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21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29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8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0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56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12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75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45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07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97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10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CE24-7E00-43CA-912C-A24A81D773A7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D370-F383-4D34-A966-CB83E777A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73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yforlife.v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8274" y="2747146"/>
            <a:ext cx="9675223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</a:t>
            </a:r>
            <a:r>
              <a:rPr lang="it-IT" b="1" dirty="0" smtClean="0"/>
              <a:t>A SALUTE COME BENE </a:t>
            </a:r>
            <a:r>
              <a:rPr lang="it-IT" b="1" dirty="0" smtClean="0"/>
              <a:t>COMUNE,</a:t>
            </a:r>
            <a:br>
              <a:rPr lang="it-IT" b="1" dirty="0" smtClean="0"/>
            </a:br>
            <a:r>
              <a:rPr lang="it-IT" sz="4400" b="1" dirty="0" smtClean="0"/>
              <a:t>RIFERIMENTO PER LA ORGANIZZAZIONE DELLA RETE DI ASSISTENZA TERRITORIALE E DOMICILIARE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9497" y="5134746"/>
            <a:ext cx="9144000" cy="1655762"/>
          </a:xfrm>
        </p:spPr>
        <p:txBody>
          <a:bodyPr/>
          <a:lstStyle/>
          <a:p>
            <a:r>
              <a:rPr lang="it-IT" dirty="0" err="1" smtClean="0"/>
              <a:t>Mons</a:t>
            </a:r>
            <a:r>
              <a:rPr lang="it-IT" dirty="0" smtClean="0"/>
              <a:t>. Renzo Pegoraro</a:t>
            </a:r>
          </a:p>
          <a:p>
            <a:r>
              <a:rPr lang="it-IT" dirty="0" smtClean="0"/>
              <a:t>Cancelliere, Pontificia Accademia per la Vita</a:t>
            </a:r>
          </a:p>
          <a:p>
            <a:r>
              <a:rPr lang="it-IT" dirty="0" smtClean="0">
                <a:hlinkClick r:id="rId2"/>
              </a:rPr>
              <a:t>www.academyforlife.va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32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1. Definizioni e dichiarazioni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OMS</a:t>
            </a:r>
            <a:r>
              <a:rPr lang="it-IT" dirty="0" smtClean="0"/>
              <a:t> (1948): «Uno stato di completo benessere fisico, mentale e sociale»</a:t>
            </a:r>
          </a:p>
          <a:p>
            <a:r>
              <a:rPr lang="it-IT" b="1" dirty="0" smtClean="0"/>
              <a:t>ALMA ATA </a:t>
            </a:r>
            <a:r>
              <a:rPr lang="it-IT" dirty="0" smtClean="0"/>
              <a:t>(1978): «Salute per tutti»; con la prospettiva dell’</a:t>
            </a:r>
            <a:r>
              <a:rPr lang="it-IT" i="1" dirty="0" smtClean="0"/>
              <a:t>assistenza sanitaria primaria </a:t>
            </a:r>
            <a:r>
              <a:rPr lang="it-IT" dirty="0" smtClean="0"/>
              <a:t>per il raggiungimento di una </a:t>
            </a:r>
            <a:r>
              <a:rPr lang="it-IT" i="1" dirty="0" smtClean="0"/>
              <a:t>copertura sanitaria universale</a:t>
            </a:r>
          </a:p>
          <a:p>
            <a:r>
              <a:rPr lang="it-IT" b="1" dirty="0" smtClean="0"/>
              <a:t>CARTA DI OTTAWA</a:t>
            </a:r>
            <a:r>
              <a:rPr lang="it-IT" dirty="0" smtClean="0"/>
              <a:t> (1986): la salute come una risorsa per la vita di tutti i giorni</a:t>
            </a:r>
          </a:p>
          <a:p>
            <a:r>
              <a:rPr lang="it-IT" b="1" dirty="0" smtClean="0"/>
              <a:t>COSTITUZIONE ITALIANA</a:t>
            </a:r>
            <a:r>
              <a:rPr lang="it-IT" dirty="0" smtClean="0"/>
              <a:t>, art. 32: «La Repubblica tutela la salute come fondamentale diritto dell’individuo e interesse della collettività»</a:t>
            </a:r>
          </a:p>
          <a:p>
            <a:r>
              <a:rPr lang="it-IT" b="1" dirty="0" smtClean="0"/>
              <a:t>PAPA FRANCESCO</a:t>
            </a:r>
            <a:r>
              <a:rPr lang="it-IT" dirty="0" smtClean="0"/>
              <a:t> (8/1/2018): «Ci si adoperi per favorire anzitutto un facile accesso per tutti alle cure e ai trattamenti sanitari… la salute è un diritto universale».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647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2. Servizio Sanitario Nazionale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Legge n. 833 del 1978</a:t>
            </a:r>
          </a:p>
          <a:p>
            <a:r>
              <a:rPr lang="it-IT" b="1" dirty="0" smtClean="0"/>
              <a:t>Decreti successivi; Decreto 229/1999 (Bindi)</a:t>
            </a:r>
            <a:r>
              <a:rPr lang="it-IT" dirty="0" smtClean="0"/>
              <a:t>; con sviluppi:</a:t>
            </a:r>
          </a:p>
          <a:p>
            <a:pPr lvl="1"/>
            <a:r>
              <a:rPr lang="it-IT" dirty="0" smtClean="0"/>
              <a:t>Regionalizzazione</a:t>
            </a:r>
          </a:p>
          <a:p>
            <a:pPr lvl="1"/>
            <a:r>
              <a:rPr lang="it-IT" dirty="0" smtClean="0"/>
              <a:t>Aziendalizzazione (ASL)</a:t>
            </a:r>
          </a:p>
          <a:p>
            <a:pPr lvl="1"/>
            <a:r>
              <a:rPr lang="it-IT" dirty="0" smtClean="0"/>
              <a:t>Definizione dei LEA</a:t>
            </a:r>
          </a:p>
          <a:p>
            <a:r>
              <a:rPr lang="it-IT" b="1" dirty="0" smtClean="0"/>
              <a:t>Principi fondamentali del S.S.N.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UNIVERSALITA’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UGUAGLIANZA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/>
              <a:t>EQUITA’</a:t>
            </a:r>
          </a:p>
          <a:p>
            <a:pPr lvl="1"/>
            <a:r>
              <a:rPr lang="it-IT" dirty="0" smtClean="0"/>
              <a:t>La </a:t>
            </a:r>
            <a:r>
              <a:rPr lang="it-IT" b="1" dirty="0" smtClean="0"/>
              <a:t>Salute</a:t>
            </a:r>
            <a:r>
              <a:rPr lang="it-IT" dirty="0" smtClean="0"/>
              <a:t> come un </a:t>
            </a:r>
            <a:r>
              <a:rPr lang="it-IT" b="1" dirty="0" smtClean="0"/>
              <a:t>bene</a:t>
            </a:r>
            <a:r>
              <a:rPr lang="it-IT" dirty="0" smtClean="0"/>
              <a:t> per tutti; </a:t>
            </a:r>
            <a:r>
              <a:rPr lang="it-IT" b="1" dirty="0" smtClean="0"/>
              <a:t>diritto</a:t>
            </a:r>
            <a:r>
              <a:rPr lang="it-IT" dirty="0" smtClean="0"/>
              <a:t> di tutti</a:t>
            </a:r>
          </a:p>
          <a:p>
            <a:pPr lvl="1"/>
            <a:r>
              <a:rPr lang="it-IT" dirty="0" smtClean="0"/>
              <a:t>La </a:t>
            </a:r>
            <a:r>
              <a:rPr lang="it-IT" b="1" dirty="0" smtClean="0"/>
              <a:t>Sanità</a:t>
            </a:r>
            <a:r>
              <a:rPr lang="it-IT" dirty="0" smtClean="0"/>
              <a:t>, che garantisce la cura e assistenza per tutti, a seconda dei diversi bisogni/necessità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499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531" y="79184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CRITERI/PRINCIPI per il «buon funzionamento»</a:t>
            </a:r>
            <a:r>
              <a:rPr lang="it-IT" dirty="0" smtClean="0"/>
              <a:t> del S.S.N., per raggiungere gli obiettivi di salute, con la gestione attenta e corretta delle risorse economiche e umane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8531" y="3239588"/>
            <a:ext cx="10515600" cy="33989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EFFICACIA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EFFICIENZA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APPROPRIATEZZA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SOSTENIBILITA’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640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3. DECRETO MIN. SALUTE del 23/5/2022, n. 77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«Regolamento recante la definizione di modelli e standard per lo sviluppo dell’assistenza territoriale nel S.S.N.». Dentro la cornice del PNRR.</a:t>
            </a:r>
          </a:p>
          <a:p>
            <a:r>
              <a:rPr lang="it-IT" dirty="0" smtClean="0"/>
              <a:t>Riprende quanto afferma la Direzione Generale della Commissione Salute Europea nel 2014: </a:t>
            </a:r>
          </a:p>
          <a:p>
            <a:pPr marL="457200" lvl="1" indent="0">
              <a:buNone/>
            </a:pPr>
            <a:r>
              <a:rPr lang="it-IT" b="1" dirty="0" smtClean="0"/>
              <a:t>«L’erogazione di servizi universalmente accessibili, integrati, centrati sulla persona in risposta alla maggioranza dei problemi di salute del singolo e della comunità nel contesto di vita. I servizi sono erogati da equipe </a:t>
            </a:r>
            <a:r>
              <a:rPr lang="it-IT" b="1" dirty="0" err="1" smtClean="0"/>
              <a:t>multiprofessionali</a:t>
            </a:r>
            <a:r>
              <a:rPr lang="it-IT" b="1" dirty="0" smtClean="0"/>
              <a:t>, in collaborazione con i pazienti e i loro </a:t>
            </a:r>
            <a:r>
              <a:rPr lang="it-IT" b="1" dirty="0" err="1" smtClean="0"/>
              <a:t>caregiver</a:t>
            </a:r>
            <a:r>
              <a:rPr lang="it-IT" b="1" dirty="0" smtClean="0"/>
              <a:t>, nei contesti più prossimi alla comunità e alle singole famiglie, e rivestono un ruolo centrale nel garantire il coordinamento e la continuità dell’assistenza alle persone».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3934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4. PROBLEMI E PROSPETTIVE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b="1" dirty="0" smtClean="0"/>
              <a:t>Problemi e </a:t>
            </a:r>
            <a:r>
              <a:rPr lang="it-IT" sz="3200" b="1" dirty="0" smtClean="0"/>
              <a:t>sfide</a:t>
            </a:r>
            <a:r>
              <a:rPr lang="it-IT" sz="3200" b="1" dirty="0" smtClean="0"/>
              <a:t>:</a:t>
            </a:r>
            <a:endParaRPr lang="it-IT" sz="3200" dirty="0" smtClean="0"/>
          </a:p>
          <a:p>
            <a:pPr lvl="1"/>
            <a:r>
              <a:rPr lang="it-IT" sz="2800" dirty="0" smtClean="0"/>
              <a:t>Invecchiamento popolazione</a:t>
            </a:r>
          </a:p>
          <a:p>
            <a:pPr lvl="1"/>
            <a:r>
              <a:rPr lang="it-IT" sz="2800" dirty="0" smtClean="0"/>
              <a:t>Malattie croniche</a:t>
            </a:r>
          </a:p>
          <a:p>
            <a:pPr lvl="1"/>
            <a:r>
              <a:rPr lang="it-IT" sz="2800" dirty="0" smtClean="0"/>
              <a:t>Nuove tecnologie e farmaci innovativi</a:t>
            </a:r>
          </a:p>
          <a:p>
            <a:pPr lvl="1"/>
            <a:r>
              <a:rPr lang="it-IT" sz="2800" dirty="0" smtClean="0"/>
              <a:t>Carenza personale medico, infermieristico, OSS</a:t>
            </a:r>
          </a:p>
          <a:p>
            <a:pPr lvl="1"/>
            <a:r>
              <a:rPr lang="it-IT" sz="2800" dirty="0" smtClean="0"/>
              <a:t>Il dopo-pandemia COVID-19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100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4. PROBLEMI E PROSPETTIVE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85554"/>
            <a:ext cx="10515600" cy="4502332"/>
          </a:xfrm>
        </p:spPr>
        <p:txBody>
          <a:bodyPr>
            <a:normAutofit/>
          </a:bodyPr>
          <a:lstStyle/>
          <a:p>
            <a:r>
              <a:rPr lang="it-IT" b="1" dirty="0" smtClean="0"/>
              <a:t>Principi e prospettive</a:t>
            </a:r>
            <a:r>
              <a:rPr lang="it-IT" b="1" dirty="0" smtClean="0"/>
              <a:t>:</a:t>
            </a:r>
          </a:p>
          <a:p>
            <a:endParaRPr lang="it-IT" b="1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b="1" dirty="0" smtClean="0"/>
              <a:t>Centralità della persona (vs. malattia</a:t>
            </a:r>
            <a:r>
              <a:rPr lang="it-IT" b="1" dirty="0" smtClean="0"/>
              <a:t>) – in una visione olistica</a:t>
            </a:r>
            <a:endParaRPr lang="it-IT" b="1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b="1" dirty="0" smtClean="0"/>
              <a:t>Importanza della Comunità (vs. individualismo</a:t>
            </a:r>
            <a:r>
              <a:rPr lang="it-IT" b="1" dirty="0" smtClean="0"/>
              <a:t>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b="1" dirty="0" smtClean="0"/>
              <a:t>Relazioni umane (vs. «tecnocrazia» e deriva economico-amministrativa)</a:t>
            </a:r>
            <a:endParaRPr lang="it-IT" b="1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b="1" dirty="0" smtClean="0"/>
              <a:t>Solidarietà e Collaborazione (vs. competizione)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b="1" dirty="0" smtClean="0"/>
              <a:t>Giustizia e accoglienza (vs. discriminazioni)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b="1" dirty="0" smtClean="0"/>
              <a:t>Competenze professionali e multidisciplinarietà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b="1" dirty="0" smtClean="0"/>
              <a:t>Attenzione ai più fragili e </a:t>
            </a:r>
            <a:r>
              <a:rPr lang="it-IT" b="1" dirty="0" smtClean="0"/>
              <a:t>vulnerabili</a:t>
            </a:r>
          </a:p>
          <a:p>
            <a:pPr marL="914400" lvl="1" indent="-457200">
              <a:buFont typeface="+mj-lt"/>
              <a:buAutoNum type="arabicPeriod"/>
            </a:pP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6573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4. PROBLEMI E PROSPETTIVE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6216"/>
            <a:ext cx="10515600" cy="4641669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Principi e prospettive</a:t>
            </a:r>
            <a:r>
              <a:rPr lang="it-IT" b="1" dirty="0" smtClean="0"/>
              <a:t>:</a:t>
            </a:r>
          </a:p>
          <a:p>
            <a:pPr marL="0" indent="0">
              <a:buNone/>
            </a:pPr>
            <a:endParaRPr lang="it-IT" b="1" dirty="0" smtClean="0"/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it-IT" b="1" dirty="0" smtClean="0"/>
              <a:t>Presa in carico e continuità delle cure e dell’assistenza</a:t>
            </a:r>
            <a:endParaRPr lang="it-IT" b="1" dirty="0" smtClean="0"/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it-IT" b="1" dirty="0" smtClean="0"/>
              <a:t>Salute come bene per tutti, </a:t>
            </a:r>
            <a:r>
              <a:rPr lang="it-IT" b="1" dirty="0" smtClean="0"/>
              <a:t>bene comune, e non bene di </a:t>
            </a:r>
            <a:r>
              <a:rPr lang="it-IT" b="1" dirty="0" smtClean="0"/>
              <a:t>consumo o prodotto del </a:t>
            </a:r>
            <a:r>
              <a:rPr lang="it-IT" b="1" dirty="0" smtClean="0"/>
              <a:t>mercato (frutto di fattori medici, ambientali, culturali, sociali, spirituali)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it-IT" b="1" dirty="0" smtClean="0"/>
              <a:t>Approccio ecologico e sostenibile (allocazione </a:t>
            </a:r>
            <a:r>
              <a:rPr lang="it-IT" b="1" smtClean="0"/>
              <a:t>delle risorse)</a:t>
            </a:r>
            <a:endParaRPr lang="it-IT" b="1" dirty="0" smtClean="0"/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it-IT" b="1" dirty="0" smtClean="0"/>
              <a:t>Ruolo della Politica, delle Professioni Sanitarie, della Popolazione, del Volontariato, della Chiesa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it-IT" b="1" dirty="0" smtClean="0"/>
              <a:t>Pianificazione e progettualità condivise</a:t>
            </a:r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07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4800" b="1" dirty="0" smtClean="0"/>
          </a:p>
          <a:p>
            <a:pPr marL="0" indent="0" algn="ctr">
              <a:buNone/>
            </a:pPr>
            <a:r>
              <a:rPr lang="it-IT" sz="4800" b="1" dirty="0" smtClean="0"/>
              <a:t>GRAZIE PER L’ATTENZIONE!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20494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551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LA SALUTE COME BENE COMUNE, RIFERIMENTO PER LA ORGANIZZAZIONE DELLA RETE DI ASSISTENZA TERRITORIALE E DOMICILIARE  </vt:lpstr>
      <vt:lpstr>1. Definizioni e dichiarazioni</vt:lpstr>
      <vt:lpstr>2. Servizio Sanitario Nazionale</vt:lpstr>
      <vt:lpstr>CRITERI/PRINCIPI per il «buon funzionamento» del S.S.N., per raggiungere gli obiettivi di salute, con la gestione attenta e corretta delle risorse economiche e umane</vt:lpstr>
      <vt:lpstr>3. DECRETO MIN. SALUTE del 23/5/2022, n. 77</vt:lpstr>
      <vt:lpstr>4. PROBLEMI E PROSPETTIVE</vt:lpstr>
      <vt:lpstr>4. PROBLEMI E PROSPETTIVE</vt:lpstr>
      <vt:lpstr>4. PROBLEMI E PROSPETTIVE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SALUTE COME BENE UNIVERSALE</dc:title>
  <dc:creator>Gaetano Torlone</dc:creator>
  <cp:lastModifiedBy>Gaetano Torlone</cp:lastModifiedBy>
  <cp:revision>10</cp:revision>
  <dcterms:created xsi:type="dcterms:W3CDTF">2023-09-07T08:14:37Z</dcterms:created>
  <dcterms:modified xsi:type="dcterms:W3CDTF">2023-10-31T10:08:17Z</dcterms:modified>
</cp:coreProperties>
</file>