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2" r:id="rId1"/>
    <p:sldMasterId id="2147485396" r:id="rId2"/>
  </p:sldMasterIdLst>
  <p:notesMasterIdLst>
    <p:notesMasterId r:id="rId24"/>
  </p:notesMasterIdLst>
  <p:handoutMasterIdLst>
    <p:handoutMasterId r:id="rId25"/>
  </p:handoutMasterIdLst>
  <p:sldIdLst>
    <p:sldId id="2138103945" r:id="rId3"/>
    <p:sldId id="1618" r:id="rId4"/>
    <p:sldId id="1616" r:id="rId5"/>
    <p:sldId id="1634" r:id="rId6"/>
    <p:sldId id="1586" r:id="rId7"/>
    <p:sldId id="1651" r:id="rId8"/>
    <p:sldId id="1654" r:id="rId9"/>
    <p:sldId id="2138103928" r:id="rId10"/>
    <p:sldId id="2138103931" r:id="rId11"/>
    <p:sldId id="2138103933" r:id="rId12"/>
    <p:sldId id="2138103932" r:id="rId13"/>
    <p:sldId id="2138103934" r:id="rId14"/>
    <p:sldId id="2138103935" r:id="rId15"/>
    <p:sldId id="2138103936" r:id="rId16"/>
    <p:sldId id="2138103937" r:id="rId17"/>
    <p:sldId id="2138103938" r:id="rId18"/>
    <p:sldId id="2138103939" r:id="rId19"/>
    <p:sldId id="2138103940" r:id="rId20"/>
    <p:sldId id="2138103941" r:id="rId21"/>
    <p:sldId id="2138103942" r:id="rId22"/>
    <p:sldId id="2138103943" r:id="rId23"/>
  </p:sldIdLst>
  <p:sldSz cx="16256000" cy="9144000"/>
  <p:notesSz cx="10020300" cy="68881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Gill Sans" charset="0"/>
        <a:ea typeface="ヒラギノ角ゴ ProN W3" charset="-128"/>
        <a:cs typeface="+mn-cs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0">
          <p15:clr>
            <a:srgbClr val="A4A3A4"/>
          </p15:clr>
        </p15:guide>
        <p15:guide id="2" pos="2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70" userDrawn="1">
          <p15:clr>
            <a:srgbClr val="A4A3A4"/>
          </p15:clr>
        </p15:guide>
        <p15:guide id="2" pos="315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o Bagliani" initials="MB" lastIdx="1" clrIdx="0">
    <p:extLst>
      <p:ext uri="{19B8F6BF-5375-455C-9EA6-DF929625EA0E}">
        <p15:presenceInfo xmlns:p15="http://schemas.microsoft.com/office/powerpoint/2012/main" userId="cb6a148fcb1705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F7FF"/>
    <a:srgbClr val="4472C4"/>
    <a:srgbClr val="66CCFF"/>
    <a:srgbClr val="E55E51"/>
    <a:srgbClr val="FFFFFF"/>
    <a:srgbClr val="3366CC"/>
    <a:srgbClr val="E56256"/>
    <a:srgbClr val="6699FF"/>
    <a:srgbClr val="C0C0C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3950" autoAdjust="0"/>
  </p:normalViewPr>
  <p:slideViewPr>
    <p:cSldViewPr snapToGrid="0">
      <p:cViewPr varScale="1">
        <p:scale>
          <a:sx n="47" d="100"/>
          <a:sy n="47" d="100"/>
        </p:scale>
        <p:origin x="816" y="42"/>
      </p:cViewPr>
      <p:guideLst>
        <p:guide orient="horz" pos="980"/>
        <p:guide pos="2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-2922" y="-90"/>
      </p:cViewPr>
      <p:guideLst>
        <p:guide orient="horz" pos="2170"/>
        <p:guide pos="315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A_Archivi_VAIO\AA_Archivi_documenti\Lavoro_Luca\Convegni_Luca\2022\NETCOMM\paper\figu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A_Archivi_VAIO\AA_Archivi_documenti\Lavoro_Luca\Convegni_Luca\2022\NETCOMM\paper\figu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A_Archivi_VAIO\AA_Archivi_documenti\Lavoro_Luca\Convegni_Luca\2022\NETCOMM\paper\figure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A_Archivi_VAIO\AA_Archivi_documenti\Lavoro_Luca\Convegni_Luca\2022\NETCOMM\paper\figur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A_Archivi_VAIO\AA_Archivi_documenti\Lavoro_Luca\Convegni_Luca\2022\NETCOMM\paper\figure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A_Archivi_VAIO\AA_Archivi_documenti\Lavoro_Luca\Convegni_Luca\2022\NETCOMM\paper\figure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A_Archivi_VAIO\AA_Archivi_documenti\Lavoro_Luca\Convegni_Luca\2022\NETCOMM\paper\figure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E:\AA_Archivi_VAIO\AA_Archivi_documenti\Lavoro_Luca\Convegni_Luca\2022\NETCOMM\paper\figure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dirty="0"/>
              <a:t>Figura 1 Rilevanza</a:t>
            </a:r>
            <a:r>
              <a:rPr lang="it-IT" sz="2000" baseline="0" dirty="0"/>
              <a:t> diversi strumenti informativi online </a:t>
            </a:r>
          </a:p>
          <a:p>
            <a:pPr>
              <a:defRPr/>
            </a:pPr>
            <a:r>
              <a:rPr lang="it-IT" sz="2000" dirty="0"/>
              <a:t>(scala risposte da</a:t>
            </a:r>
            <a:r>
              <a:rPr lang="it-IT" sz="2000" baseline="0" dirty="0"/>
              <a:t> 1 a 10, n=872)</a:t>
            </a:r>
          </a:p>
          <a:p>
            <a:pPr>
              <a:defRPr/>
            </a:pPr>
            <a:endParaRPr lang="it-IT" sz="1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38396254522238776"/>
          <c:y val="0.1491804690869912"/>
          <c:w val="0.59566926049637448"/>
          <c:h val="0.8065761995580100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'Figura 1'!$A$1:$A$9</c:f>
              <c:strCache>
                <c:ptCount val="9"/>
                <c:pt idx="0">
                  <c:v>Newsletter via mail relativa a tematiche sanitarie</c:v>
                </c:pt>
                <c:pt idx="1">
                  <c:v>Pubblicazioni scientifiche dei medici</c:v>
                </c:pt>
                <c:pt idx="2">
                  <c:v>Video informativi riguardo temi sanitari (es. tutorial Youtube)</c:v>
                </c:pt>
                <c:pt idx="3">
                  <c:v>Pubblicazione dei curricula vitae dei medici</c:v>
                </c:pt>
                <c:pt idx="4">
                  <c:v>Informazioni sui casi trattati di una data patologia</c:v>
                </c:pt>
                <c:pt idx="5">
                  <c:v>Opuscoli per la prevenzione e/o corretti stili di vita</c:v>
                </c:pt>
                <c:pt idx="6">
                  <c:v>Schede informative per patologie</c:v>
                </c:pt>
                <c:pt idx="7">
                  <c:v>Primo supporto alla comprensione dei referti</c:v>
                </c:pt>
                <c:pt idx="8">
                  <c:v>Liste d’attesa per prestazioni diagnostiche e visite specialistiche</c:v>
                </c:pt>
              </c:strCache>
            </c:strRef>
          </c:cat>
          <c:val>
            <c:numRef>
              <c:f>'Figura 1'!$B$1:$B$9</c:f>
              <c:numCache>
                <c:formatCode>###0.00</c:formatCode>
                <c:ptCount val="9"/>
                <c:pt idx="0">
                  <c:v>5.6903669724770625</c:v>
                </c:pt>
                <c:pt idx="1">
                  <c:v>5.9449541284403749</c:v>
                </c:pt>
                <c:pt idx="2">
                  <c:v>6.2981651376146806</c:v>
                </c:pt>
                <c:pt idx="3">
                  <c:v>6.6410550458715631</c:v>
                </c:pt>
                <c:pt idx="4">
                  <c:v>6.7660550458715623</c:v>
                </c:pt>
                <c:pt idx="5">
                  <c:v>7.2110091743119282</c:v>
                </c:pt>
                <c:pt idx="6">
                  <c:v>7.5366972477064218</c:v>
                </c:pt>
                <c:pt idx="7">
                  <c:v>7.7259174311926637</c:v>
                </c:pt>
                <c:pt idx="8">
                  <c:v>8.0756880733944971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19-4216-9EDC-57263AF681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0494112"/>
        <c:axId val="540494440"/>
      </c:barChart>
      <c:catAx>
        <c:axId val="540494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40494440"/>
        <c:crosses val="autoZero"/>
        <c:auto val="1"/>
        <c:lblAlgn val="ctr"/>
        <c:lblOffset val="100"/>
        <c:noMultiLvlLbl val="0"/>
      </c:catAx>
      <c:valAx>
        <c:axId val="540494440"/>
        <c:scaling>
          <c:orientation val="minMax"/>
        </c:scaling>
        <c:delete val="1"/>
        <c:axPos val="b"/>
        <c:numFmt formatCode="###0.00" sourceLinked="1"/>
        <c:majorTickMark val="none"/>
        <c:minorTickMark val="none"/>
        <c:tickLblPos val="nextTo"/>
        <c:crossAx val="540494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/>
              <a:t>Figura</a:t>
            </a:r>
            <a:r>
              <a:rPr lang="it-IT" sz="2000" baseline="0"/>
              <a:t> 2: Utilità delle diverse forme di reperibilità del medico</a:t>
            </a:r>
          </a:p>
          <a:p>
            <a:pPr>
              <a:defRPr sz="2000"/>
            </a:pPr>
            <a:r>
              <a:rPr lang="it-IT" sz="2000" baseline="0"/>
              <a:t>(scala risposte da 1 a 10, n=872) </a:t>
            </a:r>
            <a:endParaRPr lang="it-IT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'Figura 2'!$A$1:$A$7</c:f>
              <c:strCache>
                <c:ptCount val="7"/>
                <c:pt idx="0">
                  <c:v>Disponibilità del medico ad interazione mediante social network</c:v>
                </c:pt>
                <c:pt idx="1">
                  <c:v>Disponibilità del medico a tenere videoconferenze informative di gruppo o coordinare blog </c:v>
                </c:pt>
                <c:pt idx="2">
                  <c:v>Reperibilità mediante videochiamata</c:v>
                </c:pt>
                <c:pt idx="3">
                  <c:v>Gestione FAQ sanitarie</c:v>
                </c:pt>
                <c:pt idx="4">
                  <c:v>Reperibilità via Whatsapp o altra app di comunicazione istantanea</c:v>
                </c:pt>
                <c:pt idx="5">
                  <c:v>Reperibilità E-mail personale del medico</c:v>
                </c:pt>
                <c:pt idx="6">
                  <c:v>Reperibilità telefonica del medico</c:v>
                </c:pt>
              </c:strCache>
            </c:strRef>
          </c:cat>
          <c:val>
            <c:numRef>
              <c:f>'Figura 2'!$B$1:$B$7</c:f>
              <c:numCache>
                <c:formatCode>###0.00</c:formatCode>
                <c:ptCount val="7"/>
                <c:pt idx="0">
                  <c:v>5.3176605504587116</c:v>
                </c:pt>
                <c:pt idx="1">
                  <c:v>6.2442660550458724</c:v>
                </c:pt>
                <c:pt idx="2">
                  <c:v>6.7889908256880842</c:v>
                </c:pt>
                <c:pt idx="3">
                  <c:v>7.3061926605504661</c:v>
                </c:pt>
                <c:pt idx="4">
                  <c:v>8.5951834862385326</c:v>
                </c:pt>
                <c:pt idx="5">
                  <c:v>8.6020642201834825</c:v>
                </c:pt>
                <c:pt idx="6">
                  <c:v>8.7878440366972459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55-40C5-875F-00FCCC7686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13717320"/>
        <c:axId val="813715680"/>
      </c:barChart>
      <c:catAx>
        <c:axId val="813717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13715680"/>
        <c:crosses val="autoZero"/>
        <c:auto val="1"/>
        <c:lblAlgn val="ctr"/>
        <c:lblOffset val="100"/>
        <c:noMultiLvlLbl val="0"/>
      </c:catAx>
      <c:valAx>
        <c:axId val="813715680"/>
        <c:scaling>
          <c:orientation val="minMax"/>
        </c:scaling>
        <c:delete val="1"/>
        <c:axPos val="b"/>
        <c:numFmt formatCode="###0.00" sourceLinked="1"/>
        <c:majorTickMark val="none"/>
        <c:minorTickMark val="none"/>
        <c:tickLblPos val="nextTo"/>
        <c:crossAx val="813717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Figura 3: stato dell'utilizzo di diversi servizi digitali</a:t>
            </a:r>
          </a:p>
          <a:p>
            <a:pPr>
              <a:defRPr/>
            </a:pPr>
            <a:r>
              <a:rPr lang="it-IT"/>
              <a:t>(n=872)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'Figura 3'!$B$1</c:f>
              <c:strCache>
                <c:ptCount val="1"/>
                <c:pt idx="0">
                  <c:v>Usato Prima del COVID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'Figura 3'!$A$2:$A$15</c:f>
              <c:strCache>
                <c:ptCount val="14"/>
                <c:pt idx="0">
                  <c:v> Collegare i propri dispositivi personali (smartwatch, smartphone, rilevatore pressione, bilancia, ecc.) per alimentare la propria cartella clinica</c:v>
                </c:pt>
                <c:pt idx="1">
                  <c:v>Ordinare i farmaci prescritti (consegna a domicilio)</c:v>
                </c:pt>
                <c:pt idx="2">
                  <c:v>Ricevere supporto all'orientamento (come raggiungere l'ospedale, come muoversi tra i reparti ospedalieri)</c:v>
                </c:pt>
                <c:pt idx="3">
                  <c:v> Effettuare il check-in online delle prestazioni (eliminare l'accettazione amministrativa in ospedale)</c:v>
                </c:pt>
                <c:pt idx="4">
                  <c:v>Scaricare un'App dedicata per l'accesso alle prestazioni sanitarie della struttura</c:v>
                </c:pt>
                <c:pt idx="5">
                  <c:v>Prenotare l'orario di chiamata alla prestazione tramite coda virtuale</c:v>
                </c:pt>
                <c:pt idx="6">
                  <c:v> Gestire in modo integrato calendari e agende (promemoria visite)</c:v>
                </c:pt>
                <c:pt idx="7">
                  <c:v> Scaricare o visualizzare le proprie immagini radiologiche</c:v>
                </c:pt>
                <c:pt idx="8">
                  <c:v>Effettuare l'eventuale pagamento della prestazione</c:v>
                </c:pt>
                <c:pt idx="9">
                  <c:v>Accedere attraverso il Fascicolo Sanitario Elettronico ai dati relativi a tutta la propria storia clinica</c:v>
                </c:pt>
                <c:pt idx="10">
                  <c:v>Accedere attraverso il sito web dell'Azienda Ospedaliera ai dati relativi al proprio problema di salute o episodio clinico.</c:v>
                </c:pt>
                <c:pt idx="11">
                  <c:v>Ricevere le prescrizioni elettroniche di farmaci e prestazioni</c:v>
                </c:pt>
                <c:pt idx="12">
                  <c:v> Effettuare la prenotazione della prestazione</c:v>
                </c:pt>
                <c:pt idx="13">
                  <c:v> Scaricare dal sito i singoli referti di analisi di laboratorio</c:v>
                </c:pt>
              </c:strCache>
            </c:strRef>
          </c:cat>
          <c:val>
            <c:numRef>
              <c:f>'Figura 3'!$B$2:$B$15</c:f>
              <c:numCache>
                <c:formatCode>0.00%</c:formatCode>
                <c:ptCount val="14"/>
                <c:pt idx="0">
                  <c:v>0.11123853211009174</c:v>
                </c:pt>
                <c:pt idx="1">
                  <c:v>0.12958715596330275</c:v>
                </c:pt>
                <c:pt idx="2">
                  <c:v>0.17660550458715596</c:v>
                </c:pt>
                <c:pt idx="3">
                  <c:v>0.16857798165137614</c:v>
                </c:pt>
                <c:pt idx="4">
                  <c:v>0.15022935779816513</c:v>
                </c:pt>
                <c:pt idx="5">
                  <c:v>0.1743119266055046</c:v>
                </c:pt>
                <c:pt idx="6">
                  <c:v>0.20986238532110091</c:v>
                </c:pt>
                <c:pt idx="7">
                  <c:v>0.34403669724770641</c:v>
                </c:pt>
                <c:pt idx="8">
                  <c:v>0.33600917431192662</c:v>
                </c:pt>
                <c:pt idx="9">
                  <c:v>0.3577981651376147</c:v>
                </c:pt>
                <c:pt idx="10">
                  <c:v>0.4506880733944954</c:v>
                </c:pt>
                <c:pt idx="11">
                  <c:v>0.46903669724770641</c:v>
                </c:pt>
                <c:pt idx="12">
                  <c:v>0.60779816513761464</c:v>
                </c:pt>
                <c:pt idx="13">
                  <c:v>0.67431192660550454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4A-433B-BFDE-D8181BAB62ED}"/>
            </c:ext>
          </c:extLst>
        </c:ser>
        <c:ser>
          <c:idx val="1"/>
          <c:order val="1"/>
          <c:tx>
            <c:strRef>
              <c:f>'Figura 3'!$C$1</c:f>
              <c:strCache>
                <c:ptCount val="1"/>
                <c:pt idx="0">
                  <c:v>Attivato durante il COVID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'Figura 3'!$A$2:$A$15</c:f>
              <c:strCache>
                <c:ptCount val="14"/>
                <c:pt idx="0">
                  <c:v> Collegare i propri dispositivi personali (smartwatch, smartphone, rilevatore pressione, bilancia, ecc.) per alimentare la propria cartella clinica</c:v>
                </c:pt>
                <c:pt idx="1">
                  <c:v>Ordinare i farmaci prescritti (consegna a domicilio)</c:v>
                </c:pt>
                <c:pt idx="2">
                  <c:v>Ricevere supporto all'orientamento (come raggiungere l'ospedale, come muoversi tra i reparti ospedalieri)</c:v>
                </c:pt>
                <c:pt idx="3">
                  <c:v> Effettuare il check-in online delle prestazioni (eliminare l'accettazione amministrativa in ospedale)</c:v>
                </c:pt>
                <c:pt idx="4">
                  <c:v>Scaricare un'App dedicata per l'accesso alle prestazioni sanitarie della struttura</c:v>
                </c:pt>
                <c:pt idx="5">
                  <c:v>Prenotare l'orario di chiamata alla prestazione tramite coda virtuale</c:v>
                </c:pt>
                <c:pt idx="6">
                  <c:v> Gestire in modo integrato calendari e agende (promemoria visite)</c:v>
                </c:pt>
                <c:pt idx="7">
                  <c:v> Scaricare o visualizzare le proprie immagini radiologiche</c:v>
                </c:pt>
                <c:pt idx="8">
                  <c:v>Effettuare l'eventuale pagamento della prestazione</c:v>
                </c:pt>
                <c:pt idx="9">
                  <c:v>Accedere attraverso il Fascicolo Sanitario Elettronico ai dati relativi a tutta la propria storia clinica</c:v>
                </c:pt>
                <c:pt idx="10">
                  <c:v>Accedere attraverso il sito web dell'Azienda Ospedaliera ai dati relativi al proprio problema di salute o episodio clinico.</c:v>
                </c:pt>
                <c:pt idx="11">
                  <c:v>Ricevere le prescrizioni elettroniche di farmaci e prestazioni</c:v>
                </c:pt>
                <c:pt idx="12">
                  <c:v> Effettuare la prenotazione della prestazione</c:v>
                </c:pt>
                <c:pt idx="13">
                  <c:v> Scaricare dal sito i singoli referti di analisi di laboratorio</c:v>
                </c:pt>
              </c:strCache>
            </c:strRef>
          </c:cat>
          <c:val>
            <c:numRef>
              <c:f>'Figura 3'!$C$2:$C$15</c:f>
              <c:numCache>
                <c:formatCode>0.00%</c:formatCode>
                <c:ptCount val="14"/>
                <c:pt idx="0">
                  <c:v>7.3394495412844041E-2</c:v>
                </c:pt>
                <c:pt idx="1">
                  <c:v>0.12155963302752294</c:v>
                </c:pt>
                <c:pt idx="2">
                  <c:v>8.9449541284403675E-2</c:v>
                </c:pt>
                <c:pt idx="3">
                  <c:v>0.12041284403669725</c:v>
                </c:pt>
                <c:pt idx="4">
                  <c:v>0.13990825688073394</c:v>
                </c:pt>
                <c:pt idx="5">
                  <c:v>0.12958715596330275</c:v>
                </c:pt>
                <c:pt idx="6">
                  <c:v>9.5183486238532108E-2</c:v>
                </c:pt>
                <c:pt idx="7">
                  <c:v>0.10550458715596331</c:v>
                </c:pt>
                <c:pt idx="8">
                  <c:v>0.12270642201834862</c:v>
                </c:pt>
                <c:pt idx="9">
                  <c:v>0.25</c:v>
                </c:pt>
                <c:pt idx="10">
                  <c:v>0.20183486238532111</c:v>
                </c:pt>
                <c:pt idx="11">
                  <c:v>0.30963302752293576</c:v>
                </c:pt>
                <c:pt idx="12">
                  <c:v>0.18463302752293578</c:v>
                </c:pt>
                <c:pt idx="13">
                  <c:v>0.1743119266055046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4A-433B-BFDE-D8181BAB62ED}"/>
            </c:ext>
          </c:extLst>
        </c:ser>
        <c:ser>
          <c:idx val="2"/>
          <c:order val="2"/>
          <c:tx>
            <c:strRef>
              <c:f>'Figura 3'!$D$1</c:f>
              <c:strCache>
                <c:ptCount val="1"/>
                <c:pt idx="0">
                  <c:v>Mai usato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'Figura 3'!$A$2:$A$15</c:f>
              <c:strCache>
                <c:ptCount val="14"/>
                <c:pt idx="0">
                  <c:v> Collegare i propri dispositivi personali (smartwatch, smartphone, rilevatore pressione, bilancia, ecc.) per alimentare la propria cartella clinica</c:v>
                </c:pt>
                <c:pt idx="1">
                  <c:v>Ordinare i farmaci prescritti (consegna a domicilio)</c:v>
                </c:pt>
                <c:pt idx="2">
                  <c:v>Ricevere supporto all'orientamento (come raggiungere l'ospedale, come muoversi tra i reparti ospedalieri)</c:v>
                </c:pt>
                <c:pt idx="3">
                  <c:v> Effettuare il check-in online delle prestazioni (eliminare l'accettazione amministrativa in ospedale)</c:v>
                </c:pt>
                <c:pt idx="4">
                  <c:v>Scaricare un'App dedicata per l'accesso alle prestazioni sanitarie della struttura</c:v>
                </c:pt>
                <c:pt idx="5">
                  <c:v>Prenotare l'orario di chiamata alla prestazione tramite coda virtuale</c:v>
                </c:pt>
                <c:pt idx="6">
                  <c:v> Gestire in modo integrato calendari e agende (promemoria visite)</c:v>
                </c:pt>
                <c:pt idx="7">
                  <c:v> Scaricare o visualizzare le proprie immagini radiologiche</c:v>
                </c:pt>
                <c:pt idx="8">
                  <c:v>Effettuare l'eventuale pagamento della prestazione</c:v>
                </c:pt>
                <c:pt idx="9">
                  <c:v>Accedere attraverso il Fascicolo Sanitario Elettronico ai dati relativi a tutta la propria storia clinica</c:v>
                </c:pt>
                <c:pt idx="10">
                  <c:v>Accedere attraverso il sito web dell'Azienda Ospedaliera ai dati relativi al proprio problema di salute o episodio clinico.</c:v>
                </c:pt>
                <c:pt idx="11">
                  <c:v>Ricevere le prescrizioni elettroniche di farmaci e prestazioni</c:v>
                </c:pt>
                <c:pt idx="12">
                  <c:v> Effettuare la prenotazione della prestazione</c:v>
                </c:pt>
                <c:pt idx="13">
                  <c:v> Scaricare dal sito i singoli referti di analisi di laboratorio</c:v>
                </c:pt>
              </c:strCache>
            </c:strRef>
          </c:cat>
          <c:val>
            <c:numRef>
              <c:f>'Figura 3'!$D$2:$D$15</c:f>
              <c:numCache>
                <c:formatCode>0.00%</c:formatCode>
                <c:ptCount val="14"/>
                <c:pt idx="0">
                  <c:v>0.81536697247706424</c:v>
                </c:pt>
                <c:pt idx="1">
                  <c:v>0.74885321100917435</c:v>
                </c:pt>
                <c:pt idx="2">
                  <c:v>0.73394495412844041</c:v>
                </c:pt>
                <c:pt idx="3">
                  <c:v>0.71100917431192656</c:v>
                </c:pt>
                <c:pt idx="4">
                  <c:v>0.70986238532110091</c:v>
                </c:pt>
                <c:pt idx="5">
                  <c:v>0.69610091743119262</c:v>
                </c:pt>
                <c:pt idx="6">
                  <c:v>0.69495412844036697</c:v>
                </c:pt>
                <c:pt idx="7">
                  <c:v>0.55045871559633031</c:v>
                </c:pt>
                <c:pt idx="8">
                  <c:v>0.54128440366972475</c:v>
                </c:pt>
                <c:pt idx="9">
                  <c:v>0.3922018348623853</c:v>
                </c:pt>
                <c:pt idx="10">
                  <c:v>0.34747706422018348</c:v>
                </c:pt>
                <c:pt idx="11">
                  <c:v>0.2213302752293578</c:v>
                </c:pt>
                <c:pt idx="12">
                  <c:v>0.20756880733944955</c:v>
                </c:pt>
                <c:pt idx="13">
                  <c:v>0.15137614678899083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4A-433B-BFDE-D8181BAB62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18326368"/>
        <c:axId val="818327024"/>
      </c:barChart>
      <c:catAx>
        <c:axId val="8183263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18327024"/>
        <c:crosses val="autoZero"/>
        <c:auto val="1"/>
        <c:lblAlgn val="ctr"/>
        <c:lblOffset val="100"/>
        <c:noMultiLvlLbl val="0"/>
      </c:catAx>
      <c:valAx>
        <c:axId val="81832702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crossAx val="818326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it-IT" sz="2000"/>
              <a:t>Figura</a:t>
            </a:r>
            <a:r>
              <a:rPr lang="it-IT" sz="2000" baseline="0"/>
              <a:t> 4: utilità attribuita a diversi servizi digitali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it-IT" sz="2000" b="0" i="0" baseline="0">
                <a:effectLst/>
              </a:rPr>
              <a:t>(scala risposte da 1 a 10, n=872) </a:t>
            </a:r>
            <a:endParaRPr lang="it-IT" sz="200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it-IT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0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'Figura 4'!$A$1:$A$14</c:f>
              <c:strCache>
                <c:ptCount val="14"/>
                <c:pt idx="0">
                  <c:v> Collegare i propri dispositivi personali (smartwatch, smartphone, rilevatore pressione, bilancia, ecc.) per alimentare la propria cartella clinica</c:v>
                </c:pt>
                <c:pt idx="1">
                  <c:v>Ricevere supporto all'orientamento (come raggiungere l'ospedale, come muoversi tra i reparti ospedalieri)</c:v>
                </c:pt>
                <c:pt idx="2">
                  <c:v>Scaricare un'App dedicata per l'accesso alle prestazioni sanitarie della struttura</c:v>
                </c:pt>
                <c:pt idx="3">
                  <c:v> Gestire in modo integrato calendari e agende (promemoria visite)</c:v>
                </c:pt>
                <c:pt idx="4">
                  <c:v>Accedere attraverso il sito web dell'Azienda Ospedaliera ai dati relativi al proprio problema di salute o episodio clinico.</c:v>
                </c:pt>
                <c:pt idx="5">
                  <c:v>Ordinare i farmaci prescritti (consegna a domicilio)</c:v>
                </c:pt>
                <c:pt idx="6">
                  <c:v>Prenotare l'orario di chiamata alla prestazione tramite coda virtuale</c:v>
                </c:pt>
                <c:pt idx="7">
                  <c:v> Effettuare il check-in online delle prestazioni (eliminare l'accettazione amministrativa in ospedale)</c:v>
                </c:pt>
                <c:pt idx="8">
                  <c:v>Accedere attraverso il Fascicolo Sanitario Elettronico ai dati relativi a tutta la propria storia clinica</c:v>
                </c:pt>
                <c:pt idx="9">
                  <c:v>Effettuare l'eventuale pagamento della prestazione</c:v>
                </c:pt>
                <c:pt idx="10">
                  <c:v> Scaricare o visualizzare le proprie immagini radiologiche</c:v>
                </c:pt>
                <c:pt idx="11">
                  <c:v> Scaricare dal sito i singoli referti di analisi di laboratorio</c:v>
                </c:pt>
                <c:pt idx="12">
                  <c:v> Effettuare la prenotazione della prestazione</c:v>
                </c:pt>
                <c:pt idx="13">
                  <c:v>Ricevere le prescrizioni elettroniche di farmaci e prestazioni</c:v>
                </c:pt>
              </c:strCache>
            </c:strRef>
          </c:cat>
          <c:val>
            <c:numRef>
              <c:f>'Figura 4'!$B$1:$B$14</c:f>
              <c:numCache>
                <c:formatCode>###0.00</c:formatCode>
                <c:ptCount val="14"/>
                <c:pt idx="0">
                  <c:v>7.3016055045871529</c:v>
                </c:pt>
                <c:pt idx="1">
                  <c:v>7.6422018348623855</c:v>
                </c:pt>
                <c:pt idx="2">
                  <c:v>7.9713302752293664</c:v>
                </c:pt>
                <c:pt idx="3">
                  <c:v>7.9736238532110209</c:v>
                </c:pt>
                <c:pt idx="4">
                  <c:v>8.0206422018348746</c:v>
                </c:pt>
                <c:pt idx="5">
                  <c:v>8.1467889908256712</c:v>
                </c:pt>
                <c:pt idx="6">
                  <c:v>8.3325688073394542</c:v>
                </c:pt>
                <c:pt idx="7">
                  <c:v>8.5424311926605512</c:v>
                </c:pt>
                <c:pt idx="8">
                  <c:v>8.6112385321100913</c:v>
                </c:pt>
                <c:pt idx="9">
                  <c:v>8.6903669724770847</c:v>
                </c:pt>
                <c:pt idx="10">
                  <c:v>8.737385321100902</c:v>
                </c:pt>
                <c:pt idx="11">
                  <c:v>8.9243119266054975</c:v>
                </c:pt>
                <c:pt idx="12">
                  <c:v>9.0665137614678901</c:v>
                </c:pt>
                <c:pt idx="13">
                  <c:v>9.1032110091742915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B3-4CDF-9508-561D536001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18389496"/>
        <c:axId val="818389168"/>
      </c:barChart>
      <c:catAx>
        <c:axId val="818389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18389168"/>
        <c:crosses val="autoZero"/>
        <c:auto val="1"/>
        <c:lblAlgn val="ctr"/>
        <c:lblOffset val="100"/>
        <c:noMultiLvlLbl val="0"/>
      </c:catAx>
      <c:valAx>
        <c:axId val="818389168"/>
        <c:scaling>
          <c:orientation val="minMax"/>
        </c:scaling>
        <c:delete val="1"/>
        <c:axPos val="b"/>
        <c:numFmt formatCode="###0.00" sourceLinked="1"/>
        <c:majorTickMark val="none"/>
        <c:minorTickMark val="none"/>
        <c:tickLblPos val="nextTo"/>
        <c:crossAx val="818389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/>
              <a:t>Figura 5 - utilizzo</a:t>
            </a:r>
            <a:r>
              <a:rPr lang="it-IT" sz="2000" baseline="0"/>
              <a:t> di applicazioni di telemedicina</a:t>
            </a:r>
            <a:endParaRPr lang="it-IT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'Figura 5'!$B$1</c:f>
              <c:strCache>
                <c:ptCount val="1"/>
                <c:pt idx="0">
                  <c:v>Usata Prima del COVID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'Figura 5'!$A$2:$A$5</c:f>
              <c:strCache>
                <c:ptCount val="4"/>
                <c:pt idx="0">
                  <c:v>Telesoccorso (utilizzo rilevatori di caduta e di movimento)</c:v>
                </c:pt>
                <c:pt idx="1">
                  <c:v>Televisita (mediante utilizzo di dispositivi di Telemedicina per la rilevazione a distanza di parametri clinici da parte del medico, es. Teledermatologia, Teleauscultazione) </c:v>
                </c:pt>
                <c:pt idx="2">
                  <c:v>Teleassistenza domiciliare (monitoraggio costante da parte di specialisti sui pazienti da casa)</c:v>
                </c:pt>
                <c:pt idx="3">
                  <c:v>Teleconsulto (consulti medici a distanza mediante videochiamata)</c:v>
                </c:pt>
              </c:strCache>
            </c:strRef>
          </c:cat>
          <c:val>
            <c:numRef>
              <c:f>'Figura 5'!$B$2:$B$5</c:f>
              <c:numCache>
                <c:formatCode>0.00%</c:formatCode>
                <c:ptCount val="4"/>
                <c:pt idx="0">
                  <c:v>6.2E-2</c:v>
                </c:pt>
                <c:pt idx="1">
                  <c:v>5.3999999999999999E-2</c:v>
                </c:pt>
                <c:pt idx="2">
                  <c:v>0.125</c:v>
                </c:pt>
                <c:pt idx="3">
                  <c:v>0.16400000000000001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0C-4A86-880F-2C9420CCE14E}"/>
            </c:ext>
          </c:extLst>
        </c:ser>
        <c:ser>
          <c:idx val="1"/>
          <c:order val="1"/>
          <c:tx>
            <c:strRef>
              <c:f>'Figura 5'!$C$1</c:f>
              <c:strCache>
                <c:ptCount val="1"/>
                <c:pt idx="0">
                  <c:v>Attivata durante il COVID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5562558921837677E-17"/>
                  <c:y val="-6.5950919360431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90C-4A86-880F-2C9420CCE14E}"/>
                </c:ext>
              </c:extLst>
            </c:dLbl>
            <c:dLbl>
              <c:idx val="1"/>
              <c:layout>
                <c:manualLayout>
                  <c:x val="-1.7880904447121731E-3"/>
                  <c:y val="-5.129515950255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0C-4A86-880F-2C9420CCE1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'Figura 5'!$A$2:$A$5</c:f>
              <c:strCache>
                <c:ptCount val="4"/>
                <c:pt idx="0">
                  <c:v>Telesoccorso (utilizzo rilevatori di caduta e di movimento)</c:v>
                </c:pt>
                <c:pt idx="1">
                  <c:v>Televisita (mediante utilizzo di dispositivi di Telemedicina per la rilevazione a distanza di parametri clinici da parte del medico, es. Teledermatologia, Teleauscultazione) </c:v>
                </c:pt>
                <c:pt idx="2">
                  <c:v>Teleassistenza domiciliare (monitoraggio costante da parte di specialisti sui pazienti da casa)</c:v>
                </c:pt>
                <c:pt idx="3">
                  <c:v>Teleconsulto (consulti medici a distanza mediante videochiamata)</c:v>
                </c:pt>
              </c:strCache>
            </c:strRef>
          </c:cat>
          <c:val>
            <c:numRef>
              <c:f>'Figura 5'!$C$2:$C$5</c:f>
              <c:numCache>
                <c:formatCode>0.00%</c:formatCode>
                <c:ptCount val="4"/>
                <c:pt idx="0">
                  <c:v>3.5000000000000003E-2</c:v>
                </c:pt>
                <c:pt idx="1">
                  <c:v>6.2E-2</c:v>
                </c:pt>
                <c:pt idx="2">
                  <c:v>0.191</c:v>
                </c:pt>
                <c:pt idx="3">
                  <c:v>0.24299999999999999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0C-4A86-880F-2C9420CCE14E}"/>
            </c:ext>
          </c:extLst>
        </c:ser>
        <c:ser>
          <c:idx val="2"/>
          <c:order val="2"/>
          <c:tx>
            <c:strRef>
              <c:f>'Figura 5'!$D$1</c:f>
              <c:strCache>
                <c:ptCount val="1"/>
                <c:pt idx="0">
                  <c:v>Mai usata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'Figura 5'!$A$2:$A$5</c:f>
              <c:strCache>
                <c:ptCount val="4"/>
                <c:pt idx="0">
                  <c:v>Telesoccorso (utilizzo rilevatori di caduta e di movimento)</c:v>
                </c:pt>
                <c:pt idx="1">
                  <c:v>Televisita (mediante utilizzo di dispositivi di Telemedicina per la rilevazione a distanza di parametri clinici da parte del medico, es. Teledermatologia, Teleauscultazione) </c:v>
                </c:pt>
                <c:pt idx="2">
                  <c:v>Teleassistenza domiciliare (monitoraggio costante da parte di specialisti sui pazienti da casa)</c:v>
                </c:pt>
                <c:pt idx="3">
                  <c:v>Teleconsulto (consulti medici a distanza mediante videochiamata)</c:v>
                </c:pt>
              </c:strCache>
            </c:strRef>
          </c:cat>
          <c:val>
            <c:numRef>
              <c:f>'Figura 5'!$D$2:$D$5</c:f>
              <c:numCache>
                <c:formatCode>0.00%</c:formatCode>
                <c:ptCount val="4"/>
                <c:pt idx="0">
                  <c:v>0.90300000000000002</c:v>
                </c:pt>
                <c:pt idx="1">
                  <c:v>0.88400000000000001</c:v>
                </c:pt>
                <c:pt idx="2">
                  <c:v>0.68400000000000005</c:v>
                </c:pt>
                <c:pt idx="3">
                  <c:v>0.59299999999999997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0C-4A86-880F-2C9420CCE1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77005976"/>
        <c:axId val="877004336"/>
      </c:barChart>
      <c:catAx>
        <c:axId val="8770059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77004336"/>
        <c:crosses val="autoZero"/>
        <c:auto val="1"/>
        <c:lblAlgn val="ctr"/>
        <c:lblOffset val="100"/>
        <c:noMultiLvlLbl val="0"/>
      </c:catAx>
      <c:valAx>
        <c:axId val="87700433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877005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/>
              <a:t>Figura 6: utilità attribuita a</a:t>
            </a:r>
            <a:r>
              <a:rPr lang="it-IT" sz="2000" baseline="0"/>
              <a:t> diverse applicazioni di telemedicina</a:t>
            </a:r>
          </a:p>
          <a:p>
            <a:pPr>
              <a:defRPr sz="2000"/>
            </a:pPr>
            <a:r>
              <a:rPr lang="it-IT" sz="2000" baseline="0"/>
              <a:t>(scala risposte da 1 a 10. n=872)</a:t>
            </a:r>
            <a:endParaRPr lang="it-IT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'Figura 6'!$A$1:$A$4</c:f>
              <c:strCache>
                <c:ptCount val="4"/>
                <c:pt idx="0">
                  <c:v>Televisita (mediante utilizzo di dispositivi di Telemedicina per la rilevazione a distanza di parametri clinici da parte del medico, es. Teledermatologia, Teleauscultazione) </c:v>
                </c:pt>
                <c:pt idx="1">
                  <c:v>Teleconsulto (consulti medici a distanza mediante videochiamata)</c:v>
                </c:pt>
                <c:pt idx="2">
                  <c:v>Teleassistenza domiciliare (monitoraggio costante da parte di specialisti sui pazienti da casa)</c:v>
                </c:pt>
                <c:pt idx="3">
                  <c:v>Telesoccorso (utilizzo rilevatori di caduta e di movimento)</c:v>
                </c:pt>
              </c:strCache>
            </c:strRef>
          </c:cat>
          <c:val>
            <c:numRef>
              <c:f>'Figura 6'!$B$1:$B$4</c:f>
              <c:numCache>
                <c:formatCode>###0.00</c:formatCode>
                <c:ptCount val="4"/>
                <c:pt idx="0">
                  <c:v>6.9552752293577891</c:v>
                </c:pt>
                <c:pt idx="1">
                  <c:v>7.5298165137614657</c:v>
                </c:pt>
                <c:pt idx="2">
                  <c:v>7.7190366972477067</c:v>
                </c:pt>
                <c:pt idx="3">
                  <c:v>7.9908256880733992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BF-4F23-BBD8-53829C0039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29747008"/>
        <c:axId val="829746680"/>
      </c:barChart>
      <c:catAx>
        <c:axId val="829747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29746680"/>
        <c:crosses val="autoZero"/>
        <c:auto val="1"/>
        <c:lblAlgn val="ctr"/>
        <c:lblOffset val="100"/>
        <c:noMultiLvlLbl val="0"/>
      </c:catAx>
      <c:valAx>
        <c:axId val="829746680"/>
        <c:scaling>
          <c:orientation val="minMax"/>
        </c:scaling>
        <c:delete val="1"/>
        <c:axPos val="b"/>
        <c:numFmt formatCode="###0.00" sourceLinked="1"/>
        <c:majorTickMark val="none"/>
        <c:minorTickMark val="none"/>
        <c:tickLblPos val="nextTo"/>
        <c:crossAx val="82974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Figura 7: l'impatto del COVID sulla preoccupazione nell'accesso alle strutture sanitarie</a:t>
            </a:r>
          </a:p>
          <a:p>
            <a:pPr>
              <a:defRPr/>
            </a:pPr>
            <a:r>
              <a:rPr lang="it-IT"/>
              <a:t>(scala risposte da 1 a 10. n=872)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'Figura 7'!$A$1:$A$2</c:f>
              <c:strCache>
                <c:ptCount val="2"/>
                <c:pt idx="0">
                  <c:v> Il COVID-19 ha accresciuto la mia preoccupazione nell'accesso ad ambulatori medici o dentistici</c:v>
                </c:pt>
                <c:pt idx="1">
                  <c:v>Il COVID-19 ha accresciuto la mia preoccupazione nell'accesso in ospedale</c:v>
                </c:pt>
              </c:strCache>
            </c:strRef>
          </c:cat>
          <c:val>
            <c:numRef>
              <c:f>'Figura 7'!$B$1:$B$2</c:f>
              <c:numCache>
                <c:formatCode>###0.00</c:formatCode>
                <c:ptCount val="2"/>
                <c:pt idx="0">
                  <c:v>5.7775229357798237</c:v>
                </c:pt>
                <c:pt idx="1">
                  <c:v>6.0022935779816438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52-4213-A9D3-00CE6854C8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27871048"/>
        <c:axId val="827875968"/>
      </c:barChart>
      <c:catAx>
        <c:axId val="827871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27875968"/>
        <c:crosses val="autoZero"/>
        <c:auto val="1"/>
        <c:lblAlgn val="ctr"/>
        <c:lblOffset val="100"/>
        <c:noMultiLvlLbl val="0"/>
      </c:catAx>
      <c:valAx>
        <c:axId val="827875968"/>
        <c:scaling>
          <c:orientation val="minMax"/>
          <c:max val="10"/>
          <c:min val="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out"/>
        <c:minorTickMark val="none"/>
        <c:tickLblPos val="nextTo"/>
        <c:crossAx val="827871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it-IT" sz="2000"/>
              <a:t>Figura 8: percezioni generali sulle tecnologie digitali in sanità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r>
              <a:rPr lang="it-IT" sz="2000" b="0" i="0" baseline="0">
                <a:effectLst/>
              </a:rPr>
              <a:t>(scala risposte da 1 a 10. n=872)</a:t>
            </a:r>
            <a:endParaRPr lang="it-IT" sz="200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>
                <a:solidFill>
                  <a:sysClr val="windowText" lastClr="000000">
                    <a:lumMod val="65000"/>
                    <a:lumOff val="35000"/>
                  </a:sysClr>
                </a:solidFill>
              </a:defRPr>
            </a:pPr>
            <a:endParaRPr lang="it-IT" sz="20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0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'Figura 8'!$A$1:$A$5</c:f>
              <c:strCache>
                <c:ptCount val="5"/>
                <c:pt idx="0">
                  <c:v>L'utilizzo delle tecnologie digitali rende per me meno costoso l'accesso alle prestazioni</c:v>
                </c:pt>
                <c:pt idx="1">
                  <c:v>L'utilizzo delle tecnologie digitali mi rende vero protagonista nella gestione della mia salute</c:v>
                </c:pt>
                <c:pt idx="2">
                  <c:v>L'utilizzo delle tecnologie digitali mi aiuta a migliorare il mio stile di vita e a mantenere una buona salute</c:v>
                </c:pt>
                <c:pt idx="3">
                  <c:v>L'utilizzo delle tecnologie digitali rende per me meno faticoso l'accesso alle prestazioni</c:v>
                </c:pt>
                <c:pt idx="4">
                  <c:v>L'utilizzo delle tecnologie digitali rende per me più semplice l'accesso alle prestazioni</c:v>
                </c:pt>
              </c:strCache>
            </c:strRef>
          </c:cat>
          <c:val>
            <c:numRef>
              <c:f>'Figura 8'!$B$1:$B$5</c:f>
              <c:numCache>
                <c:formatCode>###0.00</c:formatCode>
                <c:ptCount val="5"/>
                <c:pt idx="0">
                  <c:v>5.6077981651376154</c:v>
                </c:pt>
                <c:pt idx="1">
                  <c:v>6.0447247706421958</c:v>
                </c:pt>
                <c:pt idx="2">
                  <c:v>6.3967889908256907</c:v>
                </c:pt>
                <c:pt idx="3">
                  <c:v>7.1857798165137581</c:v>
                </c:pt>
                <c:pt idx="4">
                  <c:v>7.3165137614678919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DA-46E7-8AE4-DE4E00A12C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28093336"/>
        <c:axId val="828093664"/>
      </c:barChart>
      <c:catAx>
        <c:axId val="828093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828093664"/>
        <c:crosses val="autoZero"/>
        <c:auto val="1"/>
        <c:lblAlgn val="ctr"/>
        <c:lblOffset val="100"/>
        <c:noMultiLvlLbl val="0"/>
      </c:catAx>
      <c:valAx>
        <c:axId val="828093664"/>
        <c:scaling>
          <c:orientation val="minMax"/>
        </c:scaling>
        <c:delete val="1"/>
        <c:axPos val="b"/>
        <c:numFmt formatCode="###0.00" sourceLinked="1"/>
        <c:majorTickMark val="none"/>
        <c:minorTickMark val="none"/>
        <c:tickLblPos val="nextTo"/>
        <c:crossAx val="8280933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13B8F1-F228-4784-90BF-331A8F963C84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it-IT"/>
        </a:p>
      </dgm:t>
    </dgm:pt>
    <dgm:pt modelId="{42E9E0F0-8CAE-414C-9850-0E75E38B1541}">
      <dgm:prSet phldrT="[Testo]" custT="1"/>
      <dgm:spPr/>
      <dgm:t>
        <a:bodyPr/>
        <a:lstStyle/>
        <a:p>
          <a:r>
            <a:rPr lang="en-US" sz="1200" b="1" dirty="0" err="1"/>
            <a:t>Consape-volezza</a:t>
          </a:r>
          <a:endParaRPr lang="en-US" sz="1200" b="1" dirty="0"/>
        </a:p>
      </dgm:t>
    </dgm:pt>
    <dgm:pt modelId="{E9BCF262-7FB3-4D45-8613-49273C3F33DE}" type="parTrans" cxnId="{1117CCC3-61E2-4B37-9042-197C120C345A}">
      <dgm:prSet/>
      <dgm:spPr/>
      <dgm:t>
        <a:bodyPr/>
        <a:lstStyle/>
        <a:p>
          <a:endParaRPr lang="it-IT" sz="1200">
            <a:solidFill>
              <a:srgbClr val="C00000"/>
            </a:solidFill>
          </a:endParaRPr>
        </a:p>
      </dgm:t>
    </dgm:pt>
    <dgm:pt modelId="{704E3468-9FFF-48D3-B8EB-FEDBD227E198}" type="sibTrans" cxnId="{1117CCC3-61E2-4B37-9042-197C120C345A}">
      <dgm:prSet/>
      <dgm:spPr/>
      <dgm:t>
        <a:bodyPr/>
        <a:lstStyle/>
        <a:p>
          <a:endParaRPr lang="it-IT" sz="1200">
            <a:solidFill>
              <a:srgbClr val="C00000"/>
            </a:solidFill>
          </a:endParaRPr>
        </a:p>
      </dgm:t>
    </dgm:pt>
    <dgm:pt modelId="{3710E3EB-6DE0-44D8-A57A-C7C31808CC06}">
      <dgm:prSet phldrT="[Testo]" custT="1"/>
      <dgm:spPr/>
      <dgm:t>
        <a:bodyPr/>
        <a:lstStyle/>
        <a:p>
          <a:r>
            <a:rPr lang="it-IT" sz="1200" b="1" dirty="0"/>
            <a:t>Sintomi iniziali</a:t>
          </a:r>
        </a:p>
      </dgm:t>
    </dgm:pt>
    <dgm:pt modelId="{9401B2A5-7B04-42D5-86C1-6AE2796BE87B}" type="parTrans" cxnId="{3296B4A6-D875-44BD-9DD5-FCE4020263B3}">
      <dgm:prSet/>
      <dgm:spPr/>
      <dgm:t>
        <a:bodyPr/>
        <a:lstStyle/>
        <a:p>
          <a:endParaRPr lang="it-IT" sz="1200">
            <a:solidFill>
              <a:srgbClr val="C00000"/>
            </a:solidFill>
          </a:endParaRPr>
        </a:p>
      </dgm:t>
    </dgm:pt>
    <dgm:pt modelId="{CB099382-FDC4-461A-A6DD-68B5F57B171F}" type="sibTrans" cxnId="{3296B4A6-D875-44BD-9DD5-FCE4020263B3}">
      <dgm:prSet/>
      <dgm:spPr/>
      <dgm:t>
        <a:bodyPr/>
        <a:lstStyle/>
        <a:p>
          <a:endParaRPr lang="it-IT" sz="1200">
            <a:solidFill>
              <a:srgbClr val="C00000"/>
            </a:solidFill>
          </a:endParaRPr>
        </a:p>
      </dgm:t>
    </dgm:pt>
    <dgm:pt modelId="{13F06A18-34A5-4CF6-9D8E-99780D3DE052}">
      <dgm:prSet phldrT="[Tes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b="1" dirty="0"/>
            <a:t>Ricerca di informa-zioni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b="1" dirty="0"/>
        </a:p>
      </dgm:t>
    </dgm:pt>
    <dgm:pt modelId="{89ABD61E-A69E-4A5D-81FA-E3C2CDBA40C7}" type="parTrans" cxnId="{5C35E67E-8B8A-476F-81A3-207C92675D4D}">
      <dgm:prSet/>
      <dgm:spPr/>
      <dgm:t>
        <a:bodyPr/>
        <a:lstStyle/>
        <a:p>
          <a:endParaRPr lang="it-IT" sz="1200">
            <a:solidFill>
              <a:srgbClr val="C00000"/>
            </a:solidFill>
          </a:endParaRPr>
        </a:p>
      </dgm:t>
    </dgm:pt>
    <dgm:pt modelId="{C0308358-664E-4EDD-B667-BA6E8BA7922F}" type="sibTrans" cxnId="{5C35E67E-8B8A-476F-81A3-207C92675D4D}">
      <dgm:prSet/>
      <dgm:spPr/>
      <dgm:t>
        <a:bodyPr/>
        <a:lstStyle/>
        <a:p>
          <a:endParaRPr lang="it-IT" sz="1200">
            <a:solidFill>
              <a:srgbClr val="C00000"/>
            </a:solidFill>
          </a:endParaRPr>
        </a:p>
      </dgm:t>
    </dgm:pt>
    <dgm:pt modelId="{57E8CB4F-7E41-4F52-8D53-05E7A80A407B}">
      <dgm:prSet phldrT="[Tes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b="1" dirty="0"/>
            <a:t>Primo accesso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b="1" dirty="0"/>
        </a:p>
      </dgm:t>
    </dgm:pt>
    <dgm:pt modelId="{7FFE1BB0-0AEE-41FB-8230-B073FD65D85A}" type="parTrans" cxnId="{CC29D346-7139-4D0B-9DD4-239B76360E8F}">
      <dgm:prSet/>
      <dgm:spPr/>
      <dgm:t>
        <a:bodyPr/>
        <a:lstStyle/>
        <a:p>
          <a:endParaRPr lang="it-IT" sz="1200">
            <a:solidFill>
              <a:srgbClr val="C00000"/>
            </a:solidFill>
          </a:endParaRPr>
        </a:p>
      </dgm:t>
    </dgm:pt>
    <dgm:pt modelId="{FBF3A6A3-2C79-4B75-AF79-94C3297F3DED}" type="sibTrans" cxnId="{CC29D346-7139-4D0B-9DD4-239B76360E8F}">
      <dgm:prSet/>
      <dgm:spPr/>
      <dgm:t>
        <a:bodyPr/>
        <a:lstStyle/>
        <a:p>
          <a:endParaRPr lang="it-IT" sz="1200">
            <a:solidFill>
              <a:srgbClr val="C00000"/>
            </a:solidFill>
          </a:endParaRPr>
        </a:p>
      </dgm:t>
    </dgm:pt>
    <dgm:pt modelId="{561E772F-CAC5-4D57-A0C5-36B9ABA3A557}">
      <dgm:prSet phldrT="[Tes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b="1" dirty="0"/>
            <a:t>Cura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b="1" dirty="0"/>
        </a:p>
      </dgm:t>
    </dgm:pt>
    <dgm:pt modelId="{D5146AD0-1EC0-498E-B6B1-2788BC4E95AE}" type="parTrans" cxnId="{22263B6D-2634-4662-B2DC-933ACB77D2C1}">
      <dgm:prSet/>
      <dgm:spPr/>
      <dgm:t>
        <a:bodyPr/>
        <a:lstStyle/>
        <a:p>
          <a:endParaRPr lang="it-IT" sz="1200">
            <a:solidFill>
              <a:srgbClr val="C00000"/>
            </a:solidFill>
          </a:endParaRPr>
        </a:p>
      </dgm:t>
    </dgm:pt>
    <dgm:pt modelId="{55630AB6-B9BF-4202-BF42-8555BF454EFE}" type="sibTrans" cxnId="{22263B6D-2634-4662-B2DC-933ACB77D2C1}">
      <dgm:prSet/>
      <dgm:spPr/>
      <dgm:t>
        <a:bodyPr/>
        <a:lstStyle/>
        <a:p>
          <a:endParaRPr lang="it-IT" sz="1200">
            <a:solidFill>
              <a:srgbClr val="C00000"/>
            </a:solidFill>
          </a:endParaRPr>
        </a:p>
      </dgm:t>
    </dgm:pt>
    <dgm:pt modelId="{AEF23E31-636B-45F7-AC85-B49070289C2B}">
      <dgm:prSet phldrT="[Tes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b="1" dirty="0"/>
            <a:t>Rivaluta-zione</a:t>
          </a:r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b="1" dirty="0"/>
        </a:p>
      </dgm:t>
    </dgm:pt>
    <dgm:pt modelId="{BD717C8C-66D2-41DD-84FB-D9921698ADC9}" type="parTrans" cxnId="{F48B4649-3F70-4A1C-892B-F8FE057964C5}">
      <dgm:prSet/>
      <dgm:spPr/>
      <dgm:t>
        <a:bodyPr/>
        <a:lstStyle/>
        <a:p>
          <a:endParaRPr lang="it-IT" sz="1200">
            <a:solidFill>
              <a:srgbClr val="C00000"/>
            </a:solidFill>
          </a:endParaRPr>
        </a:p>
      </dgm:t>
    </dgm:pt>
    <dgm:pt modelId="{2616BBD6-06EC-417C-8FD7-C9B7DACB3486}" type="sibTrans" cxnId="{F48B4649-3F70-4A1C-892B-F8FE057964C5}">
      <dgm:prSet/>
      <dgm:spPr/>
      <dgm:t>
        <a:bodyPr/>
        <a:lstStyle/>
        <a:p>
          <a:endParaRPr lang="it-IT" sz="1200">
            <a:solidFill>
              <a:srgbClr val="C00000"/>
            </a:solidFill>
          </a:endParaRPr>
        </a:p>
      </dgm:t>
    </dgm:pt>
    <dgm:pt modelId="{0EF5A462-D602-4CC1-B58B-EAA9BB7D569F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b="1" dirty="0" err="1"/>
            <a:t>Consape-volezza</a:t>
          </a:r>
          <a:r>
            <a:rPr lang="it-IT" sz="1200" b="1" dirty="0"/>
            <a:t> e stile di vita</a:t>
          </a:r>
        </a:p>
        <a:p>
          <a:pPr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200" dirty="0"/>
        </a:p>
      </dgm:t>
    </dgm:pt>
    <dgm:pt modelId="{00135BB1-9E53-4E28-A7A3-FB5D4CE7C100}" type="parTrans" cxnId="{329FB373-B7A9-4070-87EB-073047119E95}">
      <dgm:prSet/>
      <dgm:spPr/>
      <dgm:t>
        <a:bodyPr/>
        <a:lstStyle/>
        <a:p>
          <a:endParaRPr lang="it-IT" sz="1200"/>
        </a:p>
      </dgm:t>
    </dgm:pt>
    <dgm:pt modelId="{0BEE0796-0896-45C2-83CB-D16C29813910}" type="sibTrans" cxnId="{329FB373-B7A9-4070-87EB-073047119E95}">
      <dgm:prSet/>
      <dgm:spPr/>
      <dgm:t>
        <a:bodyPr/>
        <a:lstStyle/>
        <a:p>
          <a:endParaRPr lang="it-IT" sz="1200"/>
        </a:p>
      </dgm:t>
    </dgm:pt>
    <dgm:pt modelId="{42071FDF-CCFF-42CF-8777-7C2AADAA87F5}">
      <dgm:prSet custT="1"/>
      <dgm:spPr/>
      <dgm:t>
        <a:bodyPr/>
        <a:lstStyle/>
        <a:p>
          <a:r>
            <a:rPr lang="it-IT" sz="1200" b="1" dirty="0"/>
            <a:t>Diagnosi</a:t>
          </a:r>
        </a:p>
      </dgm:t>
    </dgm:pt>
    <dgm:pt modelId="{3289B4CD-31FE-4415-93E2-60462D9A772D}" type="parTrans" cxnId="{7A4A7188-7E7A-4F7E-B39E-F89B5AA3C21B}">
      <dgm:prSet/>
      <dgm:spPr/>
      <dgm:t>
        <a:bodyPr/>
        <a:lstStyle/>
        <a:p>
          <a:endParaRPr lang="it-IT" sz="1200"/>
        </a:p>
      </dgm:t>
    </dgm:pt>
    <dgm:pt modelId="{7EA6FC83-C9F1-4919-841B-98E96B097B55}" type="sibTrans" cxnId="{7A4A7188-7E7A-4F7E-B39E-F89B5AA3C21B}">
      <dgm:prSet/>
      <dgm:spPr/>
      <dgm:t>
        <a:bodyPr/>
        <a:lstStyle/>
        <a:p>
          <a:endParaRPr lang="it-IT" sz="1200"/>
        </a:p>
      </dgm:t>
    </dgm:pt>
    <dgm:pt modelId="{F0577BD1-2A16-460D-94B8-D5287A2E49EF}" type="pres">
      <dgm:prSet presAssocID="{BB13B8F1-F228-4784-90BF-331A8F963C84}" presName="CompostProcess" presStyleCnt="0">
        <dgm:presLayoutVars>
          <dgm:dir/>
          <dgm:resizeHandles val="exact"/>
        </dgm:presLayoutVars>
      </dgm:prSet>
      <dgm:spPr/>
    </dgm:pt>
    <dgm:pt modelId="{89E05106-F276-4841-A60A-C09CC998F618}" type="pres">
      <dgm:prSet presAssocID="{BB13B8F1-F228-4784-90BF-331A8F963C84}" presName="arrow" presStyleLbl="bgShp" presStyleIdx="0" presStyleCnt="1" custScaleX="104356"/>
      <dgm:spPr/>
    </dgm:pt>
    <dgm:pt modelId="{131D02FD-D9CF-4A59-B76F-ED8F54719FE2}" type="pres">
      <dgm:prSet presAssocID="{BB13B8F1-F228-4784-90BF-331A8F963C84}" presName="linearProcess" presStyleCnt="0"/>
      <dgm:spPr/>
    </dgm:pt>
    <dgm:pt modelId="{F3CA51F0-266B-4117-90A8-9FF8F93A56E3}" type="pres">
      <dgm:prSet presAssocID="{42E9E0F0-8CAE-414C-9850-0E75E38B1541}" presName="textNode" presStyleLbl="node1" presStyleIdx="0" presStyleCnt="8">
        <dgm:presLayoutVars>
          <dgm:bulletEnabled val="1"/>
        </dgm:presLayoutVars>
      </dgm:prSet>
      <dgm:spPr/>
    </dgm:pt>
    <dgm:pt modelId="{71E062DF-6CD3-47BA-B9D3-CB2AF25A8326}" type="pres">
      <dgm:prSet presAssocID="{704E3468-9FFF-48D3-B8EB-FEDBD227E198}" presName="sibTrans" presStyleCnt="0"/>
      <dgm:spPr/>
    </dgm:pt>
    <dgm:pt modelId="{4006FC6B-5D9C-4D68-8E2F-54547A43CBAC}" type="pres">
      <dgm:prSet presAssocID="{3710E3EB-6DE0-44D8-A57A-C7C31808CC06}" presName="textNode" presStyleLbl="node1" presStyleIdx="1" presStyleCnt="8">
        <dgm:presLayoutVars>
          <dgm:bulletEnabled val="1"/>
        </dgm:presLayoutVars>
      </dgm:prSet>
      <dgm:spPr/>
    </dgm:pt>
    <dgm:pt modelId="{3F118EE5-A1D9-4DEE-A460-0B3A5320A7B6}" type="pres">
      <dgm:prSet presAssocID="{CB099382-FDC4-461A-A6DD-68B5F57B171F}" presName="sibTrans" presStyleCnt="0"/>
      <dgm:spPr/>
    </dgm:pt>
    <dgm:pt modelId="{7EB42193-CD63-47AC-8586-BAD6E08158E4}" type="pres">
      <dgm:prSet presAssocID="{13F06A18-34A5-4CF6-9D8E-99780D3DE052}" presName="textNode" presStyleLbl="node1" presStyleIdx="2" presStyleCnt="8">
        <dgm:presLayoutVars>
          <dgm:bulletEnabled val="1"/>
        </dgm:presLayoutVars>
      </dgm:prSet>
      <dgm:spPr/>
    </dgm:pt>
    <dgm:pt modelId="{F0B023D0-8D23-42A5-9E84-77DCE4E84E31}" type="pres">
      <dgm:prSet presAssocID="{C0308358-664E-4EDD-B667-BA6E8BA7922F}" presName="sibTrans" presStyleCnt="0"/>
      <dgm:spPr/>
    </dgm:pt>
    <dgm:pt modelId="{7D59323D-4C79-474E-913A-3B343EA6045B}" type="pres">
      <dgm:prSet presAssocID="{57E8CB4F-7E41-4F52-8D53-05E7A80A407B}" presName="textNode" presStyleLbl="node1" presStyleIdx="3" presStyleCnt="8">
        <dgm:presLayoutVars>
          <dgm:bulletEnabled val="1"/>
        </dgm:presLayoutVars>
      </dgm:prSet>
      <dgm:spPr/>
    </dgm:pt>
    <dgm:pt modelId="{1315F86C-6264-4C8F-B261-DB7AF0BCC466}" type="pres">
      <dgm:prSet presAssocID="{FBF3A6A3-2C79-4B75-AF79-94C3297F3DED}" presName="sibTrans" presStyleCnt="0"/>
      <dgm:spPr/>
    </dgm:pt>
    <dgm:pt modelId="{4FDE7616-465B-4163-94E2-658D84E3AF8C}" type="pres">
      <dgm:prSet presAssocID="{42071FDF-CCFF-42CF-8777-7C2AADAA87F5}" presName="textNode" presStyleLbl="node1" presStyleIdx="4" presStyleCnt="8">
        <dgm:presLayoutVars>
          <dgm:bulletEnabled val="1"/>
        </dgm:presLayoutVars>
      </dgm:prSet>
      <dgm:spPr/>
    </dgm:pt>
    <dgm:pt modelId="{D10EC4B5-5D2D-47CC-843F-3791066DECA2}" type="pres">
      <dgm:prSet presAssocID="{7EA6FC83-C9F1-4919-841B-98E96B097B55}" presName="sibTrans" presStyleCnt="0"/>
      <dgm:spPr/>
    </dgm:pt>
    <dgm:pt modelId="{27BDEFA3-8744-4519-A910-B6B123BBD8A0}" type="pres">
      <dgm:prSet presAssocID="{561E772F-CAC5-4D57-A0C5-36B9ABA3A557}" presName="textNode" presStyleLbl="node1" presStyleIdx="5" presStyleCnt="8">
        <dgm:presLayoutVars>
          <dgm:bulletEnabled val="1"/>
        </dgm:presLayoutVars>
      </dgm:prSet>
      <dgm:spPr/>
    </dgm:pt>
    <dgm:pt modelId="{410A8279-2EF9-44D4-A5C8-712B34E4C30F}" type="pres">
      <dgm:prSet presAssocID="{55630AB6-B9BF-4202-BF42-8555BF454EFE}" presName="sibTrans" presStyleCnt="0"/>
      <dgm:spPr/>
    </dgm:pt>
    <dgm:pt modelId="{0C561EFE-3196-413E-911D-896FAB3349E9}" type="pres">
      <dgm:prSet presAssocID="{AEF23E31-636B-45F7-AC85-B49070289C2B}" presName="textNode" presStyleLbl="node1" presStyleIdx="6" presStyleCnt="8">
        <dgm:presLayoutVars>
          <dgm:bulletEnabled val="1"/>
        </dgm:presLayoutVars>
      </dgm:prSet>
      <dgm:spPr/>
    </dgm:pt>
    <dgm:pt modelId="{C032DD1A-C855-47B8-BD5B-B8B751D5142A}" type="pres">
      <dgm:prSet presAssocID="{2616BBD6-06EC-417C-8FD7-C9B7DACB3486}" presName="sibTrans" presStyleCnt="0"/>
      <dgm:spPr/>
    </dgm:pt>
    <dgm:pt modelId="{092BFDA8-8232-4229-82E1-E9CA74BE4230}" type="pres">
      <dgm:prSet presAssocID="{0EF5A462-D602-4CC1-B58B-EAA9BB7D569F}" presName="textNode" presStyleLbl="node1" presStyleIdx="7" presStyleCnt="8" custScaleY="95581">
        <dgm:presLayoutVars>
          <dgm:bulletEnabled val="1"/>
        </dgm:presLayoutVars>
      </dgm:prSet>
      <dgm:spPr/>
    </dgm:pt>
  </dgm:ptLst>
  <dgm:cxnLst>
    <dgm:cxn modelId="{90516B01-84A8-4013-BA45-BE4A6317E445}" type="presOf" srcId="{13F06A18-34A5-4CF6-9D8E-99780D3DE052}" destId="{7EB42193-CD63-47AC-8586-BAD6E08158E4}" srcOrd="0" destOrd="0" presId="urn:microsoft.com/office/officeart/2005/8/layout/hProcess9"/>
    <dgm:cxn modelId="{191F5E24-1F33-4A80-9B35-F2C68F782EAE}" type="presOf" srcId="{57E8CB4F-7E41-4F52-8D53-05E7A80A407B}" destId="{7D59323D-4C79-474E-913A-3B343EA6045B}" srcOrd="0" destOrd="0" presId="urn:microsoft.com/office/officeart/2005/8/layout/hProcess9"/>
    <dgm:cxn modelId="{E56CDD3B-FD69-462D-9F8E-38DF36E4E602}" type="presOf" srcId="{AEF23E31-636B-45F7-AC85-B49070289C2B}" destId="{0C561EFE-3196-413E-911D-896FAB3349E9}" srcOrd="0" destOrd="0" presId="urn:microsoft.com/office/officeart/2005/8/layout/hProcess9"/>
    <dgm:cxn modelId="{0BACC43C-1FDB-4C46-A636-F3C352F703FE}" type="presOf" srcId="{42071FDF-CCFF-42CF-8777-7C2AADAA87F5}" destId="{4FDE7616-465B-4163-94E2-658D84E3AF8C}" srcOrd="0" destOrd="0" presId="urn:microsoft.com/office/officeart/2005/8/layout/hProcess9"/>
    <dgm:cxn modelId="{1B1DF53D-DA05-4E40-91F6-87071B5E2657}" type="presOf" srcId="{561E772F-CAC5-4D57-A0C5-36B9ABA3A557}" destId="{27BDEFA3-8744-4519-A910-B6B123BBD8A0}" srcOrd="0" destOrd="0" presId="urn:microsoft.com/office/officeart/2005/8/layout/hProcess9"/>
    <dgm:cxn modelId="{CC29D346-7139-4D0B-9DD4-239B76360E8F}" srcId="{BB13B8F1-F228-4784-90BF-331A8F963C84}" destId="{57E8CB4F-7E41-4F52-8D53-05E7A80A407B}" srcOrd="3" destOrd="0" parTransId="{7FFE1BB0-0AEE-41FB-8230-B073FD65D85A}" sibTransId="{FBF3A6A3-2C79-4B75-AF79-94C3297F3DED}"/>
    <dgm:cxn modelId="{F48B4649-3F70-4A1C-892B-F8FE057964C5}" srcId="{BB13B8F1-F228-4784-90BF-331A8F963C84}" destId="{AEF23E31-636B-45F7-AC85-B49070289C2B}" srcOrd="6" destOrd="0" parTransId="{BD717C8C-66D2-41DD-84FB-D9921698ADC9}" sibTransId="{2616BBD6-06EC-417C-8FD7-C9B7DACB3486}"/>
    <dgm:cxn modelId="{22263B6D-2634-4662-B2DC-933ACB77D2C1}" srcId="{BB13B8F1-F228-4784-90BF-331A8F963C84}" destId="{561E772F-CAC5-4D57-A0C5-36B9ABA3A557}" srcOrd="5" destOrd="0" parTransId="{D5146AD0-1EC0-498E-B6B1-2788BC4E95AE}" sibTransId="{55630AB6-B9BF-4202-BF42-8555BF454EFE}"/>
    <dgm:cxn modelId="{329FB373-B7A9-4070-87EB-073047119E95}" srcId="{BB13B8F1-F228-4784-90BF-331A8F963C84}" destId="{0EF5A462-D602-4CC1-B58B-EAA9BB7D569F}" srcOrd="7" destOrd="0" parTransId="{00135BB1-9E53-4E28-A7A3-FB5D4CE7C100}" sibTransId="{0BEE0796-0896-45C2-83CB-D16C29813910}"/>
    <dgm:cxn modelId="{5C35E67E-8B8A-476F-81A3-207C92675D4D}" srcId="{BB13B8F1-F228-4784-90BF-331A8F963C84}" destId="{13F06A18-34A5-4CF6-9D8E-99780D3DE052}" srcOrd="2" destOrd="0" parTransId="{89ABD61E-A69E-4A5D-81FA-E3C2CDBA40C7}" sibTransId="{C0308358-664E-4EDD-B667-BA6E8BA7922F}"/>
    <dgm:cxn modelId="{CCDA8781-F457-4F57-B478-EBB8F0EF14D4}" type="presOf" srcId="{3710E3EB-6DE0-44D8-A57A-C7C31808CC06}" destId="{4006FC6B-5D9C-4D68-8E2F-54547A43CBAC}" srcOrd="0" destOrd="0" presId="urn:microsoft.com/office/officeart/2005/8/layout/hProcess9"/>
    <dgm:cxn modelId="{7A4A7188-7E7A-4F7E-B39E-F89B5AA3C21B}" srcId="{BB13B8F1-F228-4784-90BF-331A8F963C84}" destId="{42071FDF-CCFF-42CF-8777-7C2AADAA87F5}" srcOrd="4" destOrd="0" parTransId="{3289B4CD-31FE-4415-93E2-60462D9A772D}" sibTransId="{7EA6FC83-C9F1-4919-841B-98E96B097B55}"/>
    <dgm:cxn modelId="{59FF85A6-4758-434C-AACE-CB0768CEB438}" type="presOf" srcId="{0EF5A462-D602-4CC1-B58B-EAA9BB7D569F}" destId="{092BFDA8-8232-4229-82E1-E9CA74BE4230}" srcOrd="0" destOrd="0" presId="urn:microsoft.com/office/officeart/2005/8/layout/hProcess9"/>
    <dgm:cxn modelId="{3296B4A6-D875-44BD-9DD5-FCE4020263B3}" srcId="{BB13B8F1-F228-4784-90BF-331A8F963C84}" destId="{3710E3EB-6DE0-44D8-A57A-C7C31808CC06}" srcOrd="1" destOrd="0" parTransId="{9401B2A5-7B04-42D5-86C1-6AE2796BE87B}" sibTransId="{CB099382-FDC4-461A-A6DD-68B5F57B171F}"/>
    <dgm:cxn modelId="{3A313EAC-DF91-4E12-8FE4-FBA25BD1D3B8}" type="presOf" srcId="{42E9E0F0-8CAE-414C-9850-0E75E38B1541}" destId="{F3CA51F0-266B-4117-90A8-9FF8F93A56E3}" srcOrd="0" destOrd="0" presId="urn:microsoft.com/office/officeart/2005/8/layout/hProcess9"/>
    <dgm:cxn modelId="{1117CCC3-61E2-4B37-9042-197C120C345A}" srcId="{BB13B8F1-F228-4784-90BF-331A8F963C84}" destId="{42E9E0F0-8CAE-414C-9850-0E75E38B1541}" srcOrd="0" destOrd="0" parTransId="{E9BCF262-7FB3-4D45-8613-49273C3F33DE}" sibTransId="{704E3468-9FFF-48D3-B8EB-FEDBD227E198}"/>
    <dgm:cxn modelId="{5A0586D3-851D-4021-A554-E7E446A39AF5}" type="presOf" srcId="{BB13B8F1-F228-4784-90BF-331A8F963C84}" destId="{F0577BD1-2A16-460D-94B8-D5287A2E49EF}" srcOrd="0" destOrd="0" presId="urn:microsoft.com/office/officeart/2005/8/layout/hProcess9"/>
    <dgm:cxn modelId="{6ECB2135-E168-4FE6-B489-B4E6638E03AE}" type="presParOf" srcId="{F0577BD1-2A16-460D-94B8-D5287A2E49EF}" destId="{89E05106-F276-4841-A60A-C09CC998F618}" srcOrd="0" destOrd="0" presId="urn:microsoft.com/office/officeart/2005/8/layout/hProcess9"/>
    <dgm:cxn modelId="{30B0107A-2BBC-4E58-9FB8-12D62C2A56B5}" type="presParOf" srcId="{F0577BD1-2A16-460D-94B8-D5287A2E49EF}" destId="{131D02FD-D9CF-4A59-B76F-ED8F54719FE2}" srcOrd="1" destOrd="0" presId="urn:microsoft.com/office/officeart/2005/8/layout/hProcess9"/>
    <dgm:cxn modelId="{4939A76A-391B-42D9-8D69-A0B975EF8C55}" type="presParOf" srcId="{131D02FD-D9CF-4A59-B76F-ED8F54719FE2}" destId="{F3CA51F0-266B-4117-90A8-9FF8F93A56E3}" srcOrd="0" destOrd="0" presId="urn:microsoft.com/office/officeart/2005/8/layout/hProcess9"/>
    <dgm:cxn modelId="{8612DA97-48B3-42A9-8F79-3E460EE5D231}" type="presParOf" srcId="{131D02FD-D9CF-4A59-B76F-ED8F54719FE2}" destId="{71E062DF-6CD3-47BA-B9D3-CB2AF25A8326}" srcOrd="1" destOrd="0" presId="urn:microsoft.com/office/officeart/2005/8/layout/hProcess9"/>
    <dgm:cxn modelId="{3DE7AE38-257A-433C-BBF3-F7D341790D8A}" type="presParOf" srcId="{131D02FD-D9CF-4A59-B76F-ED8F54719FE2}" destId="{4006FC6B-5D9C-4D68-8E2F-54547A43CBAC}" srcOrd="2" destOrd="0" presId="urn:microsoft.com/office/officeart/2005/8/layout/hProcess9"/>
    <dgm:cxn modelId="{F98F0CAC-C038-4144-A20E-F7133B85FE77}" type="presParOf" srcId="{131D02FD-D9CF-4A59-B76F-ED8F54719FE2}" destId="{3F118EE5-A1D9-4DEE-A460-0B3A5320A7B6}" srcOrd="3" destOrd="0" presId="urn:microsoft.com/office/officeart/2005/8/layout/hProcess9"/>
    <dgm:cxn modelId="{902FC2F1-EC71-4532-9517-F8673DCB7FAD}" type="presParOf" srcId="{131D02FD-D9CF-4A59-B76F-ED8F54719FE2}" destId="{7EB42193-CD63-47AC-8586-BAD6E08158E4}" srcOrd="4" destOrd="0" presId="urn:microsoft.com/office/officeart/2005/8/layout/hProcess9"/>
    <dgm:cxn modelId="{D3924FDA-6EB6-44B2-842A-A2DAF671F8CE}" type="presParOf" srcId="{131D02FD-D9CF-4A59-B76F-ED8F54719FE2}" destId="{F0B023D0-8D23-42A5-9E84-77DCE4E84E31}" srcOrd="5" destOrd="0" presId="urn:microsoft.com/office/officeart/2005/8/layout/hProcess9"/>
    <dgm:cxn modelId="{FB1174EA-2A91-4AE7-9346-045C21143EAC}" type="presParOf" srcId="{131D02FD-D9CF-4A59-B76F-ED8F54719FE2}" destId="{7D59323D-4C79-474E-913A-3B343EA6045B}" srcOrd="6" destOrd="0" presId="urn:microsoft.com/office/officeart/2005/8/layout/hProcess9"/>
    <dgm:cxn modelId="{8B34F9E0-10C4-4447-9B01-4D8C01971328}" type="presParOf" srcId="{131D02FD-D9CF-4A59-B76F-ED8F54719FE2}" destId="{1315F86C-6264-4C8F-B261-DB7AF0BCC466}" srcOrd="7" destOrd="0" presId="urn:microsoft.com/office/officeart/2005/8/layout/hProcess9"/>
    <dgm:cxn modelId="{BDFBDC9D-A57E-4625-89D8-49E24893CE26}" type="presParOf" srcId="{131D02FD-D9CF-4A59-B76F-ED8F54719FE2}" destId="{4FDE7616-465B-4163-94E2-658D84E3AF8C}" srcOrd="8" destOrd="0" presId="urn:microsoft.com/office/officeart/2005/8/layout/hProcess9"/>
    <dgm:cxn modelId="{3A9EAE00-B07F-470A-B464-E2D9C0C10B92}" type="presParOf" srcId="{131D02FD-D9CF-4A59-B76F-ED8F54719FE2}" destId="{D10EC4B5-5D2D-47CC-843F-3791066DECA2}" srcOrd="9" destOrd="0" presId="urn:microsoft.com/office/officeart/2005/8/layout/hProcess9"/>
    <dgm:cxn modelId="{7F183359-6DB9-48F6-850B-1856B344219D}" type="presParOf" srcId="{131D02FD-D9CF-4A59-B76F-ED8F54719FE2}" destId="{27BDEFA3-8744-4519-A910-B6B123BBD8A0}" srcOrd="10" destOrd="0" presId="urn:microsoft.com/office/officeart/2005/8/layout/hProcess9"/>
    <dgm:cxn modelId="{27777EFD-0B0C-4C74-ABDC-9D81F552188C}" type="presParOf" srcId="{131D02FD-D9CF-4A59-B76F-ED8F54719FE2}" destId="{410A8279-2EF9-44D4-A5C8-712B34E4C30F}" srcOrd="11" destOrd="0" presId="urn:microsoft.com/office/officeart/2005/8/layout/hProcess9"/>
    <dgm:cxn modelId="{907F7725-9F0F-4970-9844-BC29737BA698}" type="presParOf" srcId="{131D02FD-D9CF-4A59-B76F-ED8F54719FE2}" destId="{0C561EFE-3196-413E-911D-896FAB3349E9}" srcOrd="12" destOrd="0" presId="urn:microsoft.com/office/officeart/2005/8/layout/hProcess9"/>
    <dgm:cxn modelId="{3AC4EAE1-A2A5-4263-890A-BA86C6900E13}" type="presParOf" srcId="{131D02FD-D9CF-4A59-B76F-ED8F54719FE2}" destId="{C032DD1A-C855-47B8-BD5B-B8B751D5142A}" srcOrd="13" destOrd="0" presId="urn:microsoft.com/office/officeart/2005/8/layout/hProcess9"/>
    <dgm:cxn modelId="{C17C0942-7305-4523-AAA0-2C293DD0E052}" type="presParOf" srcId="{131D02FD-D9CF-4A59-B76F-ED8F54719FE2}" destId="{092BFDA8-8232-4229-82E1-E9CA74BE4230}" srcOrd="1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E05106-F276-4841-A60A-C09CC998F618}">
      <dsp:nvSpPr>
        <dsp:cNvPr id="0" name=""/>
        <dsp:cNvSpPr/>
      </dsp:nvSpPr>
      <dsp:spPr>
        <a:xfrm>
          <a:off x="687744" y="0"/>
          <a:ext cx="10799779" cy="5494716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CA51F0-266B-4117-90A8-9FF8F93A56E3}">
      <dsp:nvSpPr>
        <dsp:cNvPr id="0" name=""/>
        <dsp:cNvSpPr/>
      </dsp:nvSpPr>
      <dsp:spPr>
        <a:xfrm>
          <a:off x="5944" y="1648414"/>
          <a:ext cx="1326913" cy="21978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/>
            <a:t>Consape-volezza</a:t>
          </a:r>
          <a:endParaRPr lang="en-US" sz="1200" b="1" kern="1200" dirty="0"/>
        </a:p>
      </dsp:txBody>
      <dsp:txXfrm>
        <a:off x="70719" y="1713189"/>
        <a:ext cx="1197363" cy="2068336"/>
      </dsp:txXfrm>
    </dsp:sp>
    <dsp:sp modelId="{4006FC6B-5D9C-4D68-8E2F-54547A43CBAC}">
      <dsp:nvSpPr>
        <dsp:cNvPr id="0" name=""/>
        <dsp:cNvSpPr/>
      </dsp:nvSpPr>
      <dsp:spPr>
        <a:xfrm>
          <a:off x="1554011" y="1648414"/>
          <a:ext cx="1326913" cy="21978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/>
            <a:t>Sintomi iniziali</a:t>
          </a:r>
        </a:p>
      </dsp:txBody>
      <dsp:txXfrm>
        <a:off x="1618786" y="1713189"/>
        <a:ext cx="1197363" cy="2068336"/>
      </dsp:txXfrm>
    </dsp:sp>
    <dsp:sp modelId="{7EB42193-CD63-47AC-8586-BAD6E08158E4}">
      <dsp:nvSpPr>
        <dsp:cNvPr id="0" name=""/>
        <dsp:cNvSpPr/>
      </dsp:nvSpPr>
      <dsp:spPr>
        <a:xfrm>
          <a:off x="3102077" y="1648414"/>
          <a:ext cx="1326913" cy="21978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b="1" kern="1200" dirty="0"/>
            <a:t>Ricerca di informa-zioni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b="1" kern="1200" dirty="0"/>
        </a:p>
      </dsp:txBody>
      <dsp:txXfrm>
        <a:off x="3166852" y="1713189"/>
        <a:ext cx="1197363" cy="2068336"/>
      </dsp:txXfrm>
    </dsp:sp>
    <dsp:sp modelId="{7D59323D-4C79-474E-913A-3B343EA6045B}">
      <dsp:nvSpPr>
        <dsp:cNvPr id="0" name=""/>
        <dsp:cNvSpPr/>
      </dsp:nvSpPr>
      <dsp:spPr>
        <a:xfrm>
          <a:off x="4650143" y="1648414"/>
          <a:ext cx="1326913" cy="21978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b="1" kern="1200" dirty="0"/>
            <a:t>Primo accesso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b="1" kern="1200" dirty="0"/>
        </a:p>
      </dsp:txBody>
      <dsp:txXfrm>
        <a:off x="4714918" y="1713189"/>
        <a:ext cx="1197363" cy="2068336"/>
      </dsp:txXfrm>
    </dsp:sp>
    <dsp:sp modelId="{4FDE7616-465B-4163-94E2-658D84E3AF8C}">
      <dsp:nvSpPr>
        <dsp:cNvPr id="0" name=""/>
        <dsp:cNvSpPr/>
      </dsp:nvSpPr>
      <dsp:spPr>
        <a:xfrm>
          <a:off x="6198210" y="1648414"/>
          <a:ext cx="1326913" cy="21978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b="1" kern="1200" dirty="0"/>
            <a:t>Diagnosi</a:t>
          </a:r>
        </a:p>
      </dsp:txBody>
      <dsp:txXfrm>
        <a:off x="6262985" y="1713189"/>
        <a:ext cx="1197363" cy="2068336"/>
      </dsp:txXfrm>
    </dsp:sp>
    <dsp:sp modelId="{27BDEFA3-8744-4519-A910-B6B123BBD8A0}">
      <dsp:nvSpPr>
        <dsp:cNvPr id="0" name=""/>
        <dsp:cNvSpPr/>
      </dsp:nvSpPr>
      <dsp:spPr>
        <a:xfrm>
          <a:off x="7746276" y="1648414"/>
          <a:ext cx="1326913" cy="21978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b="1" kern="1200" dirty="0"/>
            <a:t>Cura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b="1" kern="1200" dirty="0"/>
        </a:p>
      </dsp:txBody>
      <dsp:txXfrm>
        <a:off x="7811051" y="1713189"/>
        <a:ext cx="1197363" cy="2068336"/>
      </dsp:txXfrm>
    </dsp:sp>
    <dsp:sp modelId="{0C561EFE-3196-413E-911D-896FAB3349E9}">
      <dsp:nvSpPr>
        <dsp:cNvPr id="0" name=""/>
        <dsp:cNvSpPr/>
      </dsp:nvSpPr>
      <dsp:spPr>
        <a:xfrm>
          <a:off x="9294342" y="1648414"/>
          <a:ext cx="1326913" cy="219788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b="1" kern="1200" dirty="0"/>
            <a:t>Rivaluta-zione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b="1" kern="1200" dirty="0"/>
        </a:p>
      </dsp:txBody>
      <dsp:txXfrm>
        <a:off x="9359117" y="1713189"/>
        <a:ext cx="1197363" cy="2068336"/>
      </dsp:txXfrm>
    </dsp:sp>
    <dsp:sp modelId="{092BFDA8-8232-4229-82E1-E9CA74BE4230}">
      <dsp:nvSpPr>
        <dsp:cNvPr id="0" name=""/>
        <dsp:cNvSpPr/>
      </dsp:nvSpPr>
      <dsp:spPr>
        <a:xfrm>
          <a:off x="10842409" y="1696977"/>
          <a:ext cx="1326913" cy="210076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b="1" kern="1200" dirty="0" err="1"/>
            <a:t>Consape-volezza</a:t>
          </a:r>
          <a:r>
            <a:rPr lang="it-IT" sz="1200" b="1" kern="1200" dirty="0"/>
            <a:t> e stile di vita</a:t>
          </a:r>
        </a:p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200" kern="1200" dirty="0"/>
        </a:p>
      </dsp:txBody>
      <dsp:txXfrm>
        <a:off x="10907184" y="1761752"/>
        <a:ext cx="1197363" cy="19712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2F1F8FA9-6593-4E8B-ADA7-FF9DCC327C8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4342285" cy="344408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>
              <a:defRPr sz="1200"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17B438A-EABF-4F79-B9A3-51A930A052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5706" y="0"/>
            <a:ext cx="4342285" cy="344408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>
              <a:defRPr sz="1200"/>
            </a:lvl1pPr>
          </a:lstStyle>
          <a:p>
            <a:pPr>
              <a:defRPr/>
            </a:pPr>
            <a:fld id="{A429A0B3-4B79-422A-A27C-A11232F81C6B}" type="datetimeFigureOut">
              <a:rPr lang="it-IT"/>
              <a:pPr>
                <a:defRPr/>
              </a:pPr>
              <a:t>02/11/2023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C7344DD-5DC8-4CCE-9EA6-20110977B0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6542651"/>
            <a:ext cx="4342285" cy="344408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CB2A916-AE9A-45F5-B17D-827FB44053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5706" y="6542651"/>
            <a:ext cx="4342285" cy="344408"/>
          </a:xfrm>
          <a:prstGeom prst="rect">
            <a:avLst/>
          </a:prstGeom>
        </p:spPr>
        <p:txBody>
          <a:bodyPr vert="horz" wrap="square" lIns="92437" tIns="46218" rIns="92437" bIns="462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9800A6A-737D-4BCC-B695-9B27D412D715}" type="slidenum">
              <a:rPr lang="it-IT" altLang="it-IT"/>
              <a:pPr>
                <a:defRPr/>
              </a:pPr>
              <a:t>‹N›</a:t>
            </a:fld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FE6BDCD-B4A0-4BDB-9B42-DE153F641B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342285" cy="34440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985" tIns="48492" rIns="96985" bIns="48492" numCol="1" anchor="t" anchorCtr="0" compatLnSpc="1">
            <a:prstTxWarp prst="textNoShape">
              <a:avLst/>
            </a:prstTxWarp>
          </a:bodyPr>
          <a:lstStyle>
            <a:lvl1pPr defTabSz="969301">
              <a:defRPr sz="1300"/>
            </a:lvl1pPr>
          </a:lstStyle>
          <a:p>
            <a:pPr>
              <a:defRPr/>
            </a:pPr>
            <a:endParaRPr lang="it-IT" altLang="it-IT" dirty="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DF680D64-308E-4A66-BB10-0B134A3FFC0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75706" y="0"/>
            <a:ext cx="4342285" cy="34440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985" tIns="48492" rIns="96985" bIns="48492" numCol="1" anchor="t" anchorCtr="0" compatLnSpc="1">
            <a:prstTxWarp prst="textNoShape">
              <a:avLst/>
            </a:prstTxWarp>
          </a:bodyPr>
          <a:lstStyle>
            <a:lvl1pPr algn="r" defTabSz="969301">
              <a:defRPr sz="1300"/>
            </a:lvl1pPr>
          </a:lstStyle>
          <a:p>
            <a:pPr>
              <a:defRPr/>
            </a:pPr>
            <a:fld id="{20DA3923-EA3F-4F7D-A15F-E5D6356E429C}" type="datetime1">
              <a:rPr lang="en-US" altLang="it-IT"/>
              <a:pPr>
                <a:defRPr/>
              </a:pPr>
              <a:t>11/2/2023</a:t>
            </a:fld>
            <a:endParaRPr lang="en-US" altLang="it-IT" dirty="0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FD3F6178-7440-45DF-9DF8-E4E7FA3C5AC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13038" y="515938"/>
            <a:ext cx="4594225" cy="2584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75AE9E00-1B2E-4A11-82A9-223B61E3B7D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2955" y="3271878"/>
            <a:ext cx="8014391" cy="309967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985" tIns="48492" rIns="96985" bIns="484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1750" name="Rectangle 6">
            <a:extLst>
              <a:ext uri="{FF2B5EF4-FFF2-40B4-BE49-F238E27FC236}">
                <a16:creationId xmlns:a16="http://schemas.microsoft.com/office/drawing/2014/main" id="{95BB587D-2055-48DD-93A0-7F2E82F1E6A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542651"/>
            <a:ext cx="4342285" cy="34440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985" tIns="48492" rIns="96985" bIns="48492" numCol="1" anchor="b" anchorCtr="0" compatLnSpc="1">
            <a:prstTxWarp prst="textNoShape">
              <a:avLst/>
            </a:prstTxWarp>
          </a:bodyPr>
          <a:lstStyle>
            <a:lvl1pPr defTabSz="969301">
              <a:defRPr sz="1300"/>
            </a:lvl1pPr>
          </a:lstStyle>
          <a:p>
            <a:pPr>
              <a:defRPr/>
            </a:pPr>
            <a:endParaRPr lang="it-IT" altLang="it-IT" dirty="0"/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ED62798E-EDD7-4D32-812D-EA7E1BA626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5706" y="6542651"/>
            <a:ext cx="4342285" cy="34440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6985" tIns="48492" rIns="96985" bIns="48492" numCol="1" anchor="b" anchorCtr="0" compatLnSpc="1">
            <a:prstTxWarp prst="textNoShape">
              <a:avLst/>
            </a:prstTxWarp>
          </a:bodyPr>
          <a:lstStyle>
            <a:lvl1pPr algn="r" defTabSz="969301">
              <a:defRPr sz="1300"/>
            </a:lvl1pPr>
          </a:lstStyle>
          <a:p>
            <a:pPr>
              <a:defRPr/>
            </a:pPr>
            <a:fld id="{19D91BD1-239C-4FAE-9A92-52F56FB386EC}" type="slidenum">
              <a:rPr lang="en-US" altLang="it-IT"/>
              <a:pPr>
                <a:defRPr/>
              </a:pPr>
              <a:t>‹N›</a:t>
            </a:fld>
            <a:endParaRPr lang="en-US" alt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charset="0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charset="0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charset="0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charset="0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MS PGothic" charset="0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7217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immagine diapositiva 1">
            <a:extLst>
              <a:ext uri="{FF2B5EF4-FFF2-40B4-BE49-F238E27FC236}">
                <a16:creationId xmlns:a16="http://schemas.microsoft.com/office/drawing/2014/main" id="{ABC91EB2-965F-89EE-1981-68265ED6C5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Segnaposto note 2">
            <a:extLst>
              <a:ext uri="{FF2B5EF4-FFF2-40B4-BE49-F238E27FC236}">
                <a16:creationId xmlns:a16="http://schemas.microsoft.com/office/drawing/2014/main" id="{234C3EA3-0B75-897D-9282-0A6C1D71A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/>
          </a:p>
        </p:txBody>
      </p:sp>
      <p:sp>
        <p:nvSpPr>
          <p:cNvPr id="7172" name="Segnaposto numero diapositiva 3">
            <a:extLst>
              <a:ext uri="{FF2B5EF4-FFF2-40B4-BE49-F238E27FC236}">
                <a16:creationId xmlns:a16="http://schemas.microsoft.com/office/drawing/2014/main" id="{4873A42F-37CA-296E-9636-8914EB317FA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 bwMode="auto">
          <a:xfrm>
            <a:off x="0" y="0"/>
            <a:ext cx="0" cy="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6D966D-2834-4EE1-A07B-60742B168C9F}" type="slidenum">
              <a:rPr lang="it-IT" altLang="it-IT"/>
              <a:pPr/>
              <a:t>3</a:t>
            </a:fld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FFDA917B-923B-1053-3409-F2199FE6FC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1E76E4D-682D-6F79-BD8B-08FB706C0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3629E48D-84F3-4BE2-81A0-3A41F40C63F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113000" y="8674306"/>
            <a:ext cx="6604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>
              <a:spcBef>
                <a:spcPct val="40000"/>
              </a:spcBef>
              <a:defRPr/>
            </a:pPr>
            <a:r>
              <a:rPr lang="it-IT" altLang="it-IT" sz="1200" dirty="0">
                <a:solidFill>
                  <a:srgbClr val="7F7F7F"/>
                </a:solidFill>
                <a:latin typeface="Calibri" panose="020F0502020204030204" pitchFamily="34" charset="0"/>
              </a:rPr>
              <a:t>pag. </a:t>
            </a:r>
            <a:fld id="{44D58AD4-2AC0-4229-B590-396BA3F9EFEF}" type="slidenum">
              <a:rPr lang="it-IT" altLang="it-IT" sz="1200" smtClean="0">
                <a:solidFill>
                  <a:srgbClr val="7F7F7F"/>
                </a:solidFill>
                <a:latin typeface="Calibri" panose="020F0502020204030204" pitchFamily="34" charset="0"/>
              </a:rPr>
              <a:pPr algn="ctr">
                <a:spcBef>
                  <a:spcPct val="40000"/>
                </a:spcBef>
                <a:defRPr/>
              </a:pPr>
              <a:t>‹N›</a:t>
            </a:fld>
            <a:endParaRPr lang="it-IT" altLang="it-IT" sz="1200" dirty="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47798" y="1743974"/>
            <a:ext cx="14364581" cy="5402783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>
              <a:defRPr lang="it-IT" sz="1600" dirty="0" smtClean="0">
                <a:ea typeface="+mn-ea"/>
                <a:cs typeface="+mn-cs"/>
              </a:defRPr>
            </a:lvl1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42889" y="239024"/>
            <a:ext cx="15529889" cy="670239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>
              <a:buNone/>
              <a:defRPr lang="it-IT" sz="1800" dirty="0" smtClean="0">
                <a:ea typeface="+mn-ea"/>
                <a:cs typeface="+mn-cs"/>
              </a:defRPr>
            </a:lvl1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3AAE9DFF-946C-4460-9185-5667CDEB5B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57725" y="8715375"/>
            <a:ext cx="9658350" cy="16192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ctr" defTabSz="914400" rtl="0" eaLnBrk="0" latinLnBrk="0" hangingPunct="0">
              <a:spcBef>
                <a:spcPct val="40000"/>
              </a:spcBef>
              <a:defRPr sz="700" kern="1200">
                <a:solidFill>
                  <a:srgbClr val="9900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sz="1050" dirty="0">
                <a:solidFill>
                  <a:schemeClr val="tx1"/>
                </a:solidFill>
                <a:latin typeface="Century Gothic" panose="020B0502020202020204" pitchFamily="34" charset="0"/>
              </a:rPr>
              <a:t>2022  Netcomm  -Vietata la riproduzione, anche parziale</a:t>
            </a:r>
            <a:endParaRPr lang="it-IT" altLang="it-IT" sz="1050" b="1" i="1" dirty="0">
              <a:solidFill>
                <a:schemeClr val="tx1"/>
              </a:solidFill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08C139B3-FDAA-4056-A739-4F38331A2C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23" y="8068576"/>
            <a:ext cx="2855316" cy="105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79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 hidden="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079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3629E48D-84F3-4BE2-81A0-3A41F40C63F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5113000" y="8674306"/>
            <a:ext cx="6604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0000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>
              <a:spcBef>
                <a:spcPct val="40000"/>
              </a:spcBef>
              <a:defRPr/>
            </a:pPr>
            <a:r>
              <a:rPr lang="it-IT" altLang="it-IT" sz="1200">
                <a:solidFill>
                  <a:srgbClr val="7F7F7F"/>
                </a:solidFill>
                <a:latin typeface="Calibri" panose="020F0502020204030204" pitchFamily="34" charset="0"/>
              </a:rPr>
              <a:t>pag. </a:t>
            </a:r>
            <a:fld id="{44D58AD4-2AC0-4229-B590-396BA3F9EFEF}" type="slidenum">
              <a:rPr lang="it-IT" altLang="it-IT" sz="1200" smtClean="0">
                <a:solidFill>
                  <a:srgbClr val="7F7F7F"/>
                </a:solidFill>
                <a:latin typeface="Calibri" panose="020F0502020204030204" pitchFamily="34" charset="0"/>
              </a:rPr>
              <a:pPr algn="ctr">
                <a:spcBef>
                  <a:spcPct val="40000"/>
                </a:spcBef>
                <a:defRPr/>
              </a:pPr>
              <a:t>‹N›</a:t>
            </a:fld>
            <a:endParaRPr lang="it-IT" altLang="it-IT" sz="120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747798" y="1743974"/>
            <a:ext cx="14364581" cy="5402783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>
              <a:defRPr lang="it-IT" sz="1600" dirty="0" smtClean="0">
                <a:ea typeface="+mn-ea"/>
                <a:cs typeface="+mn-cs"/>
              </a:defRPr>
            </a:lvl1pPr>
          </a:lstStyle>
          <a:p>
            <a:pPr lvl="0"/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text </a:t>
            </a:r>
            <a:r>
              <a:rPr lang="it-IT" err="1"/>
              <a:t>styles</a:t>
            </a:r>
            <a:endParaRPr lang="it-IT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42889" y="239024"/>
            <a:ext cx="15529889" cy="670239"/>
          </a:xfrm>
          <a:prstGeom prst="rect">
            <a:avLst/>
          </a:prstGeom>
        </p:spPr>
        <p:txBody>
          <a:bodyPr vert="horz" wrap="square" lIns="91440" tIns="45720" rIns="91440" bIns="45720" rtlCol="0" anchor="ctr" anchorCtr="0">
            <a:noAutofit/>
          </a:bodyPr>
          <a:lstStyle>
            <a:lvl1pPr marL="0" indent="0">
              <a:buNone/>
              <a:defRPr lang="it-IT" sz="1800" dirty="0" smtClean="0">
                <a:ea typeface="+mn-ea"/>
                <a:cs typeface="+mn-cs"/>
              </a:defRPr>
            </a:lvl1pPr>
          </a:lstStyle>
          <a:p>
            <a:pPr lvl="0"/>
            <a:r>
              <a:rPr lang="it-IT"/>
              <a:t>Click to </a:t>
            </a:r>
            <a:r>
              <a:rPr lang="it-IT" err="1"/>
              <a:t>edit</a:t>
            </a:r>
            <a:r>
              <a:rPr lang="it-IT"/>
              <a:t> Master text </a:t>
            </a:r>
            <a:r>
              <a:rPr lang="it-IT" err="1"/>
              <a:t>styles</a:t>
            </a:r>
            <a:endParaRPr lang="it-IT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3AAE9DFF-946C-4460-9185-5667CDEB5B78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657725" y="8715375"/>
            <a:ext cx="9658350" cy="16192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defPPr>
              <a:defRPr lang="en-US"/>
            </a:defPPr>
            <a:lvl1pPr marL="0" algn="ctr" defTabSz="914400" rtl="0" eaLnBrk="0" latinLnBrk="0" hangingPunct="0">
              <a:spcBef>
                <a:spcPct val="40000"/>
              </a:spcBef>
              <a:defRPr sz="700" kern="1200">
                <a:solidFill>
                  <a:srgbClr val="99003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t-IT" sz="1050">
                <a:solidFill>
                  <a:schemeClr val="tx1"/>
                </a:solidFill>
                <a:latin typeface="Century Gothic" panose="020B0502020202020204" pitchFamily="34" charset="0"/>
              </a:rPr>
              <a:t>2022  Netcomm  -Vietata la riproduzione, anche parziale</a:t>
            </a:r>
            <a:endParaRPr lang="it-IT" altLang="it-IT" sz="1050" b="1" i="1">
              <a:solidFill>
                <a:schemeClr val="tx1"/>
              </a:solidFill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08C139B3-FDAA-4056-A739-4F38331A2C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23" y="8068576"/>
            <a:ext cx="2855316" cy="105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8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NIZIALE">
    <p:bg>
      <p:bgPr>
        <a:solidFill>
          <a:srgbClr val="103B5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B8FD7AF1-83D0-4119-B41E-C45DD388C585}"/>
              </a:ext>
            </a:extLst>
          </p:cNvPr>
          <p:cNvSpPr/>
          <p:nvPr userDrawn="1"/>
        </p:nvSpPr>
        <p:spPr>
          <a:xfrm>
            <a:off x="1645921" y="0"/>
            <a:ext cx="14596849" cy="1110136"/>
          </a:xfrm>
          <a:prstGeom prst="rect">
            <a:avLst/>
          </a:prstGeom>
          <a:solidFill>
            <a:srgbClr val="3D5D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99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62086C44-0672-41D0-BB80-B09C9E227235}"/>
              </a:ext>
            </a:extLst>
          </p:cNvPr>
          <p:cNvCxnSpPr/>
          <p:nvPr userDrawn="1"/>
        </p:nvCxnSpPr>
        <p:spPr>
          <a:xfrm>
            <a:off x="4879373" y="4956041"/>
            <a:ext cx="649725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>
            <a:extLst>
              <a:ext uri="{FF2B5EF4-FFF2-40B4-BE49-F238E27FC236}">
                <a16:creationId xmlns:a16="http://schemas.microsoft.com/office/drawing/2014/main" id="{08C0CC4C-DB1E-4D00-AECF-2D049ED204DC}"/>
              </a:ext>
            </a:extLst>
          </p:cNvPr>
          <p:cNvSpPr/>
          <p:nvPr userDrawn="1"/>
        </p:nvSpPr>
        <p:spPr>
          <a:xfrm>
            <a:off x="1" y="8905073"/>
            <a:ext cx="16255999" cy="238929"/>
          </a:xfrm>
          <a:prstGeom prst="rect">
            <a:avLst/>
          </a:prstGeom>
          <a:solidFill>
            <a:srgbClr val="8EA1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99"/>
          </a:p>
        </p:txBody>
      </p:sp>
      <p:sp>
        <p:nvSpPr>
          <p:cNvPr id="9" name="Segnaposto testo 2">
            <a:extLst>
              <a:ext uri="{FF2B5EF4-FFF2-40B4-BE49-F238E27FC236}">
                <a16:creationId xmlns:a16="http://schemas.microsoft.com/office/drawing/2014/main" id="{B8DEB5C6-5252-482A-989A-2E9B570DE73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-29932" y="3345068"/>
            <a:ext cx="16256000" cy="10349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7997" b="1" baseline="0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it-IT"/>
              <a:t>Titolo Principale</a:t>
            </a:r>
          </a:p>
        </p:txBody>
      </p:sp>
      <p:sp>
        <p:nvSpPr>
          <p:cNvPr id="10" name="Segnaposto testo 2">
            <a:extLst>
              <a:ext uri="{FF2B5EF4-FFF2-40B4-BE49-F238E27FC236}">
                <a16:creationId xmlns:a16="http://schemas.microsoft.com/office/drawing/2014/main" id="{B7EEE5D6-1AB2-4069-8F81-DC1466F18CD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-13231" y="5314675"/>
            <a:ext cx="16256000" cy="165759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799" b="1" baseline="0">
                <a:solidFill>
                  <a:schemeClr val="bg1"/>
                </a:solidFill>
                <a:latin typeface="Montserrat SemiBold" panose="00000700000000000000" pitchFamily="2" charset="0"/>
              </a:defRPr>
            </a:lvl1pPr>
          </a:lstStyle>
          <a:p>
            <a:pPr lvl="0"/>
            <a:r>
              <a:rPr lang="it-IT"/>
              <a:t>Sottotitolo o descrizione</a:t>
            </a:r>
          </a:p>
          <a:p>
            <a:pPr lvl="0"/>
            <a:r>
              <a:rPr lang="it-IT"/>
              <a:t>della Presentazione</a:t>
            </a:r>
          </a:p>
        </p:txBody>
      </p:sp>
      <p:sp>
        <p:nvSpPr>
          <p:cNvPr id="11" name="Segnaposto testo 2">
            <a:extLst>
              <a:ext uri="{FF2B5EF4-FFF2-40B4-BE49-F238E27FC236}">
                <a16:creationId xmlns:a16="http://schemas.microsoft.com/office/drawing/2014/main" id="{6A1A7019-3F7F-439D-90D1-942308E76C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1136" y="8329010"/>
            <a:ext cx="15775947" cy="576063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399" b="1" i="1" baseline="0">
                <a:solidFill>
                  <a:schemeClr val="bg1"/>
                </a:solidFill>
                <a:latin typeface="Montserrat SemiBold" panose="00000700000000000000" pitchFamily="2" charset="0"/>
              </a:defRPr>
            </a:lvl1pPr>
          </a:lstStyle>
          <a:p>
            <a:pPr lvl="0"/>
            <a:r>
              <a:rPr lang="it-IT"/>
              <a:t>Luogo, Data, Evento…</a:t>
            </a:r>
          </a:p>
        </p:txBody>
      </p:sp>
      <p:sp>
        <p:nvSpPr>
          <p:cNvPr id="13" name="Triangolo isoscele 12">
            <a:extLst>
              <a:ext uri="{FF2B5EF4-FFF2-40B4-BE49-F238E27FC236}">
                <a16:creationId xmlns:a16="http://schemas.microsoft.com/office/drawing/2014/main" id="{202BD06D-ABC0-B009-1950-6563018FE89E}"/>
              </a:ext>
            </a:extLst>
          </p:cNvPr>
          <p:cNvSpPr/>
          <p:nvPr userDrawn="1"/>
        </p:nvSpPr>
        <p:spPr>
          <a:xfrm rot="10800000">
            <a:off x="-29932" y="0"/>
            <a:ext cx="6887932" cy="3712731"/>
          </a:xfrm>
          <a:prstGeom prst="triangle">
            <a:avLst>
              <a:gd name="adj" fmla="val 99518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Picture 10" descr="scritta_bocconi_blu">
            <a:extLst>
              <a:ext uri="{FF2B5EF4-FFF2-40B4-BE49-F238E27FC236}">
                <a16:creationId xmlns:a16="http://schemas.microsoft.com/office/drawing/2014/main" id="{54845928-6A84-1862-8AF2-151994DA250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5386" y="378233"/>
            <a:ext cx="5715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magine 11" descr="Immagine che contiene testo, Carattere, logo, Elementi grafici&#10;&#10;Descrizione generata automaticamente">
            <a:extLst>
              <a:ext uri="{FF2B5EF4-FFF2-40B4-BE49-F238E27FC236}">
                <a16:creationId xmlns:a16="http://schemas.microsoft.com/office/drawing/2014/main" id="{30E79A82-7670-5309-336D-8B4ABA8FEA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0482" y="26557"/>
            <a:ext cx="3286125" cy="139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78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 hidden="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77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278" r:id="rId1"/>
    <p:sldLayoutId id="2147485395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5304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397" r:id="rId1"/>
    <p:sldLayoutId id="2147485398" r:id="rId2"/>
    <p:sldLayoutId id="2147485399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F2FDA9A6-1BD1-4D71-8D77-FFEEA71336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83762" y="3703379"/>
            <a:ext cx="14541189" cy="1222881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Il “</a:t>
            </a:r>
            <a:r>
              <a:rPr lang="en-US" sz="4400" dirty="0" err="1"/>
              <a:t>viaggio</a:t>
            </a:r>
            <a:r>
              <a:rPr lang="en-US" sz="4400" dirty="0"/>
              <a:t> </a:t>
            </a:r>
            <a:r>
              <a:rPr lang="en-US" sz="4400" dirty="0" err="1"/>
              <a:t>digitale</a:t>
            </a:r>
            <a:r>
              <a:rPr lang="en-US" sz="4400" dirty="0"/>
              <a:t>” del </a:t>
            </a:r>
            <a:r>
              <a:rPr lang="en-US" sz="4400" dirty="0" err="1"/>
              <a:t>paziente</a:t>
            </a:r>
            <a:r>
              <a:rPr lang="en-US" sz="4400" dirty="0"/>
              <a:t> dopo la </a:t>
            </a:r>
            <a:r>
              <a:rPr lang="en-US" sz="4400" dirty="0" err="1"/>
              <a:t>pandemia</a:t>
            </a:r>
            <a:r>
              <a:rPr lang="en-US" sz="4400" dirty="0"/>
              <a:t>: </a:t>
            </a:r>
            <a:r>
              <a:rPr lang="en-US" sz="4400" dirty="0" err="1"/>
              <a:t>una</a:t>
            </a:r>
            <a:r>
              <a:rPr lang="en-US" sz="4400" dirty="0"/>
              <a:t> </a:t>
            </a:r>
            <a:r>
              <a:rPr lang="en-US" sz="4400" dirty="0" err="1"/>
              <a:t>ricerca</a:t>
            </a:r>
            <a:r>
              <a:rPr lang="en-US" sz="4400" dirty="0"/>
              <a:t> </a:t>
            </a:r>
            <a:r>
              <a:rPr lang="en-US" sz="4400" dirty="0" err="1"/>
              <a:t>empirica</a:t>
            </a:r>
            <a:endParaRPr lang="en-US" sz="4400" dirty="0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0C7873A-19FA-4C07-9E82-5E82F9908EF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884654" y="5527301"/>
            <a:ext cx="13139404" cy="733556"/>
          </a:xfrm>
        </p:spPr>
        <p:txBody>
          <a:bodyPr lIns="91440" tIns="45720" rIns="91440" bIns="45720" anchor="t">
            <a:noAutofit/>
          </a:bodyPr>
          <a:lstStyle/>
          <a:p>
            <a:pPr>
              <a:spcBef>
                <a:spcPts val="800"/>
              </a:spcBef>
            </a:pPr>
            <a:r>
              <a:rPr lang="it-IT" sz="2000">
                <a:latin typeface="Montserrat SemiBold"/>
                <a:ea typeface="MS PGothic"/>
              </a:rPr>
              <a:t>Luca Buccoliero, </a:t>
            </a:r>
            <a:r>
              <a:rPr lang="en-US" sz="2000">
                <a:latin typeface="Montserrat SemiBold"/>
                <a:ea typeface="MS PGothic"/>
              </a:rPr>
              <a:t>Department of Marketing, Bocconi University, Milan - Italy</a:t>
            </a:r>
            <a:endParaRPr lang="it-IT" sz="2000" i="1"/>
          </a:p>
          <a:p>
            <a:pPr>
              <a:spcBef>
                <a:spcPts val="800"/>
              </a:spcBef>
            </a:pPr>
            <a:r>
              <a:rPr lang="it-IT" sz="2000">
                <a:latin typeface="Montserrat SemiBold"/>
                <a:ea typeface="MS PGothic"/>
              </a:rPr>
              <a:t>Elena </a:t>
            </a:r>
            <a:r>
              <a:rPr lang="it-IT" sz="2000" err="1">
                <a:latin typeface="Montserrat SemiBold"/>
                <a:ea typeface="MS PGothic"/>
              </a:rPr>
              <a:t>Bellio</a:t>
            </a:r>
            <a:r>
              <a:rPr lang="it-IT" sz="2000">
                <a:latin typeface="Montserrat SemiBold"/>
                <a:ea typeface="MS PGothic"/>
              </a:rPr>
              <a:t>, </a:t>
            </a:r>
            <a:r>
              <a:rPr lang="en-US" sz="2000">
                <a:latin typeface="Montserrat SemiBold"/>
                <a:ea typeface="MS PGothic"/>
              </a:rPr>
              <a:t>Department of Management, Cà Foscari University, Venice - Italy</a:t>
            </a:r>
            <a:endParaRPr lang="it-IT" sz="2000" i="1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6547B3-6B43-4FDF-BDE7-6ECD2DDB42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it-IT" sz="2000" b="1" dirty="0" err="1"/>
              <a:t>AiSDeT</a:t>
            </a:r>
            <a:r>
              <a:rPr lang="it-IT" sz="2000" b="1" dirty="0"/>
              <a:t> 3 novembre 2023- FIRENZE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89774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>
            <a:extLst>
              <a:ext uri="{FF2B5EF4-FFF2-40B4-BE49-F238E27FC236}">
                <a16:creationId xmlns:a16="http://schemas.microsoft.com/office/drawing/2014/main" id="{986EAFE7-412A-C201-C43C-95E782F8A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 altLang="it-IT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693074A-43B9-D058-E564-595C86ED3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697" y="1460500"/>
            <a:ext cx="14566605" cy="6223000"/>
          </a:xfrm>
          <a:prstGeom prst="rect">
            <a:avLst/>
          </a:prstGeom>
          <a:noFill/>
          <a:ln>
            <a:noFill/>
          </a:ln>
        </p:spPr>
        <p:txBody>
          <a:bodyPr lIns="120651" tIns="59267" rIns="120651" bIns="59267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4667" kern="0" dirty="0"/>
              <a:t>Il driver di valore più rilevante tra le aspettative dichiarate dal cittadino è rappresentato dall’apertura di un canale di interlocuzione costante con il medico, attraverso diverse forme di reperibilità di quest’ultimo.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it-IT" sz="4667" kern="0" dirty="0"/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4667" kern="0" dirty="0"/>
              <a:t>Immediatezza, informalità e continuità dell’interlocuzione sembrano dunque essere le caratteristiche più rilevanti di tale auspicata relazione medico-paziente.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4667" kern="0" dirty="0"/>
          </a:p>
          <a:p>
            <a:pPr marL="457200" lvl="1" indent="0">
              <a:lnSpc>
                <a:spcPct val="90000"/>
              </a:lnSpc>
              <a:buNone/>
              <a:defRPr/>
            </a:pPr>
            <a:endParaRPr lang="it-IT" altLang="it-IT" sz="4667" kern="0" dirty="0">
              <a:ea typeface="+mn-ea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it-IT" altLang="it-IT" sz="4667" kern="0" dirty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it-IT" altLang="it-IT" sz="4267" kern="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818BA8-DFCA-C623-898C-76DA12967C56}"/>
              </a:ext>
            </a:extLst>
          </p:cNvPr>
          <p:cNvSpPr txBox="1"/>
          <p:nvPr/>
        </p:nvSpPr>
        <p:spPr>
          <a:xfrm>
            <a:off x="680483" y="426134"/>
            <a:ext cx="79696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3600" b="1" dirty="0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</a:rPr>
              <a:t>Impaziente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6095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>
            <a:extLst>
              <a:ext uri="{FF2B5EF4-FFF2-40B4-BE49-F238E27FC236}">
                <a16:creationId xmlns:a16="http://schemas.microsoft.com/office/drawing/2014/main" id="{986EAFE7-412A-C201-C43C-95E782F8A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 alt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818BA8-DFCA-C623-898C-76DA12967C56}"/>
              </a:ext>
            </a:extLst>
          </p:cNvPr>
          <p:cNvSpPr txBox="1"/>
          <p:nvPr/>
        </p:nvSpPr>
        <p:spPr>
          <a:xfrm>
            <a:off x="680483" y="426134"/>
            <a:ext cx="79696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3600" b="1" dirty="0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</a:rPr>
              <a:t>Impaziente</a:t>
            </a:r>
            <a:endParaRPr lang="it-IT" dirty="0"/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817B4700-424E-D7C7-FA8F-C2DB63F0CE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6929898"/>
              </p:ext>
            </p:extLst>
          </p:nvPr>
        </p:nvGraphicFramePr>
        <p:xfrm>
          <a:off x="1467293" y="1403498"/>
          <a:ext cx="13779795" cy="6613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5068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>
            <a:extLst>
              <a:ext uri="{FF2B5EF4-FFF2-40B4-BE49-F238E27FC236}">
                <a16:creationId xmlns:a16="http://schemas.microsoft.com/office/drawing/2014/main" id="{986EAFE7-412A-C201-C43C-95E782F8A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 alt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818BA8-DFCA-C623-898C-76DA12967C56}"/>
              </a:ext>
            </a:extLst>
          </p:cNvPr>
          <p:cNvSpPr txBox="1"/>
          <p:nvPr/>
        </p:nvSpPr>
        <p:spPr>
          <a:xfrm>
            <a:off x="680483" y="426134"/>
            <a:ext cx="79696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3600" b="1" dirty="0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</a:rPr>
              <a:t>Esigente</a:t>
            </a:r>
            <a:endParaRPr lang="it-IT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C40DC71-D24D-2824-9CF0-5EB6DD0D5464}"/>
              </a:ext>
            </a:extLst>
          </p:cNvPr>
          <p:cNvSpPr txBox="1">
            <a:spLocks noChangeArrowheads="1"/>
          </p:cNvSpPr>
          <p:nvPr/>
        </p:nvSpPr>
        <p:spPr>
          <a:xfrm>
            <a:off x="680483" y="1755013"/>
            <a:ext cx="14151246" cy="6223000"/>
          </a:xfr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it-IT" altLang="it-IT" sz="4667" kern="0" dirty="0">
                <a:ea typeface="+mn-ea"/>
                <a:cs typeface="+mn-cs"/>
              </a:rPr>
              <a:t>Evoluzione dei «</a:t>
            </a:r>
            <a:r>
              <a:rPr lang="it-IT" altLang="it-IT" sz="4667" kern="0" dirty="0" err="1">
                <a:ea typeface="+mn-ea"/>
                <a:cs typeface="+mn-cs"/>
              </a:rPr>
              <a:t>value</a:t>
            </a:r>
            <a:r>
              <a:rPr lang="it-IT" altLang="it-IT" sz="4667" kern="0" dirty="0">
                <a:ea typeface="+mn-ea"/>
                <a:cs typeface="+mn-cs"/>
              </a:rPr>
              <a:t> driver» del paziente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it-IT" altLang="it-IT" sz="4667" kern="0" dirty="0">
                <a:ea typeface="+mn-ea"/>
                <a:cs typeface="+mn-cs"/>
              </a:rPr>
              <a:t>Accezione sempre più estesa del bisogno di “salute”;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it-IT" altLang="it-IT" sz="4667" kern="0" dirty="0">
                <a:ea typeface="+mn-ea"/>
                <a:cs typeface="+mn-cs"/>
              </a:rPr>
              <a:t>Aspettative crescenti (meno code, meno viaggi, meno disponibilità ad accettare la “discrezionalità” del professionista, meno tempo a disposizione);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it-IT" altLang="it-IT" sz="4667" kern="0" dirty="0">
                <a:ea typeface="+mn-ea"/>
                <a:cs typeface="+mn-cs"/>
              </a:rPr>
              <a:t>Paziente sempre più consapevole dei diritti di controllo dei propri dati clinici;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it-IT" altLang="it-IT" sz="4667" kern="0" dirty="0">
                <a:ea typeface="+mn-ea"/>
                <a:cs typeface="+mn-cs"/>
              </a:rPr>
              <a:t>Paziente sempre più “informato” e “connesso”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1319820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>
            <a:extLst>
              <a:ext uri="{FF2B5EF4-FFF2-40B4-BE49-F238E27FC236}">
                <a16:creationId xmlns:a16="http://schemas.microsoft.com/office/drawing/2014/main" id="{986EAFE7-412A-C201-C43C-95E782F8A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 alt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818BA8-DFCA-C623-898C-76DA12967C56}"/>
              </a:ext>
            </a:extLst>
          </p:cNvPr>
          <p:cNvSpPr txBox="1"/>
          <p:nvPr/>
        </p:nvSpPr>
        <p:spPr>
          <a:xfrm>
            <a:off x="680483" y="426134"/>
            <a:ext cx="138648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3600" b="1" dirty="0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</a:rPr>
              <a:t>Esigente: servizi amministrativi e gestionali</a:t>
            </a:r>
            <a:endParaRPr lang="it-IT" dirty="0"/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1D5D3619-BA2E-F95D-AFFC-71675C51E5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2745299"/>
              </p:ext>
            </p:extLst>
          </p:nvPr>
        </p:nvGraphicFramePr>
        <p:xfrm>
          <a:off x="871869" y="1072465"/>
          <a:ext cx="14895034" cy="8016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5437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>
            <a:extLst>
              <a:ext uri="{FF2B5EF4-FFF2-40B4-BE49-F238E27FC236}">
                <a16:creationId xmlns:a16="http://schemas.microsoft.com/office/drawing/2014/main" id="{986EAFE7-412A-C201-C43C-95E782F8A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 alt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818BA8-DFCA-C623-898C-76DA12967C56}"/>
              </a:ext>
            </a:extLst>
          </p:cNvPr>
          <p:cNvSpPr txBox="1"/>
          <p:nvPr/>
        </p:nvSpPr>
        <p:spPr>
          <a:xfrm>
            <a:off x="680483" y="426134"/>
            <a:ext cx="79696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3600" b="1" dirty="0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</a:rPr>
              <a:t>Esigente</a:t>
            </a:r>
            <a:endParaRPr lang="it-IT" dirty="0"/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FD594C3B-699E-1C11-9E47-6962F47184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5546512"/>
              </p:ext>
            </p:extLst>
          </p:nvPr>
        </p:nvGraphicFramePr>
        <p:xfrm>
          <a:off x="361507" y="148856"/>
          <a:ext cx="15894493" cy="899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9120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>
            <a:extLst>
              <a:ext uri="{FF2B5EF4-FFF2-40B4-BE49-F238E27FC236}">
                <a16:creationId xmlns:a16="http://schemas.microsoft.com/office/drawing/2014/main" id="{986EAFE7-412A-C201-C43C-95E782F8A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 alt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818BA8-DFCA-C623-898C-76DA12967C56}"/>
              </a:ext>
            </a:extLst>
          </p:cNvPr>
          <p:cNvSpPr txBox="1"/>
          <p:nvPr/>
        </p:nvSpPr>
        <p:spPr>
          <a:xfrm>
            <a:off x="680483" y="426134"/>
            <a:ext cx="138648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3600" b="1" dirty="0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</a:rPr>
              <a:t>Esigente: telemedicina</a:t>
            </a:r>
            <a:endParaRPr lang="it-IT" dirty="0"/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EC97F82F-2BC2-27C6-5EB8-21D778FDB0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36801142"/>
              </p:ext>
            </p:extLst>
          </p:nvPr>
        </p:nvGraphicFramePr>
        <p:xfrm>
          <a:off x="914400" y="1339702"/>
          <a:ext cx="14205098" cy="6932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65345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>
            <a:extLst>
              <a:ext uri="{FF2B5EF4-FFF2-40B4-BE49-F238E27FC236}">
                <a16:creationId xmlns:a16="http://schemas.microsoft.com/office/drawing/2014/main" id="{986EAFE7-412A-C201-C43C-95E782F8A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 alt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818BA8-DFCA-C623-898C-76DA12967C56}"/>
              </a:ext>
            </a:extLst>
          </p:cNvPr>
          <p:cNvSpPr txBox="1"/>
          <p:nvPr/>
        </p:nvSpPr>
        <p:spPr>
          <a:xfrm>
            <a:off x="680483" y="426134"/>
            <a:ext cx="138648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3600" b="1" dirty="0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</a:rPr>
              <a:t>Esigente: telemedicina</a:t>
            </a:r>
            <a:endParaRPr lang="it-IT" dirty="0"/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9855B724-C4FE-C2A5-9211-9416D9C624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35238227"/>
              </p:ext>
            </p:extLst>
          </p:nvPr>
        </p:nvGraphicFramePr>
        <p:xfrm>
          <a:off x="1616148" y="1701208"/>
          <a:ext cx="12929191" cy="6613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7571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>
            <a:extLst>
              <a:ext uri="{FF2B5EF4-FFF2-40B4-BE49-F238E27FC236}">
                <a16:creationId xmlns:a16="http://schemas.microsoft.com/office/drawing/2014/main" id="{986EAFE7-412A-C201-C43C-95E782F8A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 alt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818BA8-DFCA-C623-898C-76DA12967C56}"/>
              </a:ext>
            </a:extLst>
          </p:cNvPr>
          <p:cNvSpPr txBox="1"/>
          <p:nvPr/>
        </p:nvSpPr>
        <p:spPr>
          <a:xfrm>
            <a:off x="680483" y="426134"/>
            <a:ext cx="138648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3600" b="1" dirty="0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</a:rPr>
              <a:t>Consapevole</a:t>
            </a:r>
            <a:endParaRPr lang="it-IT" dirty="0"/>
          </a:p>
        </p:txBody>
      </p:sp>
      <p:graphicFrame>
        <p:nvGraphicFramePr>
          <p:cNvPr id="3" name="Grafico 2">
            <a:extLst>
              <a:ext uri="{FF2B5EF4-FFF2-40B4-BE49-F238E27FC236}">
                <a16:creationId xmlns:a16="http://schemas.microsoft.com/office/drawing/2014/main" id="{8F95C14F-1CED-7F9A-BA80-DFA76CEE57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72657309"/>
              </p:ext>
            </p:extLst>
          </p:nvPr>
        </p:nvGraphicFramePr>
        <p:xfrm>
          <a:off x="3700131" y="1196197"/>
          <a:ext cx="10845209" cy="5571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0BEDEC1E-E00D-44EB-A744-AEE78B3EAA72}"/>
              </a:ext>
            </a:extLst>
          </p:cNvPr>
          <p:cNvSpPr txBox="1"/>
          <p:nvPr/>
        </p:nvSpPr>
        <p:spPr>
          <a:xfrm>
            <a:off x="1195571" y="7463664"/>
            <a:ext cx="13864857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entrambi gli indicatori di preoccupazione, il livello manifestato dal genere femminile è più elevato di quello espresso dal genere maschile (6,17/10 e 5,93/10 sono i valori medi della media della preoccupazione femminile rispettivamente per gli accessi ospedalieri ed ambulatoriali, contro i rispettivi valori pari a 5,73/10 e 5,54/10 espressi dai rispondenti di genere maschile).</a:t>
            </a:r>
          </a:p>
        </p:txBody>
      </p:sp>
    </p:spTree>
    <p:extLst>
      <p:ext uri="{BB962C8B-B14F-4D97-AF65-F5344CB8AC3E}">
        <p14:creationId xmlns:p14="http://schemas.microsoft.com/office/powerpoint/2010/main" val="1384956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>
            <a:extLst>
              <a:ext uri="{FF2B5EF4-FFF2-40B4-BE49-F238E27FC236}">
                <a16:creationId xmlns:a16="http://schemas.microsoft.com/office/drawing/2014/main" id="{986EAFE7-412A-C201-C43C-95E782F8A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 alt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818BA8-DFCA-C623-898C-76DA12967C56}"/>
              </a:ext>
            </a:extLst>
          </p:cNvPr>
          <p:cNvSpPr txBox="1"/>
          <p:nvPr/>
        </p:nvSpPr>
        <p:spPr>
          <a:xfrm>
            <a:off x="680483" y="426134"/>
            <a:ext cx="138648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3600" b="1" dirty="0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</a:rPr>
              <a:t>Consapevole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BEDEC1E-E00D-44EB-A744-AEE78B3EAA72}"/>
              </a:ext>
            </a:extLst>
          </p:cNvPr>
          <p:cNvSpPr txBox="1"/>
          <p:nvPr/>
        </p:nvSpPr>
        <p:spPr>
          <a:xfrm>
            <a:off x="1195571" y="1267138"/>
            <a:ext cx="13864857" cy="9446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Altrettanto maturo e consapevole è il livello di preoccupazione espresso in tema di </a:t>
            </a:r>
            <a:r>
              <a:rPr lang="it-IT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privacy e confidenzialità</a:t>
            </a:r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dei dati clinici personali in uno scenario di digitalizzazione, che nel campione è pari a 7,10/10. Si noti che tale preoccupazione appare lievemente più elevata nel genere femminile (7,15/10 contro 7,01/10 del genere maschile) e più elevata nel cluster di età compreso tra 55 e 64 anni (in cui il valore è pari a 7,33/10, mentre tutti gli altri cluster risultano allineati).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Il campione esprime un accordo medio (pari a 5,78/10) limitatamente </a:t>
            </a:r>
            <a:r>
              <a:rPr lang="it-IT" sz="2800" b="1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all’autovalutazione di un miglioramento delle proprie capacità informatiche</a:t>
            </a:r>
            <a:r>
              <a:rPr lang="it-IT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durante il periodo pandemico. Il cluster anagrafico in cui la percezione di miglioramento delle capacità digitali è più elevato è quello compreso tra i 45 e i 54 anni (valore pari a 6,08/10); il genere femminile esprime un’autopercezione di crescita digitale più elevata di quella maschile (6,01/10 contro 5,42/10); l’indicatore inoltre cresce proporzionalmente al titolo di studio (pazienti più istruiti manifestano una percezione di crescita digitale superiore a cluster con titolo di studio inferiore).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402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>
            <a:extLst>
              <a:ext uri="{FF2B5EF4-FFF2-40B4-BE49-F238E27FC236}">
                <a16:creationId xmlns:a16="http://schemas.microsoft.com/office/drawing/2014/main" id="{986EAFE7-412A-C201-C43C-95E782F8A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 alt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818BA8-DFCA-C623-898C-76DA12967C56}"/>
              </a:ext>
            </a:extLst>
          </p:cNvPr>
          <p:cNvSpPr txBox="1"/>
          <p:nvPr/>
        </p:nvSpPr>
        <p:spPr>
          <a:xfrm>
            <a:off x="680483" y="426134"/>
            <a:ext cx="138648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3600" b="1" dirty="0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</a:rPr>
              <a:t>Consapevole</a:t>
            </a:r>
            <a:endParaRPr lang="it-IT" dirty="0"/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60678EC1-3A7E-178B-2295-C099C175B4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4323500"/>
              </p:ext>
            </p:extLst>
          </p:nvPr>
        </p:nvGraphicFramePr>
        <p:xfrm>
          <a:off x="1467293" y="1072465"/>
          <a:ext cx="12886660" cy="7476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5186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>
            <a:extLst>
              <a:ext uri="{FF2B5EF4-FFF2-40B4-BE49-F238E27FC236}">
                <a16:creationId xmlns:a16="http://schemas.microsoft.com/office/drawing/2014/main" id="{B5C3F56A-B5AF-E333-7F97-B775C1601E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6197" y="342796"/>
            <a:ext cx="10962217" cy="1432983"/>
          </a:xfrm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it-IT" altLang="it-IT" sz="3200" b="1" dirty="0" err="1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  <a:sym typeface="Gill Sans" panose="020B0604020202020204" charset="0"/>
              </a:rPr>
              <a:t>Patients</a:t>
            </a:r>
            <a:r>
              <a:rPr lang="it-IT" altLang="it-IT" sz="3200" b="1" dirty="0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  <a:sym typeface="Gill Sans" panose="020B0604020202020204" charset="0"/>
              </a:rPr>
              <a:t>’ </a:t>
            </a:r>
            <a:r>
              <a:rPr lang="it-IT" altLang="it-IT" sz="3200" b="1" dirty="0" err="1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  <a:sym typeface="Gill Sans" panose="020B0604020202020204" charset="0"/>
              </a:rPr>
              <a:t>Journey</a:t>
            </a:r>
            <a:r>
              <a:rPr lang="it-IT" altLang="it-IT" sz="3200" b="1" dirty="0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  <a:sym typeface="Gill Sans" panose="020B0604020202020204" charset="0"/>
              </a:rPr>
              <a:t>…il viaggio del paziente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34895E-B358-D770-E869-FB153D9E2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612" y="1564102"/>
            <a:ext cx="7594388" cy="992717"/>
          </a:xfrm>
        </p:spPr>
        <p:txBody>
          <a:bodyPr>
            <a:normAutofit fontScale="92500"/>
          </a:bodyPr>
          <a:lstStyle/>
          <a:p>
            <a:pPr marL="0" indent="0">
              <a:buNone/>
              <a:defRPr/>
            </a:pPr>
            <a:r>
              <a:rPr lang="en-US" sz="2933" dirty="0"/>
              <a:t>Non è un </a:t>
            </a:r>
            <a:r>
              <a:rPr lang="en-US" sz="2933" dirty="0" err="1"/>
              <a:t>viaggio</a:t>
            </a:r>
            <a:r>
              <a:rPr lang="en-US" sz="2933" dirty="0"/>
              <a:t> </a:t>
            </a:r>
            <a:r>
              <a:rPr lang="en-US" sz="2933" dirty="0" err="1"/>
              <a:t>prevedibile</a:t>
            </a:r>
            <a:r>
              <a:rPr lang="en-US" sz="2933" dirty="0"/>
              <a:t> </a:t>
            </a:r>
            <a:r>
              <a:rPr lang="en-US" sz="2933" dirty="0" err="1"/>
              <a:t>nè</a:t>
            </a:r>
            <a:r>
              <a:rPr lang="en-US" sz="2933" dirty="0"/>
              <a:t> </a:t>
            </a:r>
            <a:r>
              <a:rPr lang="en-US" sz="2933" dirty="0" err="1"/>
              <a:t>lineare</a:t>
            </a:r>
            <a:r>
              <a:rPr lang="en-US" sz="2933" dirty="0"/>
              <a:t>. Non </a:t>
            </a:r>
            <a:r>
              <a:rPr lang="en-US" sz="2933" dirty="0" err="1"/>
              <a:t>sono</a:t>
            </a:r>
            <a:r>
              <a:rPr lang="en-US" sz="2933" dirty="0"/>
              <a:t> </a:t>
            </a:r>
            <a:r>
              <a:rPr lang="en-US" sz="2933" dirty="0" err="1"/>
              <a:t>definibili</a:t>
            </a:r>
            <a:r>
              <a:rPr lang="en-US" sz="2933" dirty="0"/>
              <a:t> con </a:t>
            </a:r>
            <a:r>
              <a:rPr lang="en-US" sz="2933" dirty="0" err="1"/>
              <a:t>precisione</a:t>
            </a:r>
            <a:r>
              <a:rPr lang="en-US" sz="2933" dirty="0"/>
              <a:t> </a:t>
            </a:r>
            <a:r>
              <a:rPr lang="en-US" sz="2933" dirty="0" err="1"/>
              <a:t>nè</a:t>
            </a:r>
            <a:r>
              <a:rPr lang="en-US" sz="2933" dirty="0"/>
              <a:t> </a:t>
            </a:r>
            <a:r>
              <a:rPr lang="en-US" sz="2933" dirty="0" err="1"/>
              <a:t>l’inizio</a:t>
            </a:r>
            <a:r>
              <a:rPr lang="en-US" sz="2933" dirty="0"/>
              <a:t> </a:t>
            </a:r>
            <a:r>
              <a:rPr lang="en-US" sz="2933" dirty="0" err="1"/>
              <a:t>nè</a:t>
            </a:r>
            <a:r>
              <a:rPr lang="en-US" sz="2933" dirty="0"/>
              <a:t> la fine.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 algn="ctr">
              <a:buNone/>
              <a:defRPr/>
            </a:pPr>
            <a:endParaRPr lang="en-US" dirty="0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64335177-AC2C-F0D8-AC82-F20FFD89E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6635" y="3586682"/>
            <a:ext cx="7392877" cy="49229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5" name="Picture 5">
            <a:extLst>
              <a:ext uri="{FF2B5EF4-FFF2-40B4-BE49-F238E27FC236}">
                <a16:creationId xmlns:a16="http://schemas.microsoft.com/office/drawing/2014/main" id="{EF8E5A5F-5B91-9B0E-E726-4A67D72CBE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063" y="5267130"/>
            <a:ext cx="8157633" cy="258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3">
            <a:extLst>
              <a:ext uri="{FF2B5EF4-FFF2-40B4-BE49-F238E27FC236}">
                <a16:creationId xmlns:a16="http://schemas.microsoft.com/office/drawing/2014/main" id="{D14E3CD3-FC62-137A-4E77-ABA71EF304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09" y="5912714"/>
            <a:ext cx="7054851" cy="645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4">
            <a:extLst>
              <a:ext uri="{FF2B5EF4-FFF2-40B4-BE49-F238E27FC236}">
                <a16:creationId xmlns:a16="http://schemas.microsoft.com/office/drawing/2014/main" id="{65DC37C4-781E-5019-0535-8EF038668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058" y="6048170"/>
            <a:ext cx="8157633" cy="645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85AB6331-2891-3B49-E367-68889CEB9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15445" y="2126694"/>
            <a:ext cx="5963920" cy="652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algn="just"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b="1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«La cartella clinica è scritta a mano; quando poi si cambia reparto, il medico ricevente impazzisce nella decifrazione della grafia del collega. Va a finire che l’anamnesi gliela riassume a voce il paziente. Ma non è che un aspetto di una medicina rimasta amanuense e pedonale, in piena età della cibernetica».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2000" b="1" i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Gigi Ghirotti, Nel tunnel della malattia, La Stampa, Torino, 1994.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it-IT" altLang="it-IT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>
            <a:extLst>
              <a:ext uri="{FF2B5EF4-FFF2-40B4-BE49-F238E27FC236}">
                <a16:creationId xmlns:a16="http://schemas.microsoft.com/office/drawing/2014/main" id="{986EAFE7-412A-C201-C43C-95E782F8A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 alt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818BA8-DFCA-C623-898C-76DA12967C56}"/>
              </a:ext>
            </a:extLst>
          </p:cNvPr>
          <p:cNvSpPr txBox="1"/>
          <p:nvPr/>
        </p:nvSpPr>
        <p:spPr>
          <a:xfrm>
            <a:off x="680483" y="426134"/>
            <a:ext cx="138648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3600" b="1" dirty="0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</a:rPr>
              <a:t>Un modello di analisi ed alcune evidenze</a:t>
            </a:r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ADA23BE-BF65-C5C6-AA72-94CA31F58B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386" y="1072465"/>
            <a:ext cx="13333227" cy="750037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3476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>
            <a:extLst>
              <a:ext uri="{FF2B5EF4-FFF2-40B4-BE49-F238E27FC236}">
                <a16:creationId xmlns:a16="http://schemas.microsoft.com/office/drawing/2014/main" id="{986EAFE7-412A-C201-C43C-95E782F8A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 alt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818BA8-DFCA-C623-898C-76DA12967C56}"/>
              </a:ext>
            </a:extLst>
          </p:cNvPr>
          <p:cNvSpPr txBox="1"/>
          <p:nvPr/>
        </p:nvSpPr>
        <p:spPr>
          <a:xfrm>
            <a:off x="680483" y="426134"/>
            <a:ext cx="138648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3600" b="1" dirty="0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</a:rPr>
              <a:t>Alcune considerazioni conclusive</a:t>
            </a:r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BEDEC1E-E00D-44EB-A744-AEE78B3EAA72}"/>
              </a:ext>
            </a:extLst>
          </p:cNvPr>
          <p:cNvSpPr txBox="1"/>
          <p:nvPr/>
        </p:nvSpPr>
        <p:spPr>
          <a:xfrm>
            <a:off x="1195571" y="1564849"/>
            <a:ext cx="13864857" cy="9242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Inadeguatezza (almeno percepita) dei contenuti informativi esposti dal web del SSN;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Elevata maturità dei servizi digitali amministrativi gestionali, alte aspettative, elevata percezione di utilità;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Limitatissima diffusione di applicazioni di telemedicina in senso proprio e debole percezione di utilità;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Percezione del rischio ospedaliero consapevole e matura che determina accresciuto livello di fiducia, fedeltà ed empowerment;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Ruolo degli strumenti digitali ad ulteriore rinforzo di questa relazione virtuosa…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it-IT" sz="2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it-IT" sz="2800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Un viaggio ancora lungo…alcune priorità da identificare ed affrontare</a:t>
            </a: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it-IT" sz="2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it-IT" sz="2800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150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>
            <a:extLst>
              <a:ext uri="{FF2B5EF4-FFF2-40B4-BE49-F238E27FC236}">
                <a16:creationId xmlns:a16="http://schemas.microsoft.com/office/drawing/2014/main" id="{F7C0D29B-5535-271E-9ECC-78353F7C9032}"/>
              </a:ext>
            </a:extLst>
          </p:cNvPr>
          <p:cNvGrpSpPr/>
          <p:nvPr/>
        </p:nvGrpSpPr>
        <p:grpSpPr>
          <a:xfrm>
            <a:off x="1544320" y="223520"/>
            <a:ext cx="12464415" cy="8392160"/>
            <a:chOff x="2921001" y="446618"/>
            <a:chExt cx="11351894" cy="7221945"/>
          </a:xfrm>
        </p:grpSpPr>
        <p:graphicFrame>
          <p:nvGraphicFramePr>
            <p:cNvPr id="5" name="Diagramma 4">
              <a:extLst>
                <a:ext uri="{FF2B5EF4-FFF2-40B4-BE49-F238E27FC236}">
                  <a16:creationId xmlns:a16="http://schemas.microsoft.com/office/drawing/2014/main" id="{DFEB25D3-7A4A-6110-90EA-435B064006FA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071141628"/>
                </p:ext>
              </p:extLst>
            </p:nvPr>
          </p:nvGraphicFramePr>
          <p:xfrm>
            <a:off x="2943424" y="1979712"/>
            <a:ext cx="11088555" cy="472852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pSp>
          <p:nvGrpSpPr>
            <p:cNvPr id="4" name="Gruppo 3">
              <a:extLst>
                <a:ext uri="{FF2B5EF4-FFF2-40B4-BE49-F238E27FC236}">
                  <a16:creationId xmlns:a16="http://schemas.microsoft.com/office/drawing/2014/main" id="{4C4FE7AB-5A2E-D83F-BE3D-4C4D8652C661}"/>
                </a:ext>
              </a:extLst>
            </p:cNvPr>
            <p:cNvGrpSpPr/>
            <p:nvPr/>
          </p:nvGrpSpPr>
          <p:grpSpPr>
            <a:xfrm>
              <a:off x="2991429" y="6073831"/>
              <a:ext cx="11232571" cy="753683"/>
              <a:chOff x="2118899" y="-310395"/>
              <a:chExt cx="906359" cy="1418557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7" name="Rettangolo arrotondato 6">
                <a:extLst>
                  <a:ext uri="{FF2B5EF4-FFF2-40B4-BE49-F238E27FC236}">
                    <a16:creationId xmlns:a16="http://schemas.microsoft.com/office/drawing/2014/main" id="{777E0C19-1138-8928-C8A8-84A29B2C62A1}"/>
                  </a:ext>
                </a:extLst>
              </p:cNvPr>
              <p:cNvSpPr/>
              <p:nvPr/>
            </p:nvSpPr>
            <p:spPr>
              <a:xfrm>
                <a:off x="2118899" y="-310395"/>
                <a:ext cx="906359" cy="1418557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it-IT"/>
              </a:p>
            </p:txBody>
          </p:sp>
          <p:sp>
            <p:nvSpPr>
              <p:cNvPr id="8" name="CasellaDiTesto 7">
                <a:extLst>
                  <a:ext uri="{FF2B5EF4-FFF2-40B4-BE49-F238E27FC236}">
                    <a16:creationId xmlns:a16="http://schemas.microsoft.com/office/drawing/2014/main" id="{B3EC9DB0-BE7A-75F8-5E25-47A62A5EB025}"/>
                  </a:ext>
                </a:extLst>
              </p:cNvPr>
              <p:cNvSpPr txBox="1"/>
              <p:nvPr/>
            </p:nvSpPr>
            <p:spPr>
              <a:xfrm>
                <a:off x="2163144" y="-221906"/>
                <a:ext cx="817869" cy="133006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60960" rIns="60960" spcCol="1270" anchor="ctr"/>
              <a:lstStyle/>
              <a:p>
                <a:pPr algn="ctr" eaLnBrk="1" fontAlgn="auto" hangingPunct="1">
                  <a:spcAft>
                    <a:spcPts val="0"/>
                  </a:spcAft>
                  <a:defRPr/>
                </a:pPr>
                <a:r>
                  <a:rPr lang="it-IT" sz="1600" b="1" dirty="0"/>
                  <a:t>Personal </a:t>
                </a:r>
                <a:r>
                  <a:rPr lang="it-IT" sz="1600" b="1" dirty="0" err="1"/>
                  <a:t>Health</a:t>
                </a:r>
                <a:r>
                  <a:rPr lang="it-IT" sz="1600" b="1" dirty="0"/>
                  <a:t> Record</a:t>
                </a:r>
              </a:p>
            </p:txBody>
          </p:sp>
        </p:grpSp>
        <p:grpSp>
          <p:nvGrpSpPr>
            <p:cNvPr id="9" name="Gruppo 8">
              <a:extLst>
                <a:ext uri="{FF2B5EF4-FFF2-40B4-BE49-F238E27FC236}">
                  <a16:creationId xmlns:a16="http://schemas.microsoft.com/office/drawing/2014/main" id="{8E4304E0-9306-96CC-6FFB-171338C8346E}"/>
                </a:ext>
              </a:extLst>
            </p:cNvPr>
            <p:cNvGrpSpPr/>
            <p:nvPr/>
          </p:nvGrpSpPr>
          <p:grpSpPr>
            <a:xfrm>
              <a:off x="7263904" y="5247885"/>
              <a:ext cx="5339093" cy="753683"/>
              <a:chOff x="2118899" y="-310395"/>
              <a:chExt cx="906359" cy="1418557"/>
            </a:xfrm>
            <a:solidFill>
              <a:schemeClr val="accent2">
                <a:lumMod val="75000"/>
              </a:schemeClr>
            </a:solidFill>
          </p:grpSpPr>
          <p:sp>
            <p:nvSpPr>
              <p:cNvPr id="10" name="Rettangolo arrotondato 9">
                <a:extLst>
                  <a:ext uri="{FF2B5EF4-FFF2-40B4-BE49-F238E27FC236}">
                    <a16:creationId xmlns:a16="http://schemas.microsoft.com/office/drawing/2014/main" id="{CBCBA137-786C-1E03-A398-24C3C8FDEC94}"/>
                  </a:ext>
                </a:extLst>
              </p:cNvPr>
              <p:cNvSpPr/>
              <p:nvPr/>
            </p:nvSpPr>
            <p:spPr>
              <a:xfrm>
                <a:off x="2118899" y="-310395"/>
                <a:ext cx="906359" cy="1418557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it-IT"/>
              </a:p>
            </p:txBody>
          </p:sp>
          <p:sp>
            <p:nvSpPr>
              <p:cNvPr id="11" name="CasellaDiTesto 10">
                <a:extLst>
                  <a:ext uri="{FF2B5EF4-FFF2-40B4-BE49-F238E27FC236}">
                    <a16:creationId xmlns:a16="http://schemas.microsoft.com/office/drawing/2014/main" id="{4F06BF1A-4218-E683-77EE-C5C1365FEB00}"/>
                  </a:ext>
                </a:extLst>
              </p:cNvPr>
              <p:cNvSpPr txBox="1"/>
              <p:nvPr/>
            </p:nvSpPr>
            <p:spPr>
              <a:xfrm>
                <a:off x="2163144" y="-221906"/>
                <a:ext cx="817869" cy="133006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60960" rIns="60960" spcCol="1270" anchor="ctr"/>
              <a:lstStyle/>
              <a:p>
                <a:pPr algn="ctr" eaLnBrk="1" fontAlgn="auto" hangingPunct="1">
                  <a:spcAft>
                    <a:spcPts val="0"/>
                  </a:spcAft>
                  <a:defRPr/>
                </a:pPr>
                <a:r>
                  <a:rPr lang="it-IT" sz="1600" b="1" dirty="0"/>
                  <a:t>Electronic </a:t>
                </a:r>
                <a:r>
                  <a:rPr lang="it-IT" sz="1600" b="1" dirty="0" err="1"/>
                  <a:t>Medical</a:t>
                </a:r>
                <a:r>
                  <a:rPr lang="it-IT" sz="1600" b="1" dirty="0"/>
                  <a:t> Record e sistemi informativi ospedalieri</a:t>
                </a:r>
              </a:p>
            </p:txBody>
          </p:sp>
        </p:grp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68D46746-09B0-3D01-A35B-99BF65E7B5D5}"/>
                </a:ext>
              </a:extLst>
            </p:cNvPr>
            <p:cNvSpPr txBox="1"/>
            <p:nvPr/>
          </p:nvSpPr>
          <p:spPr>
            <a:xfrm>
              <a:off x="2990851" y="5319185"/>
              <a:ext cx="4038600" cy="70696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rIns="60960" spcCol="1270" anchor="ctr"/>
            <a:lstStyle/>
            <a:p>
              <a:pPr algn="ctr" eaLnBrk="1" fontAlgn="auto" hangingPunct="1">
                <a:spcAft>
                  <a:spcPts val="0"/>
                </a:spcAft>
                <a:defRPr/>
              </a:pPr>
              <a:r>
                <a:rPr lang="it-IT" sz="1600" b="1" dirty="0"/>
                <a:t>Fonti Web, Social Media</a:t>
              </a:r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id="{B30FFF3D-86E8-8828-F98C-5D75C475D350}"/>
                </a:ext>
              </a:extLst>
            </p:cNvPr>
            <p:cNvSpPr txBox="1"/>
            <p:nvPr/>
          </p:nvSpPr>
          <p:spPr>
            <a:xfrm>
              <a:off x="12657667" y="5278967"/>
              <a:ext cx="1566333" cy="70696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rIns="60960" spcCol="1270" anchor="ctr"/>
            <a:lstStyle/>
            <a:p>
              <a:pPr algn="ctr" eaLnBrk="1" fontAlgn="auto" hangingPunct="1">
                <a:spcAft>
                  <a:spcPts val="0"/>
                </a:spcAft>
                <a:defRPr/>
              </a:pPr>
              <a:r>
                <a:rPr lang="it-IT" sz="1600" b="1" dirty="0"/>
                <a:t>Fonti Web, Social Media</a:t>
              </a:r>
            </a:p>
          </p:txBody>
        </p:sp>
        <p:grpSp>
          <p:nvGrpSpPr>
            <p:cNvPr id="15" name="Gruppo 14">
              <a:extLst>
                <a:ext uri="{FF2B5EF4-FFF2-40B4-BE49-F238E27FC236}">
                  <a16:creationId xmlns:a16="http://schemas.microsoft.com/office/drawing/2014/main" id="{AC2D96B6-E7C7-2D6C-36CE-E09A3511A745}"/>
                </a:ext>
              </a:extLst>
            </p:cNvPr>
            <p:cNvGrpSpPr/>
            <p:nvPr/>
          </p:nvGrpSpPr>
          <p:grpSpPr>
            <a:xfrm>
              <a:off x="3040324" y="6914880"/>
              <a:ext cx="11232571" cy="753683"/>
              <a:chOff x="2118899" y="-310395"/>
              <a:chExt cx="906359" cy="1418557"/>
            </a:xfrm>
            <a:solidFill>
              <a:srgbClr val="FF3300"/>
            </a:solidFill>
          </p:grpSpPr>
          <p:sp>
            <p:nvSpPr>
              <p:cNvPr id="16" name="Rettangolo arrotondato 15">
                <a:extLst>
                  <a:ext uri="{FF2B5EF4-FFF2-40B4-BE49-F238E27FC236}">
                    <a16:creationId xmlns:a16="http://schemas.microsoft.com/office/drawing/2014/main" id="{A3D42FD0-7072-760D-EB41-6D52F4CAA9CB}"/>
                  </a:ext>
                </a:extLst>
              </p:cNvPr>
              <p:cNvSpPr/>
              <p:nvPr/>
            </p:nvSpPr>
            <p:spPr>
              <a:xfrm>
                <a:off x="2118899" y="-310395"/>
                <a:ext cx="906359" cy="1418557"/>
              </a:xfrm>
              <a:prstGeom prst="roundRect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it-IT"/>
              </a:p>
            </p:txBody>
          </p:sp>
          <p:sp>
            <p:nvSpPr>
              <p:cNvPr id="17" name="CasellaDiTesto 16">
                <a:extLst>
                  <a:ext uri="{FF2B5EF4-FFF2-40B4-BE49-F238E27FC236}">
                    <a16:creationId xmlns:a16="http://schemas.microsoft.com/office/drawing/2014/main" id="{1620F969-20EE-D4AA-D43E-583FF55B3705}"/>
                  </a:ext>
                </a:extLst>
              </p:cNvPr>
              <p:cNvSpPr txBox="1"/>
              <p:nvPr/>
            </p:nvSpPr>
            <p:spPr>
              <a:xfrm>
                <a:off x="2163144" y="-221906"/>
                <a:ext cx="817869" cy="133006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60960" rIns="60960" spcCol="1270" anchor="ctr"/>
              <a:lstStyle/>
              <a:p>
                <a:pPr algn="ctr" eaLnBrk="1" fontAlgn="auto" hangingPunct="1">
                  <a:spcAft>
                    <a:spcPts val="0"/>
                  </a:spcAft>
                  <a:defRPr/>
                </a:pPr>
                <a:r>
                  <a:rPr lang="it-IT" sz="1600" b="1" dirty="0" err="1"/>
                  <a:t>Blockchain</a:t>
                </a:r>
                <a:r>
                  <a:rPr lang="it-IT" sz="1600" b="1" dirty="0"/>
                  <a:t>, standard tecnologici per interoperabilità ed integrazione, riconoscimento biometrico</a:t>
                </a:r>
              </a:p>
            </p:txBody>
          </p:sp>
        </p:grpSp>
        <p:sp>
          <p:nvSpPr>
            <p:cNvPr id="18" name="Rettangolo arrotondato 17">
              <a:extLst>
                <a:ext uri="{FF2B5EF4-FFF2-40B4-BE49-F238E27FC236}">
                  <a16:creationId xmlns:a16="http://schemas.microsoft.com/office/drawing/2014/main" id="{5D21BB1F-D2B9-C2A7-EF3F-ABC2A8E727D5}"/>
                </a:ext>
              </a:extLst>
            </p:cNvPr>
            <p:cNvSpPr/>
            <p:nvPr/>
          </p:nvSpPr>
          <p:spPr>
            <a:xfrm>
              <a:off x="2921001" y="2186518"/>
              <a:ext cx="2569633" cy="833967"/>
            </a:xfrm>
            <a:prstGeom prst="roundRect">
              <a:avLst/>
            </a:prstGeom>
            <a:solidFill>
              <a:srgbClr val="FF33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it-IT" sz="1600" b="1" dirty="0"/>
                <a:t>Personal </a:t>
              </a:r>
              <a:r>
                <a:rPr lang="it-IT" sz="1600" b="1" dirty="0" err="1"/>
                <a:t>Health</a:t>
              </a:r>
              <a:r>
                <a:rPr lang="it-IT" sz="1600" b="1" dirty="0"/>
                <a:t> Smart </a:t>
              </a:r>
              <a:r>
                <a:rPr lang="it-IT" sz="1600" b="1" dirty="0" err="1"/>
                <a:t>Devices</a:t>
              </a:r>
              <a:r>
                <a:rPr lang="it-IT" sz="1600" b="1" dirty="0"/>
                <a:t>. Mobile.</a:t>
              </a:r>
            </a:p>
          </p:txBody>
        </p:sp>
        <p:sp>
          <p:nvSpPr>
            <p:cNvPr id="19" name="Rettangolo arrotondato 18">
              <a:extLst>
                <a:ext uri="{FF2B5EF4-FFF2-40B4-BE49-F238E27FC236}">
                  <a16:creationId xmlns:a16="http://schemas.microsoft.com/office/drawing/2014/main" id="{0C1C1F63-27E9-7AC9-355C-014F82A6ABD2}"/>
                </a:ext>
              </a:extLst>
            </p:cNvPr>
            <p:cNvSpPr/>
            <p:nvPr/>
          </p:nvSpPr>
          <p:spPr>
            <a:xfrm>
              <a:off x="12065000" y="2305051"/>
              <a:ext cx="2159000" cy="753533"/>
            </a:xfrm>
            <a:prstGeom prst="roundRect">
              <a:avLst/>
            </a:prstGeom>
            <a:solidFill>
              <a:srgbClr val="FF33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it-IT" sz="1600" b="1" dirty="0"/>
                <a:t>Personal </a:t>
              </a:r>
              <a:r>
                <a:rPr lang="it-IT" sz="1600" b="1" dirty="0" err="1"/>
                <a:t>Health</a:t>
              </a:r>
              <a:r>
                <a:rPr lang="it-IT" sz="1600" b="1" dirty="0"/>
                <a:t> Smart </a:t>
              </a:r>
              <a:r>
                <a:rPr lang="it-IT" sz="1600" b="1" dirty="0" err="1"/>
                <a:t>Devices</a:t>
              </a:r>
              <a:endParaRPr lang="it-IT" sz="1600" b="1" dirty="0"/>
            </a:p>
          </p:txBody>
        </p:sp>
        <p:sp>
          <p:nvSpPr>
            <p:cNvPr id="20" name="Rettangolo arrotondato 19">
              <a:extLst>
                <a:ext uri="{FF2B5EF4-FFF2-40B4-BE49-F238E27FC236}">
                  <a16:creationId xmlns:a16="http://schemas.microsoft.com/office/drawing/2014/main" id="{7275429C-6AC5-FED7-6C00-E16B52168F95}"/>
                </a:ext>
              </a:extLst>
            </p:cNvPr>
            <p:cNvSpPr/>
            <p:nvPr/>
          </p:nvSpPr>
          <p:spPr>
            <a:xfrm>
              <a:off x="5607051" y="2186518"/>
              <a:ext cx="2211916" cy="804333"/>
            </a:xfrm>
            <a:prstGeom prst="roundRect">
              <a:avLst/>
            </a:prstGeom>
            <a:solidFill>
              <a:srgbClr val="FF33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it-IT" sz="1600" b="1" dirty="0" err="1"/>
                <a:t>Chatbot</a:t>
              </a:r>
              <a:r>
                <a:rPr lang="it-IT" sz="1600" b="1" dirty="0"/>
                <a:t> e </a:t>
              </a:r>
              <a:r>
                <a:rPr lang="it-IT" sz="1600" b="1" dirty="0" err="1"/>
                <a:t>digital</a:t>
              </a:r>
              <a:r>
                <a:rPr lang="it-IT" sz="1600" b="1" dirty="0"/>
                <a:t> </a:t>
              </a:r>
              <a:r>
                <a:rPr lang="it-IT" sz="1600" b="1" dirty="0" err="1"/>
                <a:t>touchpoint</a:t>
              </a:r>
              <a:r>
                <a:rPr lang="it-IT" sz="1600" b="1" dirty="0"/>
                <a:t>. Mobile</a:t>
              </a:r>
            </a:p>
          </p:txBody>
        </p:sp>
        <p:sp>
          <p:nvSpPr>
            <p:cNvPr id="21" name="Rettangolo arrotondato 20">
              <a:extLst>
                <a:ext uri="{FF2B5EF4-FFF2-40B4-BE49-F238E27FC236}">
                  <a16:creationId xmlns:a16="http://schemas.microsoft.com/office/drawing/2014/main" id="{90803D16-D9F3-888A-AE3C-1814BEA23A48}"/>
                </a:ext>
              </a:extLst>
            </p:cNvPr>
            <p:cNvSpPr/>
            <p:nvPr/>
          </p:nvSpPr>
          <p:spPr>
            <a:xfrm>
              <a:off x="12058651" y="1432984"/>
              <a:ext cx="2159000" cy="872067"/>
            </a:xfrm>
            <a:prstGeom prst="roundRect">
              <a:avLst/>
            </a:prstGeom>
            <a:solidFill>
              <a:srgbClr val="FF33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it-IT" sz="1600" b="1" dirty="0" err="1"/>
                <a:t>Gamification</a:t>
              </a:r>
              <a:r>
                <a:rPr lang="it-IT" sz="1600" b="1" dirty="0"/>
                <a:t>,</a:t>
              </a:r>
            </a:p>
            <a:p>
              <a:pPr algn="ctr">
                <a:defRPr/>
              </a:pPr>
              <a:r>
                <a:rPr lang="it-IT" sz="1600" b="1" dirty="0"/>
                <a:t>realtà virtuale. </a:t>
              </a:r>
              <a:r>
                <a:rPr lang="it-IT" sz="1600" b="1" dirty="0" err="1"/>
                <a:t>app</a:t>
              </a:r>
              <a:endParaRPr lang="it-IT" sz="1600" b="1" dirty="0"/>
            </a:p>
          </p:txBody>
        </p:sp>
        <p:sp>
          <p:nvSpPr>
            <p:cNvPr id="22" name="Rettangolo arrotondato 21">
              <a:extLst>
                <a:ext uri="{FF2B5EF4-FFF2-40B4-BE49-F238E27FC236}">
                  <a16:creationId xmlns:a16="http://schemas.microsoft.com/office/drawing/2014/main" id="{49D46CB5-8F0C-AC26-0AB3-5B19A5BE07EF}"/>
                </a:ext>
              </a:extLst>
            </p:cNvPr>
            <p:cNvSpPr/>
            <p:nvPr/>
          </p:nvSpPr>
          <p:spPr>
            <a:xfrm>
              <a:off x="7935385" y="1860551"/>
              <a:ext cx="2880783" cy="1183216"/>
            </a:xfrm>
            <a:prstGeom prst="roundRect">
              <a:avLst/>
            </a:prstGeom>
            <a:solidFill>
              <a:srgbClr val="FF33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it-IT" sz="1600" b="1" dirty="0"/>
                <a:t>Cognitive </a:t>
              </a:r>
              <a:r>
                <a:rPr lang="it-IT" sz="1600" b="1" dirty="0" err="1"/>
                <a:t>computing</a:t>
              </a:r>
              <a:r>
                <a:rPr lang="it-IT" sz="1600" b="1" dirty="0"/>
                <a:t>, </a:t>
              </a:r>
              <a:r>
                <a:rPr lang="it-IT" sz="1600" b="1" dirty="0" err="1"/>
                <a:t>precision</a:t>
              </a:r>
              <a:r>
                <a:rPr lang="it-IT" sz="1600" b="1" dirty="0"/>
                <a:t> medicine, intelligenza artificiale, tecnologie diagnostiche.</a:t>
              </a:r>
            </a:p>
          </p:txBody>
        </p:sp>
        <p:sp>
          <p:nvSpPr>
            <p:cNvPr id="40" name="Rettangolo arrotondato 39">
              <a:extLst>
                <a:ext uri="{FF2B5EF4-FFF2-40B4-BE49-F238E27FC236}">
                  <a16:creationId xmlns:a16="http://schemas.microsoft.com/office/drawing/2014/main" id="{843BDF6C-CAE2-01C2-1797-82ED4736FDCA}"/>
                </a:ext>
              </a:extLst>
            </p:cNvPr>
            <p:cNvSpPr/>
            <p:nvPr/>
          </p:nvSpPr>
          <p:spPr>
            <a:xfrm>
              <a:off x="6591300" y="446618"/>
              <a:ext cx="4224867" cy="1181100"/>
            </a:xfrm>
            <a:prstGeom prst="roundRect">
              <a:avLst/>
            </a:prstGeom>
            <a:solidFill>
              <a:srgbClr val="FF33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pPr algn="ctr">
                <a:defRPr/>
              </a:pPr>
              <a:r>
                <a:rPr lang="it-IT" sz="1600" b="1" dirty="0"/>
                <a:t>Sistemi di prenotazione.</a:t>
              </a:r>
            </a:p>
            <a:p>
              <a:pPr algn="ctr">
                <a:defRPr/>
              </a:pPr>
              <a:r>
                <a:rPr lang="it-IT" sz="1600" b="1" dirty="0"/>
                <a:t> E-</a:t>
              </a:r>
              <a:r>
                <a:rPr lang="it-IT" sz="1600" b="1" dirty="0" err="1"/>
                <a:t>prescription</a:t>
              </a:r>
              <a:r>
                <a:rPr lang="it-IT" sz="1600" b="1" dirty="0"/>
                <a:t>.</a:t>
              </a:r>
            </a:p>
            <a:p>
              <a:pPr algn="ctr">
                <a:defRPr/>
              </a:pPr>
              <a:r>
                <a:rPr lang="it-IT" sz="1600" b="1" dirty="0"/>
                <a:t>Teleconsulto/</a:t>
              </a:r>
              <a:r>
                <a:rPr lang="it-IT" sz="1600" b="1" dirty="0" err="1"/>
                <a:t>telemonitoraggio</a:t>
              </a:r>
              <a:r>
                <a:rPr lang="it-IT" sz="1600" b="1" dirty="0"/>
                <a:t>.</a:t>
              </a:r>
            </a:p>
            <a:p>
              <a:pPr algn="ctr">
                <a:defRPr/>
              </a:pPr>
              <a:r>
                <a:rPr lang="it-IT" sz="1600" b="1" dirty="0"/>
                <a:t>Chat. </a:t>
              </a:r>
            </a:p>
          </p:txBody>
        </p:sp>
      </p:grp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Immagine 4">
            <a:extLst>
              <a:ext uri="{FF2B5EF4-FFF2-40B4-BE49-F238E27FC236}">
                <a16:creationId xmlns:a16="http://schemas.microsoft.com/office/drawing/2014/main" id="{08C2E35C-78B7-D5B0-296B-CB718A6C9B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877" y="1727580"/>
            <a:ext cx="4229100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CasellaDiTesto 6">
            <a:extLst>
              <a:ext uri="{FF2B5EF4-FFF2-40B4-BE49-F238E27FC236}">
                <a16:creationId xmlns:a16="http://schemas.microsoft.com/office/drawing/2014/main" id="{1823C2A1-C61D-4FB3-A914-5240B4AAB8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2505" y="307657"/>
            <a:ext cx="6212416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Book Antiqua" panose="0204060205030503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Book Antiqua" panose="0204060205030503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Book Antiqua" panose="0204060205030503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Book Antiqua" panose="02040602050305030304" pitchFamily="18" charset="0"/>
              </a:defRPr>
            </a:lvl9pPr>
          </a:lstStyle>
          <a:p>
            <a:pPr marL="0" indent="0">
              <a:spcBef>
                <a:spcPct val="0"/>
              </a:spcBef>
              <a:buClrTx/>
              <a:buSzTx/>
              <a:buNone/>
            </a:pPr>
            <a:r>
              <a:rPr lang="it-IT" altLang="it-IT" sz="2700" b="1" dirty="0" err="1">
                <a:latin typeface="+mn-lt"/>
                <a:ea typeface="MS PGothic" panose="020B0600070205080204" pitchFamily="34" charset="-128"/>
              </a:rPr>
              <a:t>Onlife</a:t>
            </a:r>
            <a:r>
              <a:rPr lang="it-IT" altLang="it-IT" sz="2700" b="1" dirty="0">
                <a:latin typeface="+mn-lt"/>
                <a:ea typeface="MS PGothic" panose="020B0600070205080204" pitchFamily="34" charset="-128"/>
              </a:rPr>
              <a:t>:</a:t>
            </a:r>
          </a:p>
          <a:p>
            <a:pPr marL="0" indent="0">
              <a:spcBef>
                <a:spcPct val="0"/>
              </a:spcBef>
              <a:buClrTx/>
              <a:buSzTx/>
              <a:buNone/>
            </a:pPr>
            <a:endParaRPr lang="it-IT" altLang="it-IT" sz="2700" dirty="0">
              <a:latin typeface="+mn-lt"/>
              <a:ea typeface="MS PGothic" panose="020B0600070205080204" pitchFamily="34" charset="-128"/>
            </a:endParaRP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it-IT" altLang="it-IT" sz="2700" dirty="0">
                <a:latin typeface="+mn-lt"/>
                <a:ea typeface="MS PGothic" panose="020B0600070205080204" pitchFamily="34" charset="-128"/>
              </a:rPr>
              <a:t>Il venir meno della distinzione tra reale e virtuale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it-IT" altLang="it-IT" sz="2700" dirty="0">
                <a:latin typeface="+mn-lt"/>
                <a:ea typeface="MS PGothic" panose="020B0600070205080204" pitchFamily="34" charset="-128"/>
              </a:rPr>
              <a:t>L’affievolirsi della distinzione tra uomini, macchine e natura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it-IT" altLang="it-IT" sz="2700" dirty="0">
                <a:latin typeface="+mn-lt"/>
                <a:ea typeface="MS PGothic" panose="020B0600070205080204" pitchFamily="34" charset="-128"/>
              </a:rPr>
              <a:t>La transizione da uno stato di scarsità di informazioni e capacità elaborativa ad uno stato di sovrabbondanza</a:t>
            </a:r>
          </a:p>
          <a:p>
            <a:pPr>
              <a:spcBef>
                <a:spcPct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it-IT" altLang="it-IT" sz="2700" dirty="0">
                <a:latin typeface="+mn-lt"/>
                <a:ea typeface="MS PGothic" panose="020B0600070205080204" pitchFamily="34" charset="-128"/>
              </a:rPr>
              <a:t>L’evoluzione dal primato degli oggetti standalone al primato di interazioni, processi e reti. </a:t>
            </a: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F1A31CEF-5FCD-93FA-AE22-7665A285E1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0" cy="0"/>
          </a:xfrm>
        </p:spPr>
        <p:txBody>
          <a:bodyPr/>
          <a:lstStyle/>
          <a:p>
            <a:pPr algn="l">
              <a:spcBef>
                <a:spcPct val="20000"/>
              </a:spcBef>
            </a:pPr>
            <a:br>
              <a:rPr lang="it-IT" altLang="it-IT" sz="3200" b="1" dirty="0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  <a:sym typeface="Gill Sans" panose="020B0604020202020204" charset="0"/>
              </a:rPr>
            </a:br>
            <a:r>
              <a:rPr lang="it-IT" altLang="it-IT" sz="3200" b="1" dirty="0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  <a:sym typeface="Gill Sans" panose="020B0604020202020204" charset="0"/>
              </a:rPr>
              <a:t>	</a:t>
            </a:r>
            <a:endParaRPr lang="it-IT" altLang="it-IT" sz="3200" b="1" i="1" dirty="0">
              <a:solidFill>
                <a:schemeClr val="tx2"/>
              </a:solidFill>
              <a:latin typeface="Montserrat" panose="00000500000000000000" pitchFamily="2" charset="0"/>
              <a:ea typeface="ヒラギノ角ゴ ProN W3"/>
              <a:sym typeface="Gill Sans" panose="020B0604020202020204" charset="0"/>
            </a:endParaRPr>
          </a:p>
        </p:txBody>
      </p:sp>
      <p:pic>
        <p:nvPicPr>
          <p:cNvPr id="6" name="Immagine 2">
            <a:extLst>
              <a:ext uri="{FF2B5EF4-FFF2-40B4-BE49-F238E27FC236}">
                <a16:creationId xmlns:a16="http://schemas.microsoft.com/office/drawing/2014/main" id="{DDD57F6A-04EE-7ED8-44DE-1EA011E493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769" y="5730239"/>
            <a:ext cx="6135700" cy="2882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6DFCDAC1-D507-1EFD-C574-A91D67BFC97D}"/>
              </a:ext>
            </a:extLst>
          </p:cNvPr>
          <p:cNvSpPr txBox="1"/>
          <p:nvPr/>
        </p:nvSpPr>
        <p:spPr>
          <a:xfrm>
            <a:off x="255182" y="307657"/>
            <a:ext cx="8123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3600" b="1" dirty="0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  <a:sym typeface="Gill Sans" panose="020B0604020202020204" charset="0"/>
              </a:rPr>
              <a:t>Un viaggio… «</a:t>
            </a:r>
            <a:r>
              <a:rPr lang="it-IT" altLang="it-IT" sz="3600" b="1" i="1" dirty="0" err="1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  <a:sym typeface="Gill Sans" panose="020B0604020202020204" charset="0"/>
              </a:rPr>
              <a:t>onlife</a:t>
            </a:r>
            <a:r>
              <a:rPr lang="it-IT" altLang="it-IT" sz="3600" b="1" i="1" dirty="0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  <a:sym typeface="Gill Sans" panose="020B0604020202020204" charset="0"/>
              </a:rPr>
              <a:t>»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>
            <a:extLst>
              <a:ext uri="{FF2B5EF4-FFF2-40B4-BE49-F238E27FC236}">
                <a16:creationId xmlns:a16="http://schemas.microsoft.com/office/drawing/2014/main" id="{46BFE438-16AB-D7C3-8EE9-928A2DDDFE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7680" y="313952"/>
            <a:ext cx="11664951" cy="1568451"/>
          </a:xfrm>
        </p:spPr>
        <p:txBody>
          <a:bodyPr/>
          <a:lstStyle/>
          <a:p>
            <a:pPr algn="l"/>
            <a:r>
              <a:rPr lang="it-IT" altLang="it-IT" sz="3200" b="1" dirty="0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</a:rPr>
              <a:t>La ricerca</a:t>
            </a:r>
          </a:p>
        </p:txBody>
      </p:sp>
      <p:sp>
        <p:nvSpPr>
          <p:cNvPr id="3075" name="Segnaposto contenuto 2">
            <a:extLst>
              <a:ext uri="{FF2B5EF4-FFF2-40B4-BE49-F238E27FC236}">
                <a16:creationId xmlns:a16="http://schemas.microsoft.com/office/drawing/2014/main" id="{245CBB11-BC85-E936-9D98-98F1B5919D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526" y="727287"/>
            <a:ext cx="9003029" cy="3551767"/>
          </a:xfrm>
        </p:spPr>
        <p:txBody>
          <a:bodyPr/>
          <a:lstStyle/>
          <a:p>
            <a:pPr>
              <a:defRPr/>
            </a:pPr>
            <a:endParaRPr lang="en-US" sz="2667" dirty="0"/>
          </a:p>
          <a:p>
            <a:pPr marL="0" indent="0">
              <a:buNone/>
              <a:defRPr/>
            </a:pPr>
            <a:r>
              <a:rPr lang="en-US" sz="3733" dirty="0" err="1"/>
              <a:t>Aprile</a:t>
            </a:r>
            <a:r>
              <a:rPr lang="en-US" sz="3733" dirty="0"/>
              <a:t>/</a:t>
            </a:r>
            <a:r>
              <a:rPr lang="en-US" sz="3733" dirty="0" err="1"/>
              <a:t>Ottobre</a:t>
            </a:r>
            <a:r>
              <a:rPr lang="en-US" sz="3733" dirty="0"/>
              <a:t> 2022:</a:t>
            </a:r>
          </a:p>
          <a:p>
            <a:pPr>
              <a:defRPr/>
            </a:pPr>
            <a:r>
              <a:rPr lang="en-US" sz="3733" dirty="0" err="1"/>
              <a:t>Intervista</a:t>
            </a:r>
            <a:r>
              <a:rPr lang="en-US" sz="3733" dirty="0"/>
              <a:t> </a:t>
            </a:r>
            <a:r>
              <a:rPr lang="en-US" sz="3733" dirty="0" err="1"/>
              <a:t>strutturata</a:t>
            </a:r>
            <a:r>
              <a:rPr lang="en-US" sz="3733" dirty="0"/>
              <a:t> ad un </a:t>
            </a:r>
            <a:r>
              <a:rPr lang="en-US" sz="3733" dirty="0" err="1"/>
              <a:t>campione</a:t>
            </a:r>
            <a:r>
              <a:rPr lang="en-US" sz="3733" dirty="0"/>
              <a:t> </a:t>
            </a:r>
            <a:r>
              <a:rPr lang="en-US" sz="3733" dirty="0" err="1"/>
              <a:t>composto</a:t>
            </a:r>
            <a:r>
              <a:rPr lang="en-US" sz="3733" dirty="0"/>
              <a:t> da 872 </a:t>
            </a:r>
            <a:r>
              <a:rPr lang="en-US" sz="3733" dirty="0" err="1"/>
              <a:t>cittadini</a:t>
            </a:r>
            <a:r>
              <a:rPr lang="en-US" sz="3733" dirty="0"/>
              <a:t>  </a:t>
            </a:r>
            <a:r>
              <a:rPr lang="en-US" sz="3733" dirty="0" err="1"/>
              <a:t>italiani</a:t>
            </a:r>
            <a:r>
              <a:rPr lang="en-US" sz="3733" dirty="0"/>
              <a:t> </a:t>
            </a:r>
            <a:r>
              <a:rPr lang="en-US" sz="3733" dirty="0" err="1"/>
              <a:t>tra</a:t>
            </a:r>
            <a:r>
              <a:rPr lang="en-US" sz="3733" dirty="0"/>
              <a:t> 18 e 84 anni, con </a:t>
            </a:r>
            <a:r>
              <a:rPr lang="en-US" sz="3733" dirty="0" err="1"/>
              <a:t>copertura</a:t>
            </a:r>
            <a:r>
              <a:rPr lang="en-US" sz="3733" dirty="0"/>
              <a:t> </a:t>
            </a:r>
            <a:r>
              <a:rPr lang="en-US" sz="3733" dirty="0" err="1"/>
              <a:t>dell’intero</a:t>
            </a:r>
            <a:r>
              <a:rPr lang="en-US" sz="3733" dirty="0"/>
              <a:t> </a:t>
            </a:r>
            <a:r>
              <a:rPr lang="en-US" sz="3733" dirty="0" err="1"/>
              <a:t>territorio</a:t>
            </a:r>
            <a:r>
              <a:rPr lang="en-US" sz="3733" dirty="0"/>
              <a:t> </a:t>
            </a:r>
            <a:r>
              <a:rPr lang="en-US" sz="3733" dirty="0" err="1"/>
              <a:t>nazionale</a:t>
            </a:r>
            <a:r>
              <a:rPr lang="en-US" sz="3733" dirty="0"/>
              <a:t> </a:t>
            </a:r>
            <a:r>
              <a:rPr lang="it-IT" sz="3733" dirty="0"/>
              <a:t>ed avente caratteristiche di rappresentatività della popolazione residente rispetto ai principali criteri sociodemografici.</a:t>
            </a:r>
            <a:endParaRPr lang="en-US" sz="3733" dirty="0"/>
          </a:p>
          <a:p>
            <a:pPr>
              <a:defRPr/>
            </a:pPr>
            <a:r>
              <a:rPr lang="en-US" sz="3733" dirty="0" err="1"/>
              <a:t>Mappatura</a:t>
            </a:r>
            <a:r>
              <a:rPr lang="en-US" sz="3733" dirty="0"/>
              <a:t> </a:t>
            </a:r>
            <a:r>
              <a:rPr lang="en-US" sz="3733" dirty="0" err="1"/>
              <a:t>dei</a:t>
            </a:r>
            <a:r>
              <a:rPr lang="en-US" sz="3733" dirty="0"/>
              <a:t> </a:t>
            </a:r>
            <a:r>
              <a:rPr lang="en-US" sz="3733" dirty="0" err="1"/>
              <a:t>comportamenti</a:t>
            </a:r>
            <a:r>
              <a:rPr lang="en-US" sz="3733" dirty="0"/>
              <a:t> e </a:t>
            </a:r>
            <a:r>
              <a:rPr lang="en-US" sz="3733" dirty="0" err="1"/>
              <a:t>delle</a:t>
            </a:r>
            <a:r>
              <a:rPr lang="en-US" sz="3733" dirty="0"/>
              <a:t> </a:t>
            </a:r>
            <a:r>
              <a:rPr lang="en-US" sz="3733" dirty="0" err="1"/>
              <a:t>aspettative</a:t>
            </a:r>
            <a:r>
              <a:rPr lang="en-US" sz="3733" dirty="0"/>
              <a:t> </a:t>
            </a:r>
            <a:r>
              <a:rPr lang="en-US" sz="3733" dirty="0" err="1"/>
              <a:t>digitali</a:t>
            </a:r>
            <a:r>
              <a:rPr lang="en-US" sz="3733" dirty="0"/>
              <a:t> </a:t>
            </a:r>
            <a:r>
              <a:rPr lang="en-US" sz="3733" dirty="0" err="1"/>
              <a:t>nelle</a:t>
            </a:r>
            <a:r>
              <a:rPr lang="en-US" sz="3733" dirty="0"/>
              <a:t> </a:t>
            </a:r>
            <a:r>
              <a:rPr lang="en-US" sz="3733" dirty="0" err="1"/>
              <a:t>relazioni</a:t>
            </a:r>
            <a:r>
              <a:rPr lang="en-US" sz="3733" dirty="0"/>
              <a:t> con il </a:t>
            </a:r>
            <a:r>
              <a:rPr lang="en-US" sz="3733" dirty="0" err="1"/>
              <a:t>servizio</a:t>
            </a:r>
            <a:r>
              <a:rPr lang="en-US" sz="3733" dirty="0"/>
              <a:t> </a:t>
            </a:r>
            <a:r>
              <a:rPr lang="en-US" sz="3733" dirty="0" err="1"/>
              <a:t>sanitario</a:t>
            </a:r>
            <a:r>
              <a:rPr lang="en-US" sz="3733" dirty="0"/>
              <a:t> e </a:t>
            </a:r>
            <a:r>
              <a:rPr lang="en-US" sz="3733" dirty="0" err="1"/>
              <a:t>comprensione</a:t>
            </a:r>
            <a:r>
              <a:rPr lang="en-US" sz="3733" dirty="0"/>
              <a:t> </a:t>
            </a:r>
            <a:r>
              <a:rPr lang="en-US" sz="3733" dirty="0" err="1"/>
              <a:t>dell’impatto</a:t>
            </a:r>
            <a:r>
              <a:rPr lang="en-US" sz="3733" dirty="0"/>
              <a:t> </a:t>
            </a:r>
            <a:r>
              <a:rPr lang="en-US" sz="3733" dirty="0" err="1"/>
              <a:t>della</a:t>
            </a:r>
            <a:r>
              <a:rPr lang="en-US" sz="3733" dirty="0"/>
              <a:t> </a:t>
            </a:r>
            <a:r>
              <a:rPr lang="en-US" sz="3733" dirty="0" err="1"/>
              <a:t>pandemia</a:t>
            </a:r>
            <a:r>
              <a:rPr lang="en-US" sz="3733" dirty="0"/>
              <a:t> COVID 19 </a:t>
            </a:r>
            <a:r>
              <a:rPr lang="en-US" sz="3733" dirty="0" err="1"/>
              <a:t>sull’utilizzo</a:t>
            </a:r>
            <a:r>
              <a:rPr lang="en-US" sz="3733" dirty="0"/>
              <a:t> di </a:t>
            </a:r>
            <a:r>
              <a:rPr lang="en-US" sz="3733" dirty="0" err="1"/>
              <a:t>mezzi</a:t>
            </a:r>
            <a:r>
              <a:rPr lang="en-US" sz="3733" dirty="0"/>
              <a:t> </a:t>
            </a:r>
            <a:r>
              <a:rPr lang="en-US" sz="3733" dirty="0" err="1"/>
              <a:t>digitali</a:t>
            </a:r>
            <a:endParaRPr lang="en-US" sz="3733" dirty="0"/>
          </a:p>
          <a:p>
            <a:pPr>
              <a:buFont typeface="Wingdings" panose="05000000000000000000" pitchFamily="2" charset="2"/>
              <a:buChar char="q"/>
              <a:defRPr/>
            </a:pPr>
            <a:endParaRPr lang="en-US" sz="2667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6FEB2031-79FA-577A-5D4A-CC35F561B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8960" y="1653985"/>
            <a:ext cx="4897119" cy="639183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74A8721-3C9F-84FA-59E6-CEBE4B0C8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dirty="0"/>
              <a:t>										</a:t>
            </a:r>
            <a:br>
              <a:rPr lang="it-IT" altLang="it-IT" dirty="0"/>
            </a:br>
            <a:r>
              <a:rPr lang="it-IT" altLang="it-IT" dirty="0"/>
              <a:t>							 						</a:t>
            </a:r>
            <a:endParaRPr lang="it-IT" altLang="it-IT" sz="3200" b="1" dirty="0">
              <a:solidFill>
                <a:schemeClr val="tx2"/>
              </a:solidFill>
              <a:latin typeface="Montserrat" panose="00000500000000000000" pitchFamily="2" charset="0"/>
              <a:ea typeface="ヒラギノ角ゴ ProN W3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F5DA1706-A2D0-DF3F-6252-ABCD76F6C5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9431" y="2921000"/>
            <a:ext cx="11664949" cy="6223000"/>
          </a:xfrm>
        </p:spPr>
        <p:txBody>
          <a:bodyPr/>
          <a:lstStyle/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3733" dirty="0"/>
              <a:t>Curioso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3733" dirty="0"/>
              <a:t>Impaziente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3733" dirty="0"/>
              <a:t>Esigente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t-IT" altLang="it-IT" sz="3733" dirty="0"/>
              <a:t>Consapevole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872D2C2-425A-36B2-420B-23947C5BC0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4431" y="2573079"/>
            <a:ext cx="5449949" cy="3031534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82F6593-3CB1-4604-B67E-724350765CF0}"/>
              </a:ext>
            </a:extLst>
          </p:cNvPr>
          <p:cNvSpPr txBox="1"/>
          <p:nvPr/>
        </p:nvSpPr>
        <p:spPr>
          <a:xfrm>
            <a:off x="596431" y="591235"/>
            <a:ext cx="8128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200"/>
            <a:r>
              <a:rPr lang="it-IT" sz="3200" b="1" dirty="0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</a:rPr>
              <a:t>I primi insight raccolti: un paziente…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>
            <a:extLst>
              <a:ext uri="{FF2B5EF4-FFF2-40B4-BE49-F238E27FC236}">
                <a16:creationId xmlns:a16="http://schemas.microsoft.com/office/drawing/2014/main" id="{986EAFE7-412A-C201-C43C-95E782F8A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 altLang="it-IT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693074A-43B9-D058-E564-595C86ED3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4394" y="1655832"/>
            <a:ext cx="12951563" cy="6223000"/>
          </a:xfrm>
          <a:prstGeom prst="rect">
            <a:avLst/>
          </a:prstGeom>
          <a:noFill/>
          <a:ln>
            <a:noFill/>
          </a:ln>
        </p:spPr>
        <p:txBody>
          <a:bodyPr lIns="120651" tIns="59267" rIns="120651" bIns="59267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209535" indent="0" algn="just">
              <a:lnSpc>
                <a:spcPct val="90000"/>
              </a:lnSpc>
              <a:buNone/>
              <a:defRPr/>
            </a:pPr>
            <a:r>
              <a:rPr lang="it-IT" altLang="it-IT" sz="4667" kern="0" dirty="0"/>
              <a:t>Ossessionato dalla ricerca di informazioni: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it-IT" altLang="it-IT" sz="4267" kern="0" dirty="0"/>
              <a:t>prevenzione (oncologica e stile di vita);</a:t>
            </a:r>
          </a:p>
          <a:p>
            <a:pPr lvl="1" algn="just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it-IT" altLang="it-IT" sz="4267" kern="0" dirty="0"/>
              <a:t>interpretazione sintomi.</a:t>
            </a:r>
          </a:p>
          <a:p>
            <a:pPr marL="457200" lvl="1" indent="0" algn="just">
              <a:lnSpc>
                <a:spcPct val="90000"/>
              </a:lnSpc>
              <a:buNone/>
              <a:defRPr/>
            </a:pPr>
            <a:r>
              <a:rPr lang="it-IT" altLang="it-IT" sz="4667" kern="0" dirty="0">
                <a:ea typeface="+mn-ea"/>
              </a:rPr>
              <a:t>Ha fiducia nelle informazioni cliniche che trova sul web.</a:t>
            </a:r>
          </a:p>
          <a:p>
            <a:pPr marL="457200" lvl="1" indent="0" algn="just">
              <a:lnSpc>
                <a:spcPct val="90000"/>
              </a:lnSpc>
              <a:buNone/>
              <a:defRPr/>
            </a:pPr>
            <a:r>
              <a:rPr lang="it-IT" altLang="it-IT" sz="4667" kern="0" dirty="0">
                <a:ea typeface="+mn-ea"/>
              </a:rPr>
              <a:t>Eppure accede raramente a risorse online su siti del SSN (valore medio 4,01/10)</a:t>
            </a:r>
          </a:p>
          <a:p>
            <a:pPr marL="457200" lvl="1" indent="0" algn="just">
              <a:lnSpc>
                <a:spcPct val="90000"/>
              </a:lnSpc>
              <a:buNone/>
              <a:defRPr/>
            </a:pPr>
            <a:r>
              <a:rPr lang="it-IT" sz="3600" kern="0" dirty="0">
                <a:ea typeface="+mn-ea"/>
              </a:rPr>
              <a:t>Il valore più basso si registra nella fascia di età dei più giovani (tra i 18 e i 24 anni è pari a 2,72) e quello più alto (pari a 4,64) nella fascia di età tra i 35 e i 44 anni.</a:t>
            </a:r>
            <a:endParaRPr lang="it-IT" altLang="it-IT" sz="3600" kern="0" dirty="0">
              <a:ea typeface="+mn-ea"/>
            </a:endParaRPr>
          </a:p>
          <a:p>
            <a:pPr marL="457200" lvl="1" indent="0">
              <a:lnSpc>
                <a:spcPct val="90000"/>
              </a:lnSpc>
              <a:buNone/>
              <a:defRPr/>
            </a:pPr>
            <a:endParaRPr lang="it-IT" altLang="it-IT" sz="4667" kern="0" dirty="0">
              <a:ea typeface="+mn-ea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it-IT" altLang="it-IT" sz="4667" kern="0" dirty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it-IT" altLang="it-IT" sz="4267" kern="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818BA8-DFCA-C623-898C-76DA12967C56}"/>
              </a:ext>
            </a:extLst>
          </p:cNvPr>
          <p:cNvSpPr txBox="1"/>
          <p:nvPr/>
        </p:nvSpPr>
        <p:spPr>
          <a:xfrm>
            <a:off x="680483" y="426134"/>
            <a:ext cx="79696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3600" b="1" dirty="0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</a:rPr>
              <a:t>Curioso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>
            <a:extLst>
              <a:ext uri="{FF2B5EF4-FFF2-40B4-BE49-F238E27FC236}">
                <a16:creationId xmlns:a16="http://schemas.microsoft.com/office/drawing/2014/main" id="{986EAFE7-412A-C201-C43C-95E782F8A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 alt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818BA8-DFCA-C623-898C-76DA12967C56}"/>
              </a:ext>
            </a:extLst>
          </p:cNvPr>
          <p:cNvSpPr txBox="1"/>
          <p:nvPr/>
        </p:nvSpPr>
        <p:spPr>
          <a:xfrm>
            <a:off x="680483" y="426134"/>
            <a:ext cx="79696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3600" b="1" dirty="0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</a:rPr>
              <a:t>Curioso</a:t>
            </a:r>
            <a:endParaRPr lang="it-IT" dirty="0"/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FD19C2B1-8431-2EBA-7EFA-E421C71C5D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5105072"/>
              </p:ext>
            </p:extLst>
          </p:nvPr>
        </p:nvGraphicFramePr>
        <p:xfrm>
          <a:off x="680483" y="1360966"/>
          <a:ext cx="14779257" cy="716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9914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>
            <a:extLst>
              <a:ext uri="{FF2B5EF4-FFF2-40B4-BE49-F238E27FC236}">
                <a16:creationId xmlns:a16="http://schemas.microsoft.com/office/drawing/2014/main" id="{986EAFE7-412A-C201-C43C-95E782F8A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 altLang="it-IT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B693074A-43B9-D058-E564-595C86ED36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5263" y="1306381"/>
            <a:ext cx="14445474" cy="6223000"/>
          </a:xfrm>
          <a:prstGeom prst="rect">
            <a:avLst/>
          </a:prstGeom>
          <a:noFill/>
          <a:ln>
            <a:noFill/>
          </a:ln>
        </p:spPr>
        <p:txBody>
          <a:bodyPr lIns="120651" tIns="59267" rIns="120651" bIns="59267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Char char="l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Wingdings" panose="05000000000000000000" pitchFamily="2" charset="2"/>
              <a:buChar char="Ø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Char char="»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4667" kern="0" dirty="0"/>
              <a:t>Tra le altre risorse online ritenute utili dal cittadino:</a:t>
            </a:r>
          </a:p>
          <a:p>
            <a:pPr algn="just">
              <a:lnSpc>
                <a:spcPct val="107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3600" kern="0" dirty="0"/>
              <a:t>instaurare una relazione con associazioni di pazienti (entità istituzionali ben definite) su specifiche patologie di interesse - valore medio dell’utilità percepita: 7,17/10;</a:t>
            </a:r>
          </a:p>
          <a:p>
            <a:pPr algn="just">
              <a:lnSpc>
                <a:spcPct val="107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3600" kern="0" dirty="0"/>
              <a:t>inserire e consultare i rating delle prestazioni e delle esperienze (“sul modello di </a:t>
            </a:r>
            <a:r>
              <a:rPr lang="it-IT" sz="3600" kern="0" dirty="0" err="1"/>
              <a:t>Tripadvisor</a:t>
            </a:r>
            <a:r>
              <a:rPr lang="it-IT" sz="3600" kern="0" dirty="0"/>
              <a:t>”) - valore medio dell’utilità percepita: 6,86/10;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it-IT" sz="3600" kern="0" dirty="0"/>
              <a:t>diventare membri attivi di comunità “tematiche” di pazienti per la condivisione di informazioni e reciproco supporto - valore medio dell’utilità percepita: 6,18/10.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endParaRPr lang="it-IT" altLang="it-IT" sz="3600" kern="0" dirty="0">
              <a:ea typeface="+mn-ea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it-IT" altLang="it-IT" sz="4667" kern="0" dirty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it-IT" altLang="it-IT" sz="4267" kern="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FB818BA8-DFCA-C623-898C-76DA12967C56}"/>
              </a:ext>
            </a:extLst>
          </p:cNvPr>
          <p:cNvSpPr txBox="1"/>
          <p:nvPr/>
        </p:nvSpPr>
        <p:spPr>
          <a:xfrm>
            <a:off x="680483" y="426134"/>
            <a:ext cx="796969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3600" b="1" dirty="0">
                <a:solidFill>
                  <a:schemeClr val="tx2"/>
                </a:solidFill>
                <a:latin typeface="Montserrat" panose="00000500000000000000" pitchFamily="2" charset="0"/>
                <a:ea typeface="ヒラギノ角ゴ ProN W3"/>
              </a:rPr>
              <a:t>Curioso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39629846"/>
      </p:ext>
    </p:extLst>
  </p:cSld>
  <p:clrMapOvr>
    <a:masterClrMapping/>
  </p:clrMapOvr>
</p:sld>
</file>

<file path=ppt/theme/theme1.xml><?xml version="1.0" encoding="utf-8"?>
<a:theme xmlns:a="http://schemas.openxmlformats.org/drawingml/2006/main" name="TAG -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AG -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1216</Words>
  <Characters>0</Characters>
  <Application>Microsoft Office PowerPoint</Application>
  <PresentationFormat>Personalizzato</PresentationFormat>
  <Lines>0</Lines>
  <Paragraphs>123</Paragraphs>
  <Slides>21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21</vt:i4>
      </vt:variant>
    </vt:vector>
  </HeadingPairs>
  <TitlesOfParts>
    <vt:vector size="32" baseType="lpstr">
      <vt:lpstr>Arial</vt:lpstr>
      <vt:lpstr>Calibri</vt:lpstr>
      <vt:lpstr>Century Gothic</vt:lpstr>
      <vt:lpstr>Gill Sans</vt:lpstr>
      <vt:lpstr>Monotype Sorts</vt:lpstr>
      <vt:lpstr>Montserrat</vt:lpstr>
      <vt:lpstr>Montserrat SemiBold</vt:lpstr>
      <vt:lpstr>Times New Roman</vt:lpstr>
      <vt:lpstr>Wingdings</vt:lpstr>
      <vt:lpstr>TAG - Master</vt:lpstr>
      <vt:lpstr>1_TAG - Master</vt:lpstr>
      <vt:lpstr>Presentazione standard di PowerPoint</vt:lpstr>
      <vt:lpstr>Patients’ Journey…il viaggio del paziente</vt:lpstr>
      <vt:lpstr>Presentazione standard di PowerPoint</vt:lpstr>
      <vt:lpstr>  </vt:lpstr>
      <vt:lpstr>La ricerca</vt:lpstr>
      <vt:lpstr>                      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Tag Innovation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Innovation school</dc:title>
  <dc:subject>Full overview</dc:subject>
  <dc:creator>Nicola Palmarin</dc:creator>
  <cp:lastModifiedBy>Luca Buccoliero</cp:lastModifiedBy>
  <cp:revision>2264</cp:revision>
  <cp:lastPrinted>2020-11-04T10:36:51Z</cp:lastPrinted>
  <dcterms:modified xsi:type="dcterms:W3CDTF">2023-11-02T14:19:59Z</dcterms:modified>
</cp:coreProperties>
</file>