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18.jpg" ContentType="image/jpg"/>
  <Override PartName="/ppt/media/image21.jpg" ContentType="image/jpg"/>
  <Override PartName="/ppt/media/image24.jpg" ContentType="image/jpg"/>
  <Override PartName="/ppt/media/image34.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Lst>
  <p:notesMasterIdLst>
    <p:notesMasterId r:id="rId30"/>
  </p:notesMasterIdLst>
  <p:sldIdLst>
    <p:sldId id="323" r:id="rId3"/>
    <p:sldId id="400" r:id="rId4"/>
    <p:sldId id="321" r:id="rId5"/>
    <p:sldId id="320" r:id="rId6"/>
    <p:sldId id="366" r:id="rId7"/>
    <p:sldId id="376" r:id="rId8"/>
    <p:sldId id="383" r:id="rId9"/>
    <p:sldId id="384" r:id="rId10"/>
    <p:sldId id="385" r:id="rId11"/>
    <p:sldId id="386" r:id="rId12"/>
    <p:sldId id="387" r:id="rId13"/>
    <p:sldId id="388" r:id="rId14"/>
    <p:sldId id="389" r:id="rId15"/>
    <p:sldId id="390" r:id="rId16"/>
    <p:sldId id="392" r:id="rId17"/>
    <p:sldId id="393" r:id="rId18"/>
    <p:sldId id="394" r:id="rId19"/>
    <p:sldId id="397" r:id="rId20"/>
    <p:sldId id="391" r:id="rId21"/>
    <p:sldId id="395" r:id="rId22"/>
    <p:sldId id="398" r:id="rId23"/>
    <p:sldId id="399" r:id="rId24"/>
    <p:sldId id="296" r:id="rId25"/>
    <p:sldId id="284" r:id="rId26"/>
    <p:sldId id="382" r:id="rId27"/>
    <p:sldId id="256" r:id="rId28"/>
    <p:sldId id="263" r:id="rId29"/>
  </p:sldIdLst>
  <p:sldSz cx="12192000" cy="6858000"/>
  <p:notesSz cx="6889750" cy="1002188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01" autoAdjust="0"/>
    <p:restoredTop sz="94660"/>
  </p:normalViewPr>
  <p:slideViewPr>
    <p:cSldViewPr snapToGrid="0">
      <p:cViewPr varScale="1">
        <p:scale>
          <a:sx n="67" d="100"/>
          <a:sy n="67" d="100"/>
        </p:scale>
        <p:origin x="94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it-IT"/>
          </a:p>
        </p:txBody>
      </p:sp>
      <p:sp>
        <p:nvSpPr>
          <p:cNvPr id="3" name="Segnaposto data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18D38187-15FF-47D6-BEF0-D4C439F33EF7}" type="datetimeFigureOut">
              <a:rPr lang="it-IT" smtClean="0"/>
              <a:t>02/11/2023</a:t>
            </a:fld>
            <a:endParaRPr lang="it-IT"/>
          </a:p>
        </p:txBody>
      </p:sp>
      <p:sp>
        <p:nvSpPr>
          <p:cNvPr id="4" name="Segnaposto immagine diapositiva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it-IT"/>
          </a:p>
        </p:txBody>
      </p:sp>
      <p:sp>
        <p:nvSpPr>
          <p:cNvPr id="5" name="Segnaposto note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it-IT"/>
          </a:p>
        </p:txBody>
      </p:sp>
      <p:sp>
        <p:nvSpPr>
          <p:cNvPr id="7" name="Segnaposto numero diapositiva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FA180401-B8BE-4A8F-B393-094AE6D06DAB}" type="slidenum">
              <a:rPr lang="it-IT" smtClean="0"/>
              <a:t>‹N›</a:t>
            </a:fld>
            <a:endParaRPr lang="it-IT"/>
          </a:p>
        </p:txBody>
      </p:sp>
    </p:spTree>
    <p:extLst>
      <p:ext uri="{BB962C8B-B14F-4D97-AF65-F5344CB8AC3E}">
        <p14:creationId xmlns:p14="http://schemas.microsoft.com/office/powerpoint/2010/main" val="500103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288540-CC49-069F-7334-EAB0EEB82C3A}"/>
              </a:ext>
            </a:extLst>
          </p:cNvPr>
          <p:cNvSpPr>
            <a:spLocks noGrp="1"/>
          </p:cNvSpPr>
          <p:nvPr>
            <p:ph type="title"/>
          </p:nvPr>
        </p:nvSpPr>
        <p:spPr/>
        <p:txBody>
          <a:bodyPr/>
          <a:lstStyle/>
          <a:p>
            <a:r>
              <a:rPr lang="it-IT"/>
              <a:t>Fare clic per modificare lo stile del titolo dello schema</a:t>
            </a:r>
          </a:p>
        </p:txBody>
      </p:sp>
      <p:pic>
        <p:nvPicPr>
          <p:cNvPr id="4" name="Immagine 3">
            <a:extLst>
              <a:ext uri="{FF2B5EF4-FFF2-40B4-BE49-F238E27FC236}">
                <a16:creationId xmlns:a16="http://schemas.microsoft.com/office/drawing/2014/main" id="{5537C476-7063-5BDF-9438-3EEC5B46D6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07585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CF420D-EA29-9334-C59F-45DC0AC2D76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4D47953-D779-C08C-8573-C7C81F4F71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D125E970-072F-F5FB-D1FE-FB98858584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7C028CF-273A-A9A9-16A0-C093A901C57D}"/>
              </a:ext>
            </a:extLst>
          </p:cNvPr>
          <p:cNvSpPr>
            <a:spLocks noGrp="1"/>
          </p:cNvSpPr>
          <p:nvPr>
            <p:ph type="dt" sz="half" idx="10"/>
          </p:nvPr>
        </p:nvSpPr>
        <p:spPr>
          <a:xfrm>
            <a:off x="838200" y="6356350"/>
            <a:ext cx="2743200" cy="365125"/>
          </a:xfrm>
          <a:prstGeom prst="rect">
            <a:avLst/>
          </a:prstGeom>
        </p:spPr>
        <p:txBody>
          <a:bodyPr/>
          <a:lstStyle/>
          <a:p>
            <a:fld id="{725DF806-A0F5-4170-891D-35889138759F}" type="datetimeFigureOut">
              <a:rPr lang="it-IT" smtClean="0"/>
              <a:t>02/11/2023</a:t>
            </a:fld>
            <a:endParaRPr lang="it-IT"/>
          </a:p>
        </p:txBody>
      </p:sp>
      <p:sp>
        <p:nvSpPr>
          <p:cNvPr id="6" name="Segnaposto piè di pagina 5">
            <a:extLst>
              <a:ext uri="{FF2B5EF4-FFF2-40B4-BE49-F238E27FC236}">
                <a16:creationId xmlns:a16="http://schemas.microsoft.com/office/drawing/2014/main" id="{D6065E09-122B-D935-42C5-29DD4044C570}"/>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EA189C4A-050C-C029-F624-A796B995F00B}"/>
              </a:ext>
            </a:extLst>
          </p:cNvPr>
          <p:cNvSpPr>
            <a:spLocks noGrp="1"/>
          </p:cNvSpPr>
          <p:nvPr>
            <p:ph type="sldNum" sz="quarter" idx="12"/>
          </p:nvPr>
        </p:nvSpPr>
        <p:spPr>
          <a:xfrm>
            <a:off x="8610600" y="6356350"/>
            <a:ext cx="2743200" cy="365125"/>
          </a:xfrm>
          <a:prstGeom prst="rect">
            <a:avLst/>
          </a:prstGeom>
        </p:spPr>
        <p:txBody>
          <a:bodyPr/>
          <a:lstStyle/>
          <a:p>
            <a:fld id="{18326F97-03C4-49DD-B740-70A76AA8FBFE}" type="slidenum">
              <a:rPr lang="it-IT" smtClean="0"/>
              <a:t>‹N›</a:t>
            </a:fld>
            <a:endParaRPr lang="it-IT"/>
          </a:p>
        </p:txBody>
      </p:sp>
    </p:spTree>
    <p:extLst>
      <p:ext uri="{BB962C8B-B14F-4D97-AF65-F5344CB8AC3E}">
        <p14:creationId xmlns:p14="http://schemas.microsoft.com/office/powerpoint/2010/main" val="2880415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88338A-A1F0-47BA-BEAF-5B0A0329E4D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882EAD8-3EA8-99A6-8ED3-E7BBFD718F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a:extLst>
              <a:ext uri="{FF2B5EF4-FFF2-40B4-BE49-F238E27FC236}">
                <a16:creationId xmlns:a16="http://schemas.microsoft.com/office/drawing/2014/main" id="{0CF7E6A9-4839-F45B-12AF-49FBF40642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1390EAA-D60D-9F8E-5E0D-8A3D7962235D}"/>
              </a:ext>
            </a:extLst>
          </p:cNvPr>
          <p:cNvSpPr>
            <a:spLocks noGrp="1"/>
          </p:cNvSpPr>
          <p:nvPr>
            <p:ph type="dt" sz="half" idx="10"/>
          </p:nvPr>
        </p:nvSpPr>
        <p:spPr>
          <a:xfrm>
            <a:off x="838200" y="6356350"/>
            <a:ext cx="2743200" cy="365125"/>
          </a:xfrm>
          <a:prstGeom prst="rect">
            <a:avLst/>
          </a:prstGeom>
        </p:spPr>
        <p:txBody>
          <a:bodyPr/>
          <a:lstStyle/>
          <a:p>
            <a:fld id="{725DF806-A0F5-4170-891D-35889138759F}" type="datetimeFigureOut">
              <a:rPr lang="it-IT" smtClean="0"/>
              <a:t>02/11/2023</a:t>
            </a:fld>
            <a:endParaRPr lang="it-IT"/>
          </a:p>
        </p:txBody>
      </p:sp>
      <p:sp>
        <p:nvSpPr>
          <p:cNvPr id="6" name="Segnaposto piè di pagina 5">
            <a:extLst>
              <a:ext uri="{FF2B5EF4-FFF2-40B4-BE49-F238E27FC236}">
                <a16:creationId xmlns:a16="http://schemas.microsoft.com/office/drawing/2014/main" id="{B5E8DCF2-0FC7-C450-5A67-3D00FD3E29C7}"/>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ADC025BE-E1FA-79EE-E860-C73E294DA37D}"/>
              </a:ext>
            </a:extLst>
          </p:cNvPr>
          <p:cNvSpPr>
            <a:spLocks noGrp="1"/>
          </p:cNvSpPr>
          <p:nvPr>
            <p:ph type="sldNum" sz="quarter" idx="12"/>
          </p:nvPr>
        </p:nvSpPr>
        <p:spPr>
          <a:xfrm>
            <a:off x="8610600" y="6356350"/>
            <a:ext cx="2743200" cy="365125"/>
          </a:xfrm>
          <a:prstGeom prst="rect">
            <a:avLst/>
          </a:prstGeom>
        </p:spPr>
        <p:txBody>
          <a:bodyPr/>
          <a:lstStyle/>
          <a:p>
            <a:fld id="{18326F97-03C4-49DD-B740-70A76AA8FBFE}" type="slidenum">
              <a:rPr lang="it-IT" smtClean="0"/>
              <a:t>‹N›</a:t>
            </a:fld>
            <a:endParaRPr lang="it-IT"/>
          </a:p>
        </p:txBody>
      </p:sp>
    </p:spTree>
    <p:extLst>
      <p:ext uri="{BB962C8B-B14F-4D97-AF65-F5344CB8AC3E}">
        <p14:creationId xmlns:p14="http://schemas.microsoft.com/office/powerpoint/2010/main" val="1532429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7787FA-0320-EA08-CC8F-AE073E7459D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6AF00FA-BB36-BC95-79B5-D3623B42650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1A1A4DD-B806-52B8-0483-37E382F74081}"/>
              </a:ext>
            </a:extLst>
          </p:cNvPr>
          <p:cNvSpPr>
            <a:spLocks noGrp="1"/>
          </p:cNvSpPr>
          <p:nvPr>
            <p:ph type="dt" sz="half" idx="10"/>
          </p:nvPr>
        </p:nvSpPr>
        <p:spPr>
          <a:xfrm>
            <a:off x="838200" y="6356350"/>
            <a:ext cx="2743200" cy="365125"/>
          </a:xfrm>
          <a:prstGeom prst="rect">
            <a:avLst/>
          </a:prstGeom>
        </p:spPr>
        <p:txBody>
          <a:bodyPr/>
          <a:lstStyle/>
          <a:p>
            <a:fld id="{725DF806-A0F5-4170-891D-35889138759F}" type="datetimeFigureOut">
              <a:rPr lang="it-IT" smtClean="0"/>
              <a:t>02/11/2023</a:t>
            </a:fld>
            <a:endParaRPr lang="it-IT"/>
          </a:p>
        </p:txBody>
      </p:sp>
      <p:sp>
        <p:nvSpPr>
          <p:cNvPr id="5" name="Segnaposto piè di pagina 4">
            <a:extLst>
              <a:ext uri="{FF2B5EF4-FFF2-40B4-BE49-F238E27FC236}">
                <a16:creationId xmlns:a16="http://schemas.microsoft.com/office/drawing/2014/main" id="{9E38C4CB-CD12-CFB0-BF73-3A402D7C66A8}"/>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1520447C-2C7F-CB59-FFC3-5343BD718981}"/>
              </a:ext>
            </a:extLst>
          </p:cNvPr>
          <p:cNvSpPr>
            <a:spLocks noGrp="1"/>
          </p:cNvSpPr>
          <p:nvPr>
            <p:ph type="sldNum" sz="quarter" idx="12"/>
          </p:nvPr>
        </p:nvSpPr>
        <p:spPr>
          <a:xfrm>
            <a:off x="8610600" y="6356350"/>
            <a:ext cx="2743200" cy="365125"/>
          </a:xfrm>
          <a:prstGeom prst="rect">
            <a:avLst/>
          </a:prstGeom>
        </p:spPr>
        <p:txBody>
          <a:bodyPr/>
          <a:lstStyle/>
          <a:p>
            <a:fld id="{18326F97-03C4-49DD-B740-70A76AA8FBFE}" type="slidenum">
              <a:rPr lang="it-IT" smtClean="0"/>
              <a:t>‹N›</a:t>
            </a:fld>
            <a:endParaRPr lang="it-IT"/>
          </a:p>
        </p:txBody>
      </p:sp>
    </p:spTree>
    <p:extLst>
      <p:ext uri="{BB962C8B-B14F-4D97-AF65-F5344CB8AC3E}">
        <p14:creationId xmlns:p14="http://schemas.microsoft.com/office/powerpoint/2010/main" val="3250659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E6EBF04-9448-51FB-B2DA-9920B380D6C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0C4ACC4-127C-8881-3EFF-DDB19DC1E3C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DBE2AC7-6A00-8E4E-BD55-B102C286A470}"/>
              </a:ext>
            </a:extLst>
          </p:cNvPr>
          <p:cNvSpPr>
            <a:spLocks noGrp="1"/>
          </p:cNvSpPr>
          <p:nvPr>
            <p:ph type="dt" sz="half" idx="10"/>
          </p:nvPr>
        </p:nvSpPr>
        <p:spPr>
          <a:xfrm>
            <a:off x="838200" y="6356350"/>
            <a:ext cx="2743200" cy="365125"/>
          </a:xfrm>
          <a:prstGeom prst="rect">
            <a:avLst/>
          </a:prstGeom>
        </p:spPr>
        <p:txBody>
          <a:bodyPr/>
          <a:lstStyle/>
          <a:p>
            <a:fld id="{725DF806-A0F5-4170-891D-35889138759F}" type="datetimeFigureOut">
              <a:rPr lang="it-IT" smtClean="0"/>
              <a:t>02/11/2023</a:t>
            </a:fld>
            <a:endParaRPr lang="it-IT"/>
          </a:p>
        </p:txBody>
      </p:sp>
      <p:sp>
        <p:nvSpPr>
          <p:cNvPr id="5" name="Segnaposto piè di pagina 4">
            <a:extLst>
              <a:ext uri="{FF2B5EF4-FFF2-40B4-BE49-F238E27FC236}">
                <a16:creationId xmlns:a16="http://schemas.microsoft.com/office/drawing/2014/main" id="{1B352A5A-91C5-74C7-956E-F7B8FF591440}"/>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377ECF22-0357-CB4D-6C46-D1705C59A12B}"/>
              </a:ext>
            </a:extLst>
          </p:cNvPr>
          <p:cNvSpPr>
            <a:spLocks noGrp="1"/>
          </p:cNvSpPr>
          <p:nvPr>
            <p:ph type="sldNum" sz="quarter" idx="12"/>
          </p:nvPr>
        </p:nvSpPr>
        <p:spPr>
          <a:xfrm>
            <a:off x="8610600" y="6356350"/>
            <a:ext cx="2743200" cy="365125"/>
          </a:xfrm>
          <a:prstGeom prst="rect">
            <a:avLst/>
          </a:prstGeom>
        </p:spPr>
        <p:txBody>
          <a:bodyPr/>
          <a:lstStyle/>
          <a:p>
            <a:fld id="{18326F97-03C4-49DD-B740-70A76AA8FBFE}" type="slidenum">
              <a:rPr lang="it-IT" smtClean="0"/>
              <a:t>‹N›</a:t>
            </a:fld>
            <a:endParaRPr lang="it-IT"/>
          </a:p>
        </p:txBody>
      </p:sp>
    </p:spTree>
    <p:extLst>
      <p:ext uri="{BB962C8B-B14F-4D97-AF65-F5344CB8AC3E}">
        <p14:creationId xmlns:p14="http://schemas.microsoft.com/office/powerpoint/2010/main" val="1491886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8A2638"/>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200" b="1" i="0">
                <a:solidFill>
                  <a:srgbClr val="8A2638"/>
                </a:solidFill>
                <a:latin typeface="Calibri"/>
                <a:cs typeface="Calibri"/>
              </a:defRPr>
            </a:lvl1pPr>
          </a:lstStyle>
          <a:p>
            <a:pPr marL="12700">
              <a:spcBef>
                <a:spcPts val="60"/>
              </a:spcBef>
            </a:pPr>
            <a:r>
              <a:rPr lang="it-IT" spc="120"/>
              <a:t>UnitelmaSapienza.it</a:t>
            </a:r>
            <a:endParaRPr lang="it-IT" spc="120"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5" name="Holder 5"/>
          <p:cNvSpPr>
            <a:spLocks noGrp="1"/>
          </p:cNvSpPr>
          <p:nvPr>
            <p:ph type="sldNum" sz="quarter" idx="7"/>
          </p:nvPr>
        </p:nvSpPr>
        <p:spPr/>
        <p:txBody>
          <a:bodyPr lIns="0" tIns="0" rIns="0" bIns="0"/>
          <a:lstStyle>
            <a:lvl1pPr>
              <a:defRPr sz="1200" b="1" i="0">
                <a:solidFill>
                  <a:srgbClr val="8A2638"/>
                </a:solidFill>
                <a:latin typeface="Calibri"/>
                <a:cs typeface="Calibri"/>
              </a:defRPr>
            </a:lvl1pPr>
          </a:lstStyle>
          <a:p>
            <a:pPr marL="125095">
              <a:spcBef>
                <a:spcPts val="60"/>
              </a:spcBef>
            </a:pPr>
            <a:fld id="{81D60167-4931-47E6-BA6A-407CBD079E47}" type="slidenum">
              <a:rPr lang="it-IT" spc="215" smtClean="0"/>
              <a:pPr marL="125095">
                <a:spcBef>
                  <a:spcPts val="60"/>
                </a:spcBef>
              </a:pPr>
              <a:t>‹N›</a:t>
            </a:fld>
            <a:endParaRPr lang="it-IT" spc="215" dirty="0"/>
          </a:p>
        </p:txBody>
      </p:sp>
    </p:spTree>
    <p:extLst>
      <p:ext uri="{BB962C8B-B14F-4D97-AF65-F5344CB8AC3E}">
        <p14:creationId xmlns:p14="http://schemas.microsoft.com/office/powerpoint/2010/main" val="2194413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754929" y="545084"/>
            <a:ext cx="8279553" cy="369332"/>
          </a:xfrm>
          <a:prstGeom prst="rect">
            <a:avLst/>
          </a:prstGeom>
        </p:spPr>
        <p:txBody>
          <a:bodyPr wrap="square" lIns="0" tIns="0" rIns="0" bIns="0">
            <a:spAutoFit/>
          </a:bodyPr>
          <a:lstStyle>
            <a:lvl1pPr>
              <a:defRPr sz="2400" b="1" i="0">
                <a:solidFill>
                  <a:srgbClr val="8A2638"/>
                </a:solidFill>
                <a:latin typeface="Calibri"/>
                <a:cs typeface="Calibri"/>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sz="18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200" b="1" i="0">
                <a:solidFill>
                  <a:srgbClr val="8A2638"/>
                </a:solidFill>
                <a:latin typeface="Calibri"/>
                <a:cs typeface="Calibri"/>
              </a:defRPr>
            </a:lvl1pPr>
          </a:lstStyle>
          <a:p>
            <a:pPr marL="12700">
              <a:spcBef>
                <a:spcPts val="60"/>
              </a:spcBef>
            </a:pPr>
            <a:r>
              <a:rPr lang="it-IT" spc="120"/>
              <a:t>UnitelmaSapienza.it</a:t>
            </a:r>
            <a:endParaRPr lang="it-IT" spc="12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6" name="Holder 6"/>
          <p:cNvSpPr>
            <a:spLocks noGrp="1"/>
          </p:cNvSpPr>
          <p:nvPr>
            <p:ph type="sldNum" sz="quarter" idx="7"/>
          </p:nvPr>
        </p:nvSpPr>
        <p:spPr/>
        <p:txBody>
          <a:bodyPr lIns="0" tIns="0" rIns="0" bIns="0"/>
          <a:lstStyle>
            <a:lvl1pPr>
              <a:defRPr sz="1200" b="1" i="0">
                <a:solidFill>
                  <a:srgbClr val="8A2638"/>
                </a:solidFill>
                <a:latin typeface="Calibri"/>
                <a:cs typeface="Calibri"/>
              </a:defRPr>
            </a:lvl1pPr>
          </a:lstStyle>
          <a:p>
            <a:pPr marL="125095">
              <a:spcBef>
                <a:spcPts val="60"/>
              </a:spcBef>
            </a:pPr>
            <a:fld id="{81D60167-4931-47E6-BA6A-407CBD079E47}" type="slidenum">
              <a:rPr lang="it-IT" spc="215" smtClean="0"/>
              <a:pPr marL="125095">
                <a:spcBef>
                  <a:spcPts val="60"/>
                </a:spcBef>
              </a:pPr>
              <a:t>‹N›</a:t>
            </a:fld>
            <a:endParaRPr lang="it-IT" spc="215" dirty="0"/>
          </a:p>
        </p:txBody>
      </p:sp>
    </p:spTree>
    <p:extLst>
      <p:ext uri="{BB962C8B-B14F-4D97-AF65-F5344CB8AC3E}">
        <p14:creationId xmlns:p14="http://schemas.microsoft.com/office/powerpoint/2010/main" val="1473097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8A2638"/>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200" b="1" i="0">
                <a:solidFill>
                  <a:srgbClr val="8A2638"/>
                </a:solidFill>
                <a:latin typeface="Calibri"/>
                <a:cs typeface="Calibri"/>
              </a:defRPr>
            </a:lvl1pPr>
          </a:lstStyle>
          <a:p>
            <a:pPr marL="12700">
              <a:spcBef>
                <a:spcPts val="60"/>
              </a:spcBef>
            </a:pPr>
            <a:r>
              <a:rPr lang="it-IT" spc="120"/>
              <a:t>UnitelmaSapienza.it</a:t>
            </a:r>
            <a:endParaRPr lang="it-IT" spc="12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6" name="Holder 6"/>
          <p:cNvSpPr>
            <a:spLocks noGrp="1"/>
          </p:cNvSpPr>
          <p:nvPr>
            <p:ph type="sldNum" sz="quarter" idx="7"/>
          </p:nvPr>
        </p:nvSpPr>
        <p:spPr/>
        <p:txBody>
          <a:bodyPr lIns="0" tIns="0" rIns="0" bIns="0"/>
          <a:lstStyle>
            <a:lvl1pPr>
              <a:defRPr sz="1200" b="1" i="0">
                <a:solidFill>
                  <a:srgbClr val="8A2638"/>
                </a:solidFill>
                <a:latin typeface="Calibri"/>
                <a:cs typeface="Calibri"/>
              </a:defRPr>
            </a:lvl1pPr>
          </a:lstStyle>
          <a:p>
            <a:pPr marL="125095">
              <a:spcBef>
                <a:spcPts val="60"/>
              </a:spcBef>
            </a:pPr>
            <a:fld id="{81D60167-4931-47E6-BA6A-407CBD079E47}" type="slidenum">
              <a:rPr lang="it-IT" spc="215" smtClean="0"/>
              <a:pPr marL="125095">
                <a:spcBef>
                  <a:spcPts val="60"/>
                </a:spcBef>
              </a:pPr>
              <a:t>‹N›</a:t>
            </a:fld>
            <a:endParaRPr lang="it-IT" spc="215" dirty="0"/>
          </a:p>
        </p:txBody>
      </p:sp>
    </p:spTree>
    <p:extLst>
      <p:ext uri="{BB962C8B-B14F-4D97-AF65-F5344CB8AC3E}">
        <p14:creationId xmlns:p14="http://schemas.microsoft.com/office/powerpoint/2010/main" val="2781390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8A2638"/>
                </a:solidFill>
                <a:latin typeface="Calibri"/>
                <a:cs typeface="Calibri"/>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1" i="0">
                <a:solidFill>
                  <a:srgbClr val="8A2638"/>
                </a:solidFill>
                <a:latin typeface="Calibri"/>
                <a:cs typeface="Calibri"/>
              </a:defRPr>
            </a:lvl1pPr>
          </a:lstStyle>
          <a:p>
            <a:pPr marL="12700">
              <a:spcBef>
                <a:spcPts val="60"/>
              </a:spcBef>
            </a:pPr>
            <a:r>
              <a:rPr lang="it-IT" spc="120"/>
              <a:t>UnitelmaSapienza.it</a:t>
            </a:r>
            <a:endParaRPr lang="it-IT" spc="120"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7" name="Holder 7"/>
          <p:cNvSpPr>
            <a:spLocks noGrp="1"/>
          </p:cNvSpPr>
          <p:nvPr>
            <p:ph type="sldNum" sz="quarter" idx="7"/>
          </p:nvPr>
        </p:nvSpPr>
        <p:spPr/>
        <p:txBody>
          <a:bodyPr lIns="0" tIns="0" rIns="0" bIns="0"/>
          <a:lstStyle>
            <a:lvl1pPr>
              <a:defRPr sz="1200" b="1" i="0">
                <a:solidFill>
                  <a:srgbClr val="8A2638"/>
                </a:solidFill>
                <a:latin typeface="Calibri"/>
                <a:cs typeface="Calibri"/>
              </a:defRPr>
            </a:lvl1pPr>
          </a:lstStyle>
          <a:p>
            <a:pPr marL="125095">
              <a:spcBef>
                <a:spcPts val="60"/>
              </a:spcBef>
            </a:pPr>
            <a:fld id="{81D60167-4931-47E6-BA6A-407CBD079E47}" type="slidenum">
              <a:rPr lang="it-IT" spc="215" smtClean="0"/>
              <a:pPr marL="125095">
                <a:spcBef>
                  <a:spcPts val="60"/>
                </a:spcBef>
              </a:pPr>
              <a:t>‹N›</a:t>
            </a:fld>
            <a:endParaRPr lang="it-IT" spc="215" dirty="0"/>
          </a:p>
        </p:txBody>
      </p:sp>
    </p:spTree>
    <p:extLst>
      <p:ext uri="{BB962C8B-B14F-4D97-AF65-F5344CB8AC3E}">
        <p14:creationId xmlns:p14="http://schemas.microsoft.com/office/powerpoint/2010/main" val="3262362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8A2638"/>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200" b="1" i="0">
                <a:solidFill>
                  <a:srgbClr val="8A2638"/>
                </a:solidFill>
                <a:latin typeface="Calibri"/>
                <a:cs typeface="Calibri"/>
              </a:defRPr>
            </a:lvl1pPr>
          </a:lstStyle>
          <a:p>
            <a:pPr marL="12700">
              <a:spcBef>
                <a:spcPts val="60"/>
              </a:spcBef>
            </a:pPr>
            <a:r>
              <a:rPr lang="it-IT" spc="120"/>
              <a:t>UnitelmaSapienza.it</a:t>
            </a:r>
            <a:endParaRPr lang="it-IT" spc="120"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5" name="Holder 5"/>
          <p:cNvSpPr>
            <a:spLocks noGrp="1"/>
          </p:cNvSpPr>
          <p:nvPr>
            <p:ph type="sldNum" sz="quarter" idx="7"/>
          </p:nvPr>
        </p:nvSpPr>
        <p:spPr/>
        <p:txBody>
          <a:bodyPr lIns="0" tIns="0" rIns="0" bIns="0"/>
          <a:lstStyle>
            <a:lvl1pPr>
              <a:defRPr sz="1200" b="1" i="0">
                <a:solidFill>
                  <a:srgbClr val="8A2638"/>
                </a:solidFill>
                <a:latin typeface="Calibri"/>
                <a:cs typeface="Calibri"/>
              </a:defRPr>
            </a:lvl1pPr>
          </a:lstStyle>
          <a:p>
            <a:pPr marL="125095">
              <a:spcBef>
                <a:spcPts val="60"/>
              </a:spcBef>
            </a:pPr>
            <a:fld id="{81D60167-4931-47E6-BA6A-407CBD079E47}" type="slidenum">
              <a:rPr lang="it-IT" spc="215" smtClean="0"/>
              <a:pPr marL="125095">
                <a:spcBef>
                  <a:spcPts val="60"/>
                </a:spcBef>
              </a:pPr>
              <a:t>‹N›</a:t>
            </a:fld>
            <a:endParaRPr lang="it-IT" spc="215" dirty="0"/>
          </a:p>
        </p:txBody>
      </p:sp>
    </p:spTree>
    <p:extLst>
      <p:ext uri="{BB962C8B-B14F-4D97-AF65-F5344CB8AC3E}">
        <p14:creationId xmlns:p14="http://schemas.microsoft.com/office/powerpoint/2010/main" val="3397260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1" i="0">
                <a:solidFill>
                  <a:srgbClr val="8A2638"/>
                </a:solidFill>
                <a:latin typeface="Calibri"/>
                <a:cs typeface="Calibri"/>
              </a:defRPr>
            </a:lvl1pPr>
          </a:lstStyle>
          <a:p>
            <a:pPr marL="12700">
              <a:spcBef>
                <a:spcPts val="60"/>
              </a:spcBef>
            </a:pPr>
            <a:r>
              <a:rPr lang="it-IT" spc="120"/>
              <a:t>UnitelmaSapienza.it</a:t>
            </a:r>
            <a:endParaRPr lang="it-IT" spc="120"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4" name="Holder 4"/>
          <p:cNvSpPr>
            <a:spLocks noGrp="1"/>
          </p:cNvSpPr>
          <p:nvPr>
            <p:ph type="sldNum" sz="quarter" idx="7"/>
          </p:nvPr>
        </p:nvSpPr>
        <p:spPr/>
        <p:txBody>
          <a:bodyPr lIns="0" tIns="0" rIns="0" bIns="0"/>
          <a:lstStyle>
            <a:lvl1pPr>
              <a:defRPr sz="1200" b="1" i="0">
                <a:solidFill>
                  <a:srgbClr val="8A2638"/>
                </a:solidFill>
                <a:latin typeface="Calibri"/>
                <a:cs typeface="Calibri"/>
              </a:defRPr>
            </a:lvl1pPr>
          </a:lstStyle>
          <a:p>
            <a:pPr marL="125095">
              <a:spcBef>
                <a:spcPts val="60"/>
              </a:spcBef>
            </a:pPr>
            <a:fld id="{81D60167-4931-47E6-BA6A-407CBD079E47}" type="slidenum">
              <a:rPr lang="it-IT" spc="215" smtClean="0"/>
              <a:pPr marL="125095">
                <a:spcBef>
                  <a:spcPts val="60"/>
                </a:spcBef>
              </a:pPr>
              <a:t>‹N›</a:t>
            </a:fld>
            <a:endParaRPr lang="it-IT" spc="215" dirty="0"/>
          </a:p>
        </p:txBody>
      </p:sp>
    </p:spTree>
    <p:extLst>
      <p:ext uri="{BB962C8B-B14F-4D97-AF65-F5344CB8AC3E}">
        <p14:creationId xmlns:p14="http://schemas.microsoft.com/office/powerpoint/2010/main" val="1566174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10" name="Image 2">
            <a:extLst>
              <a:ext uri="{FF2B5EF4-FFF2-40B4-BE49-F238E27FC236}">
                <a16:creationId xmlns:a16="http://schemas.microsoft.com/office/drawing/2014/main" id="{6BC224AE-B0F5-F094-8BA8-61C2C8EFA558}"/>
              </a:ext>
            </a:extLst>
          </p:cNvPr>
          <p:cNvPicPr>
            <a:picLocks noChangeAspect="1"/>
          </p:cNvPicPr>
          <p:nvPr userDrawn="1"/>
        </p:nvPicPr>
        <p:blipFill>
          <a:blip r:embed="rId2"/>
          <a:stretch>
            <a:fillRect/>
          </a:stretch>
        </p:blipFill>
        <p:spPr>
          <a:xfrm>
            <a:off x="797522" y="2052821"/>
            <a:ext cx="10995717" cy="4805179"/>
          </a:xfrm>
          <a:prstGeom prst="rect">
            <a:avLst/>
          </a:prstGeom>
        </p:spPr>
      </p:pic>
      <p:sp>
        <p:nvSpPr>
          <p:cNvPr id="2" name="Titolo 1">
            <a:extLst>
              <a:ext uri="{FF2B5EF4-FFF2-40B4-BE49-F238E27FC236}">
                <a16:creationId xmlns:a16="http://schemas.microsoft.com/office/drawing/2014/main" id="{C0002C6D-CEF0-CAE1-C518-B76E5BCA2D8F}"/>
              </a:ext>
            </a:extLst>
          </p:cNvPr>
          <p:cNvSpPr>
            <a:spLocks noGrp="1"/>
          </p:cNvSpPr>
          <p:nvPr>
            <p:ph type="ctrTitle" hasCustomPrompt="1"/>
          </p:nvPr>
        </p:nvSpPr>
        <p:spPr>
          <a:xfrm>
            <a:off x="1977763" y="2469900"/>
            <a:ext cx="9144000" cy="2387600"/>
          </a:xfrm>
        </p:spPr>
        <p:txBody>
          <a:bodyPr anchor="b"/>
          <a:lstStyle>
            <a:lvl1pPr algn="ctr">
              <a:defRPr sz="6000">
                <a:solidFill>
                  <a:schemeClr val="bg1"/>
                </a:solidFill>
              </a:defRPr>
            </a:lvl1pPr>
          </a:lstStyle>
          <a:p>
            <a:r>
              <a:rPr lang="it-IT" dirty="0"/>
              <a:t>Grazie!</a:t>
            </a:r>
          </a:p>
        </p:txBody>
      </p:sp>
    </p:spTree>
    <p:extLst>
      <p:ext uri="{BB962C8B-B14F-4D97-AF65-F5344CB8AC3E}">
        <p14:creationId xmlns:p14="http://schemas.microsoft.com/office/powerpoint/2010/main" val="1621343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37DD478-27A2-EC42-9FF8-3BB8D614CA15}" type="datetimeFigureOut">
              <a:rPr lang="it-IT" smtClean="0"/>
              <a:pPr/>
              <a:t>02/11/2023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a:xfrm>
            <a:off x="11151849" y="6307632"/>
            <a:ext cx="374227" cy="184666"/>
          </a:xfrm>
        </p:spPr>
        <p:txBody>
          <a:bodyPr/>
          <a:lstStyle/>
          <a:p>
            <a:fld id="{3A8F24FC-0660-F241-92CD-DE45980C6CE9}" type="slidenum">
              <a:rPr lang="it-IT" smtClean="0"/>
              <a:pPr/>
              <a:t>‹N›</a:t>
            </a:fld>
            <a:endParaRPr lang="it-IT"/>
          </a:p>
        </p:txBody>
      </p:sp>
    </p:spTree>
    <p:extLst>
      <p:ext uri="{BB962C8B-B14F-4D97-AF65-F5344CB8AC3E}">
        <p14:creationId xmlns:p14="http://schemas.microsoft.com/office/powerpoint/2010/main" val="4044979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apositiva titolo">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5856E7B-B889-2C7C-4B29-703D742C35B6}"/>
              </a:ext>
            </a:extLst>
          </p:cNvPr>
          <p:cNvSpPr txBox="1"/>
          <p:nvPr userDrawn="1"/>
        </p:nvSpPr>
        <p:spPr>
          <a:xfrm>
            <a:off x="2873829" y="1986091"/>
            <a:ext cx="8174598" cy="1754326"/>
          </a:xfrm>
          <a:prstGeom prst="rect">
            <a:avLst/>
          </a:prstGeom>
          <a:noFill/>
        </p:spPr>
        <p:txBody>
          <a:bodyPr wrap="square" rtlCol="0">
            <a:spAutoFit/>
          </a:bodyPr>
          <a:lstStyle/>
          <a:p>
            <a:r>
              <a:rPr lang="it-IT" sz="3600" dirty="0">
                <a:solidFill>
                  <a:srgbClr val="0070C0"/>
                </a:solidFill>
              </a:rPr>
              <a:t>Accademia del Paziente Esperto EUPATI</a:t>
            </a:r>
          </a:p>
          <a:p>
            <a:pPr algn="ctr"/>
            <a:r>
              <a:rPr lang="it-IT" sz="3600" dirty="0">
                <a:solidFill>
                  <a:srgbClr val="0070C0"/>
                </a:solidFill>
              </a:rPr>
              <a:t>www.accademiadeipazienti.org</a:t>
            </a:r>
          </a:p>
          <a:p>
            <a:endParaRPr lang="it-IT" sz="3600" dirty="0">
              <a:solidFill>
                <a:srgbClr val="0070C0"/>
              </a:solidFill>
            </a:endParaRPr>
          </a:p>
        </p:txBody>
      </p:sp>
      <p:pic>
        <p:nvPicPr>
          <p:cNvPr id="5" name="Immagine 4" descr="Immagine che contiene testo&#10;&#10;Descrizione generata automaticamente">
            <a:extLst>
              <a:ext uri="{FF2B5EF4-FFF2-40B4-BE49-F238E27FC236}">
                <a16:creationId xmlns:a16="http://schemas.microsoft.com/office/drawing/2014/main" id="{7624D376-B483-D836-7081-38F28D73A6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872806">
            <a:off x="7844017" y="2285427"/>
            <a:ext cx="5273842" cy="5273842"/>
          </a:xfrm>
          <a:prstGeom prst="rect">
            <a:avLst/>
          </a:prstGeom>
        </p:spPr>
      </p:pic>
    </p:spTree>
    <p:extLst>
      <p:ext uri="{BB962C8B-B14F-4D97-AF65-F5344CB8AC3E}">
        <p14:creationId xmlns:p14="http://schemas.microsoft.com/office/powerpoint/2010/main" val="1450510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DC51C1-3413-BE1C-10D6-8216ADC69D5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0AA6679-1D65-9858-C1F6-FB3201CDDD7C}"/>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6F5BE06-A6C3-1DC8-A468-232D74A35BAA}"/>
              </a:ext>
            </a:extLst>
          </p:cNvPr>
          <p:cNvSpPr>
            <a:spLocks noGrp="1"/>
          </p:cNvSpPr>
          <p:nvPr>
            <p:ph type="dt" sz="half" idx="10"/>
          </p:nvPr>
        </p:nvSpPr>
        <p:spPr>
          <a:xfrm>
            <a:off x="838200" y="6356350"/>
            <a:ext cx="2743200" cy="365125"/>
          </a:xfrm>
          <a:prstGeom prst="rect">
            <a:avLst/>
          </a:prstGeom>
        </p:spPr>
        <p:txBody>
          <a:bodyPr/>
          <a:lstStyle/>
          <a:p>
            <a:fld id="{725DF806-A0F5-4170-891D-35889138759F}" type="datetimeFigureOut">
              <a:rPr lang="it-IT" smtClean="0"/>
              <a:t>02/11/2023</a:t>
            </a:fld>
            <a:endParaRPr lang="it-IT"/>
          </a:p>
        </p:txBody>
      </p:sp>
      <p:sp>
        <p:nvSpPr>
          <p:cNvPr id="5" name="Segnaposto piè di pagina 4">
            <a:extLst>
              <a:ext uri="{FF2B5EF4-FFF2-40B4-BE49-F238E27FC236}">
                <a16:creationId xmlns:a16="http://schemas.microsoft.com/office/drawing/2014/main" id="{A18436C0-DA15-C16A-2A5F-1FEB71A2F7FB}"/>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B33AD6E4-7414-98A5-EEB9-C764F2C03147}"/>
              </a:ext>
            </a:extLst>
          </p:cNvPr>
          <p:cNvSpPr>
            <a:spLocks noGrp="1"/>
          </p:cNvSpPr>
          <p:nvPr>
            <p:ph type="sldNum" sz="quarter" idx="12"/>
          </p:nvPr>
        </p:nvSpPr>
        <p:spPr>
          <a:xfrm>
            <a:off x="8610600" y="6356350"/>
            <a:ext cx="2743200" cy="365125"/>
          </a:xfrm>
          <a:prstGeom prst="rect">
            <a:avLst/>
          </a:prstGeom>
        </p:spPr>
        <p:txBody>
          <a:bodyPr/>
          <a:lstStyle/>
          <a:p>
            <a:fld id="{18326F97-03C4-49DD-B740-70A76AA8FBFE}" type="slidenum">
              <a:rPr lang="it-IT" smtClean="0"/>
              <a:t>‹N›</a:t>
            </a:fld>
            <a:endParaRPr lang="it-IT"/>
          </a:p>
        </p:txBody>
      </p:sp>
    </p:spTree>
    <p:extLst>
      <p:ext uri="{BB962C8B-B14F-4D97-AF65-F5344CB8AC3E}">
        <p14:creationId xmlns:p14="http://schemas.microsoft.com/office/powerpoint/2010/main" val="1835563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8EE452-D0B0-4C54-245F-0AD63BC91EC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A9CEB7A-9A45-F79C-2413-F3F0E81479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5744AC20-B775-79AE-5D4C-4B55DC852F79}"/>
              </a:ext>
            </a:extLst>
          </p:cNvPr>
          <p:cNvSpPr>
            <a:spLocks noGrp="1"/>
          </p:cNvSpPr>
          <p:nvPr>
            <p:ph type="dt" sz="half" idx="10"/>
          </p:nvPr>
        </p:nvSpPr>
        <p:spPr>
          <a:xfrm>
            <a:off x="838200" y="6356350"/>
            <a:ext cx="2743200" cy="365125"/>
          </a:xfrm>
          <a:prstGeom prst="rect">
            <a:avLst/>
          </a:prstGeom>
        </p:spPr>
        <p:txBody>
          <a:bodyPr/>
          <a:lstStyle/>
          <a:p>
            <a:fld id="{725DF806-A0F5-4170-891D-35889138759F}" type="datetimeFigureOut">
              <a:rPr lang="it-IT" smtClean="0"/>
              <a:t>02/11/2023</a:t>
            </a:fld>
            <a:endParaRPr lang="it-IT"/>
          </a:p>
        </p:txBody>
      </p:sp>
      <p:sp>
        <p:nvSpPr>
          <p:cNvPr id="5" name="Segnaposto piè di pagina 4">
            <a:extLst>
              <a:ext uri="{FF2B5EF4-FFF2-40B4-BE49-F238E27FC236}">
                <a16:creationId xmlns:a16="http://schemas.microsoft.com/office/drawing/2014/main" id="{736FE2B3-38E6-E02C-E2CF-0B21225FC9BC}"/>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372311BC-15AB-7AB8-E53B-A1C13AF84989}"/>
              </a:ext>
            </a:extLst>
          </p:cNvPr>
          <p:cNvSpPr>
            <a:spLocks noGrp="1"/>
          </p:cNvSpPr>
          <p:nvPr>
            <p:ph type="sldNum" sz="quarter" idx="12"/>
          </p:nvPr>
        </p:nvSpPr>
        <p:spPr>
          <a:xfrm>
            <a:off x="8610600" y="6356350"/>
            <a:ext cx="2743200" cy="365125"/>
          </a:xfrm>
          <a:prstGeom prst="rect">
            <a:avLst/>
          </a:prstGeom>
        </p:spPr>
        <p:txBody>
          <a:bodyPr/>
          <a:lstStyle/>
          <a:p>
            <a:fld id="{18326F97-03C4-49DD-B740-70A76AA8FBFE}" type="slidenum">
              <a:rPr lang="it-IT" smtClean="0"/>
              <a:t>‹N›</a:t>
            </a:fld>
            <a:endParaRPr lang="it-IT"/>
          </a:p>
        </p:txBody>
      </p:sp>
    </p:spTree>
    <p:extLst>
      <p:ext uri="{BB962C8B-B14F-4D97-AF65-F5344CB8AC3E}">
        <p14:creationId xmlns:p14="http://schemas.microsoft.com/office/powerpoint/2010/main" val="812802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BE43EA-0C88-3AF9-AB0D-25F74592E26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C810BB5-27F0-CFC5-A64F-4AD6FA406BA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28BF7A2-72DE-4DC3-5BA8-2FA24CFAF528}"/>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EC87B8E-CE63-7CDE-7F67-1F2625AC862E}"/>
              </a:ext>
            </a:extLst>
          </p:cNvPr>
          <p:cNvSpPr>
            <a:spLocks noGrp="1"/>
          </p:cNvSpPr>
          <p:nvPr>
            <p:ph type="dt" sz="half" idx="10"/>
          </p:nvPr>
        </p:nvSpPr>
        <p:spPr>
          <a:xfrm>
            <a:off x="838200" y="6356350"/>
            <a:ext cx="2743200" cy="365125"/>
          </a:xfrm>
          <a:prstGeom prst="rect">
            <a:avLst/>
          </a:prstGeom>
        </p:spPr>
        <p:txBody>
          <a:bodyPr/>
          <a:lstStyle/>
          <a:p>
            <a:fld id="{725DF806-A0F5-4170-891D-35889138759F}" type="datetimeFigureOut">
              <a:rPr lang="it-IT" smtClean="0"/>
              <a:t>02/11/2023</a:t>
            </a:fld>
            <a:endParaRPr lang="it-IT"/>
          </a:p>
        </p:txBody>
      </p:sp>
      <p:sp>
        <p:nvSpPr>
          <p:cNvPr id="6" name="Segnaposto piè di pagina 5">
            <a:extLst>
              <a:ext uri="{FF2B5EF4-FFF2-40B4-BE49-F238E27FC236}">
                <a16:creationId xmlns:a16="http://schemas.microsoft.com/office/drawing/2014/main" id="{B9A884D1-4F3C-7DF6-7A0E-069A6A0D6153}"/>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A2B69EC8-E28C-251C-36A3-53D4C973DFD7}"/>
              </a:ext>
            </a:extLst>
          </p:cNvPr>
          <p:cNvSpPr>
            <a:spLocks noGrp="1"/>
          </p:cNvSpPr>
          <p:nvPr>
            <p:ph type="sldNum" sz="quarter" idx="12"/>
          </p:nvPr>
        </p:nvSpPr>
        <p:spPr>
          <a:xfrm>
            <a:off x="8610600" y="6356350"/>
            <a:ext cx="2743200" cy="365125"/>
          </a:xfrm>
          <a:prstGeom prst="rect">
            <a:avLst/>
          </a:prstGeom>
        </p:spPr>
        <p:txBody>
          <a:bodyPr/>
          <a:lstStyle/>
          <a:p>
            <a:fld id="{18326F97-03C4-49DD-B740-70A76AA8FBFE}" type="slidenum">
              <a:rPr lang="it-IT" smtClean="0"/>
              <a:t>‹N›</a:t>
            </a:fld>
            <a:endParaRPr lang="it-IT"/>
          </a:p>
        </p:txBody>
      </p:sp>
    </p:spTree>
    <p:extLst>
      <p:ext uri="{BB962C8B-B14F-4D97-AF65-F5344CB8AC3E}">
        <p14:creationId xmlns:p14="http://schemas.microsoft.com/office/powerpoint/2010/main" val="210258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D8DB1F-88AD-43CC-446B-AB8FFB97B4D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7713C5D-85C8-3E65-23D6-050243890E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AFEFA2D-307B-BC0E-0518-072E4509C161}"/>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5DD6F40-66F1-B492-5B22-1BD62E3384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191512E-6DE7-DBC4-FB79-8865C90992C0}"/>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69B7DD8C-B90A-6CEC-66F6-04131F2A6918}"/>
              </a:ext>
            </a:extLst>
          </p:cNvPr>
          <p:cNvSpPr>
            <a:spLocks noGrp="1"/>
          </p:cNvSpPr>
          <p:nvPr>
            <p:ph type="dt" sz="half" idx="10"/>
          </p:nvPr>
        </p:nvSpPr>
        <p:spPr>
          <a:xfrm>
            <a:off x="838200" y="6356350"/>
            <a:ext cx="2743200" cy="365125"/>
          </a:xfrm>
          <a:prstGeom prst="rect">
            <a:avLst/>
          </a:prstGeom>
        </p:spPr>
        <p:txBody>
          <a:bodyPr/>
          <a:lstStyle/>
          <a:p>
            <a:fld id="{725DF806-A0F5-4170-891D-35889138759F}" type="datetimeFigureOut">
              <a:rPr lang="it-IT" smtClean="0"/>
              <a:t>02/11/2023</a:t>
            </a:fld>
            <a:endParaRPr lang="it-IT"/>
          </a:p>
        </p:txBody>
      </p:sp>
      <p:sp>
        <p:nvSpPr>
          <p:cNvPr id="8" name="Segnaposto piè di pagina 7">
            <a:extLst>
              <a:ext uri="{FF2B5EF4-FFF2-40B4-BE49-F238E27FC236}">
                <a16:creationId xmlns:a16="http://schemas.microsoft.com/office/drawing/2014/main" id="{58339E70-F6CE-32AE-CF88-611FC40ECACF}"/>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a:extLst>
              <a:ext uri="{FF2B5EF4-FFF2-40B4-BE49-F238E27FC236}">
                <a16:creationId xmlns:a16="http://schemas.microsoft.com/office/drawing/2014/main" id="{2765F0CC-0FE9-DCBF-452E-6E8F03C7B029}"/>
              </a:ext>
            </a:extLst>
          </p:cNvPr>
          <p:cNvSpPr>
            <a:spLocks noGrp="1"/>
          </p:cNvSpPr>
          <p:nvPr>
            <p:ph type="sldNum" sz="quarter" idx="12"/>
          </p:nvPr>
        </p:nvSpPr>
        <p:spPr>
          <a:xfrm>
            <a:off x="8610600" y="6356350"/>
            <a:ext cx="2743200" cy="365125"/>
          </a:xfrm>
          <a:prstGeom prst="rect">
            <a:avLst/>
          </a:prstGeom>
        </p:spPr>
        <p:txBody>
          <a:bodyPr/>
          <a:lstStyle/>
          <a:p>
            <a:fld id="{18326F97-03C4-49DD-B740-70A76AA8FBFE}" type="slidenum">
              <a:rPr lang="it-IT" smtClean="0"/>
              <a:t>‹N›</a:t>
            </a:fld>
            <a:endParaRPr lang="it-IT"/>
          </a:p>
        </p:txBody>
      </p:sp>
    </p:spTree>
    <p:extLst>
      <p:ext uri="{BB962C8B-B14F-4D97-AF65-F5344CB8AC3E}">
        <p14:creationId xmlns:p14="http://schemas.microsoft.com/office/powerpoint/2010/main" val="485950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153FAB-E40C-2371-F628-BCF728297E5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8F03028-AE17-F528-959A-324D0D35B559}"/>
              </a:ext>
            </a:extLst>
          </p:cNvPr>
          <p:cNvSpPr>
            <a:spLocks noGrp="1"/>
          </p:cNvSpPr>
          <p:nvPr>
            <p:ph type="dt" sz="half" idx="10"/>
          </p:nvPr>
        </p:nvSpPr>
        <p:spPr>
          <a:xfrm>
            <a:off x="838200" y="6356350"/>
            <a:ext cx="2743200" cy="365125"/>
          </a:xfrm>
          <a:prstGeom prst="rect">
            <a:avLst/>
          </a:prstGeom>
        </p:spPr>
        <p:txBody>
          <a:bodyPr/>
          <a:lstStyle/>
          <a:p>
            <a:fld id="{725DF806-A0F5-4170-891D-35889138759F}" type="datetimeFigureOut">
              <a:rPr lang="it-IT" smtClean="0"/>
              <a:t>02/11/2023</a:t>
            </a:fld>
            <a:endParaRPr lang="it-IT"/>
          </a:p>
        </p:txBody>
      </p:sp>
      <p:sp>
        <p:nvSpPr>
          <p:cNvPr id="4" name="Segnaposto piè di pagina 3">
            <a:extLst>
              <a:ext uri="{FF2B5EF4-FFF2-40B4-BE49-F238E27FC236}">
                <a16:creationId xmlns:a16="http://schemas.microsoft.com/office/drawing/2014/main" id="{CD0EDD0E-CC14-9FDB-0078-BE53A5E011F6}"/>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7B64CE63-374D-93A8-28D0-78A5D41DBB32}"/>
              </a:ext>
            </a:extLst>
          </p:cNvPr>
          <p:cNvSpPr>
            <a:spLocks noGrp="1"/>
          </p:cNvSpPr>
          <p:nvPr>
            <p:ph type="sldNum" sz="quarter" idx="12"/>
          </p:nvPr>
        </p:nvSpPr>
        <p:spPr>
          <a:xfrm>
            <a:off x="8610600" y="6356350"/>
            <a:ext cx="2743200" cy="365125"/>
          </a:xfrm>
          <a:prstGeom prst="rect">
            <a:avLst/>
          </a:prstGeom>
        </p:spPr>
        <p:txBody>
          <a:bodyPr/>
          <a:lstStyle/>
          <a:p>
            <a:fld id="{18326F97-03C4-49DD-B740-70A76AA8FBFE}" type="slidenum">
              <a:rPr lang="it-IT" smtClean="0"/>
              <a:t>‹N›</a:t>
            </a:fld>
            <a:endParaRPr lang="it-IT"/>
          </a:p>
        </p:txBody>
      </p:sp>
    </p:spTree>
    <p:extLst>
      <p:ext uri="{BB962C8B-B14F-4D97-AF65-F5344CB8AC3E}">
        <p14:creationId xmlns:p14="http://schemas.microsoft.com/office/powerpoint/2010/main" val="1748598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93A5847-A45A-A07A-3B12-AD4AA65C5002}"/>
              </a:ext>
            </a:extLst>
          </p:cNvPr>
          <p:cNvSpPr>
            <a:spLocks noGrp="1"/>
          </p:cNvSpPr>
          <p:nvPr>
            <p:ph type="dt" sz="half" idx="10"/>
          </p:nvPr>
        </p:nvSpPr>
        <p:spPr>
          <a:xfrm>
            <a:off x="838200" y="6356350"/>
            <a:ext cx="2743200" cy="365125"/>
          </a:xfrm>
          <a:prstGeom prst="rect">
            <a:avLst/>
          </a:prstGeom>
        </p:spPr>
        <p:txBody>
          <a:bodyPr/>
          <a:lstStyle/>
          <a:p>
            <a:fld id="{725DF806-A0F5-4170-891D-35889138759F}" type="datetimeFigureOut">
              <a:rPr lang="it-IT" smtClean="0"/>
              <a:t>02/11/2023</a:t>
            </a:fld>
            <a:endParaRPr lang="it-IT"/>
          </a:p>
        </p:txBody>
      </p:sp>
      <p:sp>
        <p:nvSpPr>
          <p:cNvPr id="3" name="Segnaposto piè di pagina 2">
            <a:extLst>
              <a:ext uri="{FF2B5EF4-FFF2-40B4-BE49-F238E27FC236}">
                <a16:creationId xmlns:a16="http://schemas.microsoft.com/office/drawing/2014/main" id="{E916A3F6-A1F6-DFFB-8F17-2A69023AD99C}"/>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4" name="Segnaposto numero diapositiva 3">
            <a:extLst>
              <a:ext uri="{FF2B5EF4-FFF2-40B4-BE49-F238E27FC236}">
                <a16:creationId xmlns:a16="http://schemas.microsoft.com/office/drawing/2014/main" id="{B054F0BD-5DBC-8223-710D-7EA1D0C41F9B}"/>
              </a:ext>
            </a:extLst>
          </p:cNvPr>
          <p:cNvSpPr>
            <a:spLocks noGrp="1"/>
          </p:cNvSpPr>
          <p:nvPr>
            <p:ph type="sldNum" sz="quarter" idx="12"/>
          </p:nvPr>
        </p:nvSpPr>
        <p:spPr>
          <a:xfrm>
            <a:off x="8610600" y="6356350"/>
            <a:ext cx="2743200" cy="365125"/>
          </a:xfrm>
          <a:prstGeom prst="rect">
            <a:avLst/>
          </a:prstGeom>
        </p:spPr>
        <p:txBody>
          <a:bodyPr/>
          <a:lstStyle/>
          <a:p>
            <a:fld id="{18326F97-03C4-49DD-B740-70A76AA8FBFE}" type="slidenum">
              <a:rPr lang="it-IT" smtClean="0"/>
              <a:t>‹N›</a:t>
            </a:fld>
            <a:endParaRPr lang="it-IT"/>
          </a:p>
        </p:txBody>
      </p:sp>
    </p:spTree>
    <p:extLst>
      <p:ext uri="{BB962C8B-B14F-4D97-AF65-F5344CB8AC3E}">
        <p14:creationId xmlns:p14="http://schemas.microsoft.com/office/powerpoint/2010/main" val="1207345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7.xml"/><Relationship Id="rId7"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8620E88-8BC2-D2CD-ABAD-2AF2172220E5}"/>
              </a:ext>
            </a:extLst>
          </p:cNvPr>
          <p:cNvSpPr>
            <a:spLocks noGrp="1"/>
          </p:cNvSpPr>
          <p:nvPr>
            <p:ph type="title"/>
          </p:nvPr>
        </p:nvSpPr>
        <p:spPr>
          <a:xfrm>
            <a:off x="1370214" y="3286734"/>
            <a:ext cx="10515600"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34B5013C-FE88-B2E4-7687-4127CC6C9E99}"/>
              </a:ext>
            </a:extLst>
          </p:cNvPr>
          <p:cNvSpPr>
            <a:spLocks noGrp="1"/>
          </p:cNvSpPr>
          <p:nvPr>
            <p:ph type="body" idx="1"/>
          </p:nvPr>
        </p:nvSpPr>
        <p:spPr>
          <a:xfrm>
            <a:off x="1370214" y="743247"/>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pic>
        <p:nvPicPr>
          <p:cNvPr id="8" name="Immagine 7" descr="Immagine che contiene logo&#10;&#10;Descrizione generata automaticamente">
            <a:extLst>
              <a:ext uri="{FF2B5EF4-FFF2-40B4-BE49-F238E27FC236}">
                <a16:creationId xmlns:a16="http://schemas.microsoft.com/office/drawing/2014/main" id="{E90B5681-09C0-B41B-A6DD-2159B16A5E0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227076" y="135648"/>
            <a:ext cx="1964923" cy="1968776"/>
          </a:xfrm>
          <a:prstGeom prst="rect">
            <a:avLst/>
          </a:prstGeom>
        </p:spPr>
      </p:pic>
      <p:sp>
        <p:nvSpPr>
          <p:cNvPr id="9" name="Rettangolo 8">
            <a:extLst>
              <a:ext uri="{FF2B5EF4-FFF2-40B4-BE49-F238E27FC236}">
                <a16:creationId xmlns:a16="http://schemas.microsoft.com/office/drawing/2014/main" id="{B571DE5F-0195-9F36-7F9B-1B4F7F4EE0DD}"/>
              </a:ext>
            </a:extLst>
          </p:cNvPr>
          <p:cNvSpPr/>
          <p:nvPr/>
        </p:nvSpPr>
        <p:spPr>
          <a:xfrm>
            <a:off x="1" y="0"/>
            <a:ext cx="811271" cy="6858000"/>
          </a:xfrm>
          <a:prstGeom prst="rect">
            <a:avLst/>
          </a:prstGeom>
          <a:gradFill flip="none" rotWithShape="1">
            <a:gsLst>
              <a:gs pos="0">
                <a:srgbClr val="1CA6DF">
                  <a:shade val="30000"/>
                  <a:satMod val="115000"/>
                </a:srgbClr>
              </a:gs>
              <a:gs pos="50000">
                <a:srgbClr val="1CA6DF">
                  <a:shade val="67500"/>
                  <a:satMod val="115000"/>
                </a:srgbClr>
              </a:gs>
              <a:gs pos="100000">
                <a:srgbClr val="1CA6DF">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Google Shape;12;p8">
            <a:extLst>
              <a:ext uri="{FF2B5EF4-FFF2-40B4-BE49-F238E27FC236}">
                <a16:creationId xmlns:a16="http://schemas.microsoft.com/office/drawing/2014/main" id="{97A4261C-286C-3D22-4B0F-9DF482A1B85D}"/>
              </a:ext>
            </a:extLst>
          </p:cNvPr>
          <p:cNvPicPr preferRelativeResize="0"/>
          <p:nvPr userDrawn="1"/>
        </p:nvPicPr>
        <p:blipFill rotWithShape="1">
          <a:blip r:embed="rId17">
            <a:alphaModFix/>
          </a:blip>
          <a:srcRect/>
          <a:stretch/>
        </p:blipFill>
        <p:spPr>
          <a:xfrm>
            <a:off x="12700" y="-1588"/>
            <a:ext cx="12166600" cy="263526"/>
          </a:xfrm>
          <a:prstGeom prst="rect">
            <a:avLst/>
          </a:prstGeom>
          <a:noFill/>
          <a:ln>
            <a:noFill/>
          </a:ln>
        </p:spPr>
      </p:pic>
    </p:spTree>
    <p:extLst>
      <p:ext uri="{BB962C8B-B14F-4D97-AF65-F5344CB8AC3E}">
        <p14:creationId xmlns:p14="http://schemas.microsoft.com/office/powerpoint/2010/main" val="299921269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10476991" y="152401"/>
            <a:ext cx="1040383" cy="926591"/>
          </a:xfrm>
          <a:prstGeom prst="rect">
            <a:avLst/>
          </a:prstGeom>
        </p:spPr>
      </p:pic>
      <p:sp>
        <p:nvSpPr>
          <p:cNvPr id="2" name="Holder 2"/>
          <p:cNvSpPr>
            <a:spLocks noGrp="1"/>
          </p:cNvSpPr>
          <p:nvPr>
            <p:ph type="title"/>
          </p:nvPr>
        </p:nvSpPr>
        <p:spPr>
          <a:xfrm>
            <a:off x="1739052" y="362203"/>
            <a:ext cx="8312573" cy="369332"/>
          </a:xfrm>
          <a:prstGeom prst="rect">
            <a:avLst/>
          </a:prstGeom>
        </p:spPr>
        <p:txBody>
          <a:bodyPr wrap="square" lIns="0" tIns="0" rIns="0" bIns="0">
            <a:spAutoFit/>
          </a:bodyPr>
          <a:lstStyle>
            <a:lvl1pPr>
              <a:defRPr sz="2400" b="1" i="0">
                <a:solidFill>
                  <a:srgbClr val="8A2638"/>
                </a:solidFill>
                <a:latin typeface="Calibri"/>
                <a:cs typeface="Calibri"/>
              </a:defRPr>
            </a:lvl1pPr>
          </a:lstStyle>
          <a:p>
            <a:endParaRPr/>
          </a:p>
        </p:txBody>
      </p:sp>
      <p:sp>
        <p:nvSpPr>
          <p:cNvPr id="3" name="Holder 3"/>
          <p:cNvSpPr>
            <a:spLocks noGrp="1"/>
          </p:cNvSpPr>
          <p:nvPr>
            <p:ph type="body" idx="1"/>
          </p:nvPr>
        </p:nvSpPr>
        <p:spPr>
          <a:xfrm>
            <a:off x="5388188" y="2111756"/>
            <a:ext cx="5785273" cy="276999"/>
          </a:xfrm>
          <a:prstGeom prst="rect">
            <a:avLst/>
          </a:prstGeom>
        </p:spPr>
        <p:txBody>
          <a:bodyPr wrap="square" lIns="0" tIns="0" rIns="0" bIns="0">
            <a:spAutoFit/>
          </a:bodyPr>
          <a:lstStyle>
            <a:lvl1pPr>
              <a:defRPr sz="18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714566" y="6307632"/>
            <a:ext cx="2171700" cy="184666"/>
          </a:xfrm>
          <a:prstGeom prst="rect">
            <a:avLst/>
          </a:prstGeom>
        </p:spPr>
        <p:txBody>
          <a:bodyPr wrap="square" lIns="0" tIns="0" rIns="0" bIns="0">
            <a:spAutoFit/>
          </a:bodyPr>
          <a:lstStyle>
            <a:lvl1pPr>
              <a:defRPr sz="1200" b="1" i="0">
                <a:solidFill>
                  <a:srgbClr val="8A2638"/>
                </a:solidFill>
                <a:latin typeface="Calibri"/>
                <a:cs typeface="Calibri"/>
              </a:defRPr>
            </a:lvl1pPr>
          </a:lstStyle>
          <a:p>
            <a:pPr marL="12700">
              <a:spcBef>
                <a:spcPts val="60"/>
              </a:spcBef>
            </a:pPr>
            <a:r>
              <a:rPr lang="it-IT" spc="120"/>
              <a:t>UnitelmaSapienza.it</a:t>
            </a:r>
            <a:endParaRPr lang="it-IT" spc="120" dirty="0"/>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6" name="Holder 6"/>
          <p:cNvSpPr>
            <a:spLocks noGrp="1"/>
          </p:cNvSpPr>
          <p:nvPr>
            <p:ph type="sldNum" sz="quarter" idx="7"/>
          </p:nvPr>
        </p:nvSpPr>
        <p:spPr>
          <a:xfrm>
            <a:off x="11151849" y="6307632"/>
            <a:ext cx="374227" cy="369332"/>
          </a:xfrm>
          <a:prstGeom prst="rect">
            <a:avLst/>
          </a:prstGeom>
        </p:spPr>
        <p:txBody>
          <a:bodyPr wrap="square" lIns="0" tIns="0" rIns="0" bIns="0">
            <a:spAutoFit/>
          </a:bodyPr>
          <a:lstStyle>
            <a:lvl1pPr>
              <a:defRPr sz="1200" b="1" i="0">
                <a:solidFill>
                  <a:srgbClr val="8A2638"/>
                </a:solidFill>
                <a:latin typeface="Calibri"/>
                <a:cs typeface="Calibri"/>
              </a:defRPr>
            </a:lvl1pPr>
          </a:lstStyle>
          <a:p>
            <a:pPr marL="125095">
              <a:spcBef>
                <a:spcPts val="60"/>
              </a:spcBef>
            </a:pPr>
            <a:fld id="{81D60167-4931-47E6-BA6A-407CBD079E47}" type="slidenum">
              <a:rPr lang="it-IT" spc="215" smtClean="0"/>
              <a:pPr marL="125095">
                <a:spcBef>
                  <a:spcPts val="60"/>
                </a:spcBef>
              </a:pPr>
              <a:t>‹N›</a:t>
            </a:fld>
            <a:endParaRPr lang="it-IT" spc="215" dirty="0"/>
          </a:p>
        </p:txBody>
      </p:sp>
    </p:spTree>
    <p:extLst>
      <p:ext uri="{BB962C8B-B14F-4D97-AF65-F5344CB8AC3E}">
        <p14:creationId xmlns:p14="http://schemas.microsoft.com/office/powerpoint/2010/main" val="115623493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5"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hyperlink" Target="https://www.pphc.it/real-world-evidence-potenzialita-e-limiti/" TargetMode="External"/><Relationship Id="rId2" Type="http://schemas.openxmlformats.org/officeDocument/2006/relationships/image" Target="../media/image38.png"/><Relationship Id="rId1" Type="http://schemas.openxmlformats.org/officeDocument/2006/relationships/slideLayout" Target="../slideLayouts/slideLayout16.xml"/><Relationship Id="rId5" Type="http://schemas.openxmlformats.org/officeDocument/2006/relationships/hyperlink" Target="https://digitalhealtheurope.eu/results-and-publications/" TargetMode="External"/><Relationship Id="rId4" Type="http://schemas.openxmlformats.org/officeDocument/2006/relationships/hyperlink" Target="https://www.fda.gov/media/120060/download"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frasicelebri.it/argomento/progresso/" TargetMode="External"/><Relationship Id="rId2" Type="http://schemas.openxmlformats.org/officeDocument/2006/relationships/hyperlink" Target="https://www.frasicelebri.it/argomento/inizio/" TargetMode="External"/><Relationship Id="rId1" Type="http://schemas.openxmlformats.org/officeDocument/2006/relationships/slideLayout" Target="../slideLayouts/slideLayout9.xml"/><Relationship Id="rId5" Type="http://schemas.openxmlformats.org/officeDocument/2006/relationships/hyperlink" Target="https://www.frasicelebri.it/argomento/successo/" TargetMode="External"/><Relationship Id="rId4" Type="http://schemas.openxmlformats.org/officeDocument/2006/relationships/hyperlink" Target="https://www.frasicelebri.it/argomento/lavorar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EA727C-1CB6-CB64-1AFC-26A5EEEFA9FE}"/>
              </a:ext>
            </a:extLst>
          </p:cNvPr>
          <p:cNvSpPr>
            <a:spLocks noGrp="1"/>
          </p:cNvSpPr>
          <p:nvPr>
            <p:ph type="title"/>
          </p:nvPr>
        </p:nvSpPr>
        <p:spPr>
          <a:xfrm>
            <a:off x="1370214" y="2766218"/>
            <a:ext cx="10515600" cy="1325563"/>
          </a:xfrm>
        </p:spPr>
        <p:txBody>
          <a:bodyPr>
            <a:normAutofit fontScale="90000"/>
          </a:bodyPr>
          <a:lstStyle/>
          <a:p>
            <a:r>
              <a:rPr lang="it-IT" b="1" dirty="0"/>
              <a:t>Il paziente e le nuove domande di assistenza</a:t>
            </a:r>
            <a:br>
              <a:rPr lang="it-IT" b="1" dirty="0"/>
            </a:br>
            <a:r>
              <a:rPr lang="it-IT" b="1" dirty="0"/>
              <a:t>Il valore dell’empowerment</a:t>
            </a:r>
            <a:br>
              <a:rPr lang="it-IT" dirty="0"/>
            </a:br>
            <a:br>
              <a:rPr lang="it-IT" dirty="0"/>
            </a:br>
            <a:br>
              <a:rPr lang="it-IT" dirty="0"/>
            </a:br>
            <a:br>
              <a:rPr lang="it-IT" dirty="0"/>
            </a:br>
            <a:br>
              <a:rPr lang="it-IT" dirty="0"/>
            </a:br>
            <a:br>
              <a:rPr lang="it-IT" dirty="0"/>
            </a:br>
            <a:r>
              <a:rPr lang="it-IT" sz="2200" b="1" dirty="0"/>
              <a:t>Diritto alla salute e sostenibilità. L’opportunità dell’innovazione digitale e il punto di vista dei pazienti</a:t>
            </a:r>
            <a:br>
              <a:rPr lang="it-IT" sz="2200" dirty="0"/>
            </a:br>
            <a:br>
              <a:rPr lang="it-IT" sz="2200" dirty="0"/>
            </a:br>
            <a:r>
              <a:rPr lang="it-IT" sz="2200" b="1" dirty="0"/>
              <a:t>FIRENZE, 3 novembre 2023</a:t>
            </a:r>
            <a:br>
              <a:rPr lang="it-IT" dirty="0"/>
            </a:br>
            <a:endParaRPr lang="it-IT" dirty="0"/>
          </a:p>
        </p:txBody>
      </p:sp>
      <p:sp>
        <p:nvSpPr>
          <p:cNvPr id="4" name="CasellaDiTesto 3">
            <a:extLst>
              <a:ext uri="{FF2B5EF4-FFF2-40B4-BE49-F238E27FC236}">
                <a16:creationId xmlns:a16="http://schemas.microsoft.com/office/drawing/2014/main" id="{7C7EEA7E-698E-E50C-7D1E-B4BFC0DEB362}"/>
              </a:ext>
            </a:extLst>
          </p:cNvPr>
          <p:cNvSpPr txBox="1"/>
          <p:nvPr/>
        </p:nvSpPr>
        <p:spPr>
          <a:xfrm>
            <a:off x="1370214" y="6286500"/>
            <a:ext cx="8861721" cy="369332"/>
          </a:xfrm>
          <a:prstGeom prst="rect">
            <a:avLst/>
          </a:prstGeom>
          <a:noFill/>
        </p:spPr>
        <p:txBody>
          <a:bodyPr wrap="none" rtlCol="0">
            <a:spAutoFit/>
          </a:bodyPr>
          <a:lstStyle/>
          <a:p>
            <a:r>
              <a:rPr lang="it-IT" dirty="0"/>
              <a:t>Alessandro Boni- Paziente Esperto EUPATI			Associazione PALINURO</a:t>
            </a:r>
          </a:p>
        </p:txBody>
      </p:sp>
      <p:pic>
        <p:nvPicPr>
          <p:cNvPr id="6" name="Immagine 5">
            <a:extLst>
              <a:ext uri="{FF2B5EF4-FFF2-40B4-BE49-F238E27FC236}">
                <a16:creationId xmlns:a16="http://schemas.microsoft.com/office/drawing/2014/main" id="{78F0C2D5-7F57-4AB3-B463-26D90A9FACEE}"/>
              </a:ext>
            </a:extLst>
          </p:cNvPr>
          <p:cNvPicPr>
            <a:picLocks noChangeAspect="1"/>
          </p:cNvPicPr>
          <p:nvPr/>
        </p:nvPicPr>
        <p:blipFill>
          <a:blip r:embed="rId2"/>
          <a:stretch>
            <a:fillRect/>
          </a:stretch>
        </p:blipFill>
        <p:spPr>
          <a:xfrm>
            <a:off x="4659311" y="2417366"/>
            <a:ext cx="2466975" cy="1847850"/>
          </a:xfrm>
          <a:prstGeom prst="rect">
            <a:avLst/>
          </a:prstGeom>
        </p:spPr>
      </p:pic>
    </p:spTree>
    <p:extLst>
      <p:ext uri="{BB962C8B-B14F-4D97-AF65-F5344CB8AC3E}">
        <p14:creationId xmlns:p14="http://schemas.microsoft.com/office/powerpoint/2010/main" val="751596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4514DFA5-C44F-5356-E5AE-D0254E4E0511}"/>
              </a:ext>
            </a:extLst>
          </p:cNvPr>
          <p:cNvSpPr txBox="1">
            <a:spLocks noGrp="1"/>
          </p:cNvSpPr>
          <p:nvPr>
            <p:ph type="title"/>
          </p:nvPr>
        </p:nvSpPr>
        <p:spPr>
          <a:xfrm>
            <a:off x="1284767" y="436599"/>
            <a:ext cx="10515600" cy="1325563"/>
          </a:xfrm>
          <a:prstGeom prst="rect">
            <a:avLst/>
          </a:prstGeom>
          <a:noFill/>
        </p:spPr>
        <p:txBody>
          <a:bodyPr wrap="none" rtlCol="0">
            <a:spAutoFit/>
          </a:bodyPr>
          <a:lstStyle/>
          <a:p>
            <a:pPr marL="2204720">
              <a:spcBef>
                <a:spcPts val="100"/>
              </a:spcBef>
            </a:pPr>
            <a:r>
              <a:rPr lang="it-IT" sz="4400" b="1" spc="280" dirty="0">
                <a:solidFill>
                  <a:srgbClr val="852533"/>
                </a:solidFill>
                <a:latin typeface="Calibri"/>
                <a:ea typeface="+mj-ea"/>
                <a:cs typeface="Calibri"/>
              </a:rPr>
              <a:t>DIGITAL DIVIDE</a:t>
            </a:r>
          </a:p>
        </p:txBody>
      </p:sp>
      <p:sp>
        <p:nvSpPr>
          <p:cNvPr id="4" name="CasellaDiTesto 3">
            <a:extLst>
              <a:ext uri="{FF2B5EF4-FFF2-40B4-BE49-F238E27FC236}">
                <a16:creationId xmlns:a16="http://schemas.microsoft.com/office/drawing/2014/main" id="{AEE89AFA-5637-8437-1E35-AEBFAB5F790E}"/>
              </a:ext>
            </a:extLst>
          </p:cNvPr>
          <p:cNvSpPr txBox="1"/>
          <p:nvPr/>
        </p:nvSpPr>
        <p:spPr>
          <a:xfrm flipH="1">
            <a:off x="2185416" y="2027724"/>
            <a:ext cx="8330184" cy="1569660"/>
          </a:xfrm>
          <a:prstGeom prst="rect">
            <a:avLst/>
          </a:prstGeom>
          <a:noFill/>
        </p:spPr>
        <p:txBody>
          <a:bodyPr wrap="square" rtlCol="0">
            <a:spAutoFit/>
          </a:bodyPr>
          <a:lstStyle/>
          <a:p>
            <a:r>
              <a:rPr lang="it-IT" sz="3200" dirty="0"/>
              <a:t>Connessione  internet, Device, Knowledge, Digital skills non possono essere fattori causanti diseguaglianza in sanità e per la salute</a:t>
            </a:r>
          </a:p>
        </p:txBody>
      </p:sp>
      <p:pic>
        <p:nvPicPr>
          <p:cNvPr id="5" name="Immagine 4">
            <a:extLst>
              <a:ext uri="{FF2B5EF4-FFF2-40B4-BE49-F238E27FC236}">
                <a16:creationId xmlns:a16="http://schemas.microsoft.com/office/drawing/2014/main" id="{5B8EAC88-A9AF-74D1-7E92-21347260CAD4}"/>
              </a:ext>
            </a:extLst>
          </p:cNvPr>
          <p:cNvPicPr>
            <a:picLocks noChangeAspect="1"/>
          </p:cNvPicPr>
          <p:nvPr/>
        </p:nvPicPr>
        <p:blipFill>
          <a:blip r:embed="rId2"/>
          <a:stretch>
            <a:fillRect/>
          </a:stretch>
        </p:blipFill>
        <p:spPr>
          <a:xfrm>
            <a:off x="2494216" y="4167939"/>
            <a:ext cx="2466975" cy="1847850"/>
          </a:xfrm>
          <a:prstGeom prst="rect">
            <a:avLst/>
          </a:prstGeom>
        </p:spPr>
      </p:pic>
      <p:pic>
        <p:nvPicPr>
          <p:cNvPr id="6" name="Picture 4" descr="Digital divide: perché è importante porvi rimedio | Moveo">
            <a:extLst>
              <a:ext uri="{FF2B5EF4-FFF2-40B4-BE49-F238E27FC236}">
                <a16:creationId xmlns:a16="http://schemas.microsoft.com/office/drawing/2014/main" id="{57309BCA-D682-25B4-5EF3-5CFCCC17F5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2432" y="4013455"/>
            <a:ext cx="4489895" cy="2002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35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A6EAFA63-F61A-B379-53F9-AA7DD47FFA3F}"/>
              </a:ext>
            </a:extLst>
          </p:cNvPr>
          <p:cNvPicPr/>
          <p:nvPr/>
        </p:nvPicPr>
        <p:blipFill>
          <a:blip r:embed="rId2" cstate="print"/>
          <a:stretch>
            <a:fillRect/>
          </a:stretch>
        </p:blipFill>
        <p:spPr>
          <a:xfrm>
            <a:off x="940308" y="594360"/>
            <a:ext cx="8980932" cy="5911597"/>
          </a:xfrm>
          <a:prstGeom prst="rect">
            <a:avLst/>
          </a:prstGeom>
        </p:spPr>
      </p:pic>
    </p:spTree>
    <p:extLst>
      <p:ext uri="{BB962C8B-B14F-4D97-AF65-F5344CB8AC3E}">
        <p14:creationId xmlns:p14="http://schemas.microsoft.com/office/powerpoint/2010/main" val="128861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BACADB2C-06CF-0558-5E09-0F1CACD2649E}"/>
              </a:ext>
            </a:extLst>
          </p:cNvPr>
          <p:cNvSpPr txBox="1"/>
          <p:nvPr/>
        </p:nvSpPr>
        <p:spPr>
          <a:xfrm>
            <a:off x="1337733" y="573608"/>
            <a:ext cx="9215967" cy="474489"/>
          </a:xfrm>
          <a:prstGeom prst="rect">
            <a:avLst/>
          </a:prstGeom>
        </p:spPr>
        <p:txBody>
          <a:bodyPr vert="horz" wrap="square" lIns="0" tIns="12700" rIns="0" bIns="0" rtlCol="0">
            <a:spAutoFit/>
          </a:bodyPr>
          <a:lstStyle/>
          <a:p>
            <a:pPr marL="12700">
              <a:spcBef>
                <a:spcPts val="100"/>
              </a:spcBef>
            </a:pPr>
            <a:r>
              <a:rPr sz="1400" kern="0" spc="-70" dirty="0">
                <a:solidFill>
                  <a:sysClr val="windowText" lastClr="000000"/>
                </a:solidFill>
                <a:latin typeface="Arial"/>
                <a:cs typeface="Arial"/>
              </a:rPr>
              <a:t> </a:t>
            </a:r>
            <a:r>
              <a:rPr lang="it-IT" sz="3000" b="1" spc="245" dirty="0">
                <a:solidFill>
                  <a:srgbClr val="852533"/>
                </a:solidFill>
                <a:latin typeface="Calibri"/>
                <a:ea typeface="+mj-ea"/>
                <a:cs typeface="Calibri"/>
              </a:rPr>
              <a:t>Le aspettative di pazienti e medici…</a:t>
            </a:r>
            <a:endParaRPr sz="3000" b="1" spc="245" dirty="0">
              <a:solidFill>
                <a:srgbClr val="852533"/>
              </a:solidFill>
              <a:latin typeface="Calibri"/>
              <a:ea typeface="+mj-ea"/>
              <a:cs typeface="Calibri"/>
            </a:endParaRPr>
          </a:p>
        </p:txBody>
      </p:sp>
      <p:sp>
        <p:nvSpPr>
          <p:cNvPr id="4" name="object 3">
            <a:extLst>
              <a:ext uri="{FF2B5EF4-FFF2-40B4-BE49-F238E27FC236}">
                <a16:creationId xmlns:a16="http://schemas.microsoft.com/office/drawing/2014/main" id="{2EE7B941-C167-F3E6-B817-0502842B5767}"/>
              </a:ext>
            </a:extLst>
          </p:cNvPr>
          <p:cNvSpPr txBox="1"/>
          <p:nvPr/>
        </p:nvSpPr>
        <p:spPr>
          <a:xfrm>
            <a:off x="1763678" y="3197332"/>
            <a:ext cx="8943973" cy="548355"/>
          </a:xfrm>
          <a:prstGeom prst="rect">
            <a:avLst/>
          </a:prstGeom>
        </p:spPr>
        <p:txBody>
          <a:bodyPr vert="horz" wrap="square" lIns="0" tIns="10795" rIns="0" bIns="0" rtlCol="0">
            <a:spAutoFit/>
          </a:bodyPr>
          <a:lstStyle/>
          <a:p>
            <a:pPr marL="724535" marR="5080" indent="-712470">
              <a:lnSpc>
                <a:spcPct val="100699"/>
              </a:lnSpc>
              <a:spcBef>
                <a:spcPts val="85"/>
              </a:spcBef>
            </a:pPr>
            <a:r>
              <a:rPr b="1" i="1" kern="0" spc="-25" dirty="0">
                <a:solidFill>
                  <a:srgbClr val="002E58"/>
                </a:solidFill>
                <a:latin typeface="Verdana"/>
                <a:cs typeface="Verdana"/>
              </a:rPr>
              <a:t>Quanto</a:t>
            </a:r>
            <a:r>
              <a:rPr b="1" i="1" kern="0" spc="-100" dirty="0">
                <a:solidFill>
                  <a:srgbClr val="002E58"/>
                </a:solidFill>
                <a:latin typeface="Verdana"/>
                <a:cs typeface="Verdana"/>
              </a:rPr>
              <a:t> </a:t>
            </a:r>
            <a:r>
              <a:rPr b="1" i="1" kern="0" spc="-45" dirty="0">
                <a:solidFill>
                  <a:srgbClr val="002E58"/>
                </a:solidFill>
                <a:latin typeface="Verdana"/>
                <a:cs typeface="Verdana"/>
              </a:rPr>
              <a:t>tempo</a:t>
            </a:r>
            <a:r>
              <a:rPr b="1" i="1" kern="0" spc="-114" dirty="0">
                <a:solidFill>
                  <a:srgbClr val="002E58"/>
                </a:solidFill>
                <a:latin typeface="Verdana"/>
                <a:cs typeface="Verdana"/>
              </a:rPr>
              <a:t> </a:t>
            </a:r>
            <a:r>
              <a:rPr b="1" i="1" kern="0" spc="-65" dirty="0">
                <a:solidFill>
                  <a:srgbClr val="002E58"/>
                </a:solidFill>
                <a:latin typeface="Verdana"/>
                <a:cs typeface="Verdana"/>
              </a:rPr>
              <a:t>potrebbero</a:t>
            </a:r>
            <a:r>
              <a:rPr b="1" i="1" kern="0" spc="-120" dirty="0">
                <a:solidFill>
                  <a:srgbClr val="002E58"/>
                </a:solidFill>
                <a:latin typeface="Verdana"/>
                <a:cs typeface="Verdana"/>
              </a:rPr>
              <a:t> </a:t>
            </a:r>
            <a:r>
              <a:rPr b="1" i="1" kern="0" spc="-65" dirty="0">
                <a:solidFill>
                  <a:srgbClr val="002E58"/>
                </a:solidFill>
                <a:latin typeface="Verdana"/>
                <a:cs typeface="Verdana"/>
              </a:rPr>
              <a:t>risparmiare</a:t>
            </a:r>
            <a:r>
              <a:rPr b="1" i="1" kern="0" spc="-130" dirty="0">
                <a:solidFill>
                  <a:srgbClr val="002E58"/>
                </a:solidFill>
                <a:latin typeface="Verdana"/>
                <a:cs typeface="Verdana"/>
              </a:rPr>
              <a:t> </a:t>
            </a:r>
            <a:r>
              <a:rPr b="1" i="1" kern="0" dirty="0">
                <a:solidFill>
                  <a:srgbClr val="002E58"/>
                </a:solidFill>
                <a:latin typeface="Verdana"/>
                <a:cs typeface="Verdana"/>
              </a:rPr>
              <a:t>i</a:t>
            </a:r>
            <a:r>
              <a:rPr b="1" i="1" kern="0" spc="-150" dirty="0">
                <a:solidFill>
                  <a:srgbClr val="002E58"/>
                </a:solidFill>
                <a:latin typeface="Verdana"/>
                <a:cs typeface="Verdana"/>
              </a:rPr>
              <a:t> </a:t>
            </a:r>
            <a:r>
              <a:rPr b="1" i="1" kern="0" spc="-50" dirty="0">
                <a:solidFill>
                  <a:srgbClr val="002E58"/>
                </a:solidFill>
                <a:latin typeface="Verdana"/>
                <a:cs typeface="Verdana"/>
              </a:rPr>
              <a:t>pazienti</a:t>
            </a:r>
            <a:r>
              <a:rPr b="1" i="1" kern="0" spc="-114" dirty="0">
                <a:solidFill>
                  <a:srgbClr val="002E58"/>
                </a:solidFill>
                <a:latin typeface="Verdana"/>
                <a:cs typeface="Verdana"/>
              </a:rPr>
              <a:t> </a:t>
            </a:r>
            <a:r>
              <a:rPr b="1" i="1" kern="0" dirty="0">
                <a:solidFill>
                  <a:srgbClr val="002E58"/>
                </a:solidFill>
                <a:latin typeface="Verdana"/>
                <a:cs typeface="Verdana"/>
              </a:rPr>
              <a:t>e</a:t>
            </a:r>
            <a:r>
              <a:rPr b="1" i="1" kern="0" spc="-135" dirty="0">
                <a:solidFill>
                  <a:srgbClr val="002E58"/>
                </a:solidFill>
                <a:latin typeface="Verdana"/>
                <a:cs typeface="Verdana"/>
              </a:rPr>
              <a:t> </a:t>
            </a:r>
            <a:r>
              <a:rPr b="1" i="1" kern="0" dirty="0">
                <a:solidFill>
                  <a:srgbClr val="002E58"/>
                </a:solidFill>
                <a:latin typeface="Verdana"/>
                <a:cs typeface="Verdana"/>
              </a:rPr>
              <a:t>i</a:t>
            </a:r>
            <a:r>
              <a:rPr b="1" i="1" kern="0" spc="-145" dirty="0">
                <a:solidFill>
                  <a:srgbClr val="002E58"/>
                </a:solidFill>
                <a:latin typeface="Verdana"/>
                <a:cs typeface="Verdana"/>
              </a:rPr>
              <a:t> </a:t>
            </a:r>
            <a:r>
              <a:rPr b="1" i="1" kern="0" spc="-70" dirty="0">
                <a:solidFill>
                  <a:srgbClr val="002E58"/>
                </a:solidFill>
                <a:latin typeface="Verdana"/>
                <a:cs typeface="Verdana"/>
              </a:rPr>
              <a:t>loro</a:t>
            </a:r>
            <a:r>
              <a:rPr b="1" i="1" kern="0" spc="-140" dirty="0">
                <a:solidFill>
                  <a:srgbClr val="002E58"/>
                </a:solidFill>
                <a:latin typeface="Verdana"/>
                <a:cs typeface="Verdana"/>
              </a:rPr>
              <a:t> </a:t>
            </a:r>
            <a:r>
              <a:rPr b="1" i="1" kern="0" spc="-50" dirty="0">
                <a:solidFill>
                  <a:srgbClr val="002E58"/>
                </a:solidFill>
                <a:latin typeface="Verdana"/>
                <a:cs typeface="Verdana"/>
              </a:rPr>
              <a:t>caregiver </a:t>
            </a:r>
            <a:r>
              <a:rPr b="1" i="1" kern="0" spc="-60" dirty="0">
                <a:solidFill>
                  <a:srgbClr val="002E58"/>
                </a:solidFill>
                <a:latin typeface="Verdana"/>
                <a:cs typeface="Verdana"/>
              </a:rPr>
              <a:t>svolgendo</a:t>
            </a:r>
            <a:r>
              <a:rPr b="1" i="1" kern="0" spc="-130" dirty="0">
                <a:solidFill>
                  <a:srgbClr val="002E58"/>
                </a:solidFill>
                <a:latin typeface="Verdana"/>
                <a:cs typeface="Verdana"/>
              </a:rPr>
              <a:t> </a:t>
            </a:r>
            <a:r>
              <a:rPr b="1" i="1" kern="0" spc="-75" dirty="0">
                <a:solidFill>
                  <a:srgbClr val="002E58"/>
                </a:solidFill>
                <a:latin typeface="Verdana"/>
                <a:cs typeface="Verdana"/>
              </a:rPr>
              <a:t>visite</a:t>
            </a:r>
            <a:r>
              <a:rPr b="1" i="1" kern="0" spc="-135" dirty="0">
                <a:solidFill>
                  <a:srgbClr val="002E58"/>
                </a:solidFill>
                <a:latin typeface="Verdana"/>
                <a:cs typeface="Verdana"/>
              </a:rPr>
              <a:t> </a:t>
            </a:r>
            <a:r>
              <a:rPr b="1" i="1" kern="0" dirty="0">
                <a:solidFill>
                  <a:srgbClr val="002E58"/>
                </a:solidFill>
                <a:latin typeface="Verdana"/>
                <a:cs typeface="Verdana"/>
              </a:rPr>
              <a:t>da</a:t>
            </a:r>
            <a:r>
              <a:rPr b="1" i="1" kern="0" spc="-65" dirty="0">
                <a:solidFill>
                  <a:srgbClr val="002E58"/>
                </a:solidFill>
                <a:latin typeface="Verdana"/>
                <a:cs typeface="Verdana"/>
              </a:rPr>
              <a:t> </a:t>
            </a:r>
            <a:r>
              <a:rPr b="1" i="1" kern="0" spc="-60" dirty="0">
                <a:solidFill>
                  <a:srgbClr val="002E58"/>
                </a:solidFill>
                <a:latin typeface="Verdana"/>
                <a:cs typeface="Verdana"/>
              </a:rPr>
              <a:t>remoto</a:t>
            </a:r>
            <a:r>
              <a:rPr b="1" i="1" kern="0" spc="-130" dirty="0">
                <a:solidFill>
                  <a:srgbClr val="002E58"/>
                </a:solidFill>
                <a:latin typeface="Verdana"/>
                <a:cs typeface="Verdana"/>
              </a:rPr>
              <a:t> </a:t>
            </a:r>
            <a:r>
              <a:rPr b="1" i="1" kern="0" spc="-25" dirty="0">
                <a:solidFill>
                  <a:srgbClr val="002E58"/>
                </a:solidFill>
                <a:latin typeface="Verdana"/>
                <a:cs typeface="Verdana"/>
              </a:rPr>
              <a:t>ed</a:t>
            </a:r>
            <a:r>
              <a:rPr b="1" i="1" kern="0" spc="-114" dirty="0">
                <a:solidFill>
                  <a:srgbClr val="002E58"/>
                </a:solidFill>
                <a:latin typeface="Verdana"/>
                <a:cs typeface="Verdana"/>
              </a:rPr>
              <a:t> </a:t>
            </a:r>
            <a:r>
              <a:rPr b="1" i="1" kern="0" spc="-45" dirty="0">
                <a:solidFill>
                  <a:srgbClr val="002E58"/>
                </a:solidFill>
                <a:latin typeface="Verdana"/>
                <a:cs typeface="Verdana"/>
              </a:rPr>
              <a:t>evitando</a:t>
            </a:r>
            <a:r>
              <a:rPr b="1" i="1" kern="0" spc="-95" dirty="0">
                <a:solidFill>
                  <a:srgbClr val="002E58"/>
                </a:solidFill>
                <a:latin typeface="Verdana"/>
                <a:cs typeface="Verdana"/>
              </a:rPr>
              <a:t> </a:t>
            </a:r>
            <a:r>
              <a:rPr b="1" i="1" kern="0" spc="-10" dirty="0">
                <a:solidFill>
                  <a:srgbClr val="002E58"/>
                </a:solidFill>
                <a:latin typeface="Verdana"/>
                <a:cs typeface="Verdana"/>
              </a:rPr>
              <a:t>spostamenti?</a:t>
            </a:r>
            <a:endParaRPr kern="0" dirty="0">
              <a:solidFill>
                <a:sysClr val="windowText" lastClr="000000"/>
              </a:solidFill>
              <a:latin typeface="Verdana"/>
              <a:cs typeface="Verdana"/>
            </a:endParaRPr>
          </a:p>
        </p:txBody>
      </p:sp>
      <p:grpSp>
        <p:nvGrpSpPr>
          <p:cNvPr id="5" name="object 4">
            <a:extLst>
              <a:ext uri="{FF2B5EF4-FFF2-40B4-BE49-F238E27FC236}">
                <a16:creationId xmlns:a16="http://schemas.microsoft.com/office/drawing/2014/main" id="{DEE9B525-4CCB-0679-0556-C3CA3DFEF09E}"/>
              </a:ext>
            </a:extLst>
          </p:cNvPr>
          <p:cNvGrpSpPr/>
          <p:nvPr/>
        </p:nvGrpSpPr>
        <p:grpSpPr>
          <a:xfrm>
            <a:off x="1265710" y="1593879"/>
            <a:ext cx="4552949" cy="1504898"/>
            <a:chOff x="0" y="1574829"/>
            <a:chExt cx="4552950" cy="1452880"/>
          </a:xfrm>
        </p:grpSpPr>
        <p:sp>
          <p:nvSpPr>
            <p:cNvPr id="6" name="object 5">
              <a:extLst>
                <a:ext uri="{FF2B5EF4-FFF2-40B4-BE49-F238E27FC236}">
                  <a16:creationId xmlns:a16="http://schemas.microsoft.com/office/drawing/2014/main" id="{AAC6622F-2574-588E-B6F4-E384F5BD144A}"/>
                </a:ext>
              </a:extLst>
            </p:cNvPr>
            <p:cNvSpPr/>
            <p:nvPr/>
          </p:nvSpPr>
          <p:spPr>
            <a:xfrm>
              <a:off x="0" y="1593878"/>
              <a:ext cx="581025" cy="542925"/>
            </a:xfrm>
            <a:custGeom>
              <a:avLst/>
              <a:gdLst/>
              <a:ahLst/>
              <a:cxnLst/>
              <a:rect l="l" t="t" r="r" b="b"/>
              <a:pathLst>
                <a:path w="581025" h="542925">
                  <a:moveTo>
                    <a:pt x="580644" y="0"/>
                  </a:moveTo>
                  <a:lnTo>
                    <a:pt x="0" y="0"/>
                  </a:lnTo>
                  <a:lnTo>
                    <a:pt x="0" y="542541"/>
                  </a:lnTo>
                  <a:lnTo>
                    <a:pt x="580644" y="542541"/>
                  </a:lnTo>
                  <a:lnTo>
                    <a:pt x="580644" y="0"/>
                  </a:lnTo>
                  <a:close/>
                </a:path>
              </a:pathLst>
            </a:custGeom>
            <a:solidFill>
              <a:srgbClr val="FFFF00"/>
            </a:solidFill>
          </p:spPr>
          <p:txBody>
            <a:bodyPr wrap="square" lIns="0" tIns="0" rIns="0" bIns="0" rtlCol="0"/>
            <a:lstStyle/>
            <a:p>
              <a:endParaRPr kern="0">
                <a:solidFill>
                  <a:sysClr val="windowText" lastClr="000000"/>
                </a:solidFill>
              </a:endParaRPr>
            </a:p>
          </p:txBody>
        </p:sp>
        <p:pic>
          <p:nvPicPr>
            <p:cNvPr id="7" name="object 6">
              <a:extLst>
                <a:ext uri="{FF2B5EF4-FFF2-40B4-BE49-F238E27FC236}">
                  <a16:creationId xmlns:a16="http://schemas.microsoft.com/office/drawing/2014/main" id="{ACBB4352-CC3A-E781-7699-88846E57AD17}"/>
                </a:ext>
              </a:extLst>
            </p:cNvPr>
            <p:cNvPicPr/>
            <p:nvPr/>
          </p:nvPicPr>
          <p:blipFill>
            <a:blip r:embed="rId2" cstate="print"/>
            <a:stretch>
              <a:fillRect/>
            </a:stretch>
          </p:blipFill>
          <p:spPr>
            <a:xfrm>
              <a:off x="80962" y="1655790"/>
              <a:ext cx="419100" cy="419100"/>
            </a:xfrm>
            <a:prstGeom prst="rect">
              <a:avLst/>
            </a:prstGeom>
          </p:spPr>
        </p:pic>
        <p:sp>
          <p:nvSpPr>
            <p:cNvPr id="8" name="object 7">
              <a:extLst>
                <a:ext uri="{FF2B5EF4-FFF2-40B4-BE49-F238E27FC236}">
                  <a16:creationId xmlns:a16="http://schemas.microsoft.com/office/drawing/2014/main" id="{A9A136C3-BC7E-0F83-77DA-7C5837338D46}"/>
                </a:ext>
              </a:extLst>
            </p:cNvPr>
            <p:cNvSpPr/>
            <p:nvPr/>
          </p:nvSpPr>
          <p:spPr>
            <a:xfrm>
              <a:off x="0" y="1574829"/>
              <a:ext cx="4552950" cy="1452880"/>
            </a:xfrm>
            <a:custGeom>
              <a:avLst/>
              <a:gdLst/>
              <a:ahLst/>
              <a:cxnLst/>
              <a:rect l="l" t="t" r="r" b="b"/>
              <a:pathLst>
                <a:path w="4552950" h="1452880">
                  <a:moveTo>
                    <a:pt x="4552950" y="0"/>
                  </a:moveTo>
                  <a:lnTo>
                    <a:pt x="0" y="0"/>
                  </a:lnTo>
                  <a:lnTo>
                    <a:pt x="0" y="1452266"/>
                  </a:lnTo>
                  <a:lnTo>
                    <a:pt x="4552950" y="1452266"/>
                  </a:lnTo>
                  <a:lnTo>
                    <a:pt x="4552950" y="0"/>
                  </a:lnTo>
                  <a:close/>
                </a:path>
              </a:pathLst>
            </a:custGeom>
            <a:solidFill>
              <a:srgbClr val="FFFF00">
                <a:alpha val="19999"/>
              </a:srgbClr>
            </a:solidFill>
          </p:spPr>
          <p:txBody>
            <a:bodyPr wrap="square" lIns="0" tIns="0" rIns="0" bIns="0" rtlCol="0"/>
            <a:lstStyle/>
            <a:p>
              <a:endParaRPr kern="0">
                <a:solidFill>
                  <a:sysClr val="windowText" lastClr="000000"/>
                </a:solidFill>
              </a:endParaRPr>
            </a:p>
          </p:txBody>
        </p:sp>
      </p:grpSp>
      <p:grpSp>
        <p:nvGrpSpPr>
          <p:cNvPr id="9" name="object 8">
            <a:extLst>
              <a:ext uri="{FF2B5EF4-FFF2-40B4-BE49-F238E27FC236}">
                <a16:creationId xmlns:a16="http://schemas.microsoft.com/office/drawing/2014/main" id="{561D5D4A-7940-D510-E45C-BF2DA73E5624}"/>
              </a:ext>
            </a:extLst>
          </p:cNvPr>
          <p:cNvGrpSpPr/>
          <p:nvPr/>
        </p:nvGrpSpPr>
        <p:grpSpPr>
          <a:xfrm>
            <a:off x="9764241" y="1579789"/>
            <a:ext cx="581025" cy="542925"/>
            <a:chOff x="8562975" y="1574828"/>
            <a:chExt cx="581025" cy="542925"/>
          </a:xfrm>
        </p:grpSpPr>
        <p:sp>
          <p:nvSpPr>
            <p:cNvPr id="10" name="object 9">
              <a:extLst>
                <a:ext uri="{FF2B5EF4-FFF2-40B4-BE49-F238E27FC236}">
                  <a16:creationId xmlns:a16="http://schemas.microsoft.com/office/drawing/2014/main" id="{3D4FA73B-98A4-47D6-8C15-FE34C16F687C}"/>
                </a:ext>
              </a:extLst>
            </p:cNvPr>
            <p:cNvSpPr/>
            <p:nvPr/>
          </p:nvSpPr>
          <p:spPr>
            <a:xfrm>
              <a:off x="8562975" y="1574828"/>
              <a:ext cx="581025" cy="542925"/>
            </a:xfrm>
            <a:custGeom>
              <a:avLst/>
              <a:gdLst/>
              <a:ahLst/>
              <a:cxnLst/>
              <a:rect l="l" t="t" r="r" b="b"/>
              <a:pathLst>
                <a:path w="581025" h="542925">
                  <a:moveTo>
                    <a:pt x="580644" y="0"/>
                  </a:moveTo>
                  <a:lnTo>
                    <a:pt x="0" y="0"/>
                  </a:lnTo>
                  <a:lnTo>
                    <a:pt x="0" y="542541"/>
                  </a:lnTo>
                  <a:lnTo>
                    <a:pt x="580644" y="542541"/>
                  </a:lnTo>
                  <a:lnTo>
                    <a:pt x="580644" y="0"/>
                  </a:lnTo>
                  <a:close/>
                </a:path>
              </a:pathLst>
            </a:custGeom>
            <a:solidFill>
              <a:srgbClr val="92D050"/>
            </a:solidFill>
          </p:spPr>
          <p:txBody>
            <a:bodyPr wrap="square" lIns="0" tIns="0" rIns="0" bIns="0" rtlCol="0"/>
            <a:lstStyle/>
            <a:p>
              <a:endParaRPr kern="0">
                <a:solidFill>
                  <a:sysClr val="windowText" lastClr="000000"/>
                </a:solidFill>
              </a:endParaRPr>
            </a:p>
          </p:txBody>
        </p:sp>
        <p:pic>
          <p:nvPicPr>
            <p:cNvPr id="11" name="object 10">
              <a:extLst>
                <a:ext uri="{FF2B5EF4-FFF2-40B4-BE49-F238E27FC236}">
                  <a16:creationId xmlns:a16="http://schemas.microsoft.com/office/drawing/2014/main" id="{214D086A-7E66-8A8F-9FD9-D333BDA132AF}"/>
                </a:ext>
              </a:extLst>
            </p:cNvPr>
            <p:cNvPicPr/>
            <p:nvPr/>
          </p:nvPicPr>
          <p:blipFill>
            <a:blip r:embed="rId3" cstate="print"/>
            <a:stretch>
              <a:fillRect/>
            </a:stretch>
          </p:blipFill>
          <p:spPr>
            <a:xfrm>
              <a:off x="8658225" y="1655790"/>
              <a:ext cx="371475" cy="376237"/>
            </a:xfrm>
            <a:prstGeom prst="rect">
              <a:avLst/>
            </a:prstGeom>
          </p:spPr>
        </p:pic>
      </p:grpSp>
      <p:sp>
        <p:nvSpPr>
          <p:cNvPr id="12" name="object 11">
            <a:extLst>
              <a:ext uri="{FF2B5EF4-FFF2-40B4-BE49-F238E27FC236}">
                <a16:creationId xmlns:a16="http://schemas.microsoft.com/office/drawing/2014/main" id="{8DBABDD3-9567-CD66-FD56-F9F9BA96D0D3}"/>
              </a:ext>
            </a:extLst>
          </p:cNvPr>
          <p:cNvSpPr txBox="1"/>
          <p:nvPr/>
        </p:nvSpPr>
        <p:spPr>
          <a:xfrm>
            <a:off x="2281709" y="1785966"/>
            <a:ext cx="3536950" cy="254557"/>
          </a:xfrm>
          <a:prstGeom prst="rect">
            <a:avLst/>
          </a:prstGeom>
        </p:spPr>
        <p:txBody>
          <a:bodyPr vert="horz" wrap="square" lIns="0" tIns="15875" rIns="0" bIns="0" rtlCol="0">
            <a:spAutoFit/>
          </a:bodyPr>
          <a:lstStyle/>
          <a:p>
            <a:pPr marL="12700">
              <a:spcBef>
                <a:spcPts val="125"/>
              </a:spcBef>
            </a:pPr>
            <a:r>
              <a:rPr sz="1550" kern="0" dirty="0">
                <a:solidFill>
                  <a:srgbClr val="002E58"/>
                </a:solidFill>
                <a:latin typeface="Verdana"/>
                <a:cs typeface="Calibri Light" panose="020F0302020204030204" pitchFamily="34" charset="0"/>
              </a:rPr>
              <a:t>I</a:t>
            </a:r>
            <a:r>
              <a:rPr sz="1550" kern="0" spc="-250" dirty="0">
                <a:solidFill>
                  <a:srgbClr val="002E58"/>
                </a:solidFill>
                <a:latin typeface="Verdana"/>
                <a:cs typeface="Calibri Light" panose="020F0302020204030204" pitchFamily="34" charset="0"/>
              </a:rPr>
              <a:t> </a:t>
            </a:r>
            <a:r>
              <a:rPr sz="1550" b="1" kern="0" spc="50" dirty="0">
                <a:solidFill>
                  <a:srgbClr val="002E58"/>
                </a:solidFill>
                <a:latin typeface="Tahoma"/>
                <a:cs typeface="Tahoma"/>
              </a:rPr>
              <a:t>pazienti</a:t>
            </a:r>
            <a:r>
              <a:rPr sz="1550" b="1" kern="0" spc="120" dirty="0">
                <a:solidFill>
                  <a:srgbClr val="002E58"/>
                </a:solidFill>
                <a:latin typeface="Tahoma"/>
                <a:cs typeface="Tahoma"/>
              </a:rPr>
              <a:t> </a:t>
            </a:r>
            <a:r>
              <a:rPr sz="1550" kern="0" dirty="0">
                <a:solidFill>
                  <a:srgbClr val="002E58"/>
                </a:solidFill>
                <a:latin typeface="Verdana"/>
                <a:cs typeface="Calibri Light" panose="020F0302020204030204" pitchFamily="34" charset="0"/>
              </a:rPr>
              <a:t>apprezzano</a:t>
            </a:r>
            <a:r>
              <a:rPr sz="1550" kern="0" spc="-15" dirty="0">
                <a:solidFill>
                  <a:srgbClr val="002E58"/>
                </a:solidFill>
                <a:latin typeface="Verdana"/>
                <a:cs typeface="Calibri Light" panose="020F0302020204030204" pitchFamily="34" charset="0"/>
              </a:rPr>
              <a:t> </a:t>
            </a:r>
            <a:r>
              <a:rPr sz="1550" kern="0" dirty="0">
                <a:solidFill>
                  <a:srgbClr val="002E58"/>
                </a:solidFill>
                <a:latin typeface="Verdana"/>
                <a:cs typeface="Calibri Light" panose="020F0302020204030204" pitchFamily="34" charset="0"/>
              </a:rPr>
              <a:t>la</a:t>
            </a:r>
            <a:r>
              <a:rPr sz="1550" kern="0" spc="-20" dirty="0">
                <a:solidFill>
                  <a:srgbClr val="002E58"/>
                </a:solidFill>
                <a:latin typeface="Verdana"/>
                <a:cs typeface="Calibri Light" panose="020F0302020204030204" pitchFamily="34" charset="0"/>
              </a:rPr>
              <a:t> </a:t>
            </a:r>
            <a:r>
              <a:rPr sz="1550" kern="0" spc="-10" dirty="0">
                <a:solidFill>
                  <a:srgbClr val="002E58"/>
                </a:solidFill>
                <a:latin typeface="Verdana"/>
                <a:cs typeface="Calibri Light" panose="020F0302020204030204" pitchFamily="34" charset="0"/>
              </a:rPr>
              <a:t>possibilità</a:t>
            </a:r>
            <a:endParaRPr sz="1550" kern="0" dirty="0">
              <a:solidFill>
                <a:sysClr val="windowText" lastClr="000000"/>
              </a:solidFill>
              <a:latin typeface="Verdana"/>
              <a:cs typeface="Calibri Light" panose="020F0302020204030204" pitchFamily="34" charset="0"/>
            </a:endParaRPr>
          </a:p>
        </p:txBody>
      </p:sp>
      <p:sp>
        <p:nvSpPr>
          <p:cNvPr id="13" name="object 12">
            <a:extLst>
              <a:ext uri="{FF2B5EF4-FFF2-40B4-BE49-F238E27FC236}">
                <a16:creationId xmlns:a16="http://schemas.microsoft.com/office/drawing/2014/main" id="{688BB0B5-CAE8-C0FB-9D3D-EFE42934E84E}"/>
              </a:ext>
            </a:extLst>
          </p:cNvPr>
          <p:cNvSpPr txBox="1"/>
          <p:nvPr/>
        </p:nvSpPr>
        <p:spPr>
          <a:xfrm>
            <a:off x="1524000" y="2136420"/>
            <a:ext cx="4552950" cy="630942"/>
          </a:xfrm>
          <a:prstGeom prst="rect">
            <a:avLst/>
          </a:prstGeom>
          <a:solidFill>
            <a:srgbClr val="FFFF00">
              <a:alpha val="19999"/>
            </a:srgbClr>
          </a:solidFill>
        </p:spPr>
        <p:txBody>
          <a:bodyPr vert="horz" wrap="square" lIns="0" tIns="0" rIns="0" bIns="0" rtlCol="0">
            <a:spAutoFit/>
          </a:bodyPr>
          <a:lstStyle/>
          <a:p>
            <a:pPr marL="887730">
              <a:lnSpc>
                <a:spcPts val="1215"/>
              </a:lnSpc>
            </a:pPr>
            <a:r>
              <a:rPr sz="1550" kern="0" spc="55" dirty="0">
                <a:solidFill>
                  <a:srgbClr val="002E58"/>
                </a:solidFill>
                <a:latin typeface="Verdana"/>
                <a:cs typeface="Calibri Light" panose="020F0302020204030204" pitchFamily="34" charset="0"/>
              </a:rPr>
              <a:t>di</a:t>
            </a:r>
            <a:r>
              <a:rPr sz="1550" kern="0" spc="-85" dirty="0">
                <a:solidFill>
                  <a:srgbClr val="002E58"/>
                </a:solidFill>
                <a:latin typeface="Verdana"/>
                <a:cs typeface="Calibri Light" panose="020F0302020204030204" pitchFamily="34" charset="0"/>
              </a:rPr>
              <a:t> </a:t>
            </a:r>
            <a:r>
              <a:rPr sz="1550" b="1" i="1" kern="0" spc="-35" dirty="0">
                <a:solidFill>
                  <a:srgbClr val="002E58"/>
                </a:solidFill>
                <a:latin typeface="Verdana"/>
                <a:cs typeface="Calibri Light" panose="020F0302020204030204" pitchFamily="34" charset="0"/>
              </a:rPr>
              <a:t>evitare</a:t>
            </a:r>
            <a:r>
              <a:rPr sz="1550" b="1" i="1" kern="0" spc="-90" dirty="0">
                <a:solidFill>
                  <a:srgbClr val="002E58"/>
                </a:solidFill>
                <a:latin typeface="Verdana"/>
                <a:cs typeface="Calibri Light" panose="020F0302020204030204" pitchFamily="34" charset="0"/>
              </a:rPr>
              <a:t> </a:t>
            </a:r>
            <a:r>
              <a:rPr sz="1550" b="1" i="1" kern="0" spc="-25" dirty="0">
                <a:solidFill>
                  <a:srgbClr val="002E58"/>
                </a:solidFill>
                <a:latin typeface="Verdana"/>
                <a:cs typeface="Calibri Light" panose="020F0302020204030204" pitchFamily="34" charset="0"/>
              </a:rPr>
              <a:t>spostamenti</a:t>
            </a:r>
            <a:r>
              <a:rPr sz="1550" b="1" i="1" kern="0" spc="-90" dirty="0">
                <a:solidFill>
                  <a:srgbClr val="002E58"/>
                </a:solidFill>
                <a:latin typeface="Verdana"/>
                <a:cs typeface="Calibri Light" panose="020F0302020204030204" pitchFamily="34" charset="0"/>
              </a:rPr>
              <a:t> </a:t>
            </a:r>
            <a:r>
              <a:rPr sz="1200" kern="0" spc="-110" dirty="0">
                <a:solidFill>
                  <a:srgbClr val="002E58"/>
                </a:solidFill>
                <a:latin typeface="Verdana"/>
                <a:cs typeface="Calibri Light" panose="020F0302020204030204" pitchFamily="34" charset="0"/>
              </a:rPr>
              <a:t>(</a:t>
            </a:r>
            <a:r>
              <a:rPr sz="1200" b="1" kern="0" spc="-110" dirty="0">
                <a:solidFill>
                  <a:srgbClr val="002E58"/>
                </a:solidFill>
                <a:latin typeface="Verdana"/>
                <a:cs typeface="Calibri Light" panose="020F0302020204030204" pitchFamily="34" charset="0"/>
              </a:rPr>
              <a:t>86%)</a:t>
            </a:r>
            <a:r>
              <a:rPr sz="1200" b="1" kern="0" spc="-235" dirty="0">
                <a:solidFill>
                  <a:srgbClr val="002E58"/>
                </a:solidFill>
                <a:latin typeface="Verdana"/>
                <a:cs typeface="Calibri Light" panose="020F0302020204030204" pitchFamily="34" charset="0"/>
              </a:rPr>
              <a:t> </a:t>
            </a:r>
            <a:r>
              <a:rPr sz="1550" kern="0" dirty="0">
                <a:solidFill>
                  <a:srgbClr val="002E58"/>
                </a:solidFill>
                <a:latin typeface="Verdana"/>
                <a:cs typeface="Calibri Light" panose="020F0302020204030204" pitchFamily="34" charset="0"/>
              </a:rPr>
              <a:t>e</a:t>
            </a:r>
            <a:r>
              <a:rPr sz="1550" kern="0" spc="-55" dirty="0">
                <a:solidFill>
                  <a:srgbClr val="002E58"/>
                </a:solidFill>
                <a:latin typeface="Verdana"/>
                <a:cs typeface="Calibri Light" panose="020F0302020204030204" pitchFamily="34" charset="0"/>
              </a:rPr>
              <a:t> </a:t>
            </a:r>
            <a:r>
              <a:rPr sz="1550" kern="0" spc="30" dirty="0">
                <a:solidFill>
                  <a:srgbClr val="002E58"/>
                </a:solidFill>
                <a:latin typeface="Verdana"/>
                <a:cs typeface="Calibri Light" panose="020F0302020204030204" pitchFamily="34" charset="0"/>
              </a:rPr>
              <a:t>di</a:t>
            </a:r>
            <a:endParaRPr sz="1550" kern="0" dirty="0">
              <a:solidFill>
                <a:sysClr val="windowText" lastClr="000000"/>
              </a:solidFill>
              <a:latin typeface="Verdana"/>
              <a:cs typeface="Calibri Light" panose="020F0302020204030204" pitchFamily="34" charset="0"/>
            </a:endParaRPr>
          </a:p>
          <a:p>
            <a:pPr marL="1003935">
              <a:spcBef>
                <a:spcPts val="15"/>
              </a:spcBef>
            </a:pPr>
            <a:r>
              <a:rPr sz="1550" kern="0" spc="-20" dirty="0">
                <a:solidFill>
                  <a:srgbClr val="002E58"/>
                </a:solidFill>
                <a:latin typeface="Verdana"/>
                <a:cs typeface="Calibri Light" panose="020F0302020204030204" pitchFamily="34" charset="0"/>
              </a:rPr>
              <a:t>avere</a:t>
            </a:r>
            <a:r>
              <a:rPr sz="1550" kern="0" spc="-75" dirty="0">
                <a:solidFill>
                  <a:srgbClr val="002E58"/>
                </a:solidFill>
                <a:latin typeface="Verdana"/>
                <a:cs typeface="Calibri Light" panose="020F0302020204030204" pitchFamily="34" charset="0"/>
              </a:rPr>
              <a:t> </a:t>
            </a:r>
            <a:r>
              <a:rPr sz="1550" kern="0" dirty="0">
                <a:solidFill>
                  <a:srgbClr val="002E58"/>
                </a:solidFill>
                <a:latin typeface="Verdana"/>
                <a:cs typeface="Calibri Light" panose="020F0302020204030204" pitchFamily="34" charset="0"/>
              </a:rPr>
              <a:t>un</a:t>
            </a:r>
            <a:r>
              <a:rPr sz="1550" kern="0" spc="5" dirty="0">
                <a:solidFill>
                  <a:srgbClr val="002E58"/>
                </a:solidFill>
                <a:latin typeface="Verdana"/>
                <a:cs typeface="Calibri Light" panose="020F0302020204030204" pitchFamily="34" charset="0"/>
              </a:rPr>
              <a:t> </a:t>
            </a:r>
            <a:r>
              <a:rPr sz="1550" b="1" i="1" kern="0" spc="-40" dirty="0">
                <a:solidFill>
                  <a:srgbClr val="002E58"/>
                </a:solidFill>
                <a:latin typeface="Verdana"/>
                <a:cs typeface="Calibri Light" panose="020F0302020204030204" pitchFamily="34" charset="0"/>
              </a:rPr>
              <a:t>riscontro</a:t>
            </a:r>
            <a:r>
              <a:rPr sz="1550" b="1" i="1" kern="0" spc="-80" dirty="0">
                <a:solidFill>
                  <a:srgbClr val="002E58"/>
                </a:solidFill>
                <a:latin typeface="Verdana"/>
                <a:cs typeface="Calibri Light" panose="020F0302020204030204" pitchFamily="34" charset="0"/>
              </a:rPr>
              <a:t> </a:t>
            </a:r>
            <a:r>
              <a:rPr sz="1550" b="1" i="1" kern="0" spc="-10" dirty="0">
                <a:solidFill>
                  <a:srgbClr val="002E58"/>
                </a:solidFill>
                <a:latin typeface="Verdana"/>
                <a:cs typeface="Calibri Light" panose="020F0302020204030204" pitchFamily="34" charset="0"/>
              </a:rPr>
              <a:t>più</a:t>
            </a:r>
            <a:r>
              <a:rPr sz="1550" b="1" i="1" kern="0" spc="-110" dirty="0">
                <a:solidFill>
                  <a:srgbClr val="002E58"/>
                </a:solidFill>
                <a:latin typeface="Verdana"/>
                <a:cs typeface="Calibri Light" panose="020F0302020204030204" pitchFamily="34" charset="0"/>
              </a:rPr>
              <a:t> </a:t>
            </a:r>
            <a:r>
              <a:rPr sz="1550" b="1" i="1" kern="0" spc="-10" dirty="0">
                <a:solidFill>
                  <a:srgbClr val="002E58"/>
                </a:solidFill>
                <a:latin typeface="Verdana"/>
                <a:cs typeface="Calibri Light" panose="020F0302020204030204" pitchFamily="34" charset="0"/>
              </a:rPr>
              <a:t>rapido</a:t>
            </a:r>
            <a:endParaRPr sz="1550" kern="0" dirty="0">
              <a:solidFill>
                <a:sysClr val="windowText" lastClr="000000"/>
              </a:solidFill>
              <a:latin typeface="Verdana"/>
              <a:cs typeface="Calibri Light" panose="020F0302020204030204" pitchFamily="34" charset="0"/>
            </a:endParaRPr>
          </a:p>
          <a:p>
            <a:pPr marL="942340">
              <a:spcBef>
                <a:spcPts val="15"/>
              </a:spcBef>
            </a:pPr>
            <a:r>
              <a:rPr sz="1550" kern="0" spc="60" dirty="0">
                <a:solidFill>
                  <a:srgbClr val="002E58"/>
                </a:solidFill>
                <a:latin typeface="Verdana"/>
                <a:cs typeface="Calibri Light" panose="020F0302020204030204" pitchFamily="34" charset="0"/>
              </a:rPr>
              <a:t>quando</a:t>
            </a:r>
            <a:r>
              <a:rPr sz="1550" kern="0" spc="-50" dirty="0">
                <a:solidFill>
                  <a:srgbClr val="002E58"/>
                </a:solidFill>
                <a:latin typeface="Verdana"/>
                <a:cs typeface="Calibri Light" panose="020F0302020204030204" pitchFamily="34" charset="0"/>
              </a:rPr>
              <a:t> </a:t>
            </a:r>
            <a:r>
              <a:rPr sz="1550" kern="0" spc="50" dirty="0">
                <a:solidFill>
                  <a:srgbClr val="002E58"/>
                </a:solidFill>
                <a:latin typeface="Verdana"/>
                <a:cs typeface="Calibri Light" panose="020F0302020204030204" pitchFamily="34" charset="0"/>
              </a:rPr>
              <a:t>ne</a:t>
            </a:r>
            <a:r>
              <a:rPr sz="1550" kern="0" spc="-90" dirty="0">
                <a:solidFill>
                  <a:srgbClr val="002E58"/>
                </a:solidFill>
                <a:latin typeface="Verdana"/>
                <a:cs typeface="Calibri Light" panose="020F0302020204030204" pitchFamily="34" charset="0"/>
              </a:rPr>
              <a:t> </a:t>
            </a:r>
            <a:r>
              <a:rPr sz="1550" kern="0" spc="55" dirty="0">
                <a:solidFill>
                  <a:srgbClr val="002E58"/>
                </a:solidFill>
                <a:latin typeface="Verdana"/>
                <a:cs typeface="Calibri Light" panose="020F0302020204030204" pitchFamily="34" charset="0"/>
              </a:rPr>
              <a:t>hanno</a:t>
            </a:r>
            <a:r>
              <a:rPr sz="1550" kern="0" spc="-80" dirty="0">
                <a:solidFill>
                  <a:srgbClr val="002E58"/>
                </a:solidFill>
                <a:latin typeface="Verdana"/>
                <a:cs typeface="Calibri Light" panose="020F0302020204030204" pitchFamily="34" charset="0"/>
              </a:rPr>
              <a:t> </a:t>
            </a:r>
            <a:r>
              <a:rPr sz="1550" kern="0" spc="50" dirty="0">
                <a:solidFill>
                  <a:srgbClr val="002E58"/>
                </a:solidFill>
                <a:latin typeface="Verdana"/>
                <a:cs typeface="Calibri Light" panose="020F0302020204030204" pitchFamily="34" charset="0"/>
              </a:rPr>
              <a:t>bisogno</a:t>
            </a:r>
            <a:r>
              <a:rPr sz="1550" kern="0" spc="-75" dirty="0">
                <a:solidFill>
                  <a:srgbClr val="002E58"/>
                </a:solidFill>
                <a:latin typeface="Verdana"/>
                <a:cs typeface="Calibri Light" panose="020F0302020204030204" pitchFamily="34" charset="0"/>
              </a:rPr>
              <a:t> </a:t>
            </a:r>
            <a:r>
              <a:rPr sz="1200" b="1" kern="0" spc="-20" dirty="0">
                <a:solidFill>
                  <a:srgbClr val="002E58"/>
                </a:solidFill>
                <a:latin typeface="Verdana"/>
                <a:cs typeface="Calibri Light" panose="020F0302020204030204" pitchFamily="34" charset="0"/>
              </a:rPr>
              <a:t>(64%)</a:t>
            </a:r>
            <a:endParaRPr sz="1200" b="1" kern="0" dirty="0">
              <a:solidFill>
                <a:sysClr val="windowText" lastClr="000000"/>
              </a:solidFill>
              <a:latin typeface="Verdana"/>
              <a:cs typeface="Calibri Light" panose="020F0302020204030204" pitchFamily="34" charset="0"/>
            </a:endParaRPr>
          </a:p>
        </p:txBody>
      </p:sp>
      <p:sp>
        <p:nvSpPr>
          <p:cNvPr id="14" name="object 13">
            <a:extLst>
              <a:ext uri="{FF2B5EF4-FFF2-40B4-BE49-F238E27FC236}">
                <a16:creationId xmlns:a16="http://schemas.microsoft.com/office/drawing/2014/main" id="{2DD3BDAE-8D46-F923-2FC3-59F26F133155}"/>
              </a:ext>
            </a:extLst>
          </p:cNvPr>
          <p:cNvSpPr txBox="1"/>
          <p:nvPr/>
        </p:nvSpPr>
        <p:spPr>
          <a:xfrm>
            <a:off x="6076950" y="1593879"/>
            <a:ext cx="4268316" cy="1504899"/>
          </a:xfrm>
          <a:prstGeom prst="rect">
            <a:avLst/>
          </a:prstGeom>
          <a:solidFill>
            <a:srgbClr val="92D050">
              <a:alpha val="19999"/>
            </a:srgbClr>
          </a:solidFill>
        </p:spPr>
        <p:txBody>
          <a:bodyPr vert="horz" wrap="square" lIns="0" tIns="36830" rIns="0" bIns="0" rtlCol="0">
            <a:spAutoFit/>
          </a:bodyPr>
          <a:lstStyle/>
          <a:p>
            <a:pPr marL="307975" marR="751205" indent="635" algn="ctr">
              <a:lnSpc>
                <a:spcPct val="103800"/>
              </a:lnSpc>
              <a:spcBef>
                <a:spcPts val="290"/>
              </a:spcBef>
            </a:pPr>
            <a:r>
              <a:rPr sz="1550" kern="0" dirty="0">
                <a:solidFill>
                  <a:srgbClr val="002E58"/>
                </a:solidFill>
                <a:latin typeface="Verdana"/>
                <a:cs typeface="Verdana"/>
              </a:rPr>
              <a:t>I</a:t>
            </a:r>
            <a:r>
              <a:rPr sz="1550" kern="0" spc="-245" dirty="0">
                <a:solidFill>
                  <a:srgbClr val="002E58"/>
                </a:solidFill>
                <a:latin typeface="Verdana"/>
                <a:cs typeface="Verdana"/>
              </a:rPr>
              <a:t> </a:t>
            </a:r>
            <a:r>
              <a:rPr sz="1550" b="1" kern="0" spc="80" dirty="0">
                <a:solidFill>
                  <a:srgbClr val="002E58"/>
                </a:solidFill>
                <a:latin typeface="Tahoma"/>
                <a:cs typeface="Tahoma"/>
              </a:rPr>
              <a:t>medici</a:t>
            </a:r>
            <a:r>
              <a:rPr sz="1550" b="1" kern="0" spc="100" dirty="0">
                <a:solidFill>
                  <a:srgbClr val="002E58"/>
                </a:solidFill>
                <a:latin typeface="Tahoma"/>
                <a:cs typeface="Tahoma"/>
              </a:rPr>
              <a:t> </a:t>
            </a:r>
            <a:r>
              <a:rPr sz="1550" kern="0" dirty="0">
                <a:solidFill>
                  <a:srgbClr val="002E58"/>
                </a:solidFill>
                <a:latin typeface="Verdana"/>
                <a:cs typeface="Verdana"/>
              </a:rPr>
              <a:t>ritengono</a:t>
            </a:r>
            <a:r>
              <a:rPr sz="1550" kern="0" spc="45" dirty="0">
                <a:solidFill>
                  <a:srgbClr val="002E58"/>
                </a:solidFill>
                <a:latin typeface="Verdana"/>
                <a:cs typeface="Verdana"/>
              </a:rPr>
              <a:t> </a:t>
            </a:r>
            <a:r>
              <a:rPr sz="1550" kern="0" spc="50" dirty="0">
                <a:solidFill>
                  <a:srgbClr val="002E58"/>
                </a:solidFill>
                <a:latin typeface="Verdana"/>
                <a:cs typeface="Verdana"/>
              </a:rPr>
              <a:t>che</a:t>
            </a:r>
            <a:r>
              <a:rPr sz="1550" kern="0" spc="45" dirty="0">
                <a:solidFill>
                  <a:srgbClr val="002E58"/>
                </a:solidFill>
                <a:latin typeface="Verdana"/>
                <a:cs typeface="Verdana"/>
              </a:rPr>
              <a:t> </a:t>
            </a:r>
            <a:r>
              <a:rPr sz="1550" kern="0" spc="-25" dirty="0">
                <a:solidFill>
                  <a:srgbClr val="002E58"/>
                </a:solidFill>
                <a:latin typeface="Verdana"/>
                <a:cs typeface="Verdana"/>
              </a:rPr>
              <a:t>la </a:t>
            </a:r>
            <a:r>
              <a:rPr sz="1550" kern="0" dirty="0">
                <a:solidFill>
                  <a:srgbClr val="002E58"/>
                </a:solidFill>
                <a:latin typeface="Verdana"/>
                <a:cs typeface="Verdana"/>
              </a:rPr>
              <a:t>Telemedicina</a:t>
            </a:r>
            <a:r>
              <a:rPr sz="1550" kern="0" spc="315" dirty="0">
                <a:solidFill>
                  <a:srgbClr val="002E58"/>
                </a:solidFill>
                <a:latin typeface="Verdana"/>
                <a:cs typeface="Verdana"/>
              </a:rPr>
              <a:t> </a:t>
            </a:r>
            <a:r>
              <a:rPr sz="1550" kern="0" dirty="0">
                <a:solidFill>
                  <a:srgbClr val="002E58"/>
                </a:solidFill>
                <a:latin typeface="Verdana"/>
                <a:cs typeface="Verdana"/>
              </a:rPr>
              <a:t>consenta</a:t>
            </a:r>
            <a:r>
              <a:rPr sz="1550" kern="0" spc="310" dirty="0">
                <a:solidFill>
                  <a:srgbClr val="002E58"/>
                </a:solidFill>
                <a:latin typeface="Verdana"/>
                <a:cs typeface="Verdana"/>
              </a:rPr>
              <a:t> </a:t>
            </a:r>
            <a:r>
              <a:rPr sz="1550" kern="0" dirty="0">
                <a:solidFill>
                  <a:srgbClr val="002E58"/>
                </a:solidFill>
                <a:latin typeface="Verdana"/>
                <a:cs typeface="Verdana"/>
              </a:rPr>
              <a:t>di</a:t>
            </a:r>
            <a:r>
              <a:rPr sz="1550" kern="0" spc="345" dirty="0">
                <a:solidFill>
                  <a:srgbClr val="002E58"/>
                </a:solidFill>
                <a:latin typeface="Verdana"/>
                <a:cs typeface="Verdana"/>
              </a:rPr>
              <a:t> </a:t>
            </a:r>
            <a:r>
              <a:rPr sz="1550" b="1" i="1" kern="0" spc="-10" dirty="0">
                <a:solidFill>
                  <a:srgbClr val="002E58"/>
                </a:solidFill>
                <a:latin typeface="Verdana"/>
                <a:cs typeface="Verdana"/>
              </a:rPr>
              <a:t>evitare </a:t>
            </a:r>
            <a:r>
              <a:rPr sz="1550" b="1" i="1" kern="0" spc="-30" dirty="0">
                <a:solidFill>
                  <a:srgbClr val="002E58"/>
                </a:solidFill>
                <a:latin typeface="Verdana"/>
                <a:cs typeface="Verdana"/>
              </a:rPr>
              <a:t>sprechi</a:t>
            </a:r>
            <a:r>
              <a:rPr sz="1550" b="1" i="1" kern="0" spc="-135" dirty="0">
                <a:solidFill>
                  <a:srgbClr val="002E58"/>
                </a:solidFill>
                <a:latin typeface="Verdana"/>
                <a:cs typeface="Verdana"/>
              </a:rPr>
              <a:t> </a:t>
            </a:r>
            <a:r>
              <a:rPr sz="1550" b="1" i="1" kern="0" dirty="0">
                <a:solidFill>
                  <a:srgbClr val="002E58"/>
                </a:solidFill>
                <a:latin typeface="Verdana"/>
                <a:cs typeface="Verdana"/>
              </a:rPr>
              <a:t>di</a:t>
            </a:r>
            <a:r>
              <a:rPr sz="1550" b="1" i="1" kern="0" spc="-110" dirty="0">
                <a:solidFill>
                  <a:srgbClr val="002E58"/>
                </a:solidFill>
                <a:latin typeface="Verdana"/>
                <a:cs typeface="Verdana"/>
              </a:rPr>
              <a:t> </a:t>
            </a:r>
            <a:r>
              <a:rPr sz="1550" b="1" i="1" kern="0" spc="-10" dirty="0">
                <a:solidFill>
                  <a:srgbClr val="002E58"/>
                </a:solidFill>
                <a:latin typeface="Verdana"/>
                <a:cs typeface="Verdana"/>
              </a:rPr>
              <a:t>tempo</a:t>
            </a:r>
            <a:r>
              <a:rPr sz="1550" b="1" i="1" kern="0" spc="-95" dirty="0">
                <a:solidFill>
                  <a:srgbClr val="002E58"/>
                </a:solidFill>
                <a:latin typeface="Verdana"/>
                <a:cs typeface="Verdana"/>
              </a:rPr>
              <a:t> </a:t>
            </a:r>
            <a:r>
              <a:rPr sz="1550" b="1" i="1" kern="0" dirty="0">
                <a:solidFill>
                  <a:srgbClr val="002E58"/>
                </a:solidFill>
                <a:latin typeface="Verdana"/>
                <a:cs typeface="Verdana"/>
              </a:rPr>
              <a:t>e</a:t>
            </a:r>
            <a:r>
              <a:rPr sz="1550" b="1" i="1" kern="0" spc="-90" dirty="0">
                <a:solidFill>
                  <a:srgbClr val="002E58"/>
                </a:solidFill>
                <a:latin typeface="Verdana"/>
                <a:cs typeface="Verdana"/>
              </a:rPr>
              <a:t> </a:t>
            </a:r>
            <a:r>
              <a:rPr sz="1550" b="1" i="1" kern="0" spc="-65" dirty="0">
                <a:solidFill>
                  <a:srgbClr val="002E58"/>
                </a:solidFill>
                <a:latin typeface="Verdana"/>
                <a:cs typeface="Verdana"/>
              </a:rPr>
              <a:t>risorse</a:t>
            </a:r>
            <a:r>
              <a:rPr sz="1550" b="1" i="1" kern="0" spc="-85" dirty="0">
                <a:solidFill>
                  <a:srgbClr val="002E58"/>
                </a:solidFill>
                <a:latin typeface="Verdana"/>
                <a:cs typeface="Verdana"/>
              </a:rPr>
              <a:t> </a:t>
            </a:r>
            <a:r>
              <a:rPr sz="1200" b="1" kern="0" spc="-20" dirty="0">
                <a:solidFill>
                  <a:srgbClr val="002E58"/>
                </a:solidFill>
                <a:latin typeface="Verdana"/>
                <a:cs typeface="Verdana"/>
              </a:rPr>
              <a:t>(65% </a:t>
            </a:r>
            <a:r>
              <a:rPr sz="1200" kern="0" spc="-10" dirty="0">
                <a:solidFill>
                  <a:srgbClr val="002E58"/>
                </a:solidFill>
                <a:latin typeface="Verdana"/>
                <a:cs typeface="Verdana"/>
              </a:rPr>
              <a:t>specialisti</a:t>
            </a:r>
            <a:r>
              <a:rPr sz="1200" kern="0" spc="-75" dirty="0">
                <a:solidFill>
                  <a:srgbClr val="002E58"/>
                </a:solidFill>
                <a:latin typeface="Verdana"/>
                <a:cs typeface="Verdana"/>
              </a:rPr>
              <a:t> </a:t>
            </a:r>
            <a:r>
              <a:rPr sz="1200" kern="0" dirty="0">
                <a:solidFill>
                  <a:srgbClr val="002E58"/>
                </a:solidFill>
                <a:latin typeface="Verdana"/>
                <a:cs typeface="Verdana"/>
              </a:rPr>
              <a:t>e</a:t>
            </a:r>
            <a:r>
              <a:rPr sz="1200" kern="0" spc="-65" dirty="0">
                <a:solidFill>
                  <a:srgbClr val="002E58"/>
                </a:solidFill>
                <a:latin typeface="Verdana"/>
                <a:cs typeface="Verdana"/>
              </a:rPr>
              <a:t> </a:t>
            </a:r>
            <a:r>
              <a:rPr sz="1200" b="1" kern="0" spc="-100" dirty="0">
                <a:solidFill>
                  <a:srgbClr val="002E58"/>
                </a:solidFill>
                <a:latin typeface="Verdana"/>
                <a:cs typeface="Verdana"/>
              </a:rPr>
              <a:t>59%</a:t>
            </a:r>
            <a:r>
              <a:rPr sz="1200" b="1" kern="0" spc="-225" dirty="0">
                <a:solidFill>
                  <a:srgbClr val="002E58"/>
                </a:solidFill>
                <a:latin typeface="Verdana"/>
                <a:cs typeface="Verdana"/>
              </a:rPr>
              <a:t> </a:t>
            </a:r>
            <a:r>
              <a:rPr sz="1200" b="1" kern="0" dirty="0">
                <a:solidFill>
                  <a:srgbClr val="002E58"/>
                </a:solidFill>
                <a:latin typeface="Verdana"/>
                <a:cs typeface="Verdana"/>
              </a:rPr>
              <a:t>MMG</a:t>
            </a:r>
            <a:r>
              <a:rPr sz="1200" kern="0" dirty="0">
                <a:solidFill>
                  <a:srgbClr val="002E58"/>
                </a:solidFill>
                <a:latin typeface="Verdana"/>
                <a:cs typeface="Verdana"/>
              </a:rPr>
              <a:t>)</a:t>
            </a:r>
            <a:r>
              <a:rPr sz="1200" kern="0" spc="75" dirty="0">
                <a:solidFill>
                  <a:srgbClr val="002E58"/>
                </a:solidFill>
                <a:latin typeface="Verdana"/>
                <a:cs typeface="Verdana"/>
              </a:rPr>
              <a:t> </a:t>
            </a:r>
            <a:r>
              <a:rPr sz="1550" kern="0" dirty="0">
                <a:solidFill>
                  <a:srgbClr val="002E58"/>
                </a:solidFill>
                <a:latin typeface="Verdana"/>
                <a:cs typeface="Verdana"/>
              </a:rPr>
              <a:t>e</a:t>
            </a:r>
            <a:r>
              <a:rPr sz="1550" kern="0" spc="-55" dirty="0">
                <a:solidFill>
                  <a:srgbClr val="002E58"/>
                </a:solidFill>
                <a:latin typeface="Verdana"/>
                <a:cs typeface="Verdana"/>
              </a:rPr>
              <a:t> </a:t>
            </a:r>
            <a:r>
              <a:rPr sz="1550" kern="0" dirty="0">
                <a:solidFill>
                  <a:srgbClr val="002E58"/>
                </a:solidFill>
                <a:latin typeface="Verdana"/>
                <a:cs typeface="Verdana"/>
              </a:rPr>
              <a:t>di</a:t>
            </a:r>
            <a:r>
              <a:rPr sz="1550" kern="0" spc="-30" dirty="0">
                <a:solidFill>
                  <a:srgbClr val="002E58"/>
                </a:solidFill>
                <a:latin typeface="Verdana"/>
                <a:cs typeface="Verdana"/>
              </a:rPr>
              <a:t> </a:t>
            </a:r>
            <a:r>
              <a:rPr sz="1550" b="1" i="1" kern="0" spc="-35" dirty="0">
                <a:solidFill>
                  <a:srgbClr val="002E58"/>
                </a:solidFill>
                <a:latin typeface="Verdana"/>
                <a:cs typeface="Verdana"/>
              </a:rPr>
              <a:t>migliorare</a:t>
            </a:r>
            <a:r>
              <a:rPr sz="1550" b="1" i="1" kern="0" spc="-125" dirty="0">
                <a:solidFill>
                  <a:srgbClr val="002E58"/>
                </a:solidFill>
                <a:latin typeface="Verdana"/>
                <a:cs typeface="Verdana"/>
              </a:rPr>
              <a:t> </a:t>
            </a:r>
            <a:r>
              <a:rPr sz="1550" kern="0" spc="-25" dirty="0">
                <a:solidFill>
                  <a:srgbClr val="002E58"/>
                </a:solidFill>
                <a:latin typeface="Verdana"/>
                <a:cs typeface="Verdana"/>
              </a:rPr>
              <a:t>la </a:t>
            </a:r>
            <a:r>
              <a:rPr sz="1550" b="1" i="1" kern="0" dirty="0">
                <a:solidFill>
                  <a:srgbClr val="002E58"/>
                </a:solidFill>
                <a:latin typeface="Verdana"/>
                <a:cs typeface="Verdana"/>
              </a:rPr>
              <a:t>qualità</a:t>
            </a:r>
            <a:r>
              <a:rPr sz="1550" b="1" i="1" kern="0" spc="-110" dirty="0">
                <a:solidFill>
                  <a:srgbClr val="002E58"/>
                </a:solidFill>
                <a:latin typeface="Verdana"/>
                <a:cs typeface="Verdana"/>
              </a:rPr>
              <a:t> </a:t>
            </a:r>
            <a:r>
              <a:rPr sz="1550" b="1" i="1" kern="0" dirty="0">
                <a:solidFill>
                  <a:srgbClr val="002E58"/>
                </a:solidFill>
                <a:latin typeface="Verdana"/>
                <a:cs typeface="Verdana"/>
              </a:rPr>
              <a:t>di</a:t>
            </a:r>
            <a:r>
              <a:rPr sz="1550" b="1" i="1" kern="0" spc="-150" dirty="0">
                <a:solidFill>
                  <a:srgbClr val="002E58"/>
                </a:solidFill>
                <a:latin typeface="Verdana"/>
                <a:cs typeface="Verdana"/>
              </a:rPr>
              <a:t> </a:t>
            </a:r>
            <a:r>
              <a:rPr sz="1550" b="1" i="1" kern="0" spc="-30" dirty="0">
                <a:solidFill>
                  <a:srgbClr val="002E58"/>
                </a:solidFill>
                <a:latin typeface="Verdana"/>
                <a:cs typeface="Verdana"/>
              </a:rPr>
              <a:t>assistenza</a:t>
            </a:r>
            <a:r>
              <a:rPr sz="1550" b="1" i="1" kern="0" spc="-45" dirty="0">
                <a:solidFill>
                  <a:srgbClr val="002E58"/>
                </a:solidFill>
                <a:latin typeface="Verdana"/>
                <a:cs typeface="Verdana"/>
              </a:rPr>
              <a:t> </a:t>
            </a:r>
            <a:r>
              <a:rPr sz="1200" kern="0" spc="-75" dirty="0">
                <a:solidFill>
                  <a:srgbClr val="002E58"/>
                </a:solidFill>
                <a:latin typeface="Verdana"/>
                <a:cs typeface="Verdana"/>
              </a:rPr>
              <a:t>(</a:t>
            </a:r>
            <a:r>
              <a:rPr sz="1200" b="1" kern="0" spc="-75" dirty="0">
                <a:solidFill>
                  <a:srgbClr val="002E58"/>
                </a:solidFill>
                <a:latin typeface="Verdana"/>
                <a:cs typeface="Verdana"/>
              </a:rPr>
              <a:t>55%</a:t>
            </a:r>
            <a:r>
              <a:rPr lang="it-IT" sz="1200" b="1" kern="0" spc="-75" dirty="0">
                <a:solidFill>
                  <a:srgbClr val="002E58"/>
                </a:solidFill>
                <a:latin typeface="Verdana"/>
                <a:cs typeface="Verdana"/>
              </a:rPr>
              <a:t> </a:t>
            </a:r>
            <a:r>
              <a:rPr sz="1200" b="1" kern="0" spc="-75" dirty="0">
                <a:solidFill>
                  <a:srgbClr val="002E58"/>
                </a:solidFill>
                <a:latin typeface="Verdana"/>
                <a:cs typeface="Verdana"/>
              </a:rPr>
              <a:t>e</a:t>
            </a:r>
            <a:r>
              <a:rPr sz="1200" b="1" kern="0" spc="-100" dirty="0">
                <a:solidFill>
                  <a:srgbClr val="002E58"/>
                </a:solidFill>
                <a:latin typeface="Verdana"/>
                <a:cs typeface="Verdana"/>
              </a:rPr>
              <a:t> </a:t>
            </a:r>
            <a:r>
              <a:rPr lang="it-IT" sz="1200" b="1" kern="0" spc="-100" dirty="0">
                <a:solidFill>
                  <a:srgbClr val="002E58"/>
                </a:solidFill>
                <a:latin typeface="Verdana"/>
                <a:cs typeface="Verdana"/>
              </a:rPr>
              <a:t> </a:t>
            </a:r>
            <a:r>
              <a:rPr sz="1200" b="1" kern="0" spc="-20" dirty="0">
                <a:solidFill>
                  <a:srgbClr val="002E58"/>
                </a:solidFill>
                <a:latin typeface="Verdana"/>
                <a:cs typeface="Verdana"/>
              </a:rPr>
              <a:t>50%</a:t>
            </a:r>
            <a:r>
              <a:rPr sz="1200" kern="0" spc="-20" dirty="0">
                <a:solidFill>
                  <a:srgbClr val="002E58"/>
                </a:solidFill>
                <a:latin typeface="Verdana"/>
                <a:cs typeface="Verdana"/>
              </a:rPr>
              <a:t>)</a:t>
            </a:r>
            <a:endParaRPr sz="1200" kern="0" dirty="0">
              <a:solidFill>
                <a:sysClr val="windowText" lastClr="000000"/>
              </a:solidFill>
              <a:latin typeface="Verdana"/>
              <a:cs typeface="Verdana"/>
            </a:endParaRPr>
          </a:p>
        </p:txBody>
      </p:sp>
      <p:sp>
        <p:nvSpPr>
          <p:cNvPr id="15" name="object 14">
            <a:extLst>
              <a:ext uri="{FF2B5EF4-FFF2-40B4-BE49-F238E27FC236}">
                <a16:creationId xmlns:a16="http://schemas.microsoft.com/office/drawing/2014/main" id="{1CB50176-DBB8-61BF-3BF0-A3D016319624}"/>
              </a:ext>
            </a:extLst>
          </p:cNvPr>
          <p:cNvSpPr txBox="1"/>
          <p:nvPr/>
        </p:nvSpPr>
        <p:spPr>
          <a:xfrm>
            <a:off x="6419851" y="4002450"/>
            <a:ext cx="3057525" cy="736677"/>
          </a:xfrm>
          <a:prstGeom prst="rect">
            <a:avLst/>
          </a:prstGeom>
          <a:ln w="9525">
            <a:solidFill>
              <a:srgbClr val="4472C4"/>
            </a:solidFill>
          </a:ln>
        </p:spPr>
        <p:txBody>
          <a:bodyPr vert="horz" wrap="square" lIns="0" tIns="3175" rIns="0" bIns="0" rtlCol="0">
            <a:spAutoFit/>
          </a:bodyPr>
          <a:lstStyle/>
          <a:p>
            <a:pPr>
              <a:spcBef>
                <a:spcPts val="25"/>
              </a:spcBef>
            </a:pPr>
            <a:endParaRPr sz="1650" kern="0" dirty="0">
              <a:solidFill>
                <a:sysClr val="windowText" lastClr="000000"/>
              </a:solidFill>
              <a:latin typeface="Times New Roman"/>
              <a:cs typeface="Times New Roman"/>
            </a:endParaRPr>
          </a:p>
          <a:p>
            <a:pPr marL="833119" marR="450850" indent="-386715">
              <a:lnSpc>
                <a:spcPct val="104800"/>
              </a:lnSpc>
            </a:pPr>
            <a:r>
              <a:rPr sz="1550" kern="0" spc="-10" dirty="0">
                <a:solidFill>
                  <a:srgbClr val="002E58"/>
                </a:solidFill>
                <a:latin typeface="Verdana"/>
                <a:cs typeface="Verdana"/>
              </a:rPr>
              <a:t>24</a:t>
            </a:r>
            <a:r>
              <a:rPr sz="1550" kern="0" spc="5" dirty="0">
                <a:solidFill>
                  <a:srgbClr val="002E58"/>
                </a:solidFill>
                <a:latin typeface="Verdana"/>
                <a:cs typeface="Verdana"/>
              </a:rPr>
              <a:t> </a:t>
            </a:r>
            <a:r>
              <a:rPr sz="1550" kern="0" spc="45" dirty="0">
                <a:solidFill>
                  <a:srgbClr val="002E58"/>
                </a:solidFill>
                <a:latin typeface="Verdana"/>
                <a:cs typeface="Verdana"/>
              </a:rPr>
              <a:t>milioni</a:t>
            </a:r>
            <a:r>
              <a:rPr sz="1550" kern="0" spc="-90" dirty="0">
                <a:solidFill>
                  <a:srgbClr val="002E58"/>
                </a:solidFill>
                <a:latin typeface="Verdana"/>
                <a:cs typeface="Verdana"/>
              </a:rPr>
              <a:t> </a:t>
            </a:r>
            <a:r>
              <a:rPr sz="1550" kern="0" spc="55" dirty="0">
                <a:solidFill>
                  <a:srgbClr val="002E58"/>
                </a:solidFill>
                <a:latin typeface="Verdana"/>
                <a:cs typeface="Verdana"/>
              </a:rPr>
              <a:t>di</a:t>
            </a:r>
            <a:r>
              <a:rPr sz="1550" kern="0" spc="-70" dirty="0">
                <a:solidFill>
                  <a:srgbClr val="002E58"/>
                </a:solidFill>
                <a:latin typeface="Verdana"/>
                <a:cs typeface="Verdana"/>
              </a:rPr>
              <a:t> </a:t>
            </a:r>
            <a:r>
              <a:rPr sz="1550" kern="0" dirty="0">
                <a:solidFill>
                  <a:srgbClr val="002E58"/>
                </a:solidFill>
                <a:latin typeface="Verdana"/>
                <a:cs typeface="Verdana"/>
              </a:rPr>
              <a:t>cronici</a:t>
            </a:r>
            <a:r>
              <a:rPr sz="1550" kern="0" spc="-90" dirty="0">
                <a:solidFill>
                  <a:srgbClr val="002E58"/>
                </a:solidFill>
                <a:latin typeface="Verdana"/>
                <a:cs typeface="Verdana"/>
              </a:rPr>
              <a:t> </a:t>
            </a:r>
            <a:r>
              <a:rPr sz="1550" kern="0" spc="-50" dirty="0">
                <a:solidFill>
                  <a:srgbClr val="002E58"/>
                </a:solidFill>
                <a:latin typeface="Verdana"/>
                <a:cs typeface="Verdana"/>
              </a:rPr>
              <a:t>e </a:t>
            </a:r>
            <a:r>
              <a:rPr sz="1550" kern="0" dirty="0">
                <a:solidFill>
                  <a:srgbClr val="002E58"/>
                </a:solidFill>
                <a:latin typeface="Verdana"/>
                <a:cs typeface="Verdana"/>
              </a:rPr>
              <a:t>loro</a:t>
            </a:r>
            <a:r>
              <a:rPr sz="1550" kern="0" spc="-60" dirty="0">
                <a:solidFill>
                  <a:srgbClr val="002E58"/>
                </a:solidFill>
                <a:latin typeface="Verdana"/>
                <a:cs typeface="Verdana"/>
              </a:rPr>
              <a:t> </a:t>
            </a:r>
            <a:r>
              <a:rPr sz="1550" kern="0" spc="-10" dirty="0">
                <a:solidFill>
                  <a:srgbClr val="002E58"/>
                </a:solidFill>
                <a:latin typeface="Verdana"/>
                <a:cs typeface="Verdana"/>
              </a:rPr>
              <a:t>caregiver</a:t>
            </a:r>
            <a:endParaRPr sz="1550" kern="0" dirty="0">
              <a:solidFill>
                <a:sysClr val="windowText" lastClr="000000"/>
              </a:solidFill>
              <a:latin typeface="Verdana"/>
              <a:cs typeface="Verdana"/>
            </a:endParaRPr>
          </a:p>
        </p:txBody>
      </p:sp>
      <p:sp>
        <p:nvSpPr>
          <p:cNvPr id="16" name="object 15">
            <a:extLst>
              <a:ext uri="{FF2B5EF4-FFF2-40B4-BE49-F238E27FC236}">
                <a16:creationId xmlns:a16="http://schemas.microsoft.com/office/drawing/2014/main" id="{35FBE3CB-1AD7-A4B7-93B5-109F912F4715}"/>
              </a:ext>
            </a:extLst>
          </p:cNvPr>
          <p:cNvSpPr txBox="1"/>
          <p:nvPr/>
        </p:nvSpPr>
        <p:spPr>
          <a:xfrm>
            <a:off x="2543176" y="4008704"/>
            <a:ext cx="3057525" cy="849079"/>
          </a:xfrm>
          <a:prstGeom prst="rect">
            <a:avLst/>
          </a:prstGeom>
          <a:ln w="9525">
            <a:solidFill>
              <a:srgbClr val="4472C4"/>
            </a:solidFill>
          </a:ln>
        </p:spPr>
        <p:txBody>
          <a:bodyPr vert="horz" wrap="square" lIns="0" tIns="106045" rIns="0" bIns="0" rtlCol="0">
            <a:spAutoFit/>
          </a:bodyPr>
          <a:lstStyle/>
          <a:p>
            <a:pPr marL="231140" marR="220979" algn="ctr">
              <a:lnSpc>
                <a:spcPct val="104800"/>
              </a:lnSpc>
              <a:spcBef>
                <a:spcPts val="835"/>
              </a:spcBef>
            </a:pPr>
            <a:r>
              <a:rPr sz="1550" kern="0" spc="-80" dirty="0">
                <a:solidFill>
                  <a:srgbClr val="002E58"/>
                </a:solidFill>
                <a:latin typeface="Verdana"/>
                <a:cs typeface="Verdana"/>
              </a:rPr>
              <a:t>20%</a:t>
            </a:r>
            <a:r>
              <a:rPr sz="1550" kern="0" spc="-280" dirty="0">
                <a:solidFill>
                  <a:srgbClr val="002E58"/>
                </a:solidFill>
                <a:latin typeface="Verdana"/>
                <a:cs typeface="Verdana"/>
              </a:rPr>
              <a:t> </a:t>
            </a:r>
            <a:r>
              <a:rPr sz="1550" kern="0" spc="55" dirty="0">
                <a:solidFill>
                  <a:srgbClr val="002E58"/>
                </a:solidFill>
                <a:latin typeface="Verdana"/>
                <a:cs typeface="Verdana"/>
              </a:rPr>
              <a:t>di</a:t>
            </a:r>
            <a:r>
              <a:rPr sz="1550" kern="0" spc="-105" dirty="0">
                <a:solidFill>
                  <a:srgbClr val="002E58"/>
                </a:solidFill>
                <a:latin typeface="Verdana"/>
                <a:cs typeface="Verdana"/>
              </a:rPr>
              <a:t> </a:t>
            </a:r>
            <a:r>
              <a:rPr sz="1550" kern="0" spc="-20" dirty="0">
                <a:solidFill>
                  <a:srgbClr val="002E58"/>
                </a:solidFill>
                <a:latin typeface="Verdana"/>
                <a:cs typeface="Verdana"/>
              </a:rPr>
              <a:t>visite</a:t>
            </a:r>
            <a:r>
              <a:rPr sz="1550" kern="0" spc="-90" dirty="0">
                <a:solidFill>
                  <a:srgbClr val="002E58"/>
                </a:solidFill>
                <a:latin typeface="Verdana"/>
                <a:cs typeface="Verdana"/>
              </a:rPr>
              <a:t> </a:t>
            </a:r>
            <a:r>
              <a:rPr sz="1550" kern="0" spc="-10" dirty="0" err="1">
                <a:solidFill>
                  <a:srgbClr val="002E58"/>
                </a:solidFill>
                <a:latin typeface="Verdana"/>
                <a:cs typeface="Verdana"/>
              </a:rPr>
              <a:t>remotizzabili</a:t>
            </a:r>
            <a:r>
              <a:rPr sz="1550" kern="0" spc="-10" dirty="0">
                <a:solidFill>
                  <a:srgbClr val="002E58"/>
                </a:solidFill>
                <a:latin typeface="Verdana"/>
                <a:cs typeface="Verdana"/>
              </a:rPr>
              <a:t> </a:t>
            </a:r>
            <a:r>
              <a:rPr sz="1550" kern="0" dirty="0">
                <a:solidFill>
                  <a:srgbClr val="002E58"/>
                </a:solidFill>
                <a:latin typeface="Verdana"/>
                <a:cs typeface="Verdana"/>
              </a:rPr>
              <a:t>post-</a:t>
            </a:r>
            <a:r>
              <a:rPr sz="1550" kern="0" spc="-10" dirty="0" err="1">
                <a:solidFill>
                  <a:srgbClr val="002E58"/>
                </a:solidFill>
                <a:latin typeface="Verdana"/>
                <a:cs typeface="Verdana"/>
              </a:rPr>
              <a:t>emergenza</a:t>
            </a:r>
            <a:r>
              <a:rPr lang="it-IT" sz="1550" kern="0" spc="-10" dirty="0">
                <a:solidFill>
                  <a:srgbClr val="002E58"/>
                </a:solidFill>
                <a:latin typeface="Verdana"/>
                <a:cs typeface="Verdana"/>
              </a:rPr>
              <a:t> COVID</a:t>
            </a:r>
            <a:endParaRPr sz="1550" kern="0" dirty="0">
              <a:solidFill>
                <a:sysClr val="windowText" lastClr="000000"/>
              </a:solidFill>
              <a:latin typeface="Verdana"/>
              <a:cs typeface="Verdana"/>
            </a:endParaRPr>
          </a:p>
          <a:p>
            <a:pPr marL="43815" algn="ctr">
              <a:spcBef>
                <a:spcPts val="165"/>
              </a:spcBef>
            </a:pPr>
            <a:r>
              <a:rPr sz="1400" kern="0" spc="-90" dirty="0">
                <a:solidFill>
                  <a:srgbClr val="002E58"/>
                </a:solidFill>
                <a:latin typeface="Verdana"/>
                <a:cs typeface="Verdana"/>
              </a:rPr>
              <a:t>(vs</a:t>
            </a:r>
            <a:r>
              <a:rPr sz="1400" kern="0" spc="-130" dirty="0">
                <a:solidFill>
                  <a:srgbClr val="002E58"/>
                </a:solidFill>
                <a:latin typeface="Verdana"/>
                <a:cs typeface="Verdana"/>
              </a:rPr>
              <a:t> </a:t>
            </a:r>
            <a:r>
              <a:rPr sz="1400" kern="0" spc="-40" dirty="0">
                <a:solidFill>
                  <a:srgbClr val="002E58"/>
                </a:solidFill>
                <a:latin typeface="Verdana"/>
                <a:cs typeface="Verdana"/>
              </a:rPr>
              <a:t>3%pre-</a:t>
            </a:r>
            <a:r>
              <a:rPr sz="1400" kern="0" spc="-10" dirty="0">
                <a:solidFill>
                  <a:srgbClr val="002E58"/>
                </a:solidFill>
                <a:latin typeface="Verdana"/>
                <a:cs typeface="Verdana"/>
              </a:rPr>
              <a:t>emergenza)*</a:t>
            </a:r>
            <a:endParaRPr sz="1400" kern="0" dirty="0">
              <a:solidFill>
                <a:sysClr val="windowText" lastClr="000000"/>
              </a:solidFill>
              <a:latin typeface="Verdana"/>
              <a:cs typeface="Verdana"/>
            </a:endParaRPr>
          </a:p>
        </p:txBody>
      </p:sp>
      <p:sp>
        <p:nvSpPr>
          <p:cNvPr id="17" name="object 16">
            <a:extLst>
              <a:ext uri="{FF2B5EF4-FFF2-40B4-BE49-F238E27FC236}">
                <a16:creationId xmlns:a16="http://schemas.microsoft.com/office/drawing/2014/main" id="{3ABEBB93-57A7-32B4-6ED3-C74AD684A15B}"/>
              </a:ext>
            </a:extLst>
          </p:cNvPr>
          <p:cNvSpPr txBox="1"/>
          <p:nvPr/>
        </p:nvSpPr>
        <p:spPr>
          <a:xfrm>
            <a:off x="1641975" y="4995890"/>
            <a:ext cx="6355715" cy="1099820"/>
          </a:xfrm>
          <a:prstGeom prst="rect">
            <a:avLst/>
          </a:prstGeom>
        </p:spPr>
        <p:txBody>
          <a:bodyPr vert="horz" wrap="square" lIns="0" tIns="15875" rIns="0" bIns="0" rtlCol="0">
            <a:spAutoFit/>
          </a:bodyPr>
          <a:lstStyle/>
          <a:p>
            <a:pPr marL="2279015">
              <a:spcBef>
                <a:spcPts val="125"/>
              </a:spcBef>
            </a:pPr>
            <a:r>
              <a:rPr sz="2750" b="1" kern="0" dirty="0">
                <a:solidFill>
                  <a:srgbClr val="4472C4"/>
                </a:solidFill>
                <a:latin typeface="Tahoma"/>
                <a:cs typeface="Tahoma"/>
              </a:rPr>
              <a:t>66</a:t>
            </a:r>
            <a:r>
              <a:rPr sz="2750" b="1" kern="0" spc="15" dirty="0">
                <a:solidFill>
                  <a:srgbClr val="4472C4"/>
                </a:solidFill>
                <a:latin typeface="Tahoma"/>
                <a:cs typeface="Tahoma"/>
              </a:rPr>
              <a:t> </a:t>
            </a:r>
            <a:r>
              <a:rPr sz="2750" b="1" kern="0" spc="65" dirty="0">
                <a:solidFill>
                  <a:srgbClr val="4472C4"/>
                </a:solidFill>
                <a:latin typeface="Tahoma"/>
                <a:cs typeface="Tahoma"/>
              </a:rPr>
              <a:t>milioni</a:t>
            </a:r>
            <a:r>
              <a:rPr sz="2750" b="1" kern="0" spc="100" dirty="0">
                <a:solidFill>
                  <a:srgbClr val="4472C4"/>
                </a:solidFill>
                <a:latin typeface="Tahoma"/>
                <a:cs typeface="Tahoma"/>
              </a:rPr>
              <a:t> </a:t>
            </a:r>
            <a:r>
              <a:rPr sz="2750" b="1" kern="0" dirty="0">
                <a:solidFill>
                  <a:srgbClr val="4472C4"/>
                </a:solidFill>
                <a:latin typeface="Tahoma"/>
                <a:cs typeface="Tahoma"/>
              </a:rPr>
              <a:t>di</a:t>
            </a:r>
            <a:r>
              <a:rPr sz="2750" b="1" kern="0" spc="110" dirty="0">
                <a:solidFill>
                  <a:srgbClr val="4472C4"/>
                </a:solidFill>
                <a:latin typeface="Tahoma"/>
                <a:cs typeface="Tahoma"/>
              </a:rPr>
              <a:t> </a:t>
            </a:r>
            <a:r>
              <a:rPr sz="2750" b="1" kern="0" spc="-10" dirty="0">
                <a:solidFill>
                  <a:srgbClr val="4472C4"/>
                </a:solidFill>
                <a:latin typeface="Tahoma"/>
                <a:cs typeface="Tahoma"/>
              </a:rPr>
              <a:t>ore/anno</a:t>
            </a:r>
            <a:endParaRPr sz="2750" kern="0" dirty="0">
              <a:solidFill>
                <a:sysClr val="windowText" lastClr="000000"/>
              </a:solidFill>
              <a:latin typeface="Tahoma"/>
              <a:cs typeface="Tahoma"/>
            </a:endParaRPr>
          </a:p>
          <a:p>
            <a:pPr marL="3938270">
              <a:lnSpc>
                <a:spcPts val="1085"/>
              </a:lnSpc>
              <a:spcBef>
                <a:spcPts val="1575"/>
              </a:spcBef>
            </a:pPr>
            <a:r>
              <a:rPr sz="950" kern="0" dirty="0">
                <a:solidFill>
                  <a:srgbClr val="002E58"/>
                </a:solidFill>
                <a:latin typeface="Verdana"/>
                <a:cs typeface="Verdana"/>
              </a:rPr>
              <a:t>*Stima da survey</a:t>
            </a:r>
            <a:r>
              <a:rPr sz="950" kern="0" spc="-40" dirty="0">
                <a:solidFill>
                  <a:srgbClr val="002E58"/>
                </a:solidFill>
                <a:latin typeface="Verdana"/>
                <a:cs typeface="Verdana"/>
              </a:rPr>
              <a:t> </a:t>
            </a:r>
            <a:r>
              <a:rPr sz="950" kern="0" spc="50" dirty="0">
                <a:solidFill>
                  <a:srgbClr val="002E58"/>
                </a:solidFill>
                <a:latin typeface="Verdana"/>
                <a:cs typeface="Verdana"/>
              </a:rPr>
              <a:t>medici</a:t>
            </a:r>
            <a:r>
              <a:rPr sz="950" kern="0" spc="-5" dirty="0">
                <a:solidFill>
                  <a:srgbClr val="002E58"/>
                </a:solidFill>
                <a:latin typeface="Verdana"/>
                <a:cs typeface="Verdana"/>
              </a:rPr>
              <a:t> </a:t>
            </a:r>
            <a:r>
              <a:rPr sz="950" kern="0" spc="-10" dirty="0">
                <a:solidFill>
                  <a:srgbClr val="002E58"/>
                </a:solidFill>
                <a:latin typeface="Verdana"/>
                <a:cs typeface="Verdana"/>
              </a:rPr>
              <a:t>specialisti</a:t>
            </a:r>
            <a:endParaRPr sz="950" kern="0" dirty="0">
              <a:solidFill>
                <a:sysClr val="windowText" lastClr="000000"/>
              </a:solidFill>
              <a:latin typeface="Verdana"/>
              <a:cs typeface="Verdana"/>
            </a:endParaRPr>
          </a:p>
          <a:p>
            <a:pPr marL="12700">
              <a:lnSpc>
                <a:spcPts val="1200"/>
              </a:lnSpc>
            </a:pPr>
            <a:r>
              <a:rPr sz="1050" kern="0" spc="-10" dirty="0">
                <a:solidFill>
                  <a:sysClr val="windowText" lastClr="000000"/>
                </a:solidFill>
                <a:latin typeface="Verdana"/>
                <a:cs typeface="Verdana"/>
              </a:rPr>
              <a:t>Fonte:Osservatorio</a:t>
            </a:r>
            <a:r>
              <a:rPr sz="1050" kern="0" spc="20" dirty="0">
                <a:solidFill>
                  <a:sysClr val="windowText" lastClr="000000"/>
                </a:solidFill>
                <a:latin typeface="Verdana"/>
                <a:cs typeface="Verdana"/>
              </a:rPr>
              <a:t> </a:t>
            </a:r>
            <a:r>
              <a:rPr sz="1050" kern="0" spc="-10" dirty="0">
                <a:solidFill>
                  <a:sysClr val="windowText" lastClr="000000"/>
                </a:solidFill>
                <a:latin typeface="Verdana"/>
                <a:cs typeface="Verdana"/>
              </a:rPr>
              <a:t>Innovazione</a:t>
            </a:r>
            <a:endParaRPr sz="1050" kern="0" dirty="0">
              <a:solidFill>
                <a:sysClr val="windowText" lastClr="000000"/>
              </a:solidFill>
              <a:latin typeface="Verdana"/>
              <a:cs typeface="Verdana"/>
            </a:endParaRPr>
          </a:p>
          <a:p>
            <a:pPr marL="12700">
              <a:spcBef>
                <a:spcPts val="15"/>
              </a:spcBef>
            </a:pPr>
            <a:r>
              <a:rPr sz="1050" kern="0" dirty="0">
                <a:solidFill>
                  <a:sysClr val="windowText" lastClr="000000"/>
                </a:solidFill>
                <a:latin typeface="Verdana"/>
                <a:cs typeface="Verdana"/>
              </a:rPr>
              <a:t>Digitale</a:t>
            </a:r>
            <a:r>
              <a:rPr sz="1050" kern="0" spc="-45" dirty="0">
                <a:solidFill>
                  <a:sysClr val="windowText" lastClr="000000"/>
                </a:solidFill>
                <a:latin typeface="Verdana"/>
                <a:cs typeface="Verdana"/>
              </a:rPr>
              <a:t> </a:t>
            </a:r>
            <a:r>
              <a:rPr sz="1050" kern="0" dirty="0">
                <a:solidFill>
                  <a:sysClr val="windowText" lastClr="000000"/>
                </a:solidFill>
                <a:latin typeface="Verdana"/>
                <a:cs typeface="Verdana"/>
              </a:rPr>
              <a:t>in</a:t>
            </a:r>
            <a:r>
              <a:rPr sz="1050" kern="0" spc="10" dirty="0">
                <a:solidFill>
                  <a:sysClr val="windowText" lastClr="000000"/>
                </a:solidFill>
                <a:latin typeface="Verdana"/>
                <a:cs typeface="Verdana"/>
              </a:rPr>
              <a:t> </a:t>
            </a:r>
            <a:r>
              <a:rPr sz="1050" kern="0" spc="-10" dirty="0">
                <a:solidFill>
                  <a:sysClr val="windowText" lastClr="000000"/>
                </a:solidFill>
                <a:latin typeface="Verdana"/>
                <a:cs typeface="Verdana"/>
              </a:rPr>
              <a:t>Sanità,</a:t>
            </a:r>
            <a:r>
              <a:rPr sz="1050" kern="0" spc="-250" dirty="0">
                <a:solidFill>
                  <a:sysClr val="windowText" lastClr="000000"/>
                </a:solidFill>
                <a:latin typeface="Verdana"/>
                <a:cs typeface="Verdana"/>
              </a:rPr>
              <a:t> </a:t>
            </a:r>
            <a:r>
              <a:rPr sz="1050" kern="0" dirty="0">
                <a:solidFill>
                  <a:sysClr val="windowText" lastClr="000000"/>
                </a:solidFill>
                <a:latin typeface="Verdana"/>
                <a:cs typeface="Verdana"/>
              </a:rPr>
              <a:t>Politecnico</a:t>
            </a:r>
            <a:r>
              <a:rPr sz="1050" kern="0" spc="-35" dirty="0">
                <a:solidFill>
                  <a:sysClr val="windowText" lastClr="000000"/>
                </a:solidFill>
                <a:latin typeface="Verdana"/>
                <a:cs typeface="Verdana"/>
              </a:rPr>
              <a:t> </a:t>
            </a:r>
            <a:r>
              <a:rPr sz="1050" kern="0" dirty="0">
                <a:solidFill>
                  <a:sysClr val="windowText" lastClr="000000"/>
                </a:solidFill>
                <a:latin typeface="Verdana"/>
                <a:cs typeface="Verdana"/>
              </a:rPr>
              <a:t>di</a:t>
            </a:r>
            <a:r>
              <a:rPr sz="1050" kern="0" spc="-45" dirty="0">
                <a:solidFill>
                  <a:sysClr val="windowText" lastClr="000000"/>
                </a:solidFill>
                <a:latin typeface="Verdana"/>
                <a:cs typeface="Verdana"/>
              </a:rPr>
              <a:t> </a:t>
            </a:r>
            <a:r>
              <a:rPr sz="1050" kern="0" dirty="0">
                <a:solidFill>
                  <a:sysClr val="windowText" lastClr="000000"/>
                </a:solidFill>
                <a:latin typeface="Verdana"/>
                <a:cs typeface="Verdana"/>
              </a:rPr>
              <a:t>M</a:t>
            </a:r>
            <a:r>
              <a:rPr sz="1050" kern="0" spc="-220" dirty="0">
                <a:solidFill>
                  <a:sysClr val="windowText" lastClr="000000"/>
                </a:solidFill>
                <a:latin typeface="Verdana"/>
                <a:cs typeface="Verdana"/>
              </a:rPr>
              <a:t> </a:t>
            </a:r>
            <a:r>
              <a:rPr sz="1050" kern="0" spc="-20" dirty="0">
                <a:solidFill>
                  <a:sysClr val="windowText" lastClr="000000"/>
                </a:solidFill>
                <a:latin typeface="Verdana"/>
                <a:cs typeface="Verdana"/>
              </a:rPr>
              <a:t>ilano</a:t>
            </a:r>
            <a:endParaRPr sz="1050" kern="0" dirty="0">
              <a:solidFill>
                <a:sysClr val="windowText" lastClr="000000"/>
              </a:solidFill>
              <a:latin typeface="Verdana"/>
              <a:cs typeface="Verdana"/>
            </a:endParaRPr>
          </a:p>
        </p:txBody>
      </p:sp>
    </p:spTree>
    <p:extLst>
      <p:ext uri="{BB962C8B-B14F-4D97-AF65-F5344CB8AC3E}">
        <p14:creationId xmlns:p14="http://schemas.microsoft.com/office/powerpoint/2010/main" val="23338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2" grpId="0"/>
      <p:bldP spid="13" grpId="0" animBg="1"/>
      <p:bldP spid="14" grpId="0" animBg="1"/>
      <p:bldP spid="15" grpId="0" animBg="1"/>
      <p:bldP spid="1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D9AD5732-1320-EF6A-880F-82F3F031618E}"/>
              </a:ext>
            </a:extLst>
          </p:cNvPr>
          <p:cNvSpPr txBox="1">
            <a:spLocks noGrp="1"/>
          </p:cNvSpPr>
          <p:nvPr>
            <p:ph type="title"/>
          </p:nvPr>
        </p:nvSpPr>
        <p:spPr>
          <a:xfrm>
            <a:off x="942932" y="967051"/>
            <a:ext cx="8312573" cy="659154"/>
          </a:xfrm>
          <a:prstGeom prst="rect">
            <a:avLst/>
          </a:prstGeom>
        </p:spPr>
        <p:txBody>
          <a:bodyPr vert="horz" wrap="square" lIns="0" tIns="195579" rIns="0" bIns="0" rtlCol="0">
            <a:spAutoFit/>
          </a:bodyPr>
          <a:lstStyle/>
          <a:p>
            <a:pPr marL="403225">
              <a:spcBef>
                <a:spcPts val="100"/>
              </a:spcBef>
            </a:pPr>
            <a:r>
              <a:rPr lang="it-IT" sz="3000" spc="265" dirty="0"/>
              <a:t>Indicazioni</a:t>
            </a:r>
            <a:r>
              <a:rPr lang="it-IT" sz="3000" spc="150" dirty="0"/>
              <a:t> </a:t>
            </a:r>
            <a:r>
              <a:rPr lang="it-IT" sz="3000" spc="310" dirty="0"/>
              <a:t>Accordo</a:t>
            </a:r>
            <a:r>
              <a:rPr lang="it-IT" sz="3000" spc="155" dirty="0"/>
              <a:t> </a:t>
            </a:r>
            <a:r>
              <a:rPr lang="it-IT" sz="3000" spc="250" dirty="0"/>
              <a:t>Stato-</a:t>
            </a:r>
            <a:r>
              <a:rPr lang="it-IT" sz="3000" spc="290" dirty="0"/>
              <a:t>Regioni</a:t>
            </a:r>
            <a:endParaRPr sz="3000" spc="290" dirty="0"/>
          </a:p>
        </p:txBody>
      </p:sp>
      <p:sp>
        <p:nvSpPr>
          <p:cNvPr id="4" name="object 4">
            <a:extLst>
              <a:ext uri="{FF2B5EF4-FFF2-40B4-BE49-F238E27FC236}">
                <a16:creationId xmlns:a16="http://schemas.microsoft.com/office/drawing/2014/main" id="{325EC582-2FFF-6FA1-384C-0848ABD78167}"/>
              </a:ext>
            </a:extLst>
          </p:cNvPr>
          <p:cNvSpPr txBox="1">
            <a:spLocks/>
          </p:cNvSpPr>
          <p:nvPr/>
        </p:nvSpPr>
        <p:spPr>
          <a:xfrm>
            <a:off x="5785018" y="1769080"/>
            <a:ext cx="5921207" cy="5214376"/>
          </a:xfrm>
          <a:prstGeom prst="rect">
            <a:avLst/>
          </a:prstGeom>
        </p:spPr>
        <p:txBody>
          <a:bodyPr vert="horz" wrap="square" lIns="0" tIns="1397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5080" algn="just">
              <a:lnSpc>
                <a:spcPct val="99400"/>
              </a:lnSpc>
              <a:spcBef>
                <a:spcPts val="110"/>
              </a:spcBef>
            </a:pPr>
            <a:r>
              <a:rPr lang="it-IT" sz="2600" dirty="0">
                <a:latin typeface="Calibri"/>
                <a:cs typeface="Calibri"/>
              </a:rPr>
              <a:t>«Dal</a:t>
            </a:r>
            <a:r>
              <a:rPr lang="it-IT" sz="2600" spc="300" dirty="0"/>
              <a:t> </a:t>
            </a:r>
            <a:r>
              <a:rPr lang="it-IT" sz="2600" dirty="0">
                <a:latin typeface="Calibri"/>
                <a:cs typeface="Calibri"/>
              </a:rPr>
              <a:t>momento</a:t>
            </a:r>
            <a:r>
              <a:rPr lang="it-IT" sz="2600" spc="300" dirty="0"/>
              <a:t> </a:t>
            </a:r>
            <a:r>
              <a:rPr lang="it-IT" sz="2600" dirty="0">
                <a:latin typeface="Calibri"/>
                <a:cs typeface="Calibri"/>
              </a:rPr>
              <a:t>che</a:t>
            </a:r>
            <a:r>
              <a:rPr lang="it-IT" sz="2600" spc="310" dirty="0"/>
              <a:t> </a:t>
            </a:r>
            <a:r>
              <a:rPr lang="it-IT" sz="2600" dirty="0"/>
              <a:t>non</a:t>
            </a:r>
            <a:r>
              <a:rPr lang="it-IT" sz="2600" spc="295" dirty="0"/>
              <a:t> </a:t>
            </a:r>
            <a:r>
              <a:rPr lang="it-IT" sz="2600" dirty="0"/>
              <a:t>esistono</a:t>
            </a:r>
            <a:r>
              <a:rPr lang="it-IT" sz="2600" spc="295" dirty="0"/>
              <a:t> </a:t>
            </a:r>
            <a:r>
              <a:rPr lang="it-IT" sz="2600" spc="-10" dirty="0"/>
              <a:t>esperienze </a:t>
            </a:r>
            <a:r>
              <a:rPr lang="it-IT" sz="2600" spc="90" dirty="0"/>
              <a:t>quanti</a:t>
            </a:r>
            <a:r>
              <a:rPr lang="it-IT" sz="2600" spc="155" dirty="0"/>
              <a:t>tati</a:t>
            </a:r>
            <a:r>
              <a:rPr lang="it-IT" sz="2600" dirty="0"/>
              <a:t>vamente</a:t>
            </a:r>
            <a:r>
              <a:rPr lang="it-IT" sz="2600" spc="420" dirty="0"/>
              <a:t> </a:t>
            </a:r>
            <a:r>
              <a:rPr lang="it-IT" sz="2600" spc="45" dirty="0" err="1"/>
              <a:t>signiﬁcati</a:t>
            </a:r>
            <a:r>
              <a:rPr lang="it-IT" sz="2600" dirty="0" err="1"/>
              <a:t>ve</a:t>
            </a:r>
            <a:r>
              <a:rPr lang="it-IT" sz="2600" spc="430" dirty="0"/>
              <a:t> </a:t>
            </a:r>
            <a:r>
              <a:rPr lang="it-IT" sz="2600" dirty="0"/>
              <a:t>pregresse</a:t>
            </a:r>
            <a:r>
              <a:rPr lang="it-IT" sz="2600" spc="420" dirty="0"/>
              <a:t> </a:t>
            </a:r>
            <a:r>
              <a:rPr lang="it-IT" sz="2600" spc="-25" dirty="0"/>
              <a:t>di </a:t>
            </a:r>
            <a:r>
              <a:rPr lang="it-IT" sz="2600" spc="245" dirty="0"/>
              <a:t>uti</a:t>
            </a:r>
            <a:r>
              <a:rPr lang="it-IT" sz="2600" dirty="0"/>
              <a:t>lizzo</a:t>
            </a:r>
            <a:r>
              <a:rPr lang="it-IT" sz="2600" spc="340" dirty="0"/>
              <a:t> </a:t>
            </a:r>
            <a:r>
              <a:rPr lang="it-IT" sz="2600" dirty="0"/>
              <a:t>di</a:t>
            </a:r>
            <a:r>
              <a:rPr lang="it-IT" sz="2600" spc="340" dirty="0"/>
              <a:t> </a:t>
            </a:r>
            <a:r>
              <a:rPr lang="it-IT" sz="2600" dirty="0"/>
              <a:t>tali</a:t>
            </a:r>
            <a:r>
              <a:rPr lang="it-IT" sz="2600" spc="335" dirty="0"/>
              <a:t> </a:t>
            </a:r>
            <a:r>
              <a:rPr lang="it-IT" sz="2600" dirty="0"/>
              <a:t>sistemi,</a:t>
            </a:r>
            <a:r>
              <a:rPr lang="it-IT" sz="2600" spc="345" dirty="0"/>
              <a:t> </a:t>
            </a:r>
            <a:r>
              <a:rPr lang="it-IT" sz="2600" dirty="0"/>
              <a:t>si</a:t>
            </a:r>
            <a:r>
              <a:rPr lang="it-IT" sz="2600" spc="340" dirty="0"/>
              <a:t> </a:t>
            </a:r>
            <a:r>
              <a:rPr lang="it-IT" sz="2600" dirty="0"/>
              <a:t>sconsiglia,</a:t>
            </a:r>
            <a:r>
              <a:rPr lang="it-IT" sz="2600" spc="345" dirty="0"/>
              <a:t> </a:t>
            </a:r>
            <a:r>
              <a:rPr lang="it-IT" sz="2600" dirty="0"/>
              <a:t>a</a:t>
            </a:r>
            <a:r>
              <a:rPr lang="it-IT" sz="2600" spc="340" dirty="0"/>
              <a:t> </a:t>
            </a:r>
            <a:r>
              <a:rPr lang="it-IT" sz="2600" spc="225" dirty="0"/>
              <a:t>ti</a:t>
            </a:r>
            <a:r>
              <a:rPr lang="it-IT" sz="2600" spc="35" dirty="0"/>
              <a:t>tolo </a:t>
            </a:r>
            <a:r>
              <a:rPr lang="it-IT" sz="2600" dirty="0"/>
              <a:t>precauzionale</a:t>
            </a:r>
            <a:r>
              <a:rPr lang="it-IT" sz="2600" dirty="0">
                <a:latin typeface="Calibri"/>
                <a:cs typeface="Calibri"/>
              </a:rPr>
              <a:t>,</a:t>
            </a:r>
            <a:r>
              <a:rPr lang="it-IT" sz="2600" spc="380" dirty="0"/>
              <a:t> </a:t>
            </a:r>
            <a:r>
              <a:rPr lang="it-IT" sz="2600" dirty="0">
                <a:latin typeface="Calibri"/>
                <a:cs typeface="Calibri"/>
              </a:rPr>
              <a:t>l’erogazione</a:t>
            </a:r>
            <a:r>
              <a:rPr lang="it-IT" sz="2600" spc="390" dirty="0"/>
              <a:t> </a:t>
            </a:r>
            <a:r>
              <a:rPr lang="it-IT" sz="2600" dirty="0">
                <a:latin typeface="Calibri"/>
                <a:cs typeface="Calibri"/>
              </a:rPr>
              <a:t>di</a:t>
            </a:r>
            <a:r>
              <a:rPr lang="it-IT" sz="2600" spc="390" dirty="0"/>
              <a:t> </a:t>
            </a:r>
            <a:r>
              <a:rPr lang="it-IT" sz="2600" dirty="0">
                <a:latin typeface="Calibri"/>
                <a:cs typeface="Calibri"/>
              </a:rPr>
              <a:t>prestazioni</a:t>
            </a:r>
            <a:r>
              <a:rPr lang="it-IT" sz="2600" spc="390" dirty="0"/>
              <a:t> </a:t>
            </a:r>
            <a:r>
              <a:rPr lang="it-IT" sz="2600" spc="-25" dirty="0"/>
              <a:t>di </a:t>
            </a:r>
            <a:r>
              <a:rPr lang="it-IT" sz="2600" dirty="0">
                <a:latin typeface="Calibri"/>
                <a:cs typeface="Calibri"/>
              </a:rPr>
              <a:t>telemedicina</a:t>
            </a:r>
            <a:r>
              <a:rPr lang="it-IT" sz="2600" spc="5" dirty="0"/>
              <a:t> </a:t>
            </a:r>
            <a:r>
              <a:rPr lang="it-IT" sz="2600" dirty="0">
                <a:latin typeface="Calibri"/>
                <a:cs typeface="Calibri"/>
              </a:rPr>
              <a:t>nelle</a:t>
            </a:r>
            <a:r>
              <a:rPr lang="it-IT" sz="2600" spc="20" dirty="0"/>
              <a:t> </a:t>
            </a:r>
            <a:r>
              <a:rPr lang="it-IT" sz="2600" dirty="0">
                <a:latin typeface="Calibri"/>
                <a:cs typeface="Calibri"/>
              </a:rPr>
              <a:t>seguenti</a:t>
            </a:r>
            <a:r>
              <a:rPr lang="it-IT" sz="2600" spc="10" dirty="0"/>
              <a:t> </a:t>
            </a:r>
            <a:r>
              <a:rPr lang="it-IT" sz="2600" spc="-10" dirty="0"/>
              <a:t>situazioni</a:t>
            </a:r>
            <a:r>
              <a:rPr lang="it-IT" spc="-10" dirty="0"/>
              <a:t>:</a:t>
            </a:r>
          </a:p>
          <a:p>
            <a:pPr marL="298450" marR="6350" indent="-285750" algn="just">
              <a:lnSpc>
                <a:spcPct val="102200"/>
              </a:lnSpc>
              <a:buFont typeface="Arial"/>
              <a:buChar char="•"/>
              <a:tabLst>
                <a:tab pos="298450" algn="l"/>
              </a:tabLst>
            </a:pPr>
            <a:r>
              <a:rPr lang="it-IT" sz="2600" dirty="0"/>
              <a:t>Pazienti    con    patologie    acute    o riacutizzazioni di patologie croniche in atto;</a:t>
            </a:r>
          </a:p>
          <a:p>
            <a:pPr marL="298450" marR="5715" indent="-285750" algn="just">
              <a:spcBef>
                <a:spcPts val="25"/>
              </a:spcBef>
              <a:buFont typeface="Arial"/>
              <a:buChar char="•"/>
              <a:tabLst>
                <a:tab pos="298450" algn="l"/>
              </a:tabLst>
            </a:pPr>
            <a:r>
              <a:rPr lang="it-IT" sz="2600" dirty="0"/>
              <a:t>Pazienti con patologie croniche e </a:t>
            </a:r>
            <a:r>
              <a:rPr lang="it-IT" sz="2600" dirty="0" err="1"/>
              <a:t>fragilita</a:t>
            </a:r>
            <a:r>
              <a:rPr lang="it-IT" sz="2600" dirty="0"/>
              <a:t>̀ o con disabilità che rendano imprudente la permanenza a domicilio.</a:t>
            </a:r>
          </a:p>
          <a:p>
            <a:pPr>
              <a:spcBef>
                <a:spcPts val="10"/>
              </a:spcBef>
            </a:pPr>
            <a:endParaRPr lang="it-IT" sz="2600" dirty="0"/>
          </a:p>
        </p:txBody>
      </p:sp>
      <p:pic>
        <p:nvPicPr>
          <p:cNvPr id="5" name="object 5">
            <a:extLst>
              <a:ext uri="{FF2B5EF4-FFF2-40B4-BE49-F238E27FC236}">
                <a16:creationId xmlns:a16="http://schemas.microsoft.com/office/drawing/2014/main" id="{54AA7E75-5304-CC10-5E20-869657E65AD4}"/>
              </a:ext>
            </a:extLst>
          </p:cNvPr>
          <p:cNvPicPr/>
          <p:nvPr/>
        </p:nvPicPr>
        <p:blipFill>
          <a:blip r:embed="rId2" cstate="print"/>
          <a:stretch>
            <a:fillRect/>
          </a:stretch>
        </p:blipFill>
        <p:spPr>
          <a:xfrm>
            <a:off x="1333500" y="1769080"/>
            <a:ext cx="4267200" cy="3559828"/>
          </a:xfrm>
          <a:prstGeom prst="rect">
            <a:avLst/>
          </a:prstGeom>
        </p:spPr>
      </p:pic>
      <p:sp>
        <p:nvSpPr>
          <p:cNvPr id="6" name="CasellaDiTesto 5">
            <a:extLst>
              <a:ext uri="{FF2B5EF4-FFF2-40B4-BE49-F238E27FC236}">
                <a16:creationId xmlns:a16="http://schemas.microsoft.com/office/drawing/2014/main" id="{C14CB4F5-B99D-CC1E-8E80-8D8DAB0CA01E}"/>
              </a:ext>
            </a:extLst>
          </p:cNvPr>
          <p:cNvSpPr txBox="1"/>
          <p:nvPr/>
        </p:nvSpPr>
        <p:spPr>
          <a:xfrm>
            <a:off x="1260347" y="518209"/>
            <a:ext cx="7287768" cy="553998"/>
          </a:xfrm>
          <a:prstGeom prst="rect">
            <a:avLst/>
          </a:prstGeom>
          <a:noFill/>
        </p:spPr>
        <p:txBody>
          <a:bodyPr wrap="square">
            <a:spAutoFit/>
          </a:bodyPr>
          <a:lstStyle/>
          <a:p>
            <a:r>
              <a:rPr lang="it-IT" sz="3000" b="1" spc="265" dirty="0">
                <a:solidFill>
                  <a:srgbClr val="8A2638"/>
                </a:solidFill>
                <a:latin typeface="Calibri"/>
                <a:ea typeface="+mj-ea"/>
                <a:cs typeface="Calibri"/>
              </a:rPr>
              <a:t>Alcune limitazioni della telemedicina</a:t>
            </a:r>
          </a:p>
        </p:txBody>
      </p:sp>
      <p:sp>
        <p:nvSpPr>
          <p:cNvPr id="8" name="CasellaDiTesto 7">
            <a:extLst>
              <a:ext uri="{FF2B5EF4-FFF2-40B4-BE49-F238E27FC236}">
                <a16:creationId xmlns:a16="http://schemas.microsoft.com/office/drawing/2014/main" id="{B9D5AC7E-89C8-B1CB-7DE7-799283BEE7DB}"/>
              </a:ext>
            </a:extLst>
          </p:cNvPr>
          <p:cNvSpPr txBox="1"/>
          <p:nvPr/>
        </p:nvSpPr>
        <p:spPr>
          <a:xfrm>
            <a:off x="1152525" y="5328908"/>
            <a:ext cx="4371975" cy="1189300"/>
          </a:xfrm>
          <a:prstGeom prst="rect">
            <a:avLst/>
          </a:prstGeom>
          <a:noFill/>
        </p:spPr>
        <p:txBody>
          <a:bodyPr wrap="square">
            <a:spAutoFit/>
          </a:bodyPr>
          <a:lstStyle/>
          <a:p>
            <a:pPr marL="12700" marR="5715" algn="just">
              <a:lnSpc>
                <a:spcPct val="99400"/>
              </a:lnSpc>
            </a:pPr>
            <a:r>
              <a:rPr lang="it-IT" sz="1800" dirty="0"/>
              <a:t>Naturalmente,  la  valutazione  </a:t>
            </a:r>
            <a:r>
              <a:rPr lang="it-IT" sz="1800" dirty="0" err="1"/>
              <a:t>ﬁnale</a:t>
            </a:r>
            <a:r>
              <a:rPr lang="it-IT" sz="1800" dirty="0"/>
              <a:t>  degli strumenti idonei per il singolo paziente spetta al medico che ne ha la responsabilità.»</a:t>
            </a:r>
          </a:p>
        </p:txBody>
      </p:sp>
    </p:spTree>
    <p:extLst>
      <p:ext uri="{BB962C8B-B14F-4D97-AF65-F5344CB8AC3E}">
        <p14:creationId xmlns:p14="http://schemas.microsoft.com/office/powerpoint/2010/main" val="28417941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0ECA12DE-43D5-2F85-6D28-488FEE57A891}"/>
              </a:ext>
            </a:extLst>
          </p:cNvPr>
          <p:cNvSpPr txBox="1">
            <a:spLocks noGrp="1"/>
          </p:cNvSpPr>
          <p:nvPr>
            <p:ph type="title"/>
          </p:nvPr>
        </p:nvSpPr>
        <p:spPr>
          <a:xfrm>
            <a:off x="1160463" y="476250"/>
            <a:ext cx="10515600" cy="1325563"/>
          </a:xfrm>
          <a:prstGeom prst="rect">
            <a:avLst/>
          </a:prstGeom>
        </p:spPr>
        <p:txBody>
          <a:bodyPr vert="horz" wrap="square" lIns="0" tIns="11516" rIns="0" bIns="0" rtlCol="0">
            <a:spAutoFit/>
          </a:bodyPr>
          <a:lstStyle/>
          <a:p>
            <a:pPr marL="11516">
              <a:lnSpc>
                <a:spcPts val="3482"/>
              </a:lnSpc>
              <a:spcBef>
                <a:spcPts val="91"/>
              </a:spcBef>
            </a:pPr>
            <a:r>
              <a:rPr sz="3083" spc="472" dirty="0"/>
              <a:t>La</a:t>
            </a:r>
            <a:r>
              <a:rPr sz="3083" spc="185" dirty="0"/>
              <a:t> </a:t>
            </a:r>
            <a:r>
              <a:rPr sz="3000" spc="416" dirty="0"/>
              <a:t>voce</a:t>
            </a:r>
            <a:r>
              <a:rPr sz="3083" spc="199" dirty="0"/>
              <a:t> </a:t>
            </a:r>
            <a:r>
              <a:rPr sz="3083" spc="345" dirty="0"/>
              <a:t>dei</a:t>
            </a:r>
            <a:r>
              <a:rPr sz="3083" spc="181" dirty="0"/>
              <a:t> </a:t>
            </a:r>
            <a:r>
              <a:rPr sz="3083" spc="345" dirty="0"/>
              <a:t>pazienti</a:t>
            </a:r>
            <a:r>
              <a:rPr sz="3083" spc="185" dirty="0"/>
              <a:t> </a:t>
            </a:r>
            <a:r>
              <a:rPr sz="3083" spc="295" dirty="0"/>
              <a:t>nella</a:t>
            </a:r>
            <a:endParaRPr sz="3083" dirty="0"/>
          </a:p>
          <a:p>
            <a:pPr marL="11516">
              <a:lnSpc>
                <a:spcPts val="3482"/>
              </a:lnSpc>
            </a:pPr>
            <a:r>
              <a:rPr sz="3083" spc="304" dirty="0"/>
              <a:t>«value-</a:t>
            </a:r>
            <a:r>
              <a:rPr sz="3083" spc="426" dirty="0"/>
              <a:t>based</a:t>
            </a:r>
            <a:r>
              <a:rPr sz="3083" spc="199" dirty="0"/>
              <a:t> </a:t>
            </a:r>
            <a:r>
              <a:rPr sz="3083" spc="336" dirty="0"/>
              <a:t>healthcare»</a:t>
            </a:r>
            <a:endParaRPr sz="3083" dirty="0"/>
          </a:p>
        </p:txBody>
      </p:sp>
      <p:sp>
        <p:nvSpPr>
          <p:cNvPr id="4" name="object 3">
            <a:extLst>
              <a:ext uri="{FF2B5EF4-FFF2-40B4-BE49-F238E27FC236}">
                <a16:creationId xmlns:a16="http://schemas.microsoft.com/office/drawing/2014/main" id="{F2C86207-811A-AA6A-A078-B1F55501D8AC}"/>
              </a:ext>
            </a:extLst>
          </p:cNvPr>
          <p:cNvSpPr txBox="1"/>
          <p:nvPr/>
        </p:nvSpPr>
        <p:spPr>
          <a:xfrm>
            <a:off x="1160463" y="2427507"/>
            <a:ext cx="8378737" cy="2628681"/>
          </a:xfrm>
          <a:prstGeom prst="rect">
            <a:avLst/>
          </a:prstGeom>
        </p:spPr>
        <p:txBody>
          <a:bodyPr vert="horz" wrap="square" lIns="0" tIns="1727" rIns="0" bIns="0" rtlCol="0">
            <a:spAutoFit/>
          </a:bodyPr>
          <a:lstStyle/>
          <a:p>
            <a:pPr marL="11516" marR="4607" algn="just">
              <a:lnSpc>
                <a:spcPct val="103299"/>
              </a:lnSpc>
              <a:spcBef>
                <a:spcPts val="14"/>
              </a:spcBef>
            </a:pPr>
            <a:r>
              <a:rPr sz="2400" dirty="0">
                <a:latin typeface="Calibri Light" panose="020F0302020204030204" pitchFamily="34" charset="0"/>
                <a:cs typeface="Calibri Light" panose="020F0302020204030204" pitchFamily="34" charset="0"/>
              </a:rPr>
              <a:t>La</a:t>
            </a:r>
            <a:r>
              <a:rPr sz="2400" spc="190" dirty="0">
                <a:latin typeface="Calibri Light" panose="020F0302020204030204" pitchFamily="34" charset="0"/>
                <a:cs typeface="Calibri Light" panose="020F0302020204030204" pitchFamily="34" charset="0"/>
              </a:rPr>
              <a:t> </a:t>
            </a:r>
            <a:r>
              <a:rPr sz="2400" dirty="0">
                <a:latin typeface="Calibri Light" panose="020F0302020204030204" pitchFamily="34" charset="0"/>
                <a:cs typeface="Calibri Light" panose="020F0302020204030204" pitchFamily="34" charset="0"/>
              </a:rPr>
              <a:t>medicina</a:t>
            </a:r>
            <a:r>
              <a:rPr sz="2400" spc="190" dirty="0">
                <a:latin typeface="Calibri Light" panose="020F0302020204030204" pitchFamily="34" charset="0"/>
                <a:cs typeface="Calibri Light" panose="020F0302020204030204" pitchFamily="34" charset="0"/>
              </a:rPr>
              <a:t> </a:t>
            </a:r>
            <a:r>
              <a:rPr sz="2400" spc="159" dirty="0">
                <a:latin typeface="Calibri Light" panose="020F0302020204030204" pitchFamily="34" charset="0"/>
                <a:cs typeface="Calibri Light" panose="020F0302020204030204" pitchFamily="34" charset="0"/>
              </a:rPr>
              <a:t>si</a:t>
            </a:r>
            <a:r>
              <a:rPr sz="2400" spc="181" dirty="0">
                <a:latin typeface="Calibri Light" panose="020F0302020204030204" pitchFamily="34" charset="0"/>
                <a:cs typeface="Calibri Light" panose="020F0302020204030204" pitchFamily="34" charset="0"/>
              </a:rPr>
              <a:t> </a:t>
            </a:r>
            <a:r>
              <a:rPr sz="2400" spc="50" dirty="0">
                <a:latin typeface="Calibri Light" panose="020F0302020204030204" pitchFamily="34" charset="0"/>
                <a:cs typeface="Calibri Light" panose="020F0302020204030204" pitchFamily="34" charset="0"/>
              </a:rPr>
              <a:t>sta</a:t>
            </a:r>
            <a:r>
              <a:rPr sz="2400" spc="195" dirty="0">
                <a:latin typeface="Calibri Light" panose="020F0302020204030204" pitchFamily="34" charset="0"/>
                <a:cs typeface="Calibri Light" panose="020F0302020204030204" pitchFamily="34" charset="0"/>
              </a:rPr>
              <a:t> </a:t>
            </a:r>
            <a:r>
              <a:rPr sz="2400" dirty="0">
                <a:latin typeface="Calibri Light" panose="020F0302020204030204" pitchFamily="34" charset="0"/>
                <a:cs typeface="Calibri Light" panose="020F0302020204030204" pitchFamily="34" charset="0"/>
              </a:rPr>
              <a:t>evolvendo</a:t>
            </a:r>
            <a:r>
              <a:rPr sz="2400" spc="195" dirty="0">
                <a:latin typeface="Calibri Light" panose="020F0302020204030204" pitchFamily="34" charset="0"/>
                <a:cs typeface="Calibri Light" panose="020F0302020204030204" pitchFamily="34" charset="0"/>
              </a:rPr>
              <a:t> </a:t>
            </a:r>
            <a:r>
              <a:rPr sz="2400" dirty="0">
                <a:latin typeface="Calibri Light" panose="020F0302020204030204" pitchFamily="34" charset="0"/>
                <a:cs typeface="Calibri Light" panose="020F0302020204030204" pitchFamily="34" charset="0"/>
              </a:rPr>
              <a:t>da</a:t>
            </a:r>
            <a:r>
              <a:rPr sz="2400" spc="190" dirty="0">
                <a:latin typeface="Calibri Light" panose="020F0302020204030204" pitchFamily="34" charset="0"/>
                <a:cs typeface="Calibri Light" panose="020F0302020204030204" pitchFamily="34" charset="0"/>
              </a:rPr>
              <a:t> </a:t>
            </a:r>
            <a:r>
              <a:rPr sz="2400" spc="-32" dirty="0">
                <a:latin typeface="Calibri Light" panose="020F0302020204030204" pitchFamily="34" charset="0"/>
                <a:cs typeface="Calibri Light" panose="020F0302020204030204" pitchFamily="34" charset="0"/>
              </a:rPr>
              <a:t>“</a:t>
            </a:r>
            <a:r>
              <a:rPr sz="2400" b="1" spc="-32" dirty="0">
                <a:latin typeface="Calibri Light" panose="020F0302020204030204" pitchFamily="34" charset="0"/>
                <a:cs typeface="Calibri Light" panose="020F0302020204030204" pitchFamily="34" charset="0"/>
              </a:rPr>
              <a:t>evidence-</a:t>
            </a:r>
            <a:r>
              <a:rPr sz="2400" b="1" dirty="0">
                <a:latin typeface="Calibri Light" panose="020F0302020204030204" pitchFamily="34" charset="0"/>
                <a:cs typeface="Calibri Light" panose="020F0302020204030204" pitchFamily="34" charset="0"/>
              </a:rPr>
              <a:t>based</a:t>
            </a:r>
            <a:r>
              <a:rPr sz="2400" dirty="0">
                <a:latin typeface="Calibri Light" panose="020F0302020204030204" pitchFamily="34" charset="0"/>
                <a:cs typeface="Calibri Light" panose="020F0302020204030204" pitchFamily="34" charset="0"/>
              </a:rPr>
              <a:t>”</a:t>
            </a:r>
            <a:r>
              <a:rPr sz="2400" spc="190" dirty="0">
                <a:latin typeface="Calibri Light" panose="020F0302020204030204" pitchFamily="34" charset="0"/>
                <a:cs typeface="Calibri Light" panose="020F0302020204030204" pitchFamily="34" charset="0"/>
              </a:rPr>
              <a:t> </a:t>
            </a:r>
            <a:r>
              <a:rPr sz="2400" dirty="0">
                <a:latin typeface="Calibri Light" panose="020F0302020204030204" pitchFamily="34" charset="0"/>
                <a:cs typeface="Calibri Light" panose="020F0302020204030204" pitchFamily="34" charset="0"/>
              </a:rPr>
              <a:t>a</a:t>
            </a:r>
            <a:r>
              <a:rPr sz="2400" spc="190" dirty="0">
                <a:latin typeface="Calibri Light" panose="020F0302020204030204" pitchFamily="34" charset="0"/>
                <a:cs typeface="Calibri Light" panose="020F0302020204030204" pitchFamily="34" charset="0"/>
              </a:rPr>
              <a:t> </a:t>
            </a:r>
            <a:r>
              <a:rPr sz="2400" spc="-23" dirty="0">
                <a:latin typeface="Calibri Light" panose="020F0302020204030204" pitchFamily="34" charset="0"/>
                <a:cs typeface="Calibri Light" panose="020F0302020204030204" pitchFamily="34" charset="0"/>
              </a:rPr>
              <a:t>“</a:t>
            </a:r>
            <a:r>
              <a:rPr sz="2400" b="1" spc="-23" dirty="0">
                <a:latin typeface="Calibri Light" panose="020F0302020204030204" pitchFamily="34" charset="0"/>
                <a:cs typeface="Calibri Light" panose="020F0302020204030204" pitchFamily="34" charset="0"/>
              </a:rPr>
              <a:t>value-</a:t>
            </a:r>
            <a:r>
              <a:rPr sz="2400" b="1" spc="-9" dirty="0">
                <a:latin typeface="Calibri Light" panose="020F0302020204030204" pitchFamily="34" charset="0"/>
                <a:cs typeface="Calibri Light" panose="020F0302020204030204" pitchFamily="34" charset="0"/>
              </a:rPr>
              <a:t>based</a:t>
            </a:r>
            <a:r>
              <a:rPr sz="2400" spc="-9" dirty="0">
                <a:latin typeface="Calibri Light" panose="020F0302020204030204" pitchFamily="34" charset="0"/>
                <a:cs typeface="Calibri Light" panose="020F0302020204030204" pitchFamily="34" charset="0"/>
              </a:rPr>
              <a:t>”, </a:t>
            </a:r>
            <a:r>
              <a:rPr sz="2400" dirty="0">
                <a:latin typeface="Calibri Light" panose="020F0302020204030204" pitchFamily="34" charset="0"/>
                <a:cs typeface="Calibri Light" panose="020F0302020204030204" pitchFamily="34" charset="0"/>
              </a:rPr>
              <a:t>cioè</a:t>
            </a:r>
            <a:r>
              <a:rPr sz="2400" spc="299" dirty="0">
                <a:latin typeface="Calibri Light" panose="020F0302020204030204" pitchFamily="34" charset="0"/>
                <a:cs typeface="Calibri Light" panose="020F0302020204030204" pitchFamily="34" charset="0"/>
              </a:rPr>
              <a:t> </a:t>
            </a:r>
            <a:r>
              <a:rPr sz="2400" dirty="0">
                <a:latin typeface="Calibri Light" panose="020F0302020204030204" pitchFamily="34" charset="0"/>
                <a:cs typeface="Calibri Light" panose="020F0302020204030204" pitchFamily="34" charset="0"/>
              </a:rPr>
              <a:t>cure</a:t>
            </a:r>
            <a:r>
              <a:rPr sz="2400" spc="304" dirty="0">
                <a:latin typeface="Calibri Light" panose="020F0302020204030204" pitchFamily="34" charset="0"/>
                <a:cs typeface="Calibri Light" panose="020F0302020204030204" pitchFamily="34" charset="0"/>
              </a:rPr>
              <a:t> </a:t>
            </a:r>
            <a:r>
              <a:rPr sz="2400" spc="122" dirty="0">
                <a:latin typeface="Calibri Light" panose="020F0302020204030204" pitchFamily="34" charset="0"/>
                <a:cs typeface="Calibri Light" panose="020F0302020204030204" pitchFamily="34" charset="0"/>
              </a:rPr>
              <a:t>migliori</a:t>
            </a:r>
            <a:r>
              <a:rPr sz="2400" spc="286" dirty="0">
                <a:latin typeface="Calibri Light" panose="020F0302020204030204" pitchFamily="34" charset="0"/>
                <a:cs typeface="Calibri Light" panose="020F0302020204030204" pitchFamily="34" charset="0"/>
              </a:rPr>
              <a:t> </a:t>
            </a:r>
            <a:r>
              <a:rPr sz="2400" dirty="0">
                <a:latin typeface="Calibri Light" panose="020F0302020204030204" pitchFamily="34" charset="0"/>
                <a:cs typeface="Calibri Light" panose="020F0302020204030204" pitchFamily="34" charset="0"/>
              </a:rPr>
              <a:t>coniugate</a:t>
            </a:r>
            <a:r>
              <a:rPr sz="2400" spc="304" dirty="0">
                <a:latin typeface="Calibri Light" panose="020F0302020204030204" pitchFamily="34" charset="0"/>
                <a:cs typeface="Calibri Light" panose="020F0302020204030204" pitchFamily="34" charset="0"/>
              </a:rPr>
              <a:t> </a:t>
            </a:r>
            <a:r>
              <a:rPr sz="2400" dirty="0">
                <a:latin typeface="Calibri Light" panose="020F0302020204030204" pitchFamily="34" charset="0"/>
                <a:cs typeface="Calibri Light" panose="020F0302020204030204" pitchFamily="34" charset="0"/>
              </a:rPr>
              <a:t>ad</a:t>
            </a:r>
            <a:r>
              <a:rPr sz="2400" spc="295" dirty="0">
                <a:latin typeface="Calibri Light" panose="020F0302020204030204" pitchFamily="34" charset="0"/>
                <a:cs typeface="Calibri Light" panose="020F0302020204030204" pitchFamily="34" charset="0"/>
              </a:rPr>
              <a:t> </a:t>
            </a:r>
            <a:r>
              <a:rPr sz="2400" spc="127" dirty="0">
                <a:latin typeface="Calibri Light" panose="020F0302020204030204" pitchFamily="34" charset="0"/>
                <a:cs typeface="Calibri Light" panose="020F0302020204030204" pitchFamily="34" charset="0"/>
              </a:rPr>
              <a:t>un</a:t>
            </a:r>
            <a:r>
              <a:rPr sz="2400" spc="299" dirty="0">
                <a:latin typeface="Calibri Light" panose="020F0302020204030204" pitchFamily="34" charset="0"/>
                <a:cs typeface="Calibri Light" panose="020F0302020204030204" pitchFamily="34" charset="0"/>
              </a:rPr>
              <a:t> </a:t>
            </a:r>
            <a:r>
              <a:rPr sz="2400" spc="91" dirty="0">
                <a:latin typeface="Calibri Light" panose="020F0302020204030204" pitchFamily="34" charset="0"/>
                <a:cs typeface="Calibri Light" panose="020F0302020204030204" pitchFamily="34" charset="0"/>
              </a:rPr>
              <a:t>uso</a:t>
            </a:r>
            <a:r>
              <a:rPr sz="2400" spc="295" dirty="0">
                <a:latin typeface="Calibri Light" panose="020F0302020204030204" pitchFamily="34" charset="0"/>
                <a:cs typeface="Calibri Light" panose="020F0302020204030204" pitchFamily="34" charset="0"/>
              </a:rPr>
              <a:t> </a:t>
            </a:r>
            <a:r>
              <a:rPr sz="2400" dirty="0">
                <a:latin typeface="Calibri Light" panose="020F0302020204030204" pitchFamily="34" charset="0"/>
                <a:cs typeface="Calibri Light" panose="020F0302020204030204" pitchFamily="34" charset="0"/>
              </a:rPr>
              <a:t>efficiente</a:t>
            </a:r>
            <a:r>
              <a:rPr sz="2400" spc="304" dirty="0">
                <a:latin typeface="Calibri Light" panose="020F0302020204030204" pitchFamily="34" charset="0"/>
                <a:cs typeface="Calibri Light" panose="020F0302020204030204" pitchFamily="34" charset="0"/>
              </a:rPr>
              <a:t> </a:t>
            </a:r>
            <a:r>
              <a:rPr sz="2400" dirty="0">
                <a:latin typeface="Calibri Light" panose="020F0302020204030204" pitchFamily="34" charset="0"/>
                <a:cs typeface="Calibri Light" panose="020F0302020204030204" pitchFamily="34" charset="0"/>
              </a:rPr>
              <a:t>delle</a:t>
            </a:r>
            <a:r>
              <a:rPr sz="2400" spc="304" dirty="0">
                <a:latin typeface="Calibri Light" panose="020F0302020204030204" pitchFamily="34" charset="0"/>
                <a:cs typeface="Calibri Light" panose="020F0302020204030204" pitchFamily="34" charset="0"/>
              </a:rPr>
              <a:t> </a:t>
            </a:r>
            <a:r>
              <a:rPr sz="2400" spc="109" dirty="0">
                <a:latin typeface="Calibri Light" panose="020F0302020204030204" pitchFamily="34" charset="0"/>
                <a:cs typeface="Calibri Light" panose="020F0302020204030204" pitchFamily="34" charset="0"/>
              </a:rPr>
              <a:t>risorse</a:t>
            </a:r>
            <a:r>
              <a:rPr sz="2400" spc="304" dirty="0">
                <a:latin typeface="Calibri Light" panose="020F0302020204030204" pitchFamily="34" charset="0"/>
                <a:cs typeface="Calibri Light" panose="020F0302020204030204" pitchFamily="34" charset="0"/>
              </a:rPr>
              <a:t> </a:t>
            </a:r>
            <a:r>
              <a:rPr sz="2400" spc="-23" dirty="0">
                <a:latin typeface="Calibri Light" panose="020F0302020204030204" pitchFamily="34" charset="0"/>
                <a:cs typeface="Calibri Light" panose="020F0302020204030204" pitchFamily="34" charset="0"/>
              </a:rPr>
              <a:t>che </a:t>
            </a:r>
            <a:r>
              <a:rPr sz="2400" spc="68" dirty="0">
                <a:latin typeface="Calibri Light" panose="020F0302020204030204" pitchFamily="34" charset="0"/>
                <a:cs typeface="Calibri Light" panose="020F0302020204030204" pitchFamily="34" charset="0"/>
              </a:rPr>
              <a:t>portino</a:t>
            </a:r>
            <a:r>
              <a:rPr sz="2400" dirty="0">
                <a:latin typeface="Calibri Light" panose="020F0302020204030204" pitchFamily="34" charset="0"/>
                <a:cs typeface="Calibri Light" panose="020F0302020204030204" pitchFamily="34" charset="0"/>
              </a:rPr>
              <a:t> alla</a:t>
            </a:r>
            <a:r>
              <a:rPr sz="2400" spc="-5" dirty="0">
                <a:latin typeface="Calibri Light" panose="020F0302020204030204" pitchFamily="34" charset="0"/>
                <a:cs typeface="Calibri Light" panose="020F0302020204030204" pitchFamily="34" charset="0"/>
              </a:rPr>
              <a:t> </a:t>
            </a:r>
            <a:r>
              <a:rPr sz="2400" spc="45" dirty="0">
                <a:latin typeface="Calibri Light" panose="020F0302020204030204" pitchFamily="34" charset="0"/>
                <a:cs typeface="Calibri Light" panose="020F0302020204030204" pitchFamily="34" charset="0"/>
              </a:rPr>
              <a:t>soddisfazione</a:t>
            </a:r>
            <a:r>
              <a:rPr sz="2400" spc="9" dirty="0">
                <a:latin typeface="Calibri Light" panose="020F0302020204030204" pitchFamily="34" charset="0"/>
                <a:cs typeface="Calibri Light" panose="020F0302020204030204" pitchFamily="34" charset="0"/>
              </a:rPr>
              <a:t> </a:t>
            </a:r>
            <a:r>
              <a:rPr sz="2400" dirty="0" err="1">
                <a:latin typeface="Calibri Light" panose="020F0302020204030204" pitchFamily="34" charset="0"/>
                <a:cs typeface="Calibri Light" panose="020F0302020204030204" pitchFamily="34" charset="0"/>
              </a:rPr>
              <a:t>dei</a:t>
            </a:r>
            <a:r>
              <a:rPr sz="2400" spc="-9" dirty="0">
                <a:latin typeface="Calibri Light" panose="020F0302020204030204" pitchFamily="34" charset="0"/>
                <a:cs typeface="Calibri Light" panose="020F0302020204030204" pitchFamily="34" charset="0"/>
              </a:rPr>
              <a:t> </a:t>
            </a:r>
            <a:r>
              <a:rPr sz="2400" spc="45" dirty="0" err="1">
                <a:latin typeface="Calibri Light" panose="020F0302020204030204" pitchFamily="34" charset="0"/>
                <a:cs typeface="Calibri Light" panose="020F0302020204030204" pitchFamily="34" charset="0"/>
              </a:rPr>
              <a:t>pazienti</a:t>
            </a:r>
            <a:r>
              <a:rPr lang="it-IT" sz="2400" spc="45" dirty="0">
                <a:latin typeface="Calibri Light" panose="020F0302020204030204" pitchFamily="34" charset="0"/>
                <a:cs typeface="Calibri Light" panose="020F0302020204030204" pitchFamily="34" charset="0"/>
              </a:rPr>
              <a:t>.</a:t>
            </a:r>
            <a:endParaRPr sz="2400" dirty="0">
              <a:latin typeface="Calibri Light" panose="020F0302020204030204" pitchFamily="34" charset="0"/>
              <a:cs typeface="Calibri Light" panose="020F0302020204030204" pitchFamily="34" charset="0"/>
            </a:endParaRPr>
          </a:p>
          <a:p>
            <a:pPr>
              <a:lnSpc>
                <a:spcPct val="100000"/>
              </a:lnSpc>
            </a:pPr>
            <a:endParaRPr sz="2400" dirty="0">
              <a:latin typeface="Calibri Light" panose="020F0302020204030204" pitchFamily="34" charset="0"/>
              <a:cs typeface="Calibri Light" panose="020F0302020204030204" pitchFamily="34" charset="0"/>
            </a:endParaRPr>
          </a:p>
          <a:p>
            <a:pPr>
              <a:lnSpc>
                <a:spcPct val="100000"/>
              </a:lnSpc>
            </a:pPr>
            <a:endParaRPr sz="2400" dirty="0">
              <a:latin typeface="Calibri Light" panose="020F0302020204030204" pitchFamily="34" charset="0"/>
              <a:cs typeface="Calibri Light" panose="020F0302020204030204" pitchFamily="34" charset="0"/>
            </a:endParaRPr>
          </a:p>
          <a:p>
            <a:pPr marL="11516" marR="5758" algn="just">
              <a:lnSpc>
                <a:spcPct val="102899"/>
              </a:lnSpc>
              <a:spcBef>
                <a:spcPts val="5"/>
              </a:spcBef>
            </a:pPr>
            <a:r>
              <a:rPr sz="2400" dirty="0">
                <a:latin typeface="Calibri Light" panose="020F0302020204030204" pitchFamily="34" charset="0"/>
                <a:cs typeface="Calibri Light" panose="020F0302020204030204" pitchFamily="34" charset="0"/>
              </a:rPr>
              <a:t>Ecco,</a:t>
            </a:r>
            <a:r>
              <a:rPr sz="2400" spc="453" dirty="0">
                <a:latin typeface="Calibri Light" panose="020F0302020204030204" pitchFamily="34" charset="0"/>
                <a:cs typeface="Calibri Light" panose="020F0302020204030204" pitchFamily="34" charset="0"/>
              </a:rPr>
              <a:t> </a:t>
            </a:r>
            <a:r>
              <a:rPr sz="2400" spc="54" dirty="0">
                <a:latin typeface="Calibri Light" panose="020F0302020204030204" pitchFamily="34" charset="0"/>
                <a:cs typeface="Calibri Light" panose="020F0302020204030204" pitchFamily="34" charset="0"/>
              </a:rPr>
              <a:t>quindi,</a:t>
            </a:r>
            <a:r>
              <a:rPr sz="2400" spc="458" dirty="0">
                <a:latin typeface="Calibri Light" panose="020F0302020204030204" pitchFamily="34" charset="0"/>
                <a:cs typeface="Calibri Light" panose="020F0302020204030204" pitchFamily="34" charset="0"/>
              </a:rPr>
              <a:t> </a:t>
            </a:r>
            <a:r>
              <a:rPr sz="2400" dirty="0">
                <a:latin typeface="Calibri Light" panose="020F0302020204030204" pitchFamily="34" charset="0"/>
                <a:cs typeface="Calibri Light" panose="020F0302020204030204" pitchFamily="34" charset="0"/>
              </a:rPr>
              <a:t>che</a:t>
            </a:r>
            <a:r>
              <a:rPr sz="2400" spc="472" dirty="0">
                <a:latin typeface="Calibri Light" panose="020F0302020204030204" pitchFamily="34" charset="0"/>
                <a:cs typeface="Calibri Light" panose="020F0302020204030204" pitchFamily="34" charset="0"/>
              </a:rPr>
              <a:t> </a:t>
            </a:r>
            <a:r>
              <a:rPr sz="2400" dirty="0">
                <a:latin typeface="Calibri Light" panose="020F0302020204030204" pitchFamily="34" charset="0"/>
                <a:cs typeface="Calibri Light" panose="020F0302020204030204" pitchFamily="34" charset="0"/>
              </a:rPr>
              <a:t>la</a:t>
            </a:r>
            <a:r>
              <a:rPr sz="2400" spc="462" dirty="0">
                <a:latin typeface="Calibri Light" panose="020F0302020204030204" pitchFamily="34" charset="0"/>
                <a:cs typeface="Calibri Light" panose="020F0302020204030204" pitchFamily="34" charset="0"/>
              </a:rPr>
              <a:t> </a:t>
            </a:r>
            <a:r>
              <a:rPr sz="2400" dirty="0">
                <a:latin typeface="Calibri Light" panose="020F0302020204030204" pitchFamily="34" charset="0"/>
                <a:cs typeface="Calibri Light" panose="020F0302020204030204" pitchFamily="34" charset="0"/>
              </a:rPr>
              <a:t>Qualità</a:t>
            </a:r>
            <a:r>
              <a:rPr sz="2400" spc="462" dirty="0">
                <a:latin typeface="Calibri Light" panose="020F0302020204030204" pitchFamily="34" charset="0"/>
                <a:cs typeface="Calibri Light" panose="020F0302020204030204" pitchFamily="34" charset="0"/>
              </a:rPr>
              <a:t> </a:t>
            </a:r>
            <a:r>
              <a:rPr sz="2400" spc="54" dirty="0">
                <a:latin typeface="Calibri Light" panose="020F0302020204030204" pitchFamily="34" charset="0"/>
                <a:cs typeface="Calibri Light" panose="020F0302020204030204" pitchFamily="34" charset="0"/>
              </a:rPr>
              <a:t>di</a:t>
            </a:r>
            <a:r>
              <a:rPr sz="2400" spc="458" dirty="0">
                <a:latin typeface="Calibri Light" panose="020F0302020204030204" pitchFamily="34" charset="0"/>
                <a:cs typeface="Calibri Light" panose="020F0302020204030204" pitchFamily="34" charset="0"/>
              </a:rPr>
              <a:t> </a:t>
            </a:r>
            <a:r>
              <a:rPr sz="2400" dirty="0">
                <a:latin typeface="Calibri Light" panose="020F0302020204030204" pitchFamily="34" charset="0"/>
                <a:cs typeface="Calibri Light" panose="020F0302020204030204" pitchFamily="34" charset="0"/>
              </a:rPr>
              <a:t>Vita</a:t>
            </a:r>
            <a:r>
              <a:rPr sz="2400" spc="458" dirty="0">
                <a:latin typeface="Calibri Light" panose="020F0302020204030204" pitchFamily="34" charset="0"/>
                <a:cs typeface="Calibri Light" panose="020F0302020204030204" pitchFamily="34" charset="0"/>
              </a:rPr>
              <a:t> </a:t>
            </a:r>
            <a:r>
              <a:rPr sz="2400" dirty="0">
                <a:latin typeface="Calibri Light" panose="020F0302020204030204" pitchFamily="34" charset="0"/>
                <a:cs typeface="Calibri Light" panose="020F0302020204030204" pitchFamily="34" charset="0"/>
              </a:rPr>
              <a:t>(QoL)</a:t>
            </a:r>
            <a:r>
              <a:rPr sz="2400" spc="462" dirty="0">
                <a:latin typeface="Calibri Light" panose="020F0302020204030204" pitchFamily="34" charset="0"/>
                <a:cs typeface="Calibri Light" panose="020F0302020204030204" pitchFamily="34" charset="0"/>
              </a:rPr>
              <a:t> </a:t>
            </a:r>
            <a:r>
              <a:rPr sz="2400" dirty="0">
                <a:latin typeface="Calibri Light" panose="020F0302020204030204" pitchFamily="34" charset="0"/>
                <a:cs typeface="Calibri Light" panose="020F0302020204030204" pitchFamily="34" charset="0"/>
              </a:rPr>
              <a:t>diventa</a:t>
            </a:r>
            <a:r>
              <a:rPr sz="2400" spc="462" dirty="0">
                <a:latin typeface="Calibri Light" panose="020F0302020204030204" pitchFamily="34" charset="0"/>
                <a:cs typeface="Calibri Light" panose="020F0302020204030204" pitchFamily="34" charset="0"/>
              </a:rPr>
              <a:t> </a:t>
            </a:r>
            <a:r>
              <a:rPr sz="2400" spc="63" dirty="0">
                <a:latin typeface="Calibri Light" panose="020F0302020204030204" pitchFamily="34" charset="0"/>
                <a:cs typeface="Calibri Light" panose="020F0302020204030204" pitchFamily="34" charset="0"/>
              </a:rPr>
              <a:t>importante</a:t>
            </a:r>
            <a:r>
              <a:rPr sz="2400" spc="458" dirty="0">
                <a:latin typeface="Calibri Light" panose="020F0302020204030204" pitchFamily="34" charset="0"/>
                <a:cs typeface="Calibri Light" panose="020F0302020204030204" pitchFamily="34" charset="0"/>
              </a:rPr>
              <a:t>  </a:t>
            </a:r>
            <a:r>
              <a:rPr sz="2400" spc="103" dirty="0">
                <a:latin typeface="Calibri Light" panose="020F0302020204030204" pitchFamily="34" charset="0"/>
                <a:cs typeface="Calibri Light" panose="020F0302020204030204" pitchFamily="34" charset="0"/>
              </a:rPr>
              <a:t>in </a:t>
            </a:r>
            <a:r>
              <a:rPr sz="2400" spc="131" dirty="0">
                <a:latin typeface="Calibri Light" panose="020F0302020204030204" pitchFamily="34" charset="0"/>
                <a:cs typeface="Calibri Light" panose="020F0302020204030204" pitchFamily="34" charset="0"/>
              </a:rPr>
              <a:t>termini</a:t>
            </a:r>
            <a:r>
              <a:rPr sz="2400" spc="-36" dirty="0">
                <a:latin typeface="Calibri Light" panose="020F0302020204030204" pitchFamily="34" charset="0"/>
                <a:cs typeface="Calibri Light" panose="020F0302020204030204" pitchFamily="34" charset="0"/>
              </a:rPr>
              <a:t> </a:t>
            </a:r>
            <a:r>
              <a:rPr sz="2400" spc="54" dirty="0">
                <a:latin typeface="Calibri Light" panose="020F0302020204030204" pitchFamily="34" charset="0"/>
                <a:cs typeface="Calibri Light" panose="020F0302020204030204" pitchFamily="34" charset="0"/>
              </a:rPr>
              <a:t>di</a:t>
            </a:r>
            <a:r>
              <a:rPr sz="2400" spc="-32" dirty="0">
                <a:latin typeface="Calibri Light" panose="020F0302020204030204" pitchFamily="34" charset="0"/>
                <a:cs typeface="Calibri Light" panose="020F0302020204030204" pitchFamily="34" charset="0"/>
              </a:rPr>
              <a:t> </a:t>
            </a:r>
            <a:r>
              <a:rPr sz="2400" dirty="0">
                <a:latin typeface="Calibri Light" panose="020F0302020204030204" pitchFamily="34" charset="0"/>
                <a:cs typeface="Calibri Light" panose="020F0302020204030204" pitchFamily="34" charset="0"/>
              </a:rPr>
              <a:t>valore</a:t>
            </a:r>
            <a:r>
              <a:rPr sz="2400" spc="-14" dirty="0">
                <a:latin typeface="Calibri Light" panose="020F0302020204030204" pitchFamily="34" charset="0"/>
                <a:cs typeface="Calibri Light" panose="020F0302020204030204" pitchFamily="34" charset="0"/>
              </a:rPr>
              <a:t> </a:t>
            </a:r>
            <a:r>
              <a:rPr sz="2400" dirty="0">
                <a:latin typeface="Calibri Light" panose="020F0302020204030204" pitchFamily="34" charset="0"/>
                <a:cs typeface="Calibri Light" panose="020F0302020204030204" pitchFamily="34" charset="0"/>
              </a:rPr>
              <a:t>economico</a:t>
            </a:r>
            <a:r>
              <a:rPr sz="2400" spc="-27" dirty="0">
                <a:latin typeface="Calibri Light" panose="020F0302020204030204" pitchFamily="34" charset="0"/>
                <a:cs typeface="Calibri Light" panose="020F0302020204030204" pitchFamily="34" charset="0"/>
              </a:rPr>
              <a:t> </a:t>
            </a:r>
            <a:r>
              <a:rPr sz="2400" dirty="0">
                <a:latin typeface="Calibri Light" panose="020F0302020204030204" pitchFamily="34" charset="0"/>
                <a:cs typeface="Calibri Light" panose="020F0302020204030204" pitchFamily="34" charset="0"/>
              </a:rPr>
              <a:t>e</a:t>
            </a:r>
            <a:r>
              <a:rPr sz="2400" spc="-14" dirty="0">
                <a:latin typeface="Calibri Light" panose="020F0302020204030204" pitchFamily="34" charset="0"/>
                <a:cs typeface="Calibri Light" panose="020F0302020204030204" pitchFamily="34" charset="0"/>
              </a:rPr>
              <a:t> </a:t>
            </a:r>
            <a:r>
              <a:rPr sz="2400" spc="-9" dirty="0" err="1">
                <a:latin typeface="Calibri Light" panose="020F0302020204030204" pitchFamily="34" charset="0"/>
                <a:cs typeface="Calibri Light" panose="020F0302020204030204" pitchFamily="34" charset="0"/>
              </a:rPr>
              <a:t>terapeutico</a:t>
            </a:r>
            <a:r>
              <a:rPr lang="it-IT" sz="2400" spc="-9" dirty="0">
                <a:latin typeface="Calibri Light" panose="020F0302020204030204" pitchFamily="34" charset="0"/>
                <a:cs typeface="Calibri Light" panose="020F0302020204030204" pitchFamily="34" charset="0"/>
              </a:rPr>
              <a:t>.</a:t>
            </a:r>
            <a:endParaRPr sz="2400" dirty="0">
              <a:latin typeface="Calibri Light" panose="020F0302020204030204" pitchFamily="34" charset="0"/>
              <a:cs typeface="Calibri Light" panose="020F0302020204030204" pitchFamily="34" charset="0"/>
            </a:endParaRPr>
          </a:p>
        </p:txBody>
      </p:sp>
      <p:pic>
        <p:nvPicPr>
          <p:cNvPr id="5" name="Immagine 4">
            <a:extLst>
              <a:ext uri="{FF2B5EF4-FFF2-40B4-BE49-F238E27FC236}">
                <a16:creationId xmlns:a16="http://schemas.microsoft.com/office/drawing/2014/main" id="{2D81D672-D11F-F5ED-C04D-9A4D37859080}"/>
              </a:ext>
            </a:extLst>
          </p:cNvPr>
          <p:cNvPicPr>
            <a:picLocks noChangeAspect="1"/>
          </p:cNvPicPr>
          <p:nvPr/>
        </p:nvPicPr>
        <p:blipFill>
          <a:blip r:embed="rId2"/>
          <a:stretch>
            <a:fillRect/>
          </a:stretch>
        </p:blipFill>
        <p:spPr>
          <a:xfrm>
            <a:off x="10172380" y="1951285"/>
            <a:ext cx="1790700" cy="2562225"/>
          </a:xfrm>
          <a:prstGeom prst="rect">
            <a:avLst/>
          </a:prstGeom>
        </p:spPr>
      </p:pic>
      <p:pic>
        <p:nvPicPr>
          <p:cNvPr id="6" name="Immagine 5">
            <a:extLst>
              <a:ext uri="{FF2B5EF4-FFF2-40B4-BE49-F238E27FC236}">
                <a16:creationId xmlns:a16="http://schemas.microsoft.com/office/drawing/2014/main" id="{FAF6DF47-3C25-35A7-C6E3-F1ECCDCEB9F6}"/>
              </a:ext>
            </a:extLst>
          </p:cNvPr>
          <p:cNvPicPr>
            <a:picLocks noChangeAspect="1"/>
          </p:cNvPicPr>
          <p:nvPr/>
        </p:nvPicPr>
        <p:blipFill>
          <a:blip r:embed="rId3"/>
          <a:stretch>
            <a:fillRect/>
          </a:stretch>
        </p:blipFill>
        <p:spPr>
          <a:xfrm>
            <a:off x="7600440" y="4957815"/>
            <a:ext cx="1756212" cy="1756212"/>
          </a:xfrm>
          <a:prstGeom prst="rect">
            <a:avLst/>
          </a:prstGeom>
        </p:spPr>
      </p:pic>
    </p:spTree>
    <p:extLst>
      <p:ext uri="{BB962C8B-B14F-4D97-AF65-F5344CB8AC3E}">
        <p14:creationId xmlns:p14="http://schemas.microsoft.com/office/powerpoint/2010/main" val="178677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2">
            <a:extLst>
              <a:ext uri="{FF2B5EF4-FFF2-40B4-BE49-F238E27FC236}">
                <a16:creationId xmlns:a16="http://schemas.microsoft.com/office/drawing/2014/main" id="{512BE09C-1D4E-CACD-0A03-39FE3AB9FDA6}"/>
              </a:ext>
            </a:extLst>
          </p:cNvPr>
          <p:cNvGrpSpPr/>
          <p:nvPr/>
        </p:nvGrpSpPr>
        <p:grpSpPr>
          <a:xfrm>
            <a:off x="957738" y="426783"/>
            <a:ext cx="9424512" cy="5474081"/>
            <a:chOff x="0" y="632459"/>
            <a:chExt cx="5664835" cy="5979160"/>
          </a:xfrm>
        </p:grpSpPr>
        <p:sp>
          <p:nvSpPr>
            <p:cNvPr id="4" name="object 3">
              <a:extLst>
                <a:ext uri="{FF2B5EF4-FFF2-40B4-BE49-F238E27FC236}">
                  <a16:creationId xmlns:a16="http://schemas.microsoft.com/office/drawing/2014/main" id="{1C2A247E-DF10-F0FF-D28D-DAB7D495FCE3}"/>
                </a:ext>
              </a:extLst>
            </p:cNvPr>
            <p:cNvSpPr/>
            <p:nvPr/>
          </p:nvSpPr>
          <p:spPr>
            <a:xfrm>
              <a:off x="5096255" y="900684"/>
              <a:ext cx="568960" cy="5710555"/>
            </a:xfrm>
            <a:custGeom>
              <a:avLst/>
              <a:gdLst/>
              <a:ahLst/>
              <a:cxnLst/>
              <a:rect l="l" t="t" r="r" b="b"/>
              <a:pathLst>
                <a:path w="568960" h="5710555">
                  <a:moveTo>
                    <a:pt x="0" y="0"/>
                  </a:moveTo>
                  <a:lnTo>
                    <a:pt x="0" y="5243703"/>
                  </a:lnTo>
                  <a:lnTo>
                    <a:pt x="568452" y="5710428"/>
                  </a:lnTo>
                  <a:lnTo>
                    <a:pt x="568452" y="466725"/>
                  </a:lnTo>
                  <a:lnTo>
                    <a:pt x="0" y="0"/>
                  </a:lnTo>
                  <a:close/>
                </a:path>
              </a:pathLst>
            </a:custGeom>
            <a:solidFill>
              <a:srgbClr val="2D75B6"/>
            </a:solidFill>
          </p:spPr>
          <p:txBody>
            <a:bodyPr wrap="square" lIns="0" tIns="0" rIns="0" bIns="0" rtlCol="0"/>
            <a:lstStyle/>
            <a:p>
              <a:endParaRPr/>
            </a:p>
          </p:txBody>
        </p:sp>
        <p:sp>
          <p:nvSpPr>
            <p:cNvPr id="5" name="object 4">
              <a:extLst>
                <a:ext uri="{FF2B5EF4-FFF2-40B4-BE49-F238E27FC236}">
                  <a16:creationId xmlns:a16="http://schemas.microsoft.com/office/drawing/2014/main" id="{24095150-EC18-4431-745D-762C1892EE0D}"/>
                </a:ext>
              </a:extLst>
            </p:cNvPr>
            <p:cNvSpPr/>
            <p:nvPr/>
          </p:nvSpPr>
          <p:spPr>
            <a:xfrm>
              <a:off x="5094732" y="632459"/>
              <a:ext cx="361315" cy="5521960"/>
            </a:xfrm>
            <a:custGeom>
              <a:avLst/>
              <a:gdLst/>
              <a:ahLst/>
              <a:cxnLst/>
              <a:rect l="l" t="t" r="r" b="b"/>
              <a:pathLst>
                <a:path w="361314" h="5521960">
                  <a:moveTo>
                    <a:pt x="361188" y="0"/>
                  </a:moveTo>
                  <a:lnTo>
                    <a:pt x="0" y="259968"/>
                  </a:lnTo>
                  <a:lnTo>
                    <a:pt x="0" y="5521452"/>
                  </a:lnTo>
                  <a:lnTo>
                    <a:pt x="361188" y="5259197"/>
                  </a:lnTo>
                  <a:lnTo>
                    <a:pt x="361188" y="0"/>
                  </a:lnTo>
                  <a:close/>
                </a:path>
              </a:pathLst>
            </a:custGeom>
            <a:solidFill>
              <a:srgbClr val="1F4E79"/>
            </a:solidFill>
          </p:spPr>
          <p:txBody>
            <a:bodyPr wrap="square" lIns="0" tIns="0" rIns="0" bIns="0" rtlCol="0"/>
            <a:lstStyle/>
            <a:p>
              <a:endParaRPr/>
            </a:p>
          </p:txBody>
        </p:sp>
        <p:sp>
          <p:nvSpPr>
            <p:cNvPr id="6" name="object 5">
              <a:extLst>
                <a:ext uri="{FF2B5EF4-FFF2-40B4-BE49-F238E27FC236}">
                  <a16:creationId xmlns:a16="http://schemas.microsoft.com/office/drawing/2014/main" id="{1AAC18D8-3173-C706-C09B-326680BB8A24}"/>
                </a:ext>
              </a:extLst>
            </p:cNvPr>
            <p:cNvSpPr/>
            <p:nvPr/>
          </p:nvSpPr>
          <p:spPr>
            <a:xfrm>
              <a:off x="0" y="633983"/>
              <a:ext cx="5455920" cy="5252085"/>
            </a:xfrm>
            <a:custGeom>
              <a:avLst/>
              <a:gdLst/>
              <a:ahLst/>
              <a:cxnLst/>
              <a:rect l="l" t="t" r="r" b="b"/>
              <a:pathLst>
                <a:path w="5455920" h="5252085">
                  <a:moveTo>
                    <a:pt x="5455920" y="0"/>
                  </a:moveTo>
                  <a:lnTo>
                    <a:pt x="0" y="0"/>
                  </a:lnTo>
                  <a:lnTo>
                    <a:pt x="0" y="5251704"/>
                  </a:lnTo>
                  <a:lnTo>
                    <a:pt x="5455920" y="5251704"/>
                  </a:lnTo>
                  <a:lnTo>
                    <a:pt x="5455920" y="0"/>
                  </a:lnTo>
                  <a:close/>
                </a:path>
              </a:pathLst>
            </a:custGeom>
            <a:solidFill>
              <a:srgbClr val="5B9BD4"/>
            </a:solidFill>
          </p:spPr>
          <p:txBody>
            <a:bodyPr wrap="square" lIns="0" tIns="0" rIns="0" bIns="0" rtlCol="0"/>
            <a:lstStyle/>
            <a:p>
              <a:endParaRPr/>
            </a:p>
          </p:txBody>
        </p:sp>
      </p:grpSp>
      <p:sp>
        <p:nvSpPr>
          <p:cNvPr id="7" name="object 11">
            <a:extLst>
              <a:ext uri="{FF2B5EF4-FFF2-40B4-BE49-F238E27FC236}">
                <a16:creationId xmlns:a16="http://schemas.microsoft.com/office/drawing/2014/main" id="{FB4EA1B7-D8A2-89CC-6A6D-362E7CAE8167}"/>
              </a:ext>
            </a:extLst>
          </p:cNvPr>
          <p:cNvSpPr txBox="1">
            <a:spLocks noGrp="1"/>
          </p:cNvSpPr>
          <p:nvPr>
            <p:ph type="title"/>
          </p:nvPr>
        </p:nvSpPr>
        <p:spPr>
          <a:xfrm>
            <a:off x="957526" y="6019"/>
            <a:ext cx="8853223" cy="4091633"/>
          </a:xfrm>
          <a:prstGeom prst="rect">
            <a:avLst/>
          </a:prstGeom>
        </p:spPr>
        <p:txBody>
          <a:bodyPr vert="horz" wrap="square" lIns="0" tIns="0" rIns="0" bIns="0" rtlCol="0" anchor="ctr">
            <a:spAutoFit/>
          </a:bodyPr>
          <a:lstStyle/>
          <a:p>
            <a:pPr>
              <a:lnSpc>
                <a:spcPct val="100000"/>
              </a:lnSpc>
            </a:pPr>
            <a:endParaRPr sz="2900" dirty="0">
              <a:latin typeface="Times New Roman"/>
              <a:cs typeface="Times New Roman"/>
            </a:endParaRPr>
          </a:p>
          <a:p>
            <a:pPr>
              <a:lnSpc>
                <a:spcPct val="100000"/>
              </a:lnSpc>
            </a:pPr>
            <a:endParaRPr sz="2900" dirty="0">
              <a:latin typeface="Times New Roman"/>
              <a:cs typeface="Times New Roman"/>
            </a:endParaRPr>
          </a:p>
          <a:p>
            <a:pPr>
              <a:lnSpc>
                <a:spcPct val="100000"/>
              </a:lnSpc>
            </a:pPr>
            <a:endParaRPr sz="2900" dirty="0">
              <a:latin typeface="Times New Roman"/>
              <a:cs typeface="Times New Roman"/>
            </a:endParaRPr>
          </a:p>
          <a:p>
            <a:pPr>
              <a:lnSpc>
                <a:spcPct val="100000"/>
              </a:lnSpc>
            </a:pPr>
            <a:endParaRPr sz="2900" dirty="0">
              <a:latin typeface="Times New Roman"/>
              <a:cs typeface="Times New Roman"/>
            </a:endParaRPr>
          </a:p>
          <a:p>
            <a:pPr>
              <a:lnSpc>
                <a:spcPct val="100000"/>
              </a:lnSpc>
            </a:pPr>
            <a:endParaRPr sz="2900" dirty="0">
              <a:latin typeface="Times New Roman"/>
              <a:cs typeface="Times New Roman"/>
            </a:endParaRPr>
          </a:p>
          <a:p>
            <a:pPr marL="532130" marR="586740">
              <a:lnSpc>
                <a:spcPct val="91600"/>
              </a:lnSpc>
              <a:spcBef>
                <a:spcPts val="1685"/>
              </a:spcBef>
            </a:pPr>
            <a:r>
              <a:rPr lang="it-IT" sz="2900" dirty="0">
                <a:solidFill>
                  <a:srgbClr val="000000"/>
                </a:solidFill>
                <a:latin typeface="Calibri"/>
                <a:cs typeface="Calibri"/>
              </a:rPr>
              <a:t>Le Associazioni dei pazienti intendono </a:t>
            </a:r>
            <a:r>
              <a:rPr lang="it-IT" sz="2900" dirty="0">
                <a:solidFill>
                  <a:srgbClr val="000000"/>
                </a:solidFill>
              </a:rPr>
              <a:t>c</a:t>
            </a:r>
            <a:r>
              <a:rPr sz="2900" dirty="0" err="1">
                <a:solidFill>
                  <a:srgbClr val="000000"/>
                </a:solidFill>
                <a:latin typeface="Calibri"/>
                <a:cs typeface="Calibri"/>
              </a:rPr>
              <a:t>ontribuire</a:t>
            </a:r>
            <a:r>
              <a:rPr sz="2900" spc="-70" dirty="0">
                <a:solidFill>
                  <a:srgbClr val="000000"/>
                </a:solidFill>
                <a:latin typeface="Calibri"/>
                <a:cs typeface="Calibri"/>
              </a:rPr>
              <a:t> </a:t>
            </a:r>
            <a:r>
              <a:rPr sz="2900" dirty="0">
                <a:solidFill>
                  <a:srgbClr val="000000"/>
                </a:solidFill>
                <a:latin typeface="Calibri"/>
                <a:cs typeface="Calibri"/>
              </a:rPr>
              <a:t>al</a:t>
            </a:r>
            <a:r>
              <a:rPr sz="2900" spc="-30" dirty="0">
                <a:solidFill>
                  <a:srgbClr val="000000"/>
                </a:solidFill>
                <a:latin typeface="Calibri"/>
                <a:cs typeface="Calibri"/>
              </a:rPr>
              <a:t> </a:t>
            </a:r>
            <a:r>
              <a:rPr sz="2900" spc="-10" dirty="0">
                <a:solidFill>
                  <a:srgbClr val="000000"/>
                </a:solidFill>
                <a:latin typeface="Calibri"/>
                <a:cs typeface="Calibri"/>
              </a:rPr>
              <a:t>miglioramento </a:t>
            </a:r>
            <a:r>
              <a:rPr sz="2900" dirty="0">
                <a:solidFill>
                  <a:srgbClr val="000000"/>
                </a:solidFill>
                <a:latin typeface="Calibri"/>
                <a:cs typeface="Calibri"/>
              </a:rPr>
              <a:t>dei</a:t>
            </a:r>
            <a:r>
              <a:rPr sz="2900" spc="-5" dirty="0">
                <a:solidFill>
                  <a:srgbClr val="000000"/>
                </a:solidFill>
                <a:latin typeface="Calibri"/>
                <a:cs typeface="Calibri"/>
              </a:rPr>
              <a:t> </a:t>
            </a:r>
            <a:r>
              <a:rPr sz="2900" dirty="0">
                <a:solidFill>
                  <a:srgbClr val="000000"/>
                </a:solidFill>
                <a:latin typeface="Calibri"/>
                <a:cs typeface="Calibri"/>
              </a:rPr>
              <a:t>servizi</a:t>
            </a:r>
            <a:r>
              <a:rPr sz="2900" spc="5" dirty="0">
                <a:solidFill>
                  <a:srgbClr val="000000"/>
                </a:solidFill>
                <a:latin typeface="Calibri"/>
                <a:cs typeface="Calibri"/>
              </a:rPr>
              <a:t> </a:t>
            </a:r>
            <a:r>
              <a:rPr sz="2900" dirty="0">
                <a:solidFill>
                  <a:srgbClr val="000000"/>
                </a:solidFill>
                <a:latin typeface="Calibri"/>
                <a:cs typeface="Calibri"/>
              </a:rPr>
              <a:t>medici</a:t>
            </a:r>
            <a:r>
              <a:rPr sz="2900" spc="5" dirty="0">
                <a:solidFill>
                  <a:srgbClr val="000000"/>
                </a:solidFill>
                <a:latin typeface="Calibri"/>
                <a:cs typeface="Calibri"/>
              </a:rPr>
              <a:t> </a:t>
            </a:r>
            <a:r>
              <a:rPr sz="2900" spc="-50" dirty="0">
                <a:solidFill>
                  <a:srgbClr val="000000"/>
                </a:solidFill>
                <a:latin typeface="Calibri"/>
                <a:cs typeface="Calibri"/>
              </a:rPr>
              <a:t>e </a:t>
            </a:r>
            <a:r>
              <a:rPr sz="2900" dirty="0">
                <a:solidFill>
                  <a:srgbClr val="000000"/>
                </a:solidFill>
                <a:latin typeface="Calibri"/>
                <a:cs typeface="Calibri"/>
              </a:rPr>
              <a:t>assistenziali</a:t>
            </a:r>
            <a:r>
              <a:rPr sz="2900" spc="-65" dirty="0">
                <a:solidFill>
                  <a:srgbClr val="000000"/>
                </a:solidFill>
                <a:latin typeface="Calibri"/>
                <a:cs typeface="Calibri"/>
              </a:rPr>
              <a:t> </a:t>
            </a:r>
            <a:r>
              <a:rPr sz="2900" dirty="0">
                <a:solidFill>
                  <a:srgbClr val="000000"/>
                </a:solidFill>
                <a:latin typeface="Calibri"/>
                <a:cs typeface="Calibri"/>
              </a:rPr>
              <a:t>rivolti</a:t>
            </a:r>
            <a:r>
              <a:rPr sz="2900" spc="-45" dirty="0">
                <a:solidFill>
                  <a:srgbClr val="000000"/>
                </a:solidFill>
                <a:latin typeface="Calibri"/>
                <a:cs typeface="Calibri"/>
              </a:rPr>
              <a:t> </a:t>
            </a:r>
            <a:r>
              <a:rPr sz="2900" dirty="0">
                <a:solidFill>
                  <a:srgbClr val="000000"/>
                </a:solidFill>
                <a:latin typeface="Calibri"/>
                <a:cs typeface="Calibri"/>
              </a:rPr>
              <a:t>ai</a:t>
            </a:r>
            <a:r>
              <a:rPr sz="2900" spc="-10" dirty="0">
                <a:solidFill>
                  <a:srgbClr val="000000"/>
                </a:solidFill>
                <a:latin typeface="Calibri"/>
                <a:cs typeface="Calibri"/>
              </a:rPr>
              <a:t> </a:t>
            </a:r>
            <a:r>
              <a:rPr sz="2900" spc="-10" dirty="0" err="1">
                <a:solidFill>
                  <a:srgbClr val="000000"/>
                </a:solidFill>
                <a:latin typeface="Calibri"/>
                <a:cs typeface="Calibri"/>
              </a:rPr>
              <a:t>pazienti</a:t>
            </a:r>
            <a:r>
              <a:rPr lang="it-IT" sz="2900" spc="-10" dirty="0">
                <a:solidFill>
                  <a:srgbClr val="000000"/>
                </a:solidFill>
                <a:latin typeface="Calibri"/>
                <a:cs typeface="Calibri"/>
              </a:rPr>
              <a:t> dando voce a questi ultimi su tutti i tavoli</a:t>
            </a:r>
            <a:endParaRPr sz="2900" dirty="0">
              <a:latin typeface="Calibri"/>
              <a:cs typeface="Calibri"/>
            </a:endParaRPr>
          </a:p>
        </p:txBody>
      </p:sp>
      <p:pic>
        <p:nvPicPr>
          <p:cNvPr id="8" name="Immagine 7">
            <a:extLst>
              <a:ext uri="{FF2B5EF4-FFF2-40B4-BE49-F238E27FC236}">
                <a16:creationId xmlns:a16="http://schemas.microsoft.com/office/drawing/2014/main" id="{F07016F2-8EF0-EE9E-7DF8-0EC99AA89A0F}"/>
              </a:ext>
            </a:extLst>
          </p:cNvPr>
          <p:cNvPicPr>
            <a:picLocks noChangeAspect="1"/>
          </p:cNvPicPr>
          <p:nvPr/>
        </p:nvPicPr>
        <p:blipFill>
          <a:blip r:embed="rId2"/>
          <a:stretch>
            <a:fillRect/>
          </a:stretch>
        </p:blipFill>
        <p:spPr>
          <a:xfrm>
            <a:off x="6344795" y="4371975"/>
            <a:ext cx="2733675" cy="2366741"/>
          </a:xfrm>
          <a:prstGeom prst="rect">
            <a:avLst/>
          </a:prstGeom>
        </p:spPr>
      </p:pic>
      <p:pic>
        <p:nvPicPr>
          <p:cNvPr id="9" name="Immagine 8">
            <a:extLst>
              <a:ext uri="{FF2B5EF4-FFF2-40B4-BE49-F238E27FC236}">
                <a16:creationId xmlns:a16="http://schemas.microsoft.com/office/drawing/2014/main" id="{53E68EA4-7D8C-3FC0-0498-D0D869729DE2}"/>
              </a:ext>
            </a:extLst>
          </p:cNvPr>
          <p:cNvPicPr>
            <a:picLocks noChangeAspect="1"/>
          </p:cNvPicPr>
          <p:nvPr/>
        </p:nvPicPr>
        <p:blipFill>
          <a:blip r:embed="rId3"/>
          <a:stretch>
            <a:fillRect/>
          </a:stretch>
        </p:blipFill>
        <p:spPr>
          <a:xfrm>
            <a:off x="2295525" y="4371975"/>
            <a:ext cx="3943350" cy="2366741"/>
          </a:xfrm>
          <a:prstGeom prst="rect">
            <a:avLst/>
          </a:prstGeom>
        </p:spPr>
      </p:pic>
    </p:spTree>
    <p:extLst>
      <p:ext uri="{BB962C8B-B14F-4D97-AF65-F5344CB8AC3E}">
        <p14:creationId xmlns:p14="http://schemas.microsoft.com/office/powerpoint/2010/main" val="281557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9">
            <a:extLst>
              <a:ext uri="{FF2B5EF4-FFF2-40B4-BE49-F238E27FC236}">
                <a16:creationId xmlns:a16="http://schemas.microsoft.com/office/drawing/2014/main" id="{B7B17F10-8402-3B52-1FBB-FD34DFFC2F7B}"/>
              </a:ext>
            </a:extLst>
          </p:cNvPr>
          <p:cNvSpPr txBox="1">
            <a:spLocks noGrp="1"/>
          </p:cNvSpPr>
          <p:nvPr>
            <p:ph type="title"/>
          </p:nvPr>
        </p:nvSpPr>
        <p:spPr>
          <a:xfrm>
            <a:off x="1327114" y="1340772"/>
            <a:ext cx="4926048" cy="1634294"/>
          </a:xfrm>
          <a:prstGeom prst="rect">
            <a:avLst/>
          </a:prstGeom>
        </p:spPr>
        <p:txBody>
          <a:bodyPr vert="horz" wrap="square" lIns="0" tIns="48260" rIns="0" bIns="0" rtlCol="0" anchor="ctr">
            <a:spAutoFit/>
          </a:bodyPr>
          <a:lstStyle/>
          <a:p>
            <a:pPr marL="12700" marR="5080">
              <a:lnSpc>
                <a:spcPct val="91500"/>
              </a:lnSpc>
              <a:spcBef>
                <a:spcPts val="380"/>
              </a:spcBef>
            </a:pPr>
            <a:r>
              <a:rPr sz="2800" dirty="0">
                <a:solidFill>
                  <a:srgbClr val="000000"/>
                </a:solidFill>
              </a:rPr>
              <a:t>GESTIRE</a:t>
            </a:r>
            <a:r>
              <a:rPr sz="2800" spc="-150" dirty="0">
                <a:solidFill>
                  <a:srgbClr val="000000"/>
                </a:solidFill>
              </a:rPr>
              <a:t> </a:t>
            </a:r>
            <a:r>
              <a:rPr sz="2800" spc="-10" dirty="0">
                <a:solidFill>
                  <a:srgbClr val="000000"/>
                </a:solidFill>
              </a:rPr>
              <a:t>EFFICACEMENTE </a:t>
            </a:r>
            <a:r>
              <a:rPr sz="2800" dirty="0">
                <a:solidFill>
                  <a:srgbClr val="000000"/>
                </a:solidFill>
              </a:rPr>
              <a:t>LA</a:t>
            </a:r>
            <a:r>
              <a:rPr sz="2800" spc="-80" dirty="0">
                <a:solidFill>
                  <a:srgbClr val="000000"/>
                </a:solidFill>
              </a:rPr>
              <a:t> </a:t>
            </a:r>
            <a:r>
              <a:rPr sz="2800" dirty="0">
                <a:solidFill>
                  <a:srgbClr val="000000"/>
                </a:solidFill>
              </a:rPr>
              <a:t>PROPRIA</a:t>
            </a:r>
            <a:r>
              <a:rPr sz="2800" spc="-75" dirty="0">
                <a:solidFill>
                  <a:srgbClr val="000000"/>
                </a:solidFill>
              </a:rPr>
              <a:t> </a:t>
            </a:r>
            <a:r>
              <a:rPr sz="2800" spc="-10" dirty="0">
                <a:solidFill>
                  <a:srgbClr val="000000"/>
                </a:solidFill>
              </a:rPr>
              <a:t>PATOLOGIA </a:t>
            </a:r>
            <a:r>
              <a:rPr lang="it-IT" sz="2800" spc="-10" dirty="0">
                <a:solidFill>
                  <a:srgbClr val="000000"/>
                </a:solidFill>
              </a:rPr>
              <a:t>PER </a:t>
            </a:r>
            <a:r>
              <a:rPr sz="2800" spc="-35" dirty="0">
                <a:solidFill>
                  <a:srgbClr val="000000"/>
                </a:solidFill>
              </a:rPr>
              <a:t>AIUTARE</a:t>
            </a:r>
            <a:r>
              <a:rPr sz="2800" spc="-110" dirty="0">
                <a:solidFill>
                  <a:srgbClr val="000000"/>
                </a:solidFill>
              </a:rPr>
              <a:t> </a:t>
            </a:r>
            <a:r>
              <a:rPr sz="2800" spc="-10" dirty="0">
                <a:solidFill>
                  <a:srgbClr val="000000"/>
                </a:solidFill>
              </a:rPr>
              <a:t>UN’ALTRA </a:t>
            </a:r>
            <a:r>
              <a:rPr sz="2800" dirty="0">
                <a:solidFill>
                  <a:srgbClr val="000000"/>
                </a:solidFill>
              </a:rPr>
              <a:t>PERSONA</a:t>
            </a:r>
            <a:r>
              <a:rPr sz="2800" spc="-100" dirty="0">
                <a:solidFill>
                  <a:srgbClr val="000000"/>
                </a:solidFill>
              </a:rPr>
              <a:t> </a:t>
            </a:r>
            <a:r>
              <a:rPr sz="2800" dirty="0">
                <a:solidFill>
                  <a:srgbClr val="000000"/>
                </a:solidFill>
              </a:rPr>
              <a:t>A</a:t>
            </a:r>
            <a:r>
              <a:rPr sz="2800" spc="-100" dirty="0">
                <a:solidFill>
                  <a:srgbClr val="000000"/>
                </a:solidFill>
              </a:rPr>
              <a:t> </a:t>
            </a:r>
            <a:r>
              <a:rPr sz="2800" dirty="0">
                <a:solidFill>
                  <a:srgbClr val="000000"/>
                </a:solidFill>
              </a:rPr>
              <a:t>GESTIRE</a:t>
            </a:r>
            <a:r>
              <a:rPr sz="2800" spc="-105" dirty="0">
                <a:solidFill>
                  <a:srgbClr val="000000"/>
                </a:solidFill>
              </a:rPr>
              <a:t> </a:t>
            </a:r>
            <a:r>
              <a:rPr sz="2800" spc="-25" dirty="0">
                <a:solidFill>
                  <a:srgbClr val="000000"/>
                </a:solidFill>
              </a:rPr>
              <a:t>LA </a:t>
            </a:r>
            <a:r>
              <a:rPr sz="2800" dirty="0">
                <a:solidFill>
                  <a:srgbClr val="000000"/>
                </a:solidFill>
              </a:rPr>
              <a:t>PROPRIA</a:t>
            </a:r>
            <a:r>
              <a:rPr sz="2800" spc="-135" dirty="0">
                <a:solidFill>
                  <a:srgbClr val="000000"/>
                </a:solidFill>
              </a:rPr>
              <a:t> </a:t>
            </a:r>
            <a:r>
              <a:rPr sz="2800" spc="-10" dirty="0">
                <a:solidFill>
                  <a:srgbClr val="000000"/>
                </a:solidFill>
              </a:rPr>
              <a:t>PATOLOGIA</a:t>
            </a:r>
            <a:endParaRPr sz="2800" dirty="0"/>
          </a:p>
        </p:txBody>
      </p:sp>
      <p:pic>
        <p:nvPicPr>
          <p:cNvPr id="7" name="Immagine 6">
            <a:extLst>
              <a:ext uri="{FF2B5EF4-FFF2-40B4-BE49-F238E27FC236}">
                <a16:creationId xmlns:a16="http://schemas.microsoft.com/office/drawing/2014/main" id="{BF49E1E2-DA77-8047-520E-110212DB3987}"/>
              </a:ext>
            </a:extLst>
          </p:cNvPr>
          <p:cNvPicPr>
            <a:picLocks noChangeAspect="1"/>
          </p:cNvPicPr>
          <p:nvPr/>
        </p:nvPicPr>
        <p:blipFill>
          <a:blip r:embed="rId2"/>
          <a:stretch>
            <a:fillRect/>
          </a:stretch>
        </p:blipFill>
        <p:spPr>
          <a:xfrm>
            <a:off x="1362075" y="3882934"/>
            <a:ext cx="9782175" cy="2555966"/>
          </a:xfrm>
          <a:prstGeom prst="rect">
            <a:avLst/>
          </a:prstGeom>
        </p:spPr>
      </p:pic>
      <p:pic>
        <p:nvPicPr>
          <p:cNvPr id="2052" name="Picture 4" descr="Volontariato - Ospedale Villa Salus Mestre">
            <a:extLst>
              <a:ext uri="{FF2B5EF4-FFF2-40B4-BE49-F238E27FC236}">
                <a16:creationId xmlns:a16="http://schemas.microsoft.com/office/drawing/2014/main" id="{8CFDF445-4142-8E7C-8161-07A9230A9A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8475" y="1447800"/>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05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mpowerment in Project Management – Bellevue University Project Management  Center of Excellence">
            <a:extLst>
              <a:ext uri="{FF2B5EF4-FFF2-40B4-BE49-F238E27FC236}">
                <a16:creationId xmlns:a16="http://schemas.microsoft.com/office/drawing/2014/main" id="{9541CF97-2B16-1C56-5F76-09FFA24B81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52" y="1801624"/>
            <a:ext cx="4905374" cy="4276725"/>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09E7F5CD-B777-6262-4CFF-757EA2892299}"/>
              </a:ext>
            </a:extLst>
          </p:cNvPr>
          <p:cNvSpPr txBox="1"/>
          <p:nvPr/>
        </p:nvSpPr>
        <p:spPr>
          <a:xfrm>
            <a:off x="6381750" y="1801624"/>
            <a:ext cx="5495926" cy="2308324"/>
          </a:xfrm>
          <a:prstGeom prst="rect">
            <a:avLst/>
          </a:prstGeom>
          <a:noFill/>
        </p:spPr>
        <p:txBody>
          <a:bodyPr wrap="square" rtlCol="0">
            <a:spAutoFit/>
          </a:bodyPr>
          <a:lstStyle/>
          <a:p>
            <a:r>
              <a:rPr lang="it-IT" sz="2400" b="1" i="0" dirty="0">
                <a:effectLst/>
                <a:latin typeface="Calibri Light" panose="020F0302020204030204" pitchFamily="34" charset="0"/>
                <a:cs typeface="Calibri Light" panose="020F0302020204030204" pitchFamily="34" charset="0"/>
              </a:rPr>
              <a:t>Empowerment</a:t>
            </a:r>
            <a:r>
              <a:rPr lang="it-IT" sz="2400" b="0" i="0" dirty="0">
                <a:effectLst/>
                <a:latin typeface="Calibri Light" panose="020F0302020204030204" pitchFamily="34" charset="0"/>
                <a:cs typeface="Calibri Light" panose="020F0302020204030204" pitchFamily="34" charset="0"/>
              </a:rPr>
              <a:t> è una parola duplice, in quanto dà nome sia al processo operativo percorso per raggiungere un certo risultato, sia al risultato stesso, caratterizzante lo stato "</a:t>
            </a:r>
            <a:r>
              <a:rPr lang="it-IT" sz="2400" b="0" i="1" dirty="0" err="1">
                <a:effectLst/>
                <a:latin typeface="Calibri Light" panose="020F0302020204030204" pitchFamily="34" charset="0"/>
                <a:cs typeface="Calibri Light" panose="020F0302020204030204" pitchFamily="34" charset="0"/>
              </a:rPr>
              <a:t>empowered</a:t>
            </a:r>
            <a:r>
              <a:rPr lang="it-IT" sz="2400" b="0" i="0" dirty="0">
                <a:effectLst/>
                <a:latin typeface="Calibri Light" panose="020F0302020204030204" pitchFamily="34" charset="0"/>
                <a:cs typeface="Calibri Light" panose="020F0302020204030204" pitchFamily="34" charset="0"/>
              </a:rPr>
              <a:t>" del soggetto. </a:t>
            </a:r>
            <a:endParaRPr lang="it-IT" sz="2400" dirty="0">
              <a:latin typeface="Calibri Light" panose="020F0302020204030204" pitchFamily="34" charset="0"/>
              <a:cs typeface="Calibri Light" panose="020F0302020204030204" pitchFamily="34" charset="0"/>
            </a:endParaRPr>
          </a:p>
        </p:txBody>
      </p:sp>
      <p:sp>
        <p:nvSpPr>
          <p:cNvPr id="5" name="CasellaDiTesto 4">
            <a:extLst>
              <a:ext uri="{FF2B5EF4-FFF2-40B4-BE49-F238E27FC236}">
                <a16:creationId xmlns:a16="http://schemas.microsoft.com/office/drawing/2014/main" id="{E10C8B74-7852-73BE-3319-8BE778B0FF82}"/>
              </a:ext>
            </a:extLst>
          </p:cNvPr>
          <p:cNvSpPr txBox="1"/>
          <p:nvPr/>
        </p:nvSpPr>
        <p:spPr>
          <a:xfrm>
            <a:off x="6381750" y="4109948"/>
            <a:ext cx="5657850" cy="2308324"/>
          </a:xfrm>
          <a:prstGeom prst="rect">
            <a:avLst/>
          </a:prstGeom>
          <a:noFill/>
        </p:spPr>
        <p:txBody>
          <a:bodyPr wrap="square">
            <a:spAutoFit/>
          </a:bodyPr>
          <a:lstStyle/>
          <a:p>
            <a:r>
              <a:rPr lang="it-IT" sz="2400" i="0" dirty="0">
                <a:effectLst/>
                <a:latin typeface="Calibri Light" panose="020F0302020204030204" pitchFamily="34" charset="0"/>
                <a:cs typeface="Calibri Light" panose="020F0302020204030204" pitchFamily="34" charset="0"/>
              </a:rPr>
              <a:t>Pur avendo accezioni specifiche in diversi ambiti di applicazione, il termine </a:t>
            </a:r>
            <a:r>
              <a:rPr lang="it-IT" sz="2400" i="1" dirty="0">
                <a:effectLst/>
                <a:latin typeface="Calibri Light" panose="020F0302020204030204" pitchFamily="34" charset="0"/>
                <a:cs typeface="Calibri Light" panose="020F0302020204030204" pitchFamily="34" charset="0"/>
              </a:rPr>
              <a:t>empowerment</a:t>
            </a:r>
            <a:r>
              <a:rPr lang="it-IT" sz="2400" i="0" dirty="0">
                <a:effectLst/>
                <a:latin typeface="Calibri Light" panose="020F0302020204030204" pitchFamily="34" charset="0"/>
                <a:cs typeface="Calibri Light" panose="020F0302020204030204" pitchFamily="34" charset="0"/>
              </a:rPr>
              <a:t> può essere inteso come "</a:t>
            </a:r>
            <a:r>
              <a:rPr lang="it-IT" sz="2400" b="1" i="0" dirty="0">
                <a:effectLst/>
                <a:latin typeface="Calibri Light" panose="020F0302020204030204" pitchFamily="34" charset="0"/>
                <a:cs typeface="Calibri Light" panose="020F0302020204030204" pitchFamily="34" charset="0"/>
              </a:rPr>
              <a:t>accrescere la possibilità dei singoli e dei gruppi di controllare attivamente la propria vita</a:t>
            </a:r>
            <a:r>
              <a:rPr lang="it-IT" sz="2400" i="0" dirty="0">
                <a:effectLst/>
                <a:latin typeface="Calibri Light" panose="020F0302020204030204" pitchFamily="34" charset="0"/>
                <a:cs typeface="Calibri Light" panose="020F0302020204030204" pitchFamily="34" charset="0"/>
              </a:rPr>
              <a:t>".</a:t>
            </a:r>
            <a:endParaRPr lang="it-IT" sz="2400" dirty="0">
              <a:latin typeface="Calibri Light" panose="020F0302020204030204" pitchFamily="34" charset="0"/>
              <a:cs typeface="Calibri Light" panose="020F0302020204030204" pitchFamily="34" charset="0"/>
            </a:endParaRPr>
          </a:p>
        </p:txBody>
      </p:sp>
      <p:sp>
        <p:nvSpPr>
          <p:cNvPr id="6" name="object 2">
            <a:extLst>
              <a:ext uri="{FF2B5EF4-FFF2-40B4-BE49-F238E27FC236}">
                <a16:creationId xmlns:a16="http://schemas.microsoft.com/office/drawing/2014/main" id="{D6F69564-EA5A-19AB-DEA2-664EE2A74BC6}"/>
              </a:ext>
            </a:extLst>
          </p:cNvPr>
          <p:cNvSpPr txBox="1">
            <a:spLocks noGrp="1"/>
          </p:cNvSpPr>
          <p:nvPr>
            <p:ph type="title"/>
          </p:nvPr>
        </p:nvSpPr>
        <p:spPr>
          <a:xfrm>
            <a:off x="1314452" y="894172"/>
            <a:ext cx="8195733" cy="406137"/>
          </a:xfrm>
          <a:prstGeom prst="rect">
            <a:avLst/>
          </a:prstGeom>
        </p:spPr>
        <p:txBody>
          <a:bodyPr vert="horz" wrap="square" lIns="0" tIns="53975" rIns="0" bIns="0" rtlCol="0">
            <a:spAutoFit/>
          </a:bodyPr>
          <a:lstStyle/>
          <a:p>
            <a:pPr marL="12700" marR="5080">
              <a:lnSpc>
                <a:spcPts val="2590"/>
              </a:lnSpc>
              <a:spcBef>
                <a:spcPts val="425"/>
              </a:spcBef>
            </a:pPr>
            <a:r>
              <a:rPr lang="it-IT" sz="3000" spc="114" dirty="0"/>
              <a:t>Empowerment: una definizione</a:t>
            </a:r>
            <a:endParaRPr sz="3000" dirty="0"/>
          </a:p>
        </p:txBody>
      </p:sp>
    </p:spTree>
    <p:extLst>
      <p:ext uri="{BB962C8B-B14F-4D97-AF65-F5344CB8AC3E}">
        <p14:creationId xmlns:p14="http://schemas.microsoft.com/office/powerpoint/2010/main" val="269047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6CD132D8-6FA6-6BF2-ECDC-90B2BC5599B2}"/>
              </a:ext>
            </a:extLst>
          </p:cNvPr>
          <p:cNvSpPr txBox="1">
            <a:spLocks/>
          </p:cNvSpPr>
          <p:nvPr/>
        </p:nvSpPr>
        <p:spPr>
          <a:xfrm>
            <a:off x="1273697" y="863737"/>
            <a:ext cx="8195733" cy="790858"/>
          </a:xfrm>
          <a:prstGeom prst="rect">
            <a:avLst/>
          </a:prstGeom>
        </p:spPr>
        <p:txBody>
          <a:bodyPr vert="horz" wrap="square" lIns="0" tIns="53975" rIns="0" bIns="0" rtlCol="0" anchor="ctr">
            <a:spAutoFit/>
          </a:bodyPr>
          <a:lstStyle>
            <a:lvl1pPr algn="l" defTabSz="914400" rtl="0" eaLnBrk="1" latinLnBrk="0" hangingPunct="1">
              <a:lnSpc>
                <a:spcPct val="90000"/>
              </a:lnSpc>
              <a:spcBef>
                <a:spcPct val="0"/>
              </a:spcBef>
              <a:buNone/>
              <a:defRPr sz="2400" b="1" i="0" kern="1200">
                <a:solidFill>
                  <a:srgbClr val="8A2638"/>
                </a:solidFill>
                <a:latin typeface="Calibri"/>
                <a:ea typeface="+mj-ea"/>
                <a:cs typeface="Calibri"/>
              </a:defRPr>
            </a:lvl1pPr>
          </a:lstStyle>
          <a:p>
            <a:pPr marL="12700" marR="5080">
              <a:lnSpc>
                <a:spcPts val="2590"/>
              </a:lnSpc>
              <a:spcBef>
                <a:spcPts val="425"/>
              </a:spcBef>
            </a:pPr>
            <a:r>
              <a:rPr lang="it-IT" sz="3000" spc="114" dirty="0"/>
              <a:t>Empowerment del cittadino/paziente nelle</a:t>
            </a:r>
          </a:p>
          <a:p>
            <a:pPr marL="12700" marR="5080">
              <a:lnSpc>
                <a:spcPts val="2590"/>
              </a:lnSpc>
              <a:spcBef>
                <a:spcPts val="425"/>
              </a:spcBef>
            </a:pPr>
            <a:r>
              <a:rPr lang="it-IT" sz="3000" spc="114" dirty="0"/>
              <a:t>Nuove tecnologie della salute</a:t>
            </a:r>
            <a:endParaRPr lang="it-IT" sz="3000" dirty="0"/>
          </a:p>
        </p:txBody>
      </p:sp>
      <p:sp>
        <p:nvSpPr>
          <p:cNvPr id="7" name="CasellaDiTesto 6">
            <a:extLst>
              <a:ext uri="{FF2B5EF4-FFF2-40B4-BE49-F238E27FC236}">
                <a16:creationId xmlns:a16="http://schemas.microsoft.com/office/drawing/2014/main" id="{559A911D-CBA3-8C16-6C88-CDC57CF93FDA}"/>
              </a:ext>
            </a:extLst>
          </p:cNvPr>
          <p:cNvSpPr txBox="1"/>
          <p:nvPr/>
        </p:nvSpPr>
        <p:spPr>
          <a:xfrm>
            <a:off x="1019175" y="1887001"/>
            <a:ext cx="6915150" cy="1938992"/>
          </a:xfrm>
          <a:prstGeom prst="rect">
            <a:avLst/>
          </a:prstGeom>
          <a:noFill/>
        </p:spPr>
        <p:txBody>
          <a:bodyPr wrap="square">
            <a:spAutoFit/>
          </a:bodyPr>
          <a:lstStyle/>
          <a:p>
            <a:r>
              <a:rPr lang="it-IT" sz="2400" b="0" i="0" dirty="0">
                <a:effectLst/>
                <a:latin typeface="Calibri Light" panose="020F0302020204030204" pitchFamily="34" charset="0"/>
                <a:cs typeface="Calibri Light" panose="020F0302020204030204" pitchFamily="34" charset="0"/>
              </a:rPr>
              <a:t>L</a:t>
            </a:r>
            <a:r>
              <a:rPr lang="it-IT" sz="2400" b="1" i="0" dirty="0">
                <a:effectLst/>
                <a:latin typeface="Calibri Light" panose="020F0302020204030204" pitchFamily="34" charset="0"/>
                <a:cs typeface="Calibri Light" panose="020F0302020204030204" pitchFamily="34" charset="0"/>
              </a:rPr>
              <a:t>’empowerment</a:t>
            </a:r>
            <a:r>
              <a:rPr lang="it-IT" sz="2400" b="0" i="0" dirty="0">
                <a:effectLst/>
                <a:latin typeface="Calibri Light" panose="020F0302020204030204" pitchFamily="34" charset="0"/>
                <a:cs typeface="Calibri Light" panose="020F0302020204030204" pitchFamily="34" charset="0"/>
              </a:rPr>
              <a:t> del cittadino/paziente è una delle leve fondamentali che può consentire di ridurre il gap sempre più evidente tra risorse sanitarie a disposizione e bisogni dei cittadini/pazienti stessi. E le tecnologie digitali rivestono un ruolo cruciale per l’empowerment. </a:t>
            </a:r>
            <a:endParaRPr lang="it-IT" sz="2400" dirty="0">
              <a:latin typeface="Calibri Light" panose="020F0302020204030204" pitchFamily="34" charset="0"/>
              <a:cs typeface="Calibri Light" panose="020F0302020204030204" pitchFamily="34" charset="0"/>
            </a:endParaRPr>
          </a:p>
        </p:txBody>
      </p:sp>
      <p:sp>
        <p:nvSpPr>
          <p:cNvPr id="9" name="CasellaDiTesto 8">
            <a:extLst>
              <a:ext uri="{FF2B5EF4-FFF2-40B4-BE49-F238E27FC236}">
                <a16:creationId xmlns:a16="http://schemas.microsoft.com/office/drawing/2014/main" id="{199C4C46-EBD1-FEEA-FFE5-240416E874BA}"/>
              </a:ext>
            </a:extLst>
          </p:cNvPr>
          <p:cNvSpPr txBox="1"/>
          <p:nvPr/>
        </p:nvSpPr>
        <p:spPr>
          <a:xfrm>
            <a:off x="1085850" y="4058399"/>
            <a:ext cx="10439400" cy="2677656"/>
          </a:xfrm>
          <a:prstGeom prst="rect">
            <a:avLst/>
          </a:prstGeom>
          <a:noFill/>
        </p:spPr>
        <p:txBody>
          <a:bodyPr wrap="square">
            <a:spAutoFit/>
          </a:bodyPr>
          <a:lstStyle/>
          <a:p>
            <a:r>
              <a:rPr lang="it-IT" sz="2400" b="0" i="0" dirty="0">
                <a:effectLst/>
                <a:latin typeface="Calibri Light" panose="020F0302020204030204" pitchFamily="34" charset="0"/>
                <a:cs typeface="Calibri Light" panose="020F0302020204030204" pitchFamily="34" charset="0"/>
              </a:rPr>
              <a:t>Infatti, l’accesso a informazioni autorevoli e verificate attraverso Internet, l’accesso ai propri dati clinici tramite il Fascicolo Sanitario Elettronico (FSE), il monitoraggio del proprio stile di vita tramite smartphone, una comunicazione più rapida ed efficiente con il proprio medico specialista e/o di famiglia anche attraverso strumenti digitali, sono solo alcune delle opportunità che le tecnologie digitali offrono ai cittadini/pazienti per “gestire la propria salute”, sia come prevenzione che come cura.</a:t>
            </a:r>
            <a:endParaRPr lang="it-IT" sz="2400" dirty="0"/>
          </a:p>
        </p:txBody>
      </p:sp>
      <p:pic>
        <p:nvPicPr>
          <p:cNvPr id="6146" name="Picture 2" descr="What Empowered Patients Need: Empathy, Time, And Attention">
            <a:extLst>
              <a:ext uri="{FF2B5EF4-FFF2-40B4-BE49-F238E27FC236}">
                <a16:creationId xmlns:a16="http://schemas.microsoft.com/office/drawing/2014/main" id="{A3749AE9-9DA4-955A-5825-21779A418A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8675" y="2056397"/>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60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additive="base">
                                        <p:cTn id="13" dur="500" fill="hold"/>
                                        <p:tgtEl>
                                          <p:spTgt spid="6146"/>
                                        </p:tgtEl>
                                        <p:attrNameLst>
                                          <p:attrName>ppt_x</p:attrName>
                                        </p:attrNameLst>
                                      </p:cBhvr>
                                      <p:tavLst>
                                        <p:tav tm="0">
                                          <p:val>
                                            <p:strVal val="#ppt_x"/>
                                          </p:val>
                                        </p:tav>
                                        <p:tav tm="100000">
                                          <p:val>
                                            <p:strVal val="#ppt_x"/>
                                          </p:val>
                                        </p:tav>
                                      </p:tavLst>
                                    </p:anim>
                                    <p:anim calcmode="lin" valueType="num">
                                      <p:cBhvr additive="base">
                                        <p:cTn id="14"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3F2F3421-1A6D-81B7-CB2D-BCECCE3C6C7B}"/>
              </a:ext>
            </a:extLst>
          </p:cNvPr>
          <p:cNvSpPr txBox="1">
            <a:spLocks noGrp="1"/>
          </p:cNvSpPr>
          <p:nvPr>
            <p:ph type="title"/>
          </p:nvPr>
        </p:nvSpPr>
        <p:spPr>
          <a:xfrm>
            <a:off x="1226072" y="470285"/>
            <a:ext cx="8195733" cy="739561"/>
          </a:xfrm>
          <a:prstGeom prst="rect">
            <a:avLst/>
          </a:prstGeom>
        </p:spPr>
        <p:txBody>
          <a:bodyPr vert="horz" wrap="square" lIns="0" tIns="53975" rIns="0" bIns="0" rtlCol="0">
            <a:spAutoFit/>
          </a:bodyPr>
          <a:lstStyle/>
          <a:p>
            <a:pPr marL="12700" marR="5080">
              <a:lnSpc>
                <a:spcPts val="2590"/>
              </a:lnSpc>
              <a:spcBef>
                <a:spcPts val="425"/>
              </a:spcBef>
            </a:pPr>
            <a:r>
              <a:rPr lang="it-IT" sz="3000" spc="114" dirty="0"/>
              <a:t>P</a:t>
            </a:r>
            <a:r>
              <a:rPr sz="3000" spc="114" dirty="0" err="1"/>
              <a:t>erché</a:t>
            </a:r>
            <a:r>
              <a:rPr sz="3000" spc="15" dirty="0"/>
              <a:t> </a:t>
            </a:r>
            <a:r>
              <a:rPr lang="it-IT" sz="3000" spc="140" dirty="0"/>
              <a:t>le Associazioni dei pazienti si occupano di</a:t>
            </a:r>
            <a:r>
              <a:rPr sz="3000" spc="155" dirty="0"/>
              <a:t> </a:t>
            </a:r>
            <a:r>
              <a:rPr sz="3000" spc="75" dirty="0"/>
              <a:t>tecnologie</a:t>
            </a:r>
            <a:r>
              <a:rPr sz="3000" spc="30" dirty="0"/>
              <a:t> </a:t>
            </a:r>
            <a:r>
              <a:rPr sz="3000" spc="114" dirty="0"/>
              <a:t>digitali</a:t>
            </a:r>
            <a:r>
              <a:rPr sz="3000" spc="40" dirty="0"/>
              <a:t> </a:t>
            </a:r>
            <a:r>
              <a:rPr sz="3000" spc="100" dirty="0"/>
              <a:t>per</a:t>
            </a:r>
            <a:r>
              <a:rPr sz="3000" spc="20" dirty="0"/>
              <a:t> </a:t>
            </a:r>
            <a:r>
              <a:rPr sz="3000" dirty="0"/>
              <a:t>la</a:t>
            </a:r>
            <a:r>
              <a:rPr sz="3000" spc="15" dirty="0"/>
              <a:t> </a:t>
            </a:r>
            <a:r>
              <a:rPr sz="3000" spc="100" dirty="0"/>
              <a:t>salute?</a:t>
            </a:r>
            <a:endParaRPr sz="3000" dirty="0"/>
          </a:p>
        </p:txBody>
      </p:sp>
      <p:sp>
        <p:nvSpPr>
          <p:cNvPr id="8" name="object 4">
            <a:extLst>
              <a:ext uri="{FF2B5EF4-FFF2-40B4-BE49-F238E27FC236}">
                <a16:creationId xmlns:a16="http://schemas.microsoft.com/office/drawing/2014/main" id="{C5602A43-A979-AB22-60BD-432D7BE6F43F}"/>
              </a:ext>
            </a:extLst>
          </p:cNvPr>
          <p:cNvSpPr txBox="1"/>
          <p:nvPr/>
        </p:nvSpPr>
        <p:spPr>
          <a:xfrm>
            <a:off x="1226072" y="3028386"/>
            <a:ext cx="8451328" cy="2388859"/>
          </a:xfrm>
          <a:prstGeom prst="rect">
            <a:avLst/>
          </a:prstGeom>
        </p:spPr>
        <p:txBody>
          <a:bodyPr vert="horz" wrap="square" lIns="0" tIns="12700" rIns="0" bIns="0" rtlCol="0">
            <a:spAutoFit/>
          </a:bodyPr>
          <a:lstStyle/>
          <a:p>
            <a:pPr marL="12700" marR="1464945">
              <a:lnSpc>
                <a:spcPct val="200000"/>
              </a:lnSpc>
            </a:pPr>
            <a:r>
              <a:rPr sz="2000" dirty="0">
                <a:latin typeface="Calibri"/>
                <a:cs typeface="Calibri"/>
              </a:rPr>
              <a:t>3</a:t>
            </a:r>
            <a:r>
              <a:rPr sz="2000" spc="-5" dirty="0">
                <a:latin typeface="Calibri"/>
                <a:cs typeface="Calibri"/>
              </a:rPr>
              <a:t> </a:t>
            </a:r>
            <a:r>
              <a:rPr sz="2000" dirty="0">
                <a:latin typeface="Calibri"/>
                <a:cs typeface="Calibri"/>
              </a:rPr>
              <a:t>elementi </a:t>
            </a:r>
            <a:r>
              <a:rPr sz="2000" spc="-10" dirty="0" err="1">
                <a:latin typeface="Calibri"/>
                <a:cs typeface="Calibri"/>
              </a:rPr>
              <a:t>chiave</a:t>
            </a:r>
            <a:r>
              <a:rPr sz="2000" spc="-10" dirty="0">
                <a:latin typeface="Calibri"/>
                <a:cs typeface="Calibri"/>
              </a:rPr>
              <a:t>:</a:t>
            </a:r>
            <a:endParaRPr lang="it-IT" sz="2000" spc="-10" dirty="0">
              <a:latin typeface="Calibri"/>
              <a:cs typeface="Calibri"/>
            </a:endParaRPr>
          </a:p>
          <a:p>
            <a:pPr marL="12700" marR="1464945">
              <a:lnSpc>
                <a:spcPct val="200000"/>
              </a:lnSpc>
            </a:pPr>
            <a:r>
              <a:rPr lang="it-IT" sz="2000" spc="-10" dirty="0">
                <a:latin typeface="Calibri"/>
                <a:cs typeface="Calibri"/>
              </a:rPr>
              <a:t>-</a:t>
            </a:r>
            <a:r>
              <a:rPr sz="2000" b="1" dirty="0" err="1">
                <a:latin typeface="Calibri"/>
                <a:cs typeface="Calibri"/>
              </a:rPr>
              <a:t>Competenza</a:t>
            </a:r>
            <a:r>
              <a:rPr sz="2000" b="1" spc="-55" dirty="0">
                <a:latin typeface="Calibri"/>
                <a:cs typeface="Calibri"/>
              </a:rPr>
              <a:t> </a:t>
            </a:r>
            <a:r>
              <a:rPr sz="2000" b="1" spc="-10" dirty="0" err="1">
                <a:latin typeface="Calibri"/>
                <a:cs typeface="Calibri"/>
              </a:rPr>
              <a:t>esperienziale</a:t>
            </a:r>
            <a:endParaRPr lang="it-IT" sz="2000" b="1" spc="-10" dirty="0">
              <a:latin typeface="Calibri"/>
              <a:cs typeface="Calibri"/>
            </a:endParaRPr>
          </a:p>
          <a:p>
            <a:pPr marL="12700" marR="1464945">
              <a:lnSpc>
                <a:spcPct val="200000"/>
              </a:lnSpc>
            </a:pPr>
            <a:r>
              <a:rPr lang="it-IT" sz="2000" spc="-10" dirty="0">
                <a:latin typeface="Calibri"/>
                <a:cs typeface="Calibri"/>
              </a:rPr>
              <a:t>-</a:t>
            </a:r>
            <a:r>
              <a:rPr sz="2000" b="1" dirty="0" err="1">
                <a:latin typeface="Calibri"/>
                <a:cs typeface="Calibri"/>
              </a:rPr>
              <a:t>Spazio</a:t>
            </a:r>
            <a:r>
              <a:rPr sz="2000" b="1" dirty="0">
                <a:latin typeface="Calibri"/>
                <a:cs typeface="Calibri"/>
              </a:rPr>
              <a:t> di</a:t>
            </a:r>
            <a:r>
              <a:rPr sz="2000" b="1" spc="-5" dirty="0">
                <a:latin typeface="Calibri"/>
                <a:cs typeface="Calibri"/>
              </a:rPr>
              <a:t> </a:t>
            </a:r>
            <a:r>
              <a:rPr sz="2000" b="1" dirty="0" err="1">
                <a:latin typeface="Calibri"/>
                <a:cs typeface="Calibri"/>
              </a:rPr>
              <a:t>mutuo</a:t>
            </a:r>
            <a:r>
              <a:rPr sz="2000" b="1" spc="10" dirty="0">
                <a:latin typeface="Calibri"/>
                <a:cs typeface="Calibri"/>
              </a:rPr>
              <a:t> </a:t>
            </a:r>
            <a:r>
              <a:rPr sz="2000" b="1" spc="-10" dirty="0" err="1">
                <a:latin typeface="Calibri"/>
                <a:cs typeface="Calibri"/>
              </a:rPr>
              <a:t>apprendimento</a:t>
            </a:r>
            <a:endParaRPr lang="it-IT" sz="2000" b="1" dirty="0">
              <a:latin typeface="Calibri"/>
              <a:cs typeface="Calibri"/>
            </a:endParaRPr>
          </a:p>
          <a:p>
            <a:pPr marL="12700" marR="1464945">
              <a:lnSpc>
                <a:spcPct val="200000"/>
              </a:lnSpc>
            </a:pPr>
            <a:r>
              <a:rPr lang="it-IT" sz="2000" spc="-10" dirty="0">
                <a:latin typeface="Calibri"/>
                <a:cs typeface="Calibri"/>
              </a:rPr>
              <a:t>-</a:t>
            </a:r>
            <a:r>
              <a:rPr sz="2000" b="1" spc="-10" dirty="0">
                <a:latin typeface="Calibri"/>
                <a:cs typeface="Calibri"/>
              </a:rPr>
              <a:t>Co-</a:t>
            </a:r>
            <a:r>
              <a:rPr sz="2000" b="1" dirty="0" err="1">
                <a:latin typeface="Calibri"/>
                <a:cs typeface="Calibri"/>
              </a:rPr>
              <a:t>creazione</a:t>
            </a:r>
            <a:r>
              <a:rPr sz="2000" b="1" dirty="0">
                <a:latin typeface="Calibri"/>
                <a:cs typeface="Calibri"/>
              </a:rPr>
              <a:t> di</a:t>
            </a:r>
            <a:r>
              <a:rPr sz="2000" b="1" spc="-15" dirty="0">
                <a:latin typeface="Calibri"/>
                <a:cs typeface="Calibri"/>
              </a:rPr>
              <a:t> </a:t>
            </a:r>
            <a:r>
              <a:rPr sz="2000" b="1" dirty="0" err="1">
                <a:latin typeface="Calibri"/>
                <a:cs typeface="Calibri"/>
              </a:rPr>
              <a:t>prototip</a:t>
            </a:r>
            <a:r>
              <a:rPr lang="it-IT" sz="2000" b="1" dirty="0">
                <a:latin typeface="Calibri"/>
                <a:cs typeface="Calibri"/>
              </a:rPr>
              <a:t>i</a:t>
            </a:r>
            <a:r>
              <a:rPr sz="2000" b="1" spc="-10" dirty="0">
                <a:latin typeface="Calibri"/>
                <a:cs typeface="Calibri"/>
              </a:rPr>
              <a:t> </a:t>
            </a:r>
            <a:r>
              <a:rPr sz="2000" b="1" dirty="0" err="1">
                <a:latin typeface="Calibri"/>
                <a:cs typeface="Calibri"/>
              </a:rPr>
              <a:t>che</a:t>
            </a:r>
            <a:r>
              <a:rPr sz="2000" b="1" spc="-5" dirty="0">
                <a:latin typeface="Calibri"/>
                <a:cs typeface="Calibri"/>
              </a:rPr>
              <a:t> </a:t>
            </a:r>
            <a:r>
              <a:rPr sz="2000" b="1" dirty="0" err="1">
                <a:latin typeface="Calibri"/>
                <a:cs typeface="Calibri"/>
              </a:rPr>
              <a:t>incorpor</a:t>
            </a:r>
            <a:r>
              <a:rPr lang="it-IT" sz="2000" b="1" dirty="0">
                <a:latin typeface="Calibri"/>
                <a:cs typeface="Calibri"/>
              </a:rPr>
              <a:t>ino</a:t>
            </a:r>
            <a:r>
              <a:rPr sz="2000" b="1" spc="-10" dirty="0">
                <a:latin typeface="Calibri"/>
                <a:cs typeface="Calibri"/>
              </a:rPr>
              <a:t> </a:t>
            </a:r>
            <a:r>
              <a:rPr sz="2000" b="1" dirty="0">
                <a:latin typeface="Calibri"/>
                <a:cs typeface="Calibri"/>
              </a:rPr>
              <a:t>la</a:t>
            </a:r>
            <a:r>
              <a:rPr sz="2000" b="1" spc="-10" dirty="0">
                <a:latin typeface="Calibri"/>
                <a:cs typeface="Calibri"/>
              </a:rPr>
              <a:t> </a:t>
            </a:r>
            <a:r>
              <a:rPr sz="2000" b="1" dirty="0">
                <a:latin typeface="Calibri"/>
                <a:cs typeface="Calibri"/>
              </a:rPr>
              <a:t>voce</a:t>
            </a:r>
            <a:r>
              <a:rPr sz="2000" b="1" spc="-20" dirty="0">
                <a:latin typeface="Calibri"/>
                <a:cs typeface="Calibri"/>
              </a:rPr>
              <a:t> </a:t>
            </a:r>
            <a:r>
              <a:rPr sz="2000" b="1" dirty="0">
                <a:latin typeface="Calibri"/>
                <a:cs typeface="Calibri"/>
              </a:rPr>
              <a:t>del</a:t>
            </a:r>
            <a:r>
              <a:rPr lang="it-IT" sz="2000" b="1" dirty="0">
                <a:latin typeface="Calibri"/>
                <a:cs typeface="Calibri"/>
              </a:rPr>
              <a:t> p</a:t>
            </a:r>
            <a:r>
              <a:rPr sz="2000" b="1" spc="-10" dirty="0" err="1">
                <a:latin typeface="Calibri"/>
                <a:cs typeface="Calibri"/>
              </a:rPr>
              <a:t>aziente</a:t>
            </a:r>
            <a:endParaRPr sz="2000" b="1" dirty="0">
              <a:latin typeface="Calibri"/>
              <a:cs typeface="Calibri"/>
            </a:endParaRPr>
          </a:p>
        </p:txBody>
      </p:sp>
      <p:sp>
        <p:nvSpPr>
          <p:cNvPr id="9" name="object 5">
            <a:extLst>
              <a:ext uri="{FF2B5EF4-FFF2-40B4-BE49-F238E27FC236}">
                <a16:creationId xmlns:a16="http://schemas.microsoft.com/office/drawing/2014/main" id="{04E42705-D721-A00F-76D8-3267B4476B37}"/>
              </a:ext>
            </a:extLst>
          </p:cNvPr>
          <p:cNvSpPr txBox="1"/>
          <p:nvPr/>
        </p:nvSpPr>
        <p:spPr>
          <a:xfrm>
            <a:off x="2742458" y="5636390"/>
            <a:ext cx="7880984" cy="826769"/>
          </a:xfrm>
          <a:prstGeom prst="rect">
            <a:avLst/>
          </a:prstGeom>
        </p:spPr>
        <p:txBody>
          <a:bodyPr vert="horz" wrap="square" lIns="0" tIns="13335" rIns="0" bIns="0" rtlCol="0">
            <a:spAutoFit/>
          </a:bodyPr>
          <a:lstStyle/>
          <a:p>
            <a:pPr marL="12700" marR="5080" algn="just">
              <a:spcBef>
                <a:spcPts val="105"/>
              </a:spcBef>
              <a:tabLst>
                <a:tab pos="1478915" algn="l"/>
                <a:tab pos="2679700" algn="l"/>
                <a:tab pos="3626485" algn="l"/>
                <a:tab pos="5336540" algn="l"/>
                <a:tab pos="6564630" algn="l"/>
                <a:tab pos="7677784" algn="l"/>
              </a:tabLst>
            </a:pPr>
            <a:r>
              <a:rPr sz="1050" dirty="0">
                <a:solidFill>
                  <a:srgbClr val="333333"/>
                </a:solidFill>
                <a:latin typeface="Arial"/>
                <a:cs typeface="Arial"/>
              </a:rPr>
              <a:t>Grosjean,</a:t>
            </a:r>
            <a:r>
              <a:rPr sz="1050" spc="320" dirty="0">
                <a:solidFill>
                  <a:srgbClr val="333333"/>
                </a:solidFill>
                <a:latin typeface="Arial"/>
                <a:cs typeface="Arial"/>
              </a:rPr>
              <a:t> </a:t>
            </a:r>
            <a:r>
              <a:rPr sz="1050" dirty="0">
                <a:solidFill>
                  <a:srgbClr val="333333"/>
                </a:solidFill>
                <a:latin typeface="Arial"/>
                <a:cs typeface="Arial"/>
              </a:rPr>
              <a:t>S.,</a:t>
            </a:r>
            <a:r>
              <a:rPr sz="1050" spc="315" dirty="0">
                <a:solidFill>
                  <a:srgbClr val="333333"/>
                </a:solidFill>
                <a:latin typeface="Arial"/>
                <a:cs typeface="Arial"/>
              </a:rPr>
              <a:t> </a:t>
            </a:r>
            <a:r>
              <a:rPr sz="1050" dirty="0">
                <a:solidFill>
                  <a:srgbClr val="333333"/>
                </a:solidFill>
                <a:latin typeface="Arial"/>
                <a:cs typeface="Arial"/>
              </a:rPr>
              <a:t>Bonneville,</a:t>
            </a:r>
            <a:r>
              <a:rPr sz="1050" spc="330" dirty="0">
                <a:solidFill>
                  <a:srgbClr val="333333"/>
                </a:solidFill>
                <a:latin typeface="Arial"/>
                <a:cs typeface="Arial"/>
              </a:rPr>
              <a:t> </a:t>
            </a:r>
            <a:r>
              <a:rPr sz="1050" dirty="0">
                <a:solidFill>
                  <a:srgbClr val="333333"/>
                </a:solidFill>
                <a:latin typeface="Arial"/>
                <a:cs typeface="Arial"/>
              </a:rPr>
              <a:t>L.,</a:t>
            </a:r>
            <a:r>
              <a:rPr sz="1050" spc="325" dirty="0">
                <a:solidFill>
                  <a:srgbClr val="333333"/>
                </a:solidFill>
                <a:latin typeface="Arial"/>
                <a:cs typeface="Arial"/>
              </a:rPr>
              <a:t> </a:t>
            </a:r>
            <a:r>
              <a:rPr sz="1050" spc="70" dirty="0">
                <a:solidFill>
                  <a:srgbClr val="333333"/>
                </a:solidFill>
                <a:latin typeface="Arial"/>
                <a:cs typeface="Arial"/>
              </a:rPr>
              <a:t>&amp;</a:t>
            </a:r>
            <a:r>
              <a:rPr sz="1050" spc="320" dirty="0">
                <a:solidFill>
                  <a:srgbClr val="333333"/>
                </a:solidFill>
                <a:latin typeface="Arial"/>
                <a:cs typeface="Arial"/>
              </a:rPr>
              <a:t> </a:t>
            </a:r>
            <a:r>
              <a:rPr sz="1050" dirty="0">
                <a:solidFill>
                  <a:srgbClr val="333333"/>
                </a:solidFill>
                <a:latin typeface="Arial"/>
                <a:cs typeface="Arial"/>
              </a:rPr>
              <a:t>Redpath,</a:t>
            </a:r>
            <a:r>
              <a:rPr sz="1050" spc="325" dirty="0">
                <a:solidFill>
                  <a:srgbClr val="333333"/>
                </a:solidFill>
                <a:latin typeface="Arial"/>
                <a:cs typeface="Arial"/>
              </a:rPr>
              <a:t> </a:t>
            </a:r>
            <a:r>
              <a:rPr sz="1050" dirty="0">
                <a:solidFill>
                  <a:srgbClr val="333333"/>
                </a:solidFill>
                <a:latin typeface="Arial"/>
                <a:cs typeface="Arial"/>
              </a:rPr>
              <a:t>C.</a:t>
            </a:r>
            <a:r>
              <a:rPr sz="1050" spc="315" dirty="0">
                <a:solidFill>
                  <a:srgbClr val="333333"/>
                </a:solidFill>
                <a:latin typeface="Arial"/>
                <a:cs typeface="Arial"/>
              </a:rPr>
              <a:t> </a:t>
            </a:r>
            <a:r>
              <a:rPr sz="1050" dirty="0">
                <a:solidFill>
                  <a:srgbClr val="333333"/>
                </a:solidFill>
                <a:latin typeface="Arial"/>
                <a:cs typeface="Arial"/>
              </a:rPr>
              <a:t>(2019).</a:t>
            </a:r>
            <a:r>
              <a:rPr sz="1050" spc="310" dirty="0">
                <a:solidFill>
                  <a:srgbClr val="333333"/>
                </a:solidFill>
                <a:latin typeface="Arial"/>
                <a:cs typeface="Arial"/>
              </a:rPr>
              <a:t> </a:t>
            </a:r>
            <a:r>
              <a:rPr sz="1050" dirty="0">
                <a:solidFill>
                  <a:srgbClr val="333333"/>
                </a:solidFill>
                <a:latin typeface="Arial"/>
                <a:cs typeface="Arial"/>
              </a:rPr>
              <a:t>The</a:t>
            </a:r>
            <a:r>
              <a:rPr sz="1050" spc="320" dirty="0">
                <a:solidFill>
                  <a:srgbClr val="333333"/>
                </a:solidFill>
                <a:latin typeface="Arial"/>
                <a:cs typeface="Arial"/>
              </a:rPr>
              <a:t> </a:t>
            </a:r>
            <a:r>
              <a:rPr sz="1050" dirty="0">
                <a:solidFill>
                  <a:srgbClr val="333333"/>
                </a:solidFill>
                <a:latin typeface="Arial"/>
                <a:cs typeface="Arial"/>
              </a:rPr>
              <a:t>Design</a:t>
            </a:r>
            <a:r>
              <a:rPr sz="1050" spc="325" dirty="0">
                <a:solidFill>
                  <a:srgbClr val="333333"/>
                </a:solidFill>
                <a:latin typeface="Arial"/>
                <a:cs typeface="Arial"/>
              </a:rPr>
              <a:t> </a:t>
            </a:r>
            <a:r>
              <a:rPr sz="1050" dirty="0">
                <a:solidFill>
                  <a:srgbClr val="333333"/>
                </a:solidFill>
                <a:latin typeface="Arial"/>
                <a:cs typeface="Arial"/>
              </a:rPr>
              <a:t>Process</a:t>
            </a:r>
            <a:r>
              <a:rPr sz="1050" spc="320" dirty="0">
                <a:solidFill>
                  <a:srgbClr val="333333"/>
                </a:solidFill>
                <a:latin typeface="Arial"/>
                <a:cs typeface="Arial"/>
              </a:rPr>
              <a:t> </a:t>
            </a:r>
            <a:r>
              <a:rPr sz="1050" spc="50" dirty="0">
                <a:solidFill>
                  <a:srgbClr val="333333"/>
                </a:solidFill>
                <a:latin typeface="Arial"/>
                <a:cs typeface="Arial"/>
              </a:rPr>
              <a:t>of</a:t>
            </a:r>
            <a:r>
              <a:rPr sz="1050" spc="325" dirty="0">
                <a:solidFill>
                  <a:srgbClr val="333333"/>
                </a:solidFill>
                <a:latin typeface="Arial"/>
                <a:cs typeface="Arial"/>
              </a:rPr>
              <a:t> </a:t>
            </a:r>
            <a:r>
              <a:rPr sz="1050" dirty="0">
                <a:solidFill>
                  <a:srgbClr val="333333"/>
                </a:solidFill>
                <a:latin typeface="Arial"/>
                <a:cs typeface="Arial"/>
              </a:rPr>
              <a:t>an</a:t>
            </a:r>
            <a:r>
              <a:rPr sz="1050" spc="320" dirty="0">
                <a:solidFill>
                  <a:srgbClr val="333333"/>
                </a:solidFill>
                <a:latin typeface="Arial"/>
                <a:cs typeface="Arial"/>
              </a:rPr>
              <a:t> </a:t>
            </a:r>
            <a:r>
              <a:rPr sz="1050" dirty="0">
                <a:solidFill>
                  <a:srgbClr val="333333"/>
                </a:solidFill>
                <a:latin typeface="Arial"/>
                <a:cs typeface="Arial"/>
              </a:rPr>
              <a:t>mHealth</a:t>
            </a:r>
            <a:r>
              <a:rPr sz="1050" spc="320" dirty="0">
                <a:solidFill>
                  <a:srgbClr val="333333"/>
                </a:solidFill>
                <a:latin typeface="Arial"/>
                <a:cs typeface="Arial"/>
              </a:rPr>
              <a:t> </a:t>
            </a:r>
            <a:r>
              <a:rPr sz="1050" dirty="0">
                <a:solidFill>
                  <a:srgbClr val="333333"/>
                </a:solidFill>
                <a:latin typeface="Arial"/>
                <a:cs typeface="Arial"/>
              </a:rPr>
              <a:t>Technology:</a:t>
            </a:r>
            <a:r>
              <a:rPr sz="1050" spc="315" dirty="0">
                <a:solidFill>
                  <a:srgbClr val="333333"/>
                </a:solidFill>
                <a:latin typeface="Arial"/>
                <a:cs typeface="Arial"/>
              </a:rPr>
              <a:t> </a:t>
            </a:r>
            <a:r>
              <a:rPr sz="1050" dirty="0">
                <a:solidFill>
                  <a:srgbClr val="333333"/>
                </a:solidFill>
                <a:latin typeface="Arial"/>
                <a:cs typeface="Arial"/>
              </a:rPr>
              <a:t>The</a:t>
            </a:r>
            <a:r>
              <a:rPr sz="1050" spc="320" dirty="0">
                <a:solidFill>
                  <a:srgbClr val="333333"/>
                </a:solidFill>
                <a:latin typeface="Arial"/>
                <a:cs typeface="Arial"/>
              </a:rPr>
              <a:t> </a:t>
            </a:r>
            <a:r>
              <a:rPr sz="1050" spc="-10" dirty="0">
                <a:solidFill>
                  <a:srgbClr val="333333"/>
                </a:solidFill>
                <a:latin typeface="Arial"/>
                <a:cs typeface="Arial"/>
              </a:rPr>
              <a:t>Communicative </a:t>
            </a:r>
            <a:r>
              <a:rPr sz="1050" spc="20" dirty="0">
                <a:solidFill>
                  <a:srgbClr val="333333"/>
                </a:solidFill>
                <a:latin typeface="Arial"/>
                <a:cs typeface="Arial"/>
              </a:rPr>
              <a:t>Constitution</a:t>
            </a:r>
            <a:r>
              <a:rPr sz="1050" spc="80" dirty="0">
                <a:solidFill>
                  <a:srgbClr val="333333"/>
                </a:solidFill>
                <a:latin typeface="Arial"/>
                <a:cs typeface="Arial"/>
              </a:rPr>
              <a:t> </a:t>
            </a:r>
            <a:r>
              <a:rPr sz="1050" spc="50" dirty="0">
                <a:solidFill>
                  <a:srgbClr val="333333"/>
                </a:solidFill>
                <a:latin typeface="Arial"/>
                <a:cs typeface="Arial"/>
              </a:rPr>
              <a:t>of</a:t>
            </a:r>
            <a:r>
              <a:rPr sz="1050" spc="80" dirty="0">
                <a:solidFill>
                  <a:srgbClr val="333333"/>
                </a:solidFill>
                <a:latin typeface="Arial"/>
                <a:cs typeface="Arial"/>
              </a:rPr>
              <a:t> </a:t>
            </a:r>
            <a:r>
              <a:rPr sz="1050" spc="20" dirty="0">
                <a:solidFill>
                  <a:srgbClr val="333333"/>
                </a:solidFill>
                <a:latin typeface="Arial"/>
                <a:cs typeface="Arial"/>
              </a:rPr>
              <a:t>Patient</a:t>
            </a:r>
            <a:r>
              <a:rPr sz="1050" spc="85" dirty="0">
                <a:solidFill>
                  <a:srgbClr val="333333"/>
                </a:solidFill>
                <a:latin typeface="Arial"/>
                <a:cs typeface="Arial"/>
              </a:rPr>
              <a:t> </a:t>
            </a:r>
            <a:r>
              <a:rPr sz="1050" spc="20" dirty="0">
                <a:solidFill>
                  <a:srgbClr val="333333"/>
                </a:solidFill>
                <a:latin typeface="Arial"/>
                <a:cs typeface="Arial"/>
              </a:rPr>
              <a:t>Engagement</a:t>
            </a:r>
            <a:r>
              <a:rPr sz="1050" spc="75" dirty="0">
                <a:solidFill>
                  <a:srgbClr val="333333"/>
                </a:solidFill>
                <a:latin typeface="Arial"/>
                <a:cs typeface="Arial"/>
              </a:rPr>
              <a:t> </a:t>
            </a:r>
            <a:r>
              <a:rPr sz="1050" spc="20" dirty="0">
                <a:solidFill>
                  <a:srgbClr val="333333"/>
                </a:solidFill>
                <a:latin typeface="Arial"/>
                <a:cs typeface="Arial"/>
              </a:rPr>
              <a:t>Through</a:t>
            </a:r>
            <a:r>
              <a:rPr sz="1050" spc="80" dirty="0">
                <a:solidFill>
                  <a:srgbClr val="333333"/>
                </a:solidFill>
                <a:latin typeface="Arial"/>
                <a:cs typeface="Arial"/>
              </a:rPr>
              <a:t> </a:t>
            </a:r>
            <a:r>
              <a:rPr sz="1050" spc="20" dirty="0">
                <a:solidFill>
                  <a:srgbClr val="333333"/>
                </a:solidFill>
                <a:latin typeface="Arial"/>
                <a:cs typeface="Arial"/>
              </a:rPr>
              <a:t>a</a:t>
            </a:r>
            <a:r>
              <a:rPr sz="1050" spc="80" dirty="0">
                <a:solidFill>
                  <a:srgbClr val="333333"/>
                </a:solidFill>
                <a:latin typeface="Arial"/>
                <a:cs typeface="Arial"/>
              </a:rPr>
              <a:t> </a:t>
            </a:r>
            <a:r>
              <a:rPr sz="1050" spc="20" dirty="0">
                <a:solidFill>
                  <a:srgbClr val="333333"/>
                </a:solidFill>
                <a:latin typeface="Arial"/>
                <a:cs typeface="Arial"/>
              </a:rPr>
              <a:t>Participatory</a:t>
            </a:r>
            <a:r>
              <a:rPr sz="1050" spc="65" dirty="0">
                <a:solidFill>
                  <a:srgbClr val="333333"/>
                </a:solidFill>
                <a:latin typeface="Arial"/>
                <a:cs typeface="Arial"/>
              </a:rPr>
              <a:t> </a:t>
            </a:r>
            <a:r>
              <a:rPr sz="1050" spc="20" dirty="0">
                <a:solidFill>
                  <a:srgbClr val="333333"/>
                </a:solidFill>
                <a:latin typeface="Arial"/>
                <a:cs typeface="Arial"/>
              </a:rPr>
              <a:t>Design</a:t>
            </a:r>
            <a:r>
              <a:rPr sz="1050" spc="75" dirty="0">
                <a:solidFill>
                  <a:srgbClr val="333333"/>
                </a:solidFill>
                <a:latin typeface="Arial"/>
                <a:cs typeface="Arial"/>
              </a:rPr>
              <a:t> </a:t>
            </a:r>
            <a:r>
              <a:rPr sz="1050" spc="20" dirty="0">
                <a:solidFill>
                  <a:srgbClr val="333333"/>
                </a:solidFill>
                <a:latin typeface="Arial"/>
                <a:cs typeface="Arial"/>
              </a:rPr>
              <a:t>Workshop/Le</a:t>
            </a:r>
            <a:r>
              <a:rPr sz="1050" spc="75" dirty="0">
                <a:solidFill>
                  <a:srgbClr val="333333"/>
                </a:solidFill>
                <a:latin typeface="Arial"/>
                <a:cs typeface="Arial"/>
              </a:rPr>
              <a:t> </a:t>
            </a:r>
            <a:r>
              <a:rPr sz="1050" spc="20" dirty="0">
                <a:solidFill>
                  <a:srgbClr val="333333"/>
                </a:solidFill>
                <a:latin typeface="Arial"/>
                <a:cs typeface="Arial"/>
              </a:rPr>
              <a:t>processus</a:t>
            </a:r>
            <a:r>
              <a:rPr sz="1050" spc="60" dirty="0">
                <a:solidFill>
                  <a:srgbClr val="333333"/>
                </a:solidFill>
                <a:latin typeface="Arial"/>
                <a:cs typeface="Arial"/>
              </a:rPr>
              <a:t> </a:t>
            </a:r>
            <a:r>
              <a:rPr sz="1050" spc="20" dirty="0">
                <a:solidFill>
                  <a:srgbClr val="333333"/>
                </a:solidFill>
                <a:latin typeface="Arial"/>
                <a:cs typeface="Arial"/>
              </a:rPr>
              <a:t>de</a:t>
            </a:r>
            <a:r>
              <a:rPr sz="1050" spc="80" dirty="0">
                <a:solidFill>
                  <a:srgbClr val="333333"/>
                </a:solidFill>
                <a:latin typeface="Arial"/>
                <a:cs typeface="Arial"/>
              </a:rPr>
              <a:t> </a:t>
            </a:r>
            <a:r>
              <a:rPr sz="1050" spc="20" dirty="0">
                <a:solidFill>
                  <a:srgbClr val="333333"/>
                </a:solidFill>
                <a:latin typeface="Arial"/>
                <a:cs typeface="Arial"/>
              </a:rPr>
              <a:t>conception</a:t>
            </a:r>
            <a:r>
              <a:rPr sz="1050" spc="80" dirty="0">
                <a:solidFill>
                  <a:srgbClr val="333333"/>
                </a:solidFill>
                <a:latin typeface="Arial"/>
                <a:cs typeface="Arial"/>
              </a:rPr>
              <a:t> </a:t>
            </a:r>
            <a:r>
              <a:rPr sz="1050" spc="20" dirty="0">
                <a:solidFill>
                  <a:srgbClr val="333333"/>
                </a:solidFill>
                <a:latin typeface="Arial"/>
                <a:cs typeface="Arial"/>
              </a:rPr>
              <a:t>d'une</a:t>
            </a:r>
            <a:r>
              <a:rPr sz="1050" spc="80" dirty="0">
                <a:solidFill>
                  <a:srgbClr val="333333"/>
                </a:solidFill>
                <a:latin typeface="Arial"/>
                <a:cs typeface="Arial"/>
              </a:rPr>
              <a:t> </a:t>
            </a:r>
            <a:r>
              <a:rPr sz="1050" spc="-10" dirty="0">
                <a:solidFill>
                  <a:srgbClr val="333333"/>
                </a:solidFill>
                <a:latin typeface="Arial"/>
                <a:cs typeface="Arial"/>
              </a:rPr>
              <a:t>technologie </a:t>
            </a:r>
            <a:r>
              <a:rPr sz="1050" dirty="0">
                <a:solidFill>
                  <a:srgbClr val="333333"/>
                </a:solidFill>
                <a:latin typeface="Arial"/>
                <a:cs typeface="Arial"/>
              </a:rPr>
              <a:t>mHealth.</a:t>
            </a:r>
            <a:r>
              <a:rPr sz="1050" spc="155" dirty="0">
                <a:solidFill>
                  <a:srgbClr val="333333"/>
                </a:solidFill>
                <a:latin typeface="Arial"/>
                <a:cs typeface="Arial"/>
              </a:rPr>
              <a:t>  </a:t>
            </a:r>
            <a:r>
              <a:rPr sz="1050" dirty="0">
                <a:solidFill>
                  <a:srgbClr val="333333"/>
                </a:solidFill>
                <a:latin typeface="Arial"/>
                <a:cs typeface="Arial"/>
              </a:rPr>
              <a:t>La</a:t>
            </a:r>
            <a:r>
              <a:rPr sz="1050" spc="160" dirty="0">
                <a:solidFill>
                  <a:srgbClr val="333333"/>
                </a:solidFill>
                <a:latin typeface="Arial"/>
                <a:cs typeface="Arial"/>
              </a:rPr>
              <a:t>  </a:t>
            </a:r>
            <a:r>
              <a:rPr sz="1050" dirty="0">
                <a:solidFill>
                  <a:srgbClr val="333333"/>
                </a:solidFill>
                <a:latin typeface="Arial"/>
                <a:cs typeface="Arial"/>
              </a:rPr>
              <a:t>constitution</a:t>
            </a:r>
            <a:r>
              <a:rPr sz="1050" spc="165" dirty="0">
                <a:solidFill>
                  <a:srgbClr val="333333"/>
                </a:solidFill>
                <a:latin typeface="Arial"/>
                <a:cs typeface="Arial"/>
              </a:rPr>
              <a:t>  </a:t>
            </a:r>
            <a:r>
              <a:rPr sz="1050" dirty="0">
                <a:solidFill>
                  <a:srgbClr val="333333"/>
                </a:solidFill>
                <a:latin typeface="Arial"/>
                <a:cs typeface="Arial"/>
              </a:rPr>
              <a:t>communicative</a:t>
            </a:r>
            <a:r>
              <a:rPr sz="1050" spc="150" dirty="0">
                <a:solidFill>
                  <a:srgbClr val="333333"/>
                </a:solidFill>
                <a:latin typeface="Arial"/>
                <a:cs typeface="Arial"/>
              </a:rPr>
              <a:t>  </a:t>
            </a:r>
            <a:r>
              <a:rPr sz="1050" dirty="0">
                <a:solidFill>
                  <a:srgbClr val="333333"/>
                </a:solidFill>
                <a:latin typeface="Arial"/>
                <a:cs typeface="Arial"/>
              </a:rPr>
              <a:t>de</a:t>
            </a:r>
            <a:r>
              <a:rPr sz="1050" spc="160" dirty="0">
                <a:solidFill>
                  <a:srgbClr val="333333"/>
                </a:solidFill>
                <a:latin typeface="Arial"/>
                <a:cs typeface="Arial"/>
              </a:rPr>
              <a:t>  </a:t>
            </a:r>
            <a:r>
              <a:rPr sz="1050" dirty="0">
                <a:solidFill>
                  <a:srgbClr val="333333"/>
                </a:solidFill>
                <a:latin typeface="Arial"/>
                <a:cs typeface="Arial"/>
              </a:rPr>
              <a:t>l'engagement</a:t>
            </a:r>
            <a:r>
              <a:rPr sz="1050" spc="150" dirty="0">
                <a:solidFill>
                  <a:srgbClr val="333333"/>
                </a:solidFill>
                <a:latin typeface="Arial"/>
                <a:cs typeface="Arial"/>
              </a:rPr>
              <a:t>  </a:t>
            </a:r>
            <a:r>
              <a:rPr sz="1050" dirty="0">
                <a:solidFill>
                  <a:srgbClr val="333333"/>
                </a:solidFill>
                <a:latin typeface="Arial"/>
                <a:cs typeface="Arial"/>
              </a:rPr>
              <a:t>des</a:t>
            </a:r>
            <a:r>
              <a:rPr sz="1050" spc="150" dirty="0">
                <a:solidFill>
                  <a:srgbClr val="333333"/>
                </a:solidFill>
                <a:latin typeface="Arial"/>
                <a:cs typeface="Arial"/>
              </a:rPr>
              <a:t>  </a:t>
            </a:r>
            <a:r>
              <a:rPr sz="1050" dirty="0">
                <a:solidFill>
                  <a:srgbClr val="333333"/>
                </a:solidFill>
                <a:latin typeface="Arial"/>
                <a:cs typeface="Arial"/>
              </a:rPr>
              <a:t>patients</a:t>
            </a:r>
            <a:r>
              <a:rPr sz="1050" spc="160" dirty="0">
                <a:solidFill>
                  <a:srgbClr val="333333"/>
                </a:solidFill>
                <a:latin typeface="Arial"/>
                <a:cs typeface="Arial"/>
              </a:rPr>
              <a:t>  </a:t>
            </a:r>
            <a:r>
              <a:rPr sz="1050" dirty="0">
                <a:solidFill>
                  <a:srgbClr val="333333"/>
                </a:solidFill>
                <a:latin typeface="Arial"/>
                <a:cs typeface="Arial"/>
              </a:rPr>
              <a:t>lors</a:t>
            </a:r>
            <a:r>
              <a:rPr sz="1050" spc="155" dirty="0">
                <a:solidFill>
                  <a:srgbClr val="333333"/>
                </a:solidFill>
                <a:latin typeface="Arial"/>
                <a:cs typeface="Arial"/>
              </a:rPr>
              <a:t>  </a:t>
            </a:r>
            <a:r>
              <a:rPr sz="1050" spc="50" dirty="0">
                <a:solidFill>
                  <a:srgbClr val="333333"/>
                </a:solidFill>
                <a:latin typeface="Arial"/>
                <a:cs typeface="Arial"/>
              </a:rPr>
              <a:t>d'un</a:t>
            </a:r>
            <a:r>
              <a:rPr sz="1050" spc="160" dirty="0">
                <a:solidFill>
                  <a:srgbClr val="333333"/>
                </a:solidFill>
                <a:latin typeface="Arial"/>
                <a:cs typeface="Arial"/>
              </a:rPr>
              <a:t>  </a:t>
            </a:r>
            <a:r>
              <a:rPr sz="1050" dirty="0">
                <a:solidFill>
                  <a:srgbClr val="333333"/>
                </a:solidFill>
                <a:latin typeface="Arial"/>
                <a:cs typeface="Arial"/>
              </a:rPr>
              <a:t>atelier</a:t>
            </a:r>
            <a:r>
              <a:rPr sz="1050" spc="165" dirty="0">
                <a:solidFill>
                  <a:srgbClr val="333333"/>
                </a:solidFill>
                <a:latin typeface="Arial"/>
                <a:cs typeface="Arial"/>
              </a:rPr>
              <a:t>  </a:t>
            </a:r>
            <a:r>
              <a:rPr sz="1050" dirty="0">
                <a:solidFill>
                  <a:srgbClr val="333333"/>
                </a:solidFill>
                <a:latin typeface="Arial"/>
                <a:cs typeface="Arial"/>
              </a:rPr>
              <a:t>de</a:t>
            </a:r>
            <a:r>
              <a:rPr sz="1050" spc="160" dirty="0">
                <a:solidFill>
                  <a:srgbClr val="333333"/>
                </a:solidFill>
                <a:latin typeface="Arial"/>
                <a:cs typeface="Arial"/>
              </a:rPr>
              <a:t>  </a:t>
            </a:r>
            <a:r>
              <a:rPr sz="1050" dirty="0">
                <a:solidFill>
                  <a:srgbClr val="333333"/>
                </a:solidFill>
                <a:latin typeface="Arial"/>
                <a:cs typeface="Arial"/>
              </a:rPr>
              <a:t>conception</a:t>
            </a:r>
            <a:r>
              <a:rPr sz="1050" spc="150" dirty="0">
                <a:solidFill>
                  <a:srgbClr val="333333"/>
                </a:solidFill>
                <a:latin typeface="Arial"/>
                <a:cs typeface="Arial"/>
              </a:rPr>
              <a:t>  </a:t>
            </a:r>
            <a:r>
              <a:rPr sz="1050" spc="-10" dirty="0">
                <a:solidFill>
                  <a:srgbClr val="333333"/>
                </a:solidFill>
                <a:latin typeface="Arial"/>
                <a:cs typeface="Arial"/>
              </a:rPr>
              <a:t>participative. </a:t>
            </a:r>
            <a:r>
              <a:rPr sz="1050" i="1" spc="-10" dirty="0">
                <a:solidFill>
                  <a:srgbClr val="333333"/>
                </a:solidFill>
                <a:latin typeface="Calibri"/>
                <a:cs typeface="Calibri"/>
              </a:rPr>
              <a:t>ESSACHESS-</a:t>
            </a:r>
            <a:r>
              <a:rPr sz="1050" i="1" dirty="0">
                <a:solidFill>
                  <a:srgbClr val="333333"/>
                </a:solidFill>
                <a:latin typeface="Calibri"/>
                <a:cs typeface="Calibri"/>
              </a:rPr>
              <a:t>	</a:t>
            </a:r>
            <a:r>
              <a:rPr sz="1050" i="1" spc="-10" dirty="0">
                <a:solidFill>
                  <a:srgbClr val="333333"/>
                </a:solidFill>
                <a:latin typeface="Calibri"/>
                <a:cs typeface="Calibri"/>
              </a:rPr>
              <a:t>Journal</a:t>
            </a:r>
            <a:r>
              <a:rPr sz="1050" i="1" dirty="0">
                <a:solidFill>
                  <a:srgbClr val="333333"/>
                </a:solidFill>
                <a:latin typeface="Calibri"/>
                <a:cs typeface="Calibri"/>
              </a:rPr>
              <a:t>	</a:t>
            </a:r>
            <a:r>
              <a:rPr sz="1050" i="1" spc="-25" dirty="0">
                <a:solidFill>
                  <a:srgbClr val="333333"/>
                </a:solidFill>
                <a:latin typeface="Calibri"/>
                <a:cs typeface="Calibri"/>
              </a:rPr>
              <a:t>for</a:t>
            </a:r>
            <a:r>
              <a:rPr sz="1050" i="1" dirty="0">
                <a:solidFill>
                  <a:srgbClr val="333333"/>
                </a:solidFill>
                <a:latin typeface="Calibri"/>
                <a:cs typeface="Calibri"/>
              </a:rPr>
              <a:t>	</a:t>
            </a:r>
            <a:r>
              <a:rPr sz="1050" i="1" spc="-10" dirty="0">
                <a:solidFill>
                  <a:srgbClr val="333333"/>
                </a:solidFill>
                <a:latin typeface="Calibri"/>
                <a:cs typeface="Calibri"/>
              </a:rPr>
              <a:t>Communication</a:t>
            </a:r>
            <a:r>
              <a:rPr sz="1050" i="1" dirty="0">
                <a:solidFill>
                  <a:srgbClr val="333333"/>
                </a:solidFill>
                <a:latin typeface="Calibri"/>
                <a:cs typeface="Calibri"/>
              </a:rPr>
              <a:t>	</a:t>
            </a:r>
            <a:r>
              <a:rPr sz="1050" i="1" spc="-10" dirty="0">
                <a:solidFill>
                  <a:srgbClr val="333333"/>
                </a:solidFill>
                <a:latin typeface="Calibri"/>
                <a:cs typeface="Calibri"/>
              </a:rPr>
              <a:t>Studies</a:t>
            </a:r>
            <a:r>
              <a:rPr sz="1050" spc="-10" dirty="0">
                <a:solidFill>
                  <a:srgbClr val="333333"/>
                </a:solidFill>
                <a:latin typeface="Arial"/>
                <a:cs typeface="Arial"/>
              </a:rPr>
              <a:t>,</a:t>
            </a:r>
            <a:r>
              <a:rPr sz="1050" dirty="0">
                <a:solidFill>
                  <a:srgbClr val="333333"/>
                </a:solidFill>
                <a:latin typeface="Arial"/>
                <a:cs typeface="Arial"/>
              </a:rPr>
              <a:t>	</a:t>
            </a:r>
            <a:r>
              <a:rPr sz="1050" i="1" spc="-10" dirty="0">
                <a:solidFill>
                  <a:srgbClr val="333333"/>
                </a:solidFill>
                <a:latin typeface="Calibri"/>
                <a:cs typeface="Calibri"/>
              </a:rPr>
              <a:t>12</a:t>
            </a:r>
            <a:r>
              <a:rPr sz="1050" spc="-10" dirty="0">
                <a:solidFill>
                  <a:srgbClr val="333333"/>
                </a:solidFill>
                <a:latin typeface="Arial"/>
                <a:cs typeface="Arial"/>
              </a:rPr>
              <a:t>(1),</a:t>
            </a:r>
            <a:r>
              <a:rPr sz="1050" dirty="0">
                <a:solidFill>
                  <a:srgbClr val="333333"/>
                </a:solidFill>
                <a:latin typeface="Arial"/>
                <a:cs typeface="Arial"/>
              </a:rPr>
              <a:t>	</a:t>
            </a:r>
            <a:r>
              <a:rPr sz="1050" spc="-25" dirty="0">
                <a:solidFill>
                  <a:srgbClr val="333333"/>
                </a:solidFill>
                <a:latin typeface="Arial"/>
                <a:cs typeface="Arial"/>
              </a:rPr>
              <a:t>5+. </a:t>
            </a:r>
            <a:r>
              <a:rPr sz="1050" spc="-10" dirty="0">
                <a:solidFill>
                  <a:srgbClr val="333333"/>
                </a:solidFill>
                <a:latin typeface="Arial"/>
                <a:cs typeface="Arial"/>
              </a:rPr>
              <a:t>https://link.gale.com/apps/doc/A598129443/AONE?u=googlescholar&amp;sid=googleScholar&amp;xid=359ca12a</a:t>
            </a:r>
            <a:endParaRPr sz="1050" dirty="0">
              <a:latin typeface="Arial"/>
              <a:cs typeface="Arial"/>
            </a:endParaRPr>
          </a:p>
        </p:txBody>
      </p:sp>
      <p:sp>
        <p:nvSpPr>
          <p:cNvPr id="10" name="CasellaDiTesto 9">
            <a:extLst>
              <a:ext uri="{FF2B5EF4-FFF2-40B4-BE49-F238E27FC236}">
                <a16:creationId xmlns:a16="http://schemas.microsoft.com/office/drawing/2014/main" id="{BBB113BC-6D6C-194E-2DB9-FAAB4810A39D}"/>
              </a:ext>
            </a:extLst>
          </p:cNvPr>
          <p:cNvSpPr txBox="1"/>
          <p:nvPr/>
        </p:nvSpPr>
        <p:spPr>
          <a:xfrm>
            <a:off x="1115568" y="1528129"/>
            <a:ext cx="9333357" cy="1323439"/>
          </a:xfrm>
          <a:prstGeom prst="rect">
            <a:avLst/>
          </a:prstGeom>
          <a:noFill/>
        </p:spPr>
        <p:txBody>
          <a:bodyPr wrap="square">
            <a:spAutoFit/>
          </a:bodyPr>
          <a:lstStyle/>
          <a:p>
            <a:pPr marL="12700" marR="5080">
              <a:spcBef>
                <a:spcPts val="100"/>
              </a:spcBef>
            </a:pPr>
            <a:r>
              <a:rPr lang="it-IT" sz="2000" dirty="0">
                <a:latin typeface="Calibri"/>
                <a:cs typeface="Calibri"/>
              </a:rPr>
              <a:t>I</a:t>
            </a:r>
            <a:r>
              <a:rPr lang="it-IT" sz="2000" spc="-20" dirty="0">
                <a:latin typeface="Calibri"/>
                <a:cs typeface="Calibri"/>
              </a:rPr>
              <a:t> </a:t>
            </a:r>
            <a:r>
              <a:rPr lang="it-IT" sz="2000" dirty="0">
                <a:latin typeface="Calibri"/>
                <a:cs typeface="Calibri"/>
              </a:rPr>
              <a:t>pazienti</a:t>
            </a:r>
            <a:r>
              <a:rPr lang="it-IT" sz="2000" spc="-15" dirty="0">
                <a:latin typeface="Calibri"/>
                <a:cs typeface="Calibri"/>
              </a:rPr>
              <a:t> </a:t>
            </a:r>
            <a:r>
              <a:rPr lang="it-IT" sz="2000" dirty="0">
                <a:latin typeface="Calibri"/>
                <a:cs typeface="Calibri"/>
              </a:rPr>
              <a:t>non</a:t>
            </a:r>
            <a:r>
              <a:rPr lang="it-IT" sz="2000" spc="-5" dirty="0">
                <a:latin typeface="Calibri"/>
                <a:cs typeface="Calibri"/>
              </a:rPr>
              <a:t> </a:t>
            </a:r>
            <a:r>
              <a:rPr lang="it-IT" sz="2000" dirty="0">
                <a:latin typeface="Calibri"/>
                <a:cs typeface="Calibri"/>
              </a:rPr>
              <a:t>sono</a:t>
            </a:r>
            <a:r>
              <a:rPr lang="it-IT" sz="2000" spc="-20" dirty="0">
                <a:latin typeface="Calibri"/>
                <a:cs typeface="Calibri"/>
              </a:rPr>
              <a:t> </a:t>
            </a:r>
            <a:r>
              <a:rPr lang="it-IT" sz="2000" dirty="0">
                <a:latin typeface="Calibri"/>
                <a:cs typeface="Calibri"/>
              </a:rPr>
              <a:t>solo</a:t>
            </a:r>
            <a:r>
              <a:rPr lang="it-IT" sz="2000" spc="-10" dirty="0">
                <a:latin typeface="Calibri"/>
                <a:cs typeface="Calibri"/>
              </a:rPr>
              <a:t> </a:t>
            </a:r>
            <a:r>
              <a:rPr lang="it-IT" sz="2000" dirty="0">
                <a:latin typeface="Calibri"/>
                <a:cs typeface="Calibri"/>
              </a:rPr>
              <a:t>gli</a:t>
            </a:r>
            <a:r>
              <a:rPr lang="it-IT" sz="2000" spc="-20" dirty="0">
                <a:latin typeface="Calibri"/>
                <a:cs typeface="Calibri"/>
              </a:rPr>
              <a:t> </a:t>
            </a:r>
            <a:r>
              <a:rPr lang="it-IT" sz="2000" dirty="0">
                <a:latin typeface="Calibri"/>
                <a:cs typeface="Calibri"/>
              </a:rPr>
              <a:t>utilizzatori</a:t>
            </a:r>
            <a:r>
              <a:rPr lang="it-IT" sz="2000" spc="-15" dirty="0">
                <a:latin typeface="Calibri"/>
                <a:cs typeface="Calibri"/>
              </a:rPr>
              <a:t> </a:t>
            </a:r>
            <a:r>
              <a:rPr lang="it-IT" sz="2000" dirty="0">
                <a:latin typeface="Calibri"/>
                <a:cs typeface="Calibri"/>
              </a:rPr>
              <a:t>di</a:t>
            </a:r>
            <a:r>
              <a:rPr lang="it-IT" sz="2000" spc="-10" dirty="0">
                <a:latin typeface="Calibri"/>
                <a:cs typeface="Calibri"/>
              </a:rPr>
              <a:t> </a:t>
            </a:r>
            <a:r>
              <a:rPr lang="it-IT" sz="2000" dirty="0">
                <a:latin typeface="Calibri"/>
                <a:cs typeface="Calibri"/>
              </a:rPr>
              <a:t>una</a:t>
            </a:r>
            <a:r>
              <a:rPr lang="it-IT" sz="2000" spc="-10" dirty="0">
                <a:latin typeface="Calibri"/>
                <a:cs typeface="Calibri"/>
              </a:rPr>
              <a:t> </a:t>
            </a:r>
            <a:r>
              <a:rPr lang="it-IT" sz="2000" dirty="0">
                <a:latin typeface="Calibri"/>
                <a:cs typeface="Calibri"/>
              </a:rPr>
              <a:t>nuova</a:t>
            </a:r>
            <a:r>
              <a:rPr lang="it-IT" sz="2000" spc="-20" dirty="0">
                <a:latin typeface="Calibri"/>
                <a:cs typeface="Calibri"/>
              </a:rPr>
              <a:t> </a:t>
            </a:r>
            <a:r>
              <a:rPr lang="it-IT" sz="2000" dirty="0">
                <a:latin typeface="Calibri"/>
                <a:cs typeface="Calibri"/>
              </a:rPr>
              <a:t>tecnologia</a:t>
            </a:r>
            <a:r>
              <a:rPr lang="it-IT" sz="2000" spc="400" dirty="0">
                <a:latin typeface="Calibri"/>
                <a:cs typeface="Calibri"/>
              </a:rPr>
              <a:t> </a:t>
            </a:r>
            <a:r>
              <a:rPr lang="it-IT" sz="2000" dirty="0">
                <a:latin typeface="Calibri"/>
                <a:cs typeface="Calibri"/>
              </a:rPr>
              <a:t>che </a:t>
            </a:r>
            <a:r>
              <a:rPr lang="it-IT" sz="2000" spc="-10" dirty="0">
                <a:latin typeface="Calibri"/>
                <a:cs typeface="Calibri"/>
              </a:rPr>
              <a:t>richiede </a:t>
            </a:r>
            <a:r>
              <a:rPr lang="it-IT" sz="2000" dirty="0">
                <a:latin typeface="Calibri"/>
                <a:cs typeface="Calibri"/>
              </a:rPr>
              <a:t>competenze</a:t>
            </a:r>
            <a:r>
              <a:rPr lang="it-IT" sz="2000" spc="-30" dirty="0">
                <a:latin typeface="Calibri"/>
                <a:cs typeface="Calibri"/>
              </a:rPr>
              <a:t> </a:t>
            </a:r>
            <a:r>
              <a:rPr lang="it-IT" sz="2000" dirty="0">
                <a:latin typeface="Calibri"/>
                <a:cs typeface="Calibri"/>
              </a:rPr>
              <a:t>strumentali</a:t>
            </a:r>
            <a:r>
              <a:rPr lang="it-IT" sz="2000" spc="-60" dirty="0">
                <a:latin typeface="Calibri"/>
                <a:cs typeface="Calibri"/>
              </a:rPr>
              <a:t> </a:t>
            </a:r>
            <a:r>
              <a:rPr lang="it-IT" sz="2000" dirty="0">
                <a:latin typeface="Calibri"/>
                <a:cs typeface="Calibri"/>
              </a:rPr>
              <a:t>ma</a:t>
            </a:r>
            <a:r>
              <a:rPr lang="it-IT" sz="2000" spc="-50" dirty="0">
                <a:latin typeface="Calibri"/>
                <a:cs typeface="Calibri"/>
              </a:rPr>
              <a:t> </a:t>
            </a:r>
            <a:r>
              <a:rPr lang="it-IT" sz="2000" dirty="0">
                <a:latin typeface="Calibri"/>
                <a:cs typeface="Calibri"/>
              </a:rPr>
              <a:t>dovrebbero</a:t>
            </a:r>
            <a:r>
              <a:rPr lang="it-IT" sz="2000" spc="-45" dirty="0">
                <a:latin typeface="Calibri"/>
                <a:cs typeface="Calibri"/>
              </a:rPr>
              <a:t> </a:t>
            </a:r>
            <a:r>
              <a:rPr lang="it-IT" sz="2000" dirty="0">
                <a:latin typeface="Calibri"/>
                <a:cs typeface="Calibri"/>
              </a:rPr>
              <a:t>essere</a:t>
            </a:r>
            <a:r>
              <a:rPr lang="it-IT" sz="2000" spc="-60" dirty="0">
                <a:latin typeface="Calibri"/>
                <a:cs typeface="Calibri"/>
              </a:rPr>
              <a:t> </a:t>
            </a:r>
            <a:r>
              <a:rPr lang="it-IT" sz="2000" dirty="0">
                <a:latin typeface="Calibri"/>
                <a:cs typeface="Calibri"/>
              </a:rPr>
              <a:t>considerati</a:t>
            </a:r>
            <a:r>
              <a:rPr lang="it-IT" sz="2000" spc="-50" dirty="0">
                <a:latin typeface="Calibri"/>
                <a:cs typeface="Calibri"/>
              </a:rPr>
              <a:t> </a:t>
            </a:r>
            <a:r>
              <a:rPr lang="it-IT" sz="2000" dirty="0">
                <a:latin typeface="Calibri"/>
                <a:cs typeface="Calibri"/>
              </a:rPr>
              <a:t>come</a:t>
            </a:r>
            <a:r>
              <a:rPr lang="it-IT" sz="2000" spc="-35" dirty="0">
                <a:latin typeface="Calibri"/>
                <a:cs typeface="Calibri"/>
              </a:rPr>
              <a:t> </a:t>
            </a:r>
            <a:r>
              <a:rPr lang="it-IT" sz="2000" b="1" spc="-10" dirty="0">
                <a:latin typeface="Calibri"/>
                <a:cs typeface="Calibri"/>
              </a:rPr>
              <a:t>«agenti </a:t>
            </a:r>
            <a:r>
              <a:rPr lang="it-IT" sz="2000" b="1" dirty="0">
                <a:latin typeface="Calibri"/>
                <a:cs typeface="Calibri"/>
              </a:rPr>
              <a:t>diagnostici»</a:t>
            </a:r>
            <a:r>
              <a:rPr lang="it-IT" sz="2000" b="1" spc="-35" dirty="0">
                <a:latin typeface="Calibri"/>
                <a:cs typeface="Calibri"/>
              </a:rPr>
              <a:t> </a:t>
            </a:r>
            <a:r>
              <a:rPr lang="it-IT" sz="2000" dirty="0">
                <a:latin typeface="Calibri"/>
                <a:cs typeface="Calibri"/>
              </a:rPr>
              <a:t>in</a:t>
            </a:r>
            <a:r>
              <a:rPr lang="it-IT" sz="2000" spc="-30" dirty="0">
                <a:latin typeface="Calibri"/>
                <a:cs typeface="Calibri"/>
              </a:rPr>
              <a:t> </a:t>
            </a:r>
            <a:r>
              <a:rPr lang="it-IT" sz="2000" dirty="0">
                <a:latin typeface="Calibri"/>
                <a:cs typeface="Calibri"/>
              </a:rPr>
              <a:t>grado</a:t>
            </a:r>
            <a:r>
              <a:rPr lang="it-IT" sz="2000" spc="-45" dirty="0">
                <a:latin typeface="Calibri"/>
                <a:cs typeface="Calibri"/>
              </a:rPr>
              <a:t> </a:t>
            </a:r>
            <a:r>
              <a:rPr lang="it-IT" sz="2000" dirty="0">
                <a:latin typeface="Calibri"/>
                <a:cs typeface="Calibri"/>
              </a:rPr>
              <a:t>di</a:t>
            </a:r>
            <a:r>
              <a:rPr lang="it-IT" sz="2000" spc="-35" dirty="0">
                <a:latin typeface="Calibri"/>
                <a:cs typeface="Calibri"/>
              </a:rPr>
              <a:t> </a:t>
            </a:r>
            <a:r>
              <a:rPr lang="it-IT" sz="2000" dirty="0">
                <a:latin typeface="Calibri"/>
                <a:cs typeface="Calibri"/>
              </a:rPr>
              <a:t>cogliere</a:t>
            </a:r>
            <a:r>
              <a:rPr lang="it-IT" sz="2000" spc="-20" dirty="0">
                <a:latin typeface="Calibri"/>
                <a:cs typeface="Calibri"/>
              </a:rPr>
              <a:t> </a:t>
            </a:r>
            <a:r>
              <a:rPr lang="it-IT" sz="2000" dirty="0">
                <a:latin typeface="Calibri"/>
                <a:cs typeface="Calibri"/>
              </a:rPr>
              <a:t>criticità</a:t>
            </a:r>
            <a:r>
              <a:rPr lang="it-IT" sz="2000" spc="-5" dirty="0">
                <a:latin typeface="Calibri"/>
                <a:cs typeface="Calibri"/>
              </a:rPr>
              <a:t> </a:t>
            </a:r>
            <a:r>
              <a:rPr lang="it-IT" sz="2000" dirty="0">
                <a:latin typeface="Calibri"/>
                <a:cs typeface="Calibri"/>
              </a:rPr>
              <a:t>e</a:t>
            </a:r>
            <a:r>
              <a:rPr lang="it-IT" sz="2000" spc="-45" dirty="0">
                <a:latin typeface="Calibri"/>
                <a:cs typeface="Calibri"/>
              </a:rPr>
              <a:t> </a:t>
            </a:r>
            <a:r>
              <a:rPr lang="it-IT" sz="2000" dirty="0">
                <a:latin typeface="Calibri"/>
                <a:cs typeface="Calibri"/>
              </a:rPr>
              <a:t>potenzialità,</a:t>
            </a:r>
            <a:r>
              <a:rPr lang="it-IT" sz="2000" spc="-10" dirty="0">
                <a:latin typeface="Calibri"/>
                <a:cs typeface="Calibri"/>
              </a:rPr>
              <a:t> </a:t>
            </a:r>
            <a:r>
              <a:rPr lang="it-IT" sz="2000" dirty="0">
                <a:latin typeface="Calibri"/>
                <a:cs typeface="Calibri"/>
              </a:rPr>
              <a:t>azioni</a:t>
            </a:r>
            <a:r>
              <a:rPr lang="it-IT" sz="2000" spc="-25" dirty="0">
                <a:latin typeface="Calibri"/>
                <a:cs typeface="Calibri"/>
              </a:rPr>
              <a:t> </a:t>
            </a:r>
            <a:r>
              <a:rPr lang="it-IT" sz="2000" dirty="0">
                <a:latin typeface="Calibri"/>
                <a:cs typeface="Calibri"/>
              </a:rPr>
              <a:t>correttive</a:t>
            </a:r>
            <a:r>
              <a:rPr lang="it-IT" sz="2000" spc="-25" dirty="0">
                <a:latin typeface="Calibri"/>
                <a:cs typeface="Calibri"/>
              </a:rPr>
              <a:t> </a:t>
            </a:r>
            <a:r>
              <a:rPr lang="it-IT" sz="2000" dirty="0">
                <a:latin typeface="Calibri"/>
                <a:cs typeface="Calibri"/>
              </a:rPr>
              <a:t>e</a:t>
            </a:r>
            <a:r>
              <a:rPr lang="it-IT" sz="2000" spc="-40" dirty="0">
                <a:latin typeface="Calibri"/>
                <a:cs typeface="Calibri"/>
              </a:rPr>
              <a:t> </a:t>
            </a:r>
            <a:r>
              <a:rPr lang="it-IT" sz="2000" spc="-10" dirty="0">
                <a:latin typeface="Calibri"/>
                <a:cs typeface="Calibri"/>
              </a:rPr>
              <a:t>interventi </a:t>
            </a:r>
            <a:r>
              <a:rPr lang="it-IT" sz="2000" dirty="0">
                <a:latin typeface="Calibri"/>
                <a:cs typeface="Calibri"/>
              </a:rPr>
              <a:t>di</a:t>
            </a:r>
            <a:r>
              <a:rPr lang="it-IT" sz="2000" spc="-20" dirty="0">
                <a:latin typeface="Calibri"/>
                <a:cs typeface="Calibri"/>
              </a:rPr>
              <a:t> </a:t>
            </a:r>
            <a:r>
              <a:rPr lang="it-IT" sz="2000" spc="-10" dirty="0">
                <a:latin typeface="Calibri"/>
                <a:cs typeface="Calibri"/>
              </a:rPr>
              <a:t>miglioramento</a:t>
            </a:r>
            <a:r>
              <a:rPr lang="it-IT" sz="2000" spc="-15" dirty="0">
                <a:latin typeface="Calibri"/>
                <a:cs typeface="Calibri"/>
              </a:rPr>
              <a:t> </a:t>
            </a:r>
            <a:r>
              <a:rPr lang="it-IT" sz="2000" dirty="0">
                <a:latin typeface="Calibri"/>
                <a:cs typeface="Calibri"/>
              </a:rPr>
              <a:t>continuo</a:t>
            </a:r>
            <a:r>
              <a:rPr lang="it-IT" sz="2000" spc="10" dirty="0">
                <a:latin typeface="Calibri"/>
                <a:cs typeface="Calibri"/>
              </a:rPr>
              <a:t> </a:t>
            </a:r>
            <a:r>
              <a:rPr lang="it-IT" sz="2000" dirty="0">
                <a:latin typeface="Calibri"/>
                <a:cs typeface="Calibri"/>
              </a:rPr>
              <a:t>della </a:t>
            </a:r>
            <a:r>
              <a:rPr lang="it-IT" sz="2000" spc="-10" dirty="0">
                <a:latin typeface="Calibri"/>
                <a:cs typeface="Calibri"/>
              </a:rPr>
              <a:t>tecnologia.</a:t>
            </a:r>
            <a:endParaRPr lang="it-IT" sz="2000" dirty="0">
              <a:latin typeface="Calibri"/>
              <a:cs typeface="Calibri"/>
            </a:endParaRPr>
          </a:p>
        </p:txBody>
      </p:sp>
      <p:sp>
        <p:nvSpPr>
          <p:cNvPr id="11" name="CasellaDiTesto 10">
            <a:extLst>
              <a:ext uri="{FF2B5EF4-FFF2-40B4-BE49-F238E27FC236}">
                <a16:creationId xmlns:a16="http://schemas.microsoft.com/office/drawing/2014/main" id="{8117ED97-7C58-DDAE-81C8-B380EA25F7FF}"/>
              </a:ext>
            </a:extLst>
          </p:cNvPr>
          <p:cNvSpPr txBox="1"/>
          <p:nvPr/>
        </p:nvSpPr>
        <p:spPr>
          <a:xfrm>
            <a:off x="1115568" y="2738574"/>
            <a:ext cx="10552175" cy="523220"/>
          </a:xfrm>
          <a:prstGeom prst="rect">
            <a:avLst/>
          </a:prstGeom>
          <a:noFill/>
        </p:spPr>
        <p:txBody>
          <a:bodyPr wrap="square">
            <a:spAutoFit/>
          </a:bodyPr>
          <a:lstStyle/>
          <a:p>
            <a:r>
              <a:rPr lang="it-IT" sz="2800" dirty="0">
                <a:latin typeface="Calibri"/>
                <a:cs typeface="Calibri"/>
              </a:rPr>
              <a:t>Passare</a:t>
            </a:r>
            <a:r>
              <a:rPr lang="it-IT" sz="2800" spc="-50" dirty="0">
                <a:latin typeface="Calibri"/>
                <a:cs typeface="Calibri"/>
              </a:rPr>
              <a:t> </a:t>
            </a:r>
            <a:r>
              <a:rPr lang="it-IT" sz="2800" dirty="0">
                <a:latin typeface="Calibri"/>
                <a:cs typeface="Calibri"/>
              </a:rPr>
              <a:t>dal</a:t>
            </a:r>
            <a:r>
              <a:rPr lang="it-IT" sz="2800" spc="-25" dirty="0">
                <a:latin typeface="Calibri"/>
                <a:cs typeface="Calibri"/>
              </a:rPr>
              <a:t> </a:t>
            </a:r>
            <a:r>
              <a:rPr lang="it-IT" sz="2800" dirty="0">
                <a:latin typeface="Calibri"/>
                <a:cs typeface="Calibri"/>
              </a:rPr>
              <a:t>concetto</a:t>
            </a:r>
            <a:r>
              <a:rPr lang="it-IT" sz="2800" spc="-20" dirty="0">
                <a:latin typeface="Calibri"/>
                <a:cs typeface="Calibri"/>
              </a:rPr>
              <a:t> </a:t>
            </a:r>
            <a:r>
              <a:rPr lang="it-IT" sz="2800" dirty="0">
                <a:latin typeface="Calibri"/>
                <a:cs typeface="Calibri"/>
              </a:rPr>
              <a:t>di</a:t>
            </a:r>
            <a:r>
              <a:rPr lang="it-IT" sz="2800" spc="-25" dirty="0">
                <a:latin typeface="Calibri"/>
                <a:cs typeface="Calibri"/>
              </a:rPr>
              <a:t> </a:t>
            </a:r>
            <a:r>
              <a:rPr lang="it-IT" sz="2800" dirty="0">
                <a:latin typeface="Calibri"/>
                <a:cs typeface="Calibri"/>
              </a:rPr>
              <a:t>paziente</a:t>
            </a:r>
            <a:r>
              <a:rPr lang="it-IT" sz="2800" spc="-20" dirty="0">
                <a:latin typeface="Calibri"/>
                <a:cs typeface="Calibri"/>
              </a:rPr>
              <a:t> «</a:t>
            </a:r>
            <a:r>
              <a:rPr lang="it-IT" sz="2800" dirty="0">
                <a:latin typeface="Calibri"/>
                <a:cs typeface="Calibri"/>
              </a:rPr>
              <a:t>end</a:t>
            </a:r>
            <a:r>
              <a:rPr lang="it-IT" sz="2800" spc="-20" dirty="0">
                <a:latin typeface="Calibri"/>
                <a:cs typeface="Calibri"/>
              </a:rPr>
              <a:t> </a:t>
            </a:r>
            <a:r>
              <a:rPr lang="it-IT" sz="2800" dirty="0">
                <a:latin typeface="Calibri"/>
                <a:cs typeface="Calibri"/>
              </a:rPr>
              <a:t>user»</a:t>
            </a:r>
            <a:r>
              <a:rPr lang="it-IT" sz="2800" spc="-30" dirty="0">
                <a:latin typeface="Calibri"/>
                <a:cs typeface="Calibri"/>
              </a:rPr>
              <a:t> </a:t>
            </a:r>
            <a:r>
              <a:rPr lang="it-IT" sz="2800" dirty="0">
                <a:latin typeface="Calibri"/>
                <a:cs typeface="Calibri"/>
              </a:rPr>
              <a:t>a</a:t>
            </a:r>
            <a:r>
              <a:rPr lang="it-IT" sz="2800" spc="-35" dirty="0">
                <a:latin typeface="Calibri"/>
                <a:cs typeface="Calibri"/>
              </a:rPr>
              <a:t> </a:t>
            </a:r>
            <a:r>
              <a:rPr lang="it-IT" sz="2800" dirty="0">
                <a:latin typeface="Calibri"/>
                <a:cs typeface="Calibri"/>
              </a:rPr>
              <a:t>paziente</a:t>
            </a:r>
            <a:r>
              <a:rPr lang="it-IT" sz="2800" spc="-15" dirty="0">
                <a:latin typeface="Calibri"/>
                <a:cs typeface="Calibri"/>
              </a:rPr>
              <a:t> </a:t>
            </a:r>
            <a:r>
              <a:rPr lang="it-IT" sz="2800" dirty="0">
                <a:highlight>
                  <a:srgbClr val="FFFF00"/>
                </a:highlight>
                <a:latin typeface="Calibri"/>
                <a:cs typeface="Calibri"/>
              </a:rPr>
              <a:t>co-</a:t>
            </a:r>
            <a:r>
              <a:rPr lang="it-IT" sz="2800" spc="-10" dirty="0">
                <a:highlight>
                  <a:srgbClr val="FFFF00"/>
                </a:highlight>
                <a:latin typeface="Calibri"/>
                <a:cs typeface="Calibri"/>
              </a:rPr>
              <a:t>produttore</a:t>
            </a:r>
            <a:r>
              <a:rPr lang="it-IT" spc="-10" dirty="0">
                <a:highlight>
                  <a:srgbClr val="FFFF00"/>
                </a:highlight>
                <a:latin typeface="Calibri"/>
                <a:cs typeface="Calibri"/>
              </a:rPr>
              <a:t>. </a:t>
            </a:r>
            <a:endParaRPr lang="it-IT" dirty="0">
              <a:highlight>
                <a:srgbClr val="FFFF00"/>
              </a:highlight>
            </a:endParaRPr>
          </a:p>
        </p:txBody>
      </p:sp>
      <p:pic>
        <p:nvPicPr>
          <p:cNvPr id="12" name="Immagine 11">
            <a:extLst>
              <a:ext uri="{FF2B5EF4-FFF2-40B4-BE49-F238E27FC236}">
                <a16:creationId xmlns:a16="http://schemas.microsoft.com/office/drawing/2014/main" id="{E9A8C85C-011F-DFD7-0EB3-3A1B1D87637D}"/>
              </a:ext>
            </a:extLst>
          </p:cNvPr>
          <p:cNvPicPr>
            <a:picLocks noChangeAspect="1"/>
          </p:cNvPicPr>
          <p:nvPr/>
        </p:nvPicPr>
        <p:blipFill>
          <a:blip r:embed="rId2"/>
          <a:stretch>
            <a:fillRect/>
          </a:stretch>
        </p:blipFill>
        <p:spPr>
          <a:xfrm>
            <a:off x="8259318" y="3442887"/>
            <a:ext cx="3695700" cy="1729187"/>
          </a:xfrm>
          <a:prstGeom prst="rect">
            <a:avLst/>
          </a:prstGeom>
        </p:spPr>
      </p:pic>
    </p:spTree>
    <p:extLst>
      <p:ext uri="{BB962C8B-B14F-4D97-AF65-F5344CB8AC3E}">
        <p14:creationId xmlns:p14="http://schemas.microsoft.com/office/powerpoint/2010/main" val="354797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918FA67-3BE6-40C3-B53F-B28F0E07D9C1}"/>
              </a:ext>
            </a:extLst>
          </p:cNvPr>
          <p:cNvSpPr txBox="1"/>
          <p:nvPr/>
        </p:nvSpPr>
        <p:spPr>
          <a:xfrm>
            <a:off x="2311078" y="459545"/>
            <a:ext cx="7569843" cy="1077218"/>
          </a:xfrm>
          <a:prstGeom prst="rect">
            <a:avLst/>
          </a:prstGeom>
          <a:noFill/>
        </p:spPr>
        <p:txBody>
          <a:bodyPr wrap="square" rtlCol="0">
            <a:spAutoFit/>
          </a:bodyPr>
          <a:lstStyle/>
          <a:p>
            <a:pPr algn="ctr"/>
            <a:r>
              <a:rPr lang="it-IT" sz="3200" b="1" dirty="0">
                <a:solidFill>
                  <a:srgbClr val="C00000"/>
                </a:solidFill>
              </a:rPr>
              <a:t>EUPATI-Accademia del Paziente esperto- Paziente esperto</a:t>
            </a:r>
          </a:p>
        </p:txBody>
      </p:sp>
      <p:sp>
        <p:nvSpPr>
          <p:cNvPr id="3" name="CasellaDiTesto 2">
            <a:extLst>
              <a:ext uri="{FF2B5EF4-FFF2-40B4-BE49-F238E27FC236}">
                <a16:creationId xmlns:a16="http://schemas.microsoft.com/office/drawing/2014/main" id="{41CA1733-88E3-C77C-E6AE-142C3BE091D0}"/>
              </a:ext>
            </a:extLst>
          </p:cNvPr>
          <p:cNvSpPr txBox="1"/>
          <p:nvPr/>
        </p:nvSpPr>
        <p:spPr>
          <a:xfrm>
            <a:off x="822960" y="1617989"/>
            <a:ext cx="10170159" cy="1200329"/>
          </a:xfrm>
          <a:prstGeom prst="rect">
            <a:avLst/>
          </a:prstGeom>
          <a:noFill/>
        </p:spPr>
        <p:txBody>
          <a:bodyPr wrap="square" rtlCol="0">
            <a:spAutoFit/>
          </a:bodyPr>
          <a:lstStyle/>
          <a:p>
            <a:r>
              <a:rPr lang="it-IT" sz="2400" b="1" kern="0" dirty="0">
                <a:solidFill>
                  <a:srgbClr val="35415B"/>
                </a:solidFill>
                <a:effectLst/>
                <a:highlight>
                  <a:srgbClr val="FFFF00"/>
                </a:highlight>
                <a:latin typeface="Calibri Light" panose="020F0302020204030204" pitchFamily="34" charset="0"/>
                <a:ea typeface="Times New Roman" panose="02020603050405020304" pitchFamily="18" charset="0"/>
                <a:cs typeface="Calibri Light" panose="020F0302020204030204" pitchFamily="34" charset="0"/>
              </a:rPr>
              <a:t>EUPATI</a:t>
            </a:r>
            <a:r>
              <a:rPr lang="it-IT" sz="2400" kern="0" dirty="0">
                <a:solidFill>
                  <a:srgbClr val="35415B"/>
                </a:solidFill>
                <a:effectLst/>
                <a:highlight>
                  <a:srgbClr val="FFFF00"/>
                </a:highlight>
                <a:latin typeface="Calibri Light" panose="020F0302020204030204" pitchFamily="34" charset="0"/>
                <a:ea typeface="Times New Roman" panose="02020603050405020304" pitchFamily="18" charset="0"/>
                <a:cs typeface="Calibri Light" panose="020F0302020204030204" pitchFamily="34" charset="0"/>
              </a:rPr>
              <a:t> è un progetto Europeo, nato con l’obiettivo di divulgare la conoscenza sulla Ricerca e lo Sviluppo dei Farmaci e delle innovazioni terapeutiche a tutti i cittadini</a:t>
            </a:r>
            <a:endParaRPr lang="it-IT" sz="2400" dirty="0">
              <a:latin typeface="Calibri Light" panose="020F0302020204030204" pitchFamily="34" charset="0"/>
              <a:cs typeface="Calibri Light" panose="020F0302020204030204" pitchFamily="34" charset="0"/>
            </a:endParaRPr>
          </a:p>
        </p:txBody>
      </p:sp>
      <p:sp>
        <p:nvSpPr>
          <p:cNvPr id="5" name="CasellaDiTesto 4">
            <a:extLst>
              <a:ext uri="{FF2B5EF4-FFF2-40B4-BE49-F238E27FC236}">
                <a16:creationId xmlns:a16="http://schemas.microsoft.com/office/drawing/2014/main" id="{4F5F67EA-32E3-59EA-981A-1952F32C1541}"/>
              </a:ext>
            </a:extLst>
          </p:cNvPr>
          <p:cNvSpPr txBox="1"/>
          <p:nvPr/>
        </p:nvSpPr>
        <p:spPr>
          <a:xfrm>
            <a:off x="822960" y="2899544"/>
            <a:ext cx="9733280" cy="1260345"/>
          </a:xfrm>
          <a:prstGeom prst="rect">
            <a:avLst/>
          </a:prstGeom>
          <a:noFill/>
        </p:spPr>
        <p:txBody>
          <a:bodyPr wrap="square">
            <a:spAutoFit/>
          </a:bodyPr>
          <a:lstStyle/>
          <a:p>
            <a:pPr algn="just">
              <a:lnSpc>
                <a:spcPct val="107000"/>
              </a:lnSpc>
              <a:spcAft>
                <a:spcPts val="800"/>
              </a:spcAft>
            </a:pPr>
            <a:r>
              <a:rPr lang="it-IT" sz="2400" kern="0" dirty="0">
                <a:solidFill>
                  <a:srgbClr val="35415B"/>
                </a:solidFill>
                <a:highlight>
                  <a:srgbClr val="FFFF00"/>
                </a:highlight>
                <a:latin typeface="Calibri Light" panose="020F0302020204030204" pitchFamily="34" charset="0"/>
                <a:cs typeface="Calibri Light" panose="020F0302020204030204" pitchFamily="34" charset="0"/>
              </a:rPr>
              <a:t>Il corso per “Paziente Esperto EUPATI” è approdato in Italia grazie ad </a:t>
            </a:r>
            <a:r>
              <a:rPr lang="it-IT" sz="2400" b="1" kern="0" dirty="0">
                <a:solidFill>
                  <a:srgbClr val="35415B"/>
                </a:solidFill>
                <a:highlight>
                  <a:srgbClr val="FFFF00"/>
                </a:highlight>
                <a:latin typeface="Calibri Light" panose="020F0302020204030204" pitchFamily="34" charset="0"/>
                <a:cs typeface="Calibri Light" panose="020F0302020204030204" pitchFamily="34" charset="0"/>
              </a:rPr>
              <a:t>Accademia del Paziente Esperto EUPATI</a:t>
            </a:r>
            <a:r>
              <a:rPr lang="it-IT" sz="2400" kern="0" dirty="0">
                <a:solidFill>
                  <a:srgbClr val="35415B"/>
                </a:solidFill>
                <a:highlight>
                  <a:srgbClr val="FFFF00"/>
                </a:highlight>
                <a:latin typeface="Calibri Light" panose="020F0302020204030204" pitchFamily="34" charset="0"/>
                <a:cs typeface="Calibri Light" panose="020F0302020204030204" pitchFamily="34" charset="0"/>
              </a:rPr>
              <a:t>. E’ approfondito, gratuito e destinato a Pazienti, Rappresentanti delle Associazioni di Pazienti e Caregiver.</a:t>
            </a:r>
          </a:p>
        </p:txBody>
      </p:sp>
      <p:sp>
        <p:nvSpPr>
          <p:cNvPr id="7" name="CasellaDiTesto 6">
            <a:extLst>
              <a:ext uri="{FF2B5EF4-FFF2-40B4-BE49-F238E27FC236}">
                <a16:creationId xmlns:a16="http://schemas.microsoft.com/office/drawing/2014/main" id="{5E2D3760-C6BB-6175-B801-2C848A4ED54E}"/>
              </a:ext>
            </a:extLst>
          </p:cNvPr>
          <p:cNvSpPr txBox="1"/>
          <p:nvPr/>
        </p:nvSpPr>
        <p:spPr>
          <a:xfrm>
            <a:off x="822960" y="4362848"/>
            <a:ext cx="9733280" cy="2677656"/>
          </a:xfrm>
          <a:prstGeom prst="rect">
            <a:avLst/>
          </a:prstGeom>
          <a:noFill/>
        </p:spPr>
        <p:txBody>
          <a:bodyPr wrap="square">
            <a:spAutoFit/>
          </a:bodyPr>
          <a:lstStyle/>
          <a:p>
            <a:pPr algn="just"/>
            <a:r>
              <a:rPr lang="it-IT" sz="2400" kern="0" dirty="0">
                <a:solidFill>
                  <a:srgbClr val="35415B"/>
                </a:solidFill>
                <a:highlight>
                  <a:srgbClr val="FFFF00"/>
                </a:highlight>
                <a:latin typeface="Calibri Light" panose="020F0302020204030204" pitchFamily="34" charset="0"/>
                <a:cs typeface="Calibri Light" panose="020F0302020204030204" pitchFamily="34" charset="0"/>
              </a:rPr>
              <a:t>In linea con gli obiettivi perseguiti dal progetto EUPATI, a livello europeo, la missione di ADPEE è quella di sensibilizzare la pubblica opinione sulla necessità di </a:t>
            </a:r>
            <a:r>
              <a:rPr lang="it-IT" sz="2400" b="1" kern="0" dirty="0">
                <a:solidFill>
                  <a:srgbClr val="35415B"/>
                </a:solidFill>
                <a:highlight>
                  <a:srgbClr val="FFFF00"/>
                </a:highlight>
                <a:latin typeface="Calibri Light" panose="020F0302020204030204" pitchFamily="34" charset="0"/>
                <a:cs typeface="Calibri Light" panose="020F0302020204030204" pitchFamily="34" charset="0"/>
              </a:rPr>
              <a:t>formare i pazienti e/o i caregiver </a:t>
            </a:r>
            <a:r>
              <a:rPr lang="it-IT" sz="2400" kern="0" dirty="0">
                <a:solidFill>
                  <a:srgbClr val="35415B"/>
                </a:solidFill>
                <a:highlight>
                  <a:srgbClr val="FFFF00"/>
                </a:highlight>
                <a:latin typeface="Calibri Light" panose="020F0302020204030204" pitchFamily="34" charset="0"/>
                <a:cs typeface="Calibri Light" panose="020F0302020204030204" pitchFamily="34" charset="0"/>
              </a:rPr>
              <a:t>sulla ricerca e lo sviluppo dei farmaci, facendoli diventare soggetti coinvolti e attivi nella gestione della salute. </a:t>
            </a:r>
            <a:r>
              <a:rPr lang="it-IT" kern="0" dirty="0">
                <a:solidFill>
                  <a:srgbClr val="35415B"/>
                </a:solidFill>
                <a:highlight>
                  <a:srgbClr val="FFFF00"/>
                </a:highlight>
                <a:latin typeface="Roboto" panose="02000000000000000000" pitchFamily="2" charset="0"/>
                <a:cs typeface="Calibri Light" panose="020F0302020204030204" pitchFamily="34" charset="0"/>
              </a:rPr>
              <a:t>I</a:t>
            </a:r>
            <a:r>
              <a:rPr lang="it-IT" sz="1800" dirty="0">
                <a:solidFill>
                  <a:srgbClr val="35415B"/>
                </a:solidFill>
                <a:effectLst/>
                <a:highlight>
                  <a:srgbClr val="FFFF00"/>
                </a:highlight>
                <a:latin typeface="Roboto" panose="02000000000000000000" pitchFamily="2" charset="0"/>
                <a:ea typeface="Times New Roman" panose="02020603050405020304" pitchFamily="18" charset="0"/>
              </a:rPr>
              <a:t>l </a:t>
            </a:r>
            <a:r>
              <a:rPr lang="it-IT" sz="2400" b="1" kern="0" dirty="0">
                <a:solidFill>
                  <a:srgbClr val="35415B"/>
                </a:solidFill>
                <a:highlight>
                  <a:srgbClr val="FFFF00"/>
                </a:highlight>
                <a:latin typeface="Calibri Light" panose="020F0302020204030204" pitchFamily="34" charset="0"/>
                <a:cs typeface="Calibri Light" panose="020F0302020204030204" pitchFamily="34" charset="0"/>
              </a:rPr>
              <a:t>Paziente Esperto EUPATI </a:t>
            </a:r>
            <a:r>
              <a:rPr lang="it-IT" sz="2400" kern="0" dirty="0">
                <a:solidFill>
                  <a:srgbClr val="35415B"/>
                </a:solidFill>
                <a:highlight>
                  <a:srgbClr val="FFFF00"/>
                </a:highlight>
                <a:latin typeface="Calibri Light" panose="020F0302020204030204" pitchFamily="34" charset="0"/>
                <a:cs typeface="Calibri Light" panose="020F0302020204030204" pitchFamily="34" charset="0"/>
              </a:rPr>
              <a:t>diventa così un </a:t>
            </a:r>
            <a:r>
              <a:rPr lang="it-IT" sz="2400" b="1" kern="0" dirty="0">
                <a:solidFill>
                  <a:srgbClr val="35415B"/>
                </a:solidFill>
                <a:highlight>
                  <a:srgbClr val="FFFF00"/>
                </a:highlight>
                <a:latin typeface="Calibri Light" panose="020F0302020204030204" pitchFamily="34" charset="0"/>
                <a:cs typeface="Calibri Light" panose="020F0302020204030204" pitchFamily="34" charset="0"/>
              </a:rPr>
              <a:t>partner autorevole </a:t>
            </a:r>
            <a:r>
              <a:rPr lang="it-IT" sz="2400" kern="0" dirty="0">
                <a:solidFill>
                  <a:srgbClr val="35415B"/>
                </a:solidFill>
                <a:highlight>
                  <a:srgbClr val="FFFF00"/>
                </a:highlight>
                <a:latin typeface="Calibri Light" panose="020F0302020204030204" pitchFamily="34" charset="0"/>
                <a:cs typeface="Calibri Light" panose="020F0302020204030204" pitchFamily="34" charset="0"/>
              </a:rPr>
              <a:t>ed imprescindibile per tutti gli interlocutori coinvolti nel mondo della sanità.</a:t>
            </a:r>
          </a:p>
          <a:p>
            <a:pPr algn="just"/>
            <a:endParaRPr lang="it-IT" sz="2400" kern="0" dirty="0">
              <a:solidFill>
                <a:srgbClr val="35415B"/>
              </a:solidFill>
              <a:highlight>
                <a:srgbClr val="FFFF00"/>
              </a:highlight>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629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B8184CCF-F261-6FFB-9701-3B979E58C589}"/>
              </a:ext>
            </a:extLst>
          </p:cNvPr>
          <p:cNvSpPr txBox="1">
            <a:spLocks noGrp="1"/>
          </p:cNvSpPr>
          <p:nvPr>
            <p:ph type="title"/>
          </p:nvPr>
        </p:nvSpPr>
        <p:spPr>
          <a:xfrm>
            <a:off x="1027113" y="809107"/>
            <a:ext cx="10515600" cy="888448"/>
          </a:xfrm>
          <a:prstGeom prst="rect">
            <a:avLst/>
          </a:prstGeom>
        </p:spPr>
        <p:txBody>
          <a:bodyPr vert="horz" wrap="square" lIns="0" tIns="331216" rIns="0" bIns="0" rtlCol="0">
            <a:spAutoFit/>
          </a:bodyPr>
          <a:lstStyle/>
          <a:p>
            <a:pPr marL="200660">
              <a:spcBef>
                <a:spcPts val="100"/>
              </a:spcBef>
            </a:pPr>
            <a:r>
              <a:rPr sz="4000" spc="150" dirty="0"/>
              <a:t>IAP2</a:t>
            </a:r>
            <a:r>
              <a:rPr sz="4000" spc="20" dirty="0"/>
              <a:t> </a:t>
            </a:r>
            <a:r>
              <a:rPr sz="4000" spc="145" dirty="0"/>
              <a:t>Spectrum</a:t>
            </a:r>
            <a:r>
              <a:rPr sz="4000" dirty="0"/>
              <a:t> </a:t>
            </a:r>
            <a:r>
              <a:rPr sz="4000" spc="140" dirty="0"/>
              <a:t>of</a:t>
            </a:r>
            <a:r>
              <a:rPr sz="4000" spc="20" dirty="0"/>
              <a:t> </a:t>
            </a:r>
            <a:r>
              <a:rPr sz="4000" spc="135" dirty="0"/>
              <a:t>Public</a:t>
            </a:r>
            <a:r>
              <a:rPr sz="4000" spc="25" dirty="0"/>
              <a:t> </a:t>
            </a:r>
            <a:r>
              <a:rPr sz="4000" spc="114" dirty="0"/>
              <a:t>Participation</a:t>
            </a:r>
            <a:endParaRPr sz="4000" dirty="0"/>
          </a:p>
        </p:txBody>
      </p:sp>
      <p:pic>
        <p:nvPicPr>
          <p:cNvPr id="4" name="object 3">
            <a:extLst>
              <a:ext uri="{FF2B5EF4-FFF2-40B4-BE49-F238E27FC236}">
                <a16:creationId xmlns:a16="http://schemas.microsoft.com/office/drawing/2014/main" id="{A373E329-050D-145C-B7BE-302E4131F1BD}"/>
              </a:ext>
            </a:extLst>
          </p:cNvPr>
          <p:cNvPicPr/>
          <p:nvPr/>
        </p:nvPicPr>
        <p:blipFill>
          <a:blip r:embed="rId2" cstate="print"/>
          <a:stretch>
            <a:fillRect/>
          </a:stretch>
        </p:blipFill>
        <p:spPr>
          <a:xfrm>
            <a:off x="1191159" y="1814829"/>
            <a:ext cx="7276566" cy="4870227"/>
          </a:xfrm>
          <a:prstGeom prst="rect">
            <a:avLst/>
          </a:prstGeom>
        </p:spPr>
      </p:pic>
      <p:sp>
        <p:nvSpPr>
          <p:cNvPr id="6" name="CasellaDiTesto 5">
            <a:extLst>
              <a:ext uri="{FF2B5EF4-FFF2-40B4-BE49-F238E27FC236}">
                <a16:creationId xmlns:a16="http://schemas.microsoft.com/office/drawing/2014/main" id="{18F30FA8-CDDD-48B9-2B14-E645ADFF05C8}"/>
              </a:ext>
            </a:extLst>
          </p:cNvPr>
          <p:cNvSpPr txBox="1"/>
          <p:nvPr/>
        </p:nvSpPr>
        <p:spPr>
          <a:xfrm>
            <a:off x="8467725" y="2078575"/>
            <a:ext cx="3495675" cy="4708981"/>
          </a:xfrm>
          <a:prstGeom prst="rect">
            <a:avLst/>
          </a:prstGeom>
          <a:noFill/>
        </p:spPr>
        <p:txBody>
          <a:bodyPr wrap="square">
            <a:spAutoFit/>
          </a:bodyPr>
          <a:lstStyle/>
          <a:p>
            <a:r>
              <a:rPr lang="it-IT" sz="2000" dirty="0">
                <a:solidFill>
                  <a:srgbClr val="333333"/>
                </a:solidFill>
                <a:latin typeface="Calibri Light" panose="020F0302020204030204" pitchFamily="34" charset="0"/>
                <a:cs typeface="Calibri Light" panose="020F0302020204030204" pitchFamily="34" charset="0"/>
              </a:rPr>
              <a:t>Lo «Spettro» della Partecipazione Pubblica è stato sviluppato </a:t>
            </a:r>
            <a:r>
              <a:rPr lang="it-IT" sz="2000" b="1" dirty="0">
                <a:solidFill>
                  <a:srgbClr val="333333"/>
                </a:solidFill>
                <a:latin typeface="Calibri Light" panose="020F0302020204030204" pitchFamily="34" charset="0"/>
                <a:cs typeface="Calibri Light" panose="020F0302020204030204" pitchFamily="34" charset="0"/>
              </a:rPr>
              <a:t>dall'Associazione Internazionale della Partecipazione Pubblica (IAP2)</a:t>
            </a:r>
            <a:r>
              <a:rPr lang="it-IT" sz="2000" dirty="0">
                <a:solidFill>
                  <a:srgbClr val="333333"/>
                </a:solidFill>
                <a:latin typeface="Calibri Light" panose="020F0302020204030204" pitchFamily="34" charset="0"/>
                <a:cs typeface="Calibri Light" panose="020F0302020204030204" pitchFamily="34" charset="0"/>
              </a:rPr>
              <a:t> per aiutare a chiarire il ruolo del pubblico (o della comunità) nella pianificazione e nel processo decisionale, e quanta influenza la comunità ha sulla pianificazione o sui processi decisionali. Identifica cinque livelli di partecipazione pubblica (o coinvolgimento della comunità).</a:t>
            </a:r>
            <a:endParaRPr lang="it-IT" sz="2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99250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B5A401-4F5F-6028-39D6-0FE19DA751BB}"/>
              </a:ext>
            </a:extLst>
          </p:cNvPr>
          <p:cNvSpPr>
            <a:spLocks noGrp="1"/>
          </p:cNvSpPr>
          <p:nvPr>
            <p:ph type="title"/>
          </p:nvPr>
        </p:nvSpPr>
        <p:spPr>
          <a:xfrm>
            <a:off x="1284489" y="341820"/>
            <a:ext cx="8297661" cy="1325563"/>
          </a:xfrm>
        </p:spPr>
        <p:txBody>
          <a:bodyPr>
            <a:normAutofit/>
          </a:bodyPr>
          <a:lstStyle/>
          <a:p>
            <a:r>
              <a:rPr lang="it-IT" sz="4000" dirty="0" err="1">
                <a:latin typeface="Calibri Light" panose="020F0302020204030204" pitchFamily="34" charset="0"/>
                <a:cs typeface="Calibri Light" panose="020F0302020204030204" pitchFamily="34" charset="0"/>
              </a:rPr>
              <a:t>Patient</a:t>
            </a:r>
            <a:r>
              <a:rPr lang="it-IT" sz="4000" dirty="0">
                <a:latin typeface="Calibri Light" panose="020F0302020204030204" pitchFamily="34" charset="0"/>
                <a:cs typeface="Calibri Light" panose="020F0302020204030204" pitchFamily="34" charset="0"/>
              </a:rPr>
              <a:t> Engagement</a:t>
            </a:r>
          </a:p>
        </p:txBody>
      </p:sp>
      <p:sp>
        <p:nvSpPr>
          <p:cNvPr id="3" name="CasellaDiTesto 2">
            <a:extLst>
              <a:ext uri="{FF2B5EF4-FFF2-40B4-BE49-F238E27FC236}">
                <a16:creationId xmlns:a16="http://schemas.microsoft.com/office/drawing/2014/main" id="{57441BDE-337A-355C-15C6-91E7B06755AE}"/>
              </a:ext>
            </a:extLst>
          </p:cNvPr>
          <p:cNvSpPr txBox="1"/>
          <p:nvPr/>
        </p:nvSpPr>
        <p:spPr>
          <a:xfrm>
            <a:off x="2187253" y="1391894"/>
            <a:ext cx="7569843" cy="1077218"/>
          </a:xfrm>
          <a:prstGeom prst="rect">
            <a:avLst/>
          </a:prstGeom>
          <a:noFill/>
        </p:spPr>
        <p:txBody>
          <a:bodyPr wrap="square" rtlCol="0">
            <a:spAutoFit/>
          </a:bodyPr>
          <a:lstStyle/>
          <a:p>
            <a:pPr algn="ctr"/>
            <a:r>
              <a:rPr lang="it-IT" sz="3200" dirty="0">
                <a:latin typeface="Calibri Light" panose="020F0302020204030204" pitchFamily="34" charset="0"/>
                <a:cs typeface="Calibri Light" panose="020F0302020204030204" pitchFamily="34" charset="0"/>
              </a:rPr>
              <a:t>In ogni profilo di paziente si muovono e avvicendano </a:t>
            </a:r>
            <a:r>
              <a:rPr lang="it-IT" sz="3200" b="1" dirty="0">
                <a:solidFill>
                  <a:srgbClr val="C00000"/>
                </a:solidFill>
                <a:latin typeface="Calibri Light" panose="020F0302020204030204" pitchFamily="34" charset="0"/>
                <a:cs typeface="Calibri Light" panose="020F0302020204030204" pitchFamily="34" charset="0"/>
              </a:rPr>
              <a:t>Pensieri, Emozioni ed Azioni</a:t>
            </a:r>
          </a:p>
        </p:txBody>
      </p:sp>
      <p:sp>
        <p:nvSpPr>
          <p:cNvPr id="4" name="CasellaDiTesto 3">
            <a:extLst>
              <a:ext uri="{FF2B5EF4-FFF2-40B4-BE49-F238E27FC236}">
                <a16:creationId xmlns:a16="http://schemas.microsoft.com/office/drawing/2014/main" id="{6C8E7F47-D7D4-0ABE-39C0-842AC1D99EF5}"/>
              </a:ext>
            </a:extLst>
          </p:cNvPr>
          <p:cNvSpPr txBox="1"/>
          <p:nvPr/>
        </p:nvSpPr>
        <p:spPr>
          <a:xfrm>
            <a:off x="4735424" y="7384590"/>
            <a:ext cx="3181589" cy="461665"/>
          </a:xfrm>
          <a:prstGeom prst="rect">
            <a:avLst/>
          </a:prstGeom>
          <a:noFill/>
        </p:spPr>
        <p:txBody>
          <a:bodyPr wrap="square" rtlCol="0">
            <a:spAutoFit/>
          </a:bodyPr>
          <a:lstStyle/>
          <a:p>
            <a:r>
              <a:rPr lang="en-US" sz="1200" i="1" u="sng" dirty="0"/>
              <a:t>(</a:t>
            </a:r>
            <a:r>
              <a:rPr lang="en-US" sz="1200" i="1" u="sng" dirty="0" err="1"/>
              <a:t>Fonte</a:t>
            </a:r>
            <a:r>
              <a:rPr lang="en-US" sz="1200" i="1" u="sng" dirty="0"/>
              <a:t>: Patient Health Engagement Model, </a:t>
            </a:r>
            <a:r>
              <a:rPr lang="en-US" sz="1200" i="1" u="sng" dirty="0" err="1"/>
              <a:t>Graffigna</a:t>
            </a:r>
            <a:r>
              <a:rPr lang="en-US" sz="1200" i="1" u="sng" dirty="0"/>
              <a:t> &amp; </a:t>
            </a:r>
            <a:r>
              <a:rPr lang="en-US" sz="1200" i="1" u="sng" dirty="0" err="1"/>
              <a:t>Barello</a:t>
            </a:r>
            <a:r>
              <a:rPr lang="en-US" sz="1200" i="1" u="sng" dirty="0"/>
              <a:t>, 2018)</a:t>
            </a:r>
            <a:endParaRPr lang="it-IT" sz="1200" dirty="0"/>
          </a:p>
        </p:txBody>
      </p:sp>
      <p:grpSp>
        <p:nvGrpSpPr>
          <p:cNvPr id="5" name="Gruppo 4">
            <a:extLst>
              <a:ext uri="{FF2B5EF4-FFF2-40B4-BE49-F238E27FC236}">
                <a16:creationId xmlns:a16="http://schemas.microsoft.com/office/drawing/2014/main" id="{DD42734C-6E22-617C-CE38-2BECDC2DD54D}"/>
              </a:ext>
            </a:extLst>
          </p:cNvPr>
          <p:cNvGrpSpPr/>
          <p:nvPr/>
        </p:nvGrpSpPr>
        <p:grpSpPr>
          <a:xfrm>
            <a:off x="2619375" y="2524487"/>
            <a:ext cx="7391400" cy="3536985"/>
            <a:chOff x="1610874" y="1598075"/>
            <a:chExt cx="6517126" cy="3536985"/>
          </a:xfrm>
        </p:grpSpPr>
        <p:pic>
          <p:nvPicPr>
            <p:cNvPr id="6" name="Immagine 21" descr="il processo di engagement.jpg">
              <a:extLst>
                <a:ext uri="{FF2B5EF4-FFF2-40B4-BE49-F238E27FC236}">
                  <a16:creationId xmlns:a16="http://schemas.microsoft.com/office/drawing/2014/main" id="{A7889F48-82F0-CDD1-28BA-EA26CA1AD4A3}"/>
                </a:ext>
              </a:extLst>
            </p:cNvPr>
            <p:cNvPicPr>
              <a:picLocks noChangeAspect="1" noChangeArrowheads="1"/>
            </p:cNvPicPr>
            <p:nvPr/>
          </p:nvPicPr>
          <p:blipFill>
            <a:blip r:embed="rId2"/>
            <a:srcRect/>
            <a:stretch>
              <a:fillRect/>
            </a:stretch>
          </p:blipFill>
          <p:spPr bwMode="auto">
            <a:xfrm>
              <a:off x="1610874" y="1598075"/>
              <a:ext cx="6517126" cy="3536985"/>
            </a:xfrm>
            <a:prstGeom prst="rect">
              <a:avLst/>
            </a:prstGeom>
            <a:noFill/>
            <a:ln w="9525">
              <a:noFill/>
              <a:miter lim="800000"/>
              <a:headEnd/>
              <a:tailEnd/>
            </a:ln>
          </p:spPr>
        </p:pic>
        <p:sp>
          <p:nvSpPr>
            <p:cNvPr id="7" name="Rettangolo 6">
              <a:extLst>
                <a:ext uri="{FF2B5EF4-FFF2-40B4-BE49-F238E27FC236}">
                  <a16:creationId xmlns:a16="http://schemas.microsoft.com/office/drawing/2014/main" id="{0D60AA53-B6A3-19E2-50F4-8CC0CC7A31C9}"/>
                </a:ext>
              </a:extLst>
            </p:cNvPr>
            <p:cNvSpPr/>
            <p:nvPr/>
          </p:nvSpPr>
          <p:spPr>
            <a:xfrm>
              <a:off x="5370423" y="2184233"/>
              <a:ext cx="1099320" cy="2676791"/>
            </a:xfrm>
            <a:prstGeom prst="rect">
              <a:avLst/>
            </a:prstGeom>
            <a:solidFill>
              <a:srgbClr val="FFFF00">
                <a:alpha val="36000"/>
              </a:srgbClr>
            </a:solidFill>
            <a:ln>
              <a:solidFill>
                <a:srgbClr val="FFFF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dirty="0"/>
            </a:p>
          </p:txBody>
        </p:sp>
      </p:grpSp>
      <p:sp>
        <p:nvSpPr>
          <p:cNvPr id="8" name="CasellaDiTesto 7">
            <a:extLst>
              <a:ext uri="{FF2B5EF4-FFF2-40B4-BE49-F238E27FC236}">
                <a16:creationId xmlns:a16="http://schemas.microsoft.com/office/drawing/2014/main" id="{9E168C14-5886-32C5-9670-DD3FFF5332B2}"/>
              </a:ext>
            </a:extLst>
          </p:cNvPr>
          <p:cNvSpPr txBox="1"/>
          <p:nvPr/>
        </p:nvSpPr>
        <p:spPr>
          <a:xfrm>
            <a:off x="4505205" y="6002155"/>
            <a:ext cx="3181589" cy="461665"/>
          </a:xfrm>
          <a:prstGeom prst="rect">
            <a:avLst/>
          </a:prstGeom>
          <a:noFill/>
        </p:spPr>
        <p:txBody>
          <a:bodyPr wrap="square" rtlCol="0">
            <a:spAutoFit/>
          </a:bodyPr>
          <a:lstStyle/>
          <a:p>
            <a:r>
              <a:rPr lang="en-US" sz="1200" i="1" u="sng" dirty="0"/>
              <a:t>(</a:t>
            </a:r>
            <a:r>
              <a:rPr lang="en-US" sz="1200" i="1" u="sng" dirty="0" err="1"/>
              <a:t>Fonte</a:t>
            </a:r>
            <a:r>
              <a:rPr lang="en-US" sz="1200" i="1" u="sng" dirty="0"/>
              <a:t>: Patient Health Engagement Model, </a:t>
            </a:r>
            <a:r>
              <a:rPr lang="en-US" sz="1200" i="1" u="sng" dirty="0" err="1"/>
              <a:t>Graffigna</a:t>
            </a:r>
            <a:r>
              <a:rPr lang="en-US" sz="1200" i="1" u="sng" dirty="0"/>
              <a:t> &amp; </a:t>
            </a:r>
            <a:r>
              <a:rPr lang="en-US" sz="1200" i="1" u="sng" dirty="0" err="1"/>
              <a:t>Barello</a:t>
            </a:r>
            <a:r>
              <a:rPr lang="en-US" sz="1200" i="1" u="sng" dirty="0"/>
              <a:t>, 2018)</a:t>
            </a:r>
            <a:endParaRPr lang="it-IT" sz="1200" dirty="0"/>
          </a:p>
        </p:txBody>
      </p:sp>
    </p:spTree>
    <p:extLst>
      <p:ext uri="{BB962C8B-B14F-4D97-AF65-F5344CB8AC3E}">
        <p14:creationId xmlns:p14="http://schemas.microsoft.com/office/powerpoint/2010/main" val="197804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isultati immagini per the man is a resource">
            <a:extLst>
              <a:ext uri="{FF2B5EF4-FFF2-40B4-BE49-F238E27FC236}">
                <a16:creationId xmlns:a16="http://schemas.microsoft.com/office/drawing/2014/main" id="{8F580C74-BADD-3310-F7E0-D4BAA6A53DF2}"/>
              </a:ext>
            </a:extLst>
          </p:cNvPr>
          <p:cNvPicPr>
            <a:picLocks noChangeAspect="1" noChangeArrowheads="1"/>
          </p:cNvPicPr>
          <p:nvPr/>
        </p:nvPicPr>
        <p:blipFill>
          <a:blip r:embed="rId2"/>
          <a:srcRect/>
          <a:stretch>
            <a:fillRect/>
          </a:stretch>
        </p:blipFill>
        <p:spPr bwMode="auto">
          <a:xfrm>
            <a:off x="5531172" y="1604108"/>
            <a:ext cx="4876800" cy="4876801"/>
          </a:xfrm>
          <a:prstGeom prst="rect">
            <a:avLst/>
          </a:prstGeom>
          <a:noFill/>
        </p:spPr>
      </p:pic>
      <p:sp>
        <p:nvSpPr>
          <p:cNvPr id="4" name="CasellaDiTesto 3">
            <a:extLst>
              <a:ext uri="{FF2B5EF4-FFF2-40B4-BE49-F238E27FC236}">
                <a16:creationId xmlns:a16="http://schemas.microsoft.com/office/drawing/2014/main" id="{F64F36E9-EBC6-C2EC-674D-73241050BFC0}"/>
              </a:ext>
            </a:extLst>
          </p:cNvPr>
          <p:cNvSpPr txBox="1"/>
          <p:nvPr/>
        </p:nvSpPr>
        <p:spPr>
          <a:xfrm rot="20942990">
            <a:off x="5654625" y="4172501"/>
            <a:ext cx="4717366"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it-IT" sz="4800" b="1" dirty="0">
                <a:solidFill>
                  <a:srgbClr val="C00000"/>
                </a:solidFill>
              </a:rPr>
              <a:t>FA BENE A TUTTI!</a:t>
            </a:r>
          </a:p>
        </p:txBody>
      </p:sp>
      <p:sp>
        <p:nvSpPr>
          <p:cNvPr id="5" name="CasellaDiTesto 4">
            <a:extLst>
              <a:ext uri="{FF2B5EF4-FFF2-40B4-BE49-F238E27FC236}">
                <a16:creationId xmlns:a16="http://schemas.microsoft.com/office/drawing/2014/main" id="{6D2D2D78-CFEB-8299-7D24-39C85B847219}"/>
              </a:ext>
            </a:extLst>
          </p:cNvPr>
          <p:cNvSpPr txBox="1"/>
          <p:nvPr/>
        </p:nvSpPr>
        <p:spPr>
          <a:xfrm>
            <a:off x="1125197" y="2220689"/>
            <a:ext cx="3634450" cy="3046988"/>
          </a:xfrm>
          <a:prstGeom prst="rect">
            <a:avLst/>
          </a:prstGeom>
          <a:noFill/>
        </p:spPr>
        <p:txBody>
          <a:bodyPr wrap="square" rtlCol="0">
            <a:spAutoFit/>
          </a:bodyPr>
          <a:lstStyle/>
          <a:p>
            <a:r>
              <a:rPr lang="it-IT" sz="2400" dirty="0">
                <a:latin typeface="Calibri Light" panose="020F0302020204030204" pitchFamily="34" charset="0"/>
                <a:cs typeface="Calibri Light" panose="020F0302020204030204" pitchFamily="34" charset="0"/>
              </a:rPr>
              <a:t>Il </a:t>
            </a:r>
            <a:r>
              <a:rPr lang="it-IT" sz="2400" b="1" dirty="0">
                <a:solidFill>
                  <a:srgbClr val="C00000"/>
                </a:solidFill>
                <a:latin typeface="Calibri Light" panose="020F0302020204030204" pitchFamily="34" charset="0"/>
                <a:cs typeface="Calibri Light" panose="020F0302020204030204" pitchFamily="34" charset="0"/>
              </a:rPr>
              <a:t>coinvolgimento attivo </a:t>
            </a:r>
            <a:r>
              <a:rPr lang="it-IT" sz="2400" dirty="0">
                <a:latin typeface="Calibri Light" panose="020F0302020204030204" pitchFamily="34" charset="0"/>
                <a:cs typeface="Calibri Light" panose="020F0302020204030204" pitchFamily="34" charset="0"/>
              </a:rPr>
              <a:t>ha un impatto positivo su: </a:t>
            </a:r>
          </a:p>
          <a:p>
            <a:pPr>
              <a:buClr>
                <a:srgbClr val="C00000"/>
              </a:buClr>
              <a:buFont typeface="Arial" pitchFamily="34" charset="0"/>
              <a:buChar char="•"/>
            </a:pPr>
            <a:r>
              <a:rPr lang="it-IT" sz="2400" dirty="0">
                <a:latin typeface="Calibri Light" panose="020F0302020204030204" pitchFamily="34" charset="0"/>
                <a:cs typeface="Calibri Light" panose="020F0302020204030204" pitchFamily="34" charset="0"/>
              </a:rPr>
              <a:t> risultati clinici,</a:t>
            </a:r>
          </a:p>
          <a:p>
            <a:pPr>
              <a:buClr>
                <a:srgbClr val="C00000"/>
              </a:buClr>
              <a:buFont typeface="Arial" pitchFamily="34" charset="0"/>
              <a:buChar char="•"/>
            </a:pPr>
            <a:r>
              <a:rPr lang="it-IT" sz="2400" dirty="0">
                <a:latin typeface="Calibri Light" panose="020F0302020204030204" pitchFamily="34" charset="0"/>
                <a:cs typeface="Calibri Light" panose="020F0302020204030204" pitchFamily="34" charset="0"/>
              </a:rPr>
              <a:t> comportamenti preventivi</a:t>
            </a:r>
          </a:p>
          <a:p>
            <a:pPr>
              <a:buClr>
                <a:srgbClr val="C00000"/>
              </a:buClr>
              <a:buFont typeface="Arial" pitchFamily="34" charset="0"/>
              <a:buChar char="•"/>
            </a:pPr>
            <a:r>
              <a:rPr lang="it-IT" sz="2400" dirty="0">
                <a:latin typeface="Calibri Light" panose="020F0302020204030204" pitchFamily="34" charset="0"/>
                <a:cs typeface="Calibri Light" panose="020F0302020204030204" pitchFamily="34" charset="0"/>
              </a:rPr>
              <a:t> costi sanitari</a:t>
            </a:r>
          </a:p>
          <a:p>
            <a:pPr>
              <a:buClr>
                <a:srgbClr val="C00000"/>
              </a:buClr>
              <a:buFont typeface="Arial" pitchFamily="34" charset="0"/>
              <a:buChar char="•"/>
            </a:pPr>
            <a:r>
              <a:rPr lang="it-IT" sz="2400" dirty="0">
                <a:latin typeface="Calibri Light" panose="020F0302020204030204" pitchFamily="34" charset="0"/>
                <a:cs typeface="Calibri Light" panose="020F0302020204030204" pitchFamily="34" charset="0"/>
              </a:rPr>
              <a:t> facilita l’impiego di tecnologie innovative per la salute</a:t>
            </a:r>
            <a:endParaRPr lang="it-IT" dirty="0">
              <a:latin typeface="Calibri Light" panose="020F0302020204030204" pitchFamily="34" charset="0"/>
              <a:cs typeface="Calibri Light" panose="020F0302020204030204" pitchFamily="34" charset="0"/>
            </a:endParaRPr>
          </a:p>
        </p:txBody>
      </p:sp>
      <p:sp>
        <p:nvSpPr>
          <p:cNvPr id="6" name="object 2">
            <a:extLst>
              <a:ext uri="{FF2B5EF4-FFF2-40B4-BE49-F238E27FC236}">
                <a16:creationId xmlns:a16="http://schemas.microsoft.com/office/drawing/2014/main" id="{C06DF385-7899-A690-48F9-DE70DE642B4C}"/>
              </a:ext>
            </a:extLst>
          </p:cNvPr>
          <p:cNvSpPr txBox="1">
            <a:spLocks/>
          </p:cNvSpPr>
          <p:nvPr/>
        </p:nvSpPr>
        <p:spPr>
          <a:xfrm>
            <a:off x="1209677" y="529999"/>
            <a:ext cx="8195733" cy="1217898"/>
          </a:xfrm>
          <a:prstGeom prst="rect">
            <a:avLst/>
          </a:prstGeom>
        </p:spPr>
        <p:txBody>
          <a:bodyPr vert="horz" wrap="square" lIns="0" tIns="5397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r>
              <a:rPr lang="it-IT" sz="2800" b="1" dirty="0">
                <a:solidFill>
                  <a:srgbClr val="8A2638"/>
                </a:solidFill>
                <a:latin typeface="Calibri Light" panose="020F0302020204030204" pitchFamily="34" charset="0"/>
                <a:cs typeface="Calibri Light" panose="020F0302020204030204" pitchFamily="34" charset="0"/>
              </a:rPr>
              <a:t>Empowerment/engagement: leve per l’impiego consapevole e vantaggioso delle tecnologie sanitarie innovative</a:t>
            </a:r>
          </a:p>
        </p:txBody>
      </p:sp>
    </p:spTree>
    <p:extLst>
      <p:ext uri="{BB962C8B-B14F-4D97-AF65-F5344CB8AC3E}">
        <p14:creationId xmlns:p14="http://schemas.microsoft.com/office/powerpoint/2010/main" val="178386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linds(horizont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checkerboard(across)">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allAtOnce"/>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03697" y="497708"/>
            <a:ext cx="7940232" cy="2862322"/>
          </a:xfrm>
          <a:prstGeom prst="rect">
            <a:avLst/>
          </a:prstGeom>
          <a:noFill/>
        </p:spPr>
        <p:txBody>
          <a:bodyPr wrap="square" rtlCol="0">
            <a:spAutoFit/>
          </a:bodyPr>
          <a:lstStyle/>
          <a:p>
            <a:pPr algn="ctr"/>
            <a:r>
              <a:rPr lang="it-IT" sz="3600" b="1" dirty="0"/>
              <a:t>Il Coinvolgimento Attivo </a:t>
            </a:r>
            <a:r>
              <a:rPr lang="it-IT" sz="3600" b="1" dirty="0">
                <a:solidFill>
                  <a:srgbClr val="C00000"/>
                </a:solidFill>
              </a:rPr>
              <a:t>(Engagement) </a:t>
            </a:r>
            <a:r>
              <a:rPr lang="it-IT" sz="3600" b="1" dirty="0"/>
              <a:t>del paziente nel processo di cura = </a:t>
            </a:r>
          </a:p>
          <a:p>
            <a:pPr algn="ctr"/>
            <a:r>
              <a:rPr lang="it-IT" sz="3600" b="1" dirty="0">
                <a:solidFill>
                  <a:srgbClr val="C00000"/>
                </a:solidFill>
              </a:rPr>
              <a:t>una possibile risposta</a:t>
            </a:r>
            <a:endParaRPr lang="it-IT" sz="3600" dirty="0">
              <a:solidFill>
                <a:srgbClr val="C00000"/>
              </a:solidFill>
            </a:endParaRPr>
          </a:p>
          <a:p>
            <a:pPr algn="ctr"/>
            <a:r>
              <a:rPr lang="it-IT" sz="3600" b="1" dirty="0"/>
              <a:t> </a:t>
            </a:r>
            <a:endParaRPr lang="it-IT" sz="3600" dirty="0"/>
          </a:p>
          <a:p>
            <a:pPr algn="ctr"/>
            <a:endParaRPr lang="it-IT" sz="3600" dirty="0"/>
          </a:p>
        </p:txBody>
      </p:sp>
      <p:pic>
        <p:nvPicPr>
          <p:cNvPr id="65538" name="Picture 2" descr="Risultati immagini per Patient Engagement"/>
          <p:cNvPicPr>
            <a:picLocks noChangeAspect="1" noChangeArrowheads="1"/>
          </p:cNvPicPr>
          <p:nvPr/>
        </p:nvPicPr>
        <p:blipFill>
          <a:blip r:embed="rId2"/>
          <a:srcRect/>
          <a:stretch>
            <a:fillRect/>
          </a:stretch>
        </p:blipFill>
        <p:spPr bwMode="auto">
          <a:xfrm>
            <a:off x="2242597" y="2433716"/>
            <a:ext cx="7553164" cy="3021266"/>
          </a:xfrm>
          <a:prstGeom prst="rect">
            <a:avLst/>
          </a:prstGeom>
          <a:noFill/>
        </p:spPr>
      </p:pic>
      <p:sp>
        <p:nvSpPr>
          <p:cNvPr id="4" name="CasellaDiTesto 3"/>
          <p:cNvSpPr txBox="1"/>
          <p:nvPr/>
        </p:nvSpPr>
        <p:spPr>
          <a:xfrm>
            <a:off x="2242597" y="5476754"/>
            <a:ext cx="7949153" cy="1754326"/>
          </a:xfrm>
          <a:prstGeom prst="rect">
            <a:avLst/>
          </a:prstGeom>
          <a:noFill/>
        </p:spPr>
        <p:txBody>
          <a:bodyPr wrap="square" rtlCol="0">
            <a:spAutoFit/>
          </a:bodyPr>
          <a:lstStyle/>
          <a:p>
            <a:pPr algn="ctr"/>
            <a:r>
              <a:rPr lang="it-IT" sz="3600" b="1" dirty="0">
                <a:solidFill>
                  <a:srgbClr val="C00000"/>
                </a:solidFill>
              </a:rPr>
              <a:t>che contribuisce al  miglioramento </a:t>
            </a:r>
          </a:p>
          <a:p>
            <a:pPr algn="ctr"/>
            <a:r>
              <a:rPr lang="it-IT" sz="3600" b="1" dirty="0">
                <a:solidFill>
                  <a:srgbClr val="C00000"/>
                </a:solidFill>
              </a:rPr>
              <a:t>del Sistema Sanitario</a:t>
            </a:r>
          </a:p>
          <a:p>
            <a:pPr algn="ctr"/>
            <a:r>
              <a:rPr lang="it-IT" sz="3600" b="1" dirty="0">
                <a:solidFill>
                  <a:srgbClr val="C00000"/>
                </a:solidFill>
              </a:rPr>
              <a:t> </a:t>
            </a:r>
          </a:p>
        </p:txBody>
      </p:sp>
    </p:spTree>
    <p:extLst>
      <p:ext uri="{BB962C8B-B14F-4D97-AF65-F5344CB8AC3E}">
        <p14:creationId xmlns:p14="http://schemas.microsoft.com/office/powerpoint/2010/main" val="378451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63053" y="362203"/>
            <a:ext cx="8312573" cy="689932"/>
          </a:xfrm>
          <a:prstGeom prst="rect">
            <a:avLst/>
          </a:prstGeom>
        </p:spPr>
        <p:txBody>
          <a:bodyPr vert="horz" wrap="square" lIns="0" tIns="317500" rIns="0" bIns="0" rtlCol="0">
            <a:spAutoFit/>
          </a:bodyPr>
          <a:lstStyle/>
          <a:p>
            <a:pPr marL="200660">
              <a:spcBef>
                <a:spcPts val="100"/>
              </a:spcBef>
            </a:pPr>
            <a:r>
              <a:rPr spc="459" dirty="0"/>
              <a:t>PER</a:t>
            </a:r>
            <a:r>
              <a:rPr spc="15" dirty="0"/>
              <a:t> </a:t>
            </a:r>
            <a:r>
              <a:rPr spc="285" dirty="0"/>
              <a:t>APPROFONDIRE</a:t>
            </a:r>
          </a:p>
        </p:txBody>
      </p:sp>
      <p:pic>
        <p:nvPicPr>
          <p:cNvPr id="3" name="object 3"/>
          <p:cNvPicPr/>
          <p:nvPr/>
        </p:nvPicPr>
        <p:blipFill>
          <a:blip r:embed="rId2" cstate="print"/>
          <a:stretch>
            <a:fillRect/>
          </a:stretch>
        </p:blipFill>
        <p:spPr>
          <a:xfrm>
            <a:off x="8916923" y="585516"/>
            <a:ext cx="518160" cy="415453"/>
          </a:xfrm>
          <a:prstGeom prst="rect">
            <a:avLst/>
          </a:prstGeom>
        </p:spPr>
      </p:pic>
      <p:sp>
        <p:nvSpPr>
          <p:cNvPr id="4" name="object 4"/>
          <p:cNvSpPr txBox="1">
            <a:spLocks noGrp="1"/>
          </p:cNvSpPr>
          <p:nvPr>
            <p:ph type="body" idx="1"/>
          </p:nvPr>
        </p:nvSpPr>
        <p:spPr>
          <a:xfrm>
            <a:off x="6912189" y="2111756"/>
            <a:ext cx="5785273" cy="2627642"/>
          </a:xfrm>
          <a:prstGeom prst="rect">
            <a:avLst/>
          </a:prstGeom>
        </p:spPr>
        <p:txBody>
          <a:bodyPr vert="horz" wrap="square" lIns="0" tIns="53975" rIns="0" bIns="0" rtlCol="0">
            <a:spAutoFit/>
          </a:bodyPr>
          <a:lstStyle/>
          <a:p>
            <a:pPr marL="12700" marR="676910">
              <a:lnSpc>
                <a:spcPts val="2590"/>
              </a:lnSpc>
              <a:spcBef>
                <a:spcPts val="425"/>
              </a:spcBef>
            </a:pPr>
            <a:r>
              <a:rPr dirty="0">
                <a:hlinkClick r:id="rId3"/>
              </a:rPr>
              <a:t>https://www.pphc.it/real-</a:t>
            </a:r>
            <a:r>
              <a:rPr spc="110" dirty="0">
                <a:hlinkClick r:id="rId3"/>
              </a:rPr>
              <a:t>world-</a:t>
            </a:r>
            <a:r>
              <a:rPr spc="-10" dirty="0">
                <a:hlinkClick r:id="rId3"/>
              </a:rPr>
              <a:t>evidence- </a:t>
            </a:r>
            <a:r>
              <a:rPr spc="65" dirty="0">
                <a:hlinkClick r:id="rId3"/>
              </a:rPr>
              <a:t>potenzialita-</a:t>
            </a:r>
            <a:r>
              <a:rPr dirty="0">
                <a:hlinkClick r:id="rId3"/>
              </a:rPr>
              <a:t>e-</a:t>
            </a:r>
            <a:r>
              <a:rPr spc="125" dirty="0">
                <a:hlinkClick r:id="rId3"/>
              </a:rPr>
              <a:t>limiti/</a:t>
            </a:r>
          </a:p>
          <a:p>
            <a:pPr>
              <a:spcBef>
                <a:spcPts val="30"/>
              </a:spcBef>
            </a:pPr>
            <a:endParaRPr sz="3050"/>
          </a:p>
          <a:p>
            <a:pPr marL="12700"/>
            <a:r>
              <a:rPr spc="-10" dirty="0">
                <a:hlinkClick r:id="rId4"/>
              </a:rPr>
              <a:t>https://www.fda.gov/media/120060/download</a:t>
            </a:r>
          </a:p>
          <a:p>
            <a:pPr>
              <a:spcBef>
                <a:spcPts val="40"/>
              </a:spcBef>
            </a:pPr>
            <a:endParaRPr sz="3350"/>
          </a:p>
          <a:p>
            <a:pPr marL="12700" marR="459105">
              <a:lnSpc>
                <a:spcPts val="2590"/>
              </a:lnSpc>
            </a:pPr>
            <a:r>
              <a:rPr spc="55" dirty="0">
                <a:hlinkClick r:id="rId5"/>
              </a:rPr>
              <a:t>https://digitalhealtheurope.eu/results-</a:t>
            </a:r>
            <a:r>
              <a:rPr spc="-20" dirty="0">
                <a:hlinkClick r:id="rId5"/>
              </a:rPr>
              <a:t>and- </a:t>
            </a:r>
            <a:r>
              <a:rPr spc="-10" dirty="0">
                <a:hlinkClick r:id="rId5"/>
              </a:rPr>
              <a:t>publications/</a:t>
            </a:r>
          </a:p>
        </p:txBody>
      </p:sp>
      <p:sp>
        <p:nvSpPr>
          <p:cNvPr id="5" name="object 5"/>
          <p:cNvSpPr txBox="1">
            <a:spLocks noGrp="1"/>
          </p:cNvSpPr>
          <p:nvPr>
            <p:ph type="sldNum" sz="quarter" idx="7"/>
          </p:nvPr>
        </p:nvSpPr>
        <p:spPr>
          <a:xfrm>
            <a:off x="14199849" y="6307632"/>
            <a:ext cx="374227" cy="189796"/>
          </a:xfrm>
          <a:prstGeom prst="rect">
            <a:avLst/>
          </a:prstGeom>
        </p:spPr>
        <p:txBody>
          <a:bodyPr vert="horz" wrap="square" lIns="0" tIns="5080" rIns="0" bIns="0" rtlCol="0">
            <a:spAutoFit/>
          </a:bodyPr>
          <a:lstStyle/>
          <a:p>
            <a:pPr marL="38100">
              <a:spcBef>
                <a:spcPts val="40"/>
              </a:spcBef>
            </a:pPr>
            <a:fld id="{81D60167-4931-47E6-BA6A-407CBD079E47}" type="slidenum">
              <a:rPr spc="80" dirty="0"/>
              <a:pPr marL="38100">
                <a:spcBef>
                  <a:spcPts val="40"/>
                </a:spcBef>
              </a:pPr>
              <a:t>24</a:t>
            </a:fld>
            <a:endParaRPr spc="80" dirty="0"/>
          </a:p>
        </p:txBody>
      </p:sp>
      <p:sp>
        <p:nvSpPr>
          <p:cNvPr id="6" name="object 4">
            <a:extLst>
              <a:ext uri="{FF2B5EF4-FFF2-40B4-BE49-F238E27FC236}">
                <a16:creationId xmlns:a16="http://schemas.microsoft.com/office/drawing/2014/main" id="{5F5B3D81-4FDA-DAE5-2E49-396BD1092E8C}"/>
              </a:ext>
            </a:extLst>
          </p:cNvPr>
          <p:cNvSpPr txBox="1">
            <a:spLocks/>
          </p:cNvSpPr>
          <p:nvPr/>
        </p:nvSpPr>
        <p:spPr>
          <a:xfrm>
            <a:off x="2040026" y="2445180"/>
            <a:ext cx="9296841" cy="1960793"/>
          </a:xfrm>
          <a:prstGeom prst="rect">
            <a:avLst/>
          </a:prstGeom>
        </p:spPr>
        <p:txBody>
          <a:bodyPr vert="horz" wrap="square" lIns="0" tIns="53975" rIns="0" bIns="0" rtlCol="0">
            <a:spAutoFit/>
          </a:bodyPr>
          <a:lstStyle>
            <a:lvl1pPr marL="0">
              <a:defRPr sz="1800" b="1"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676910">
              <a:lnSpc>
                <a:spcPts val="2590"/>
              </a:lnSpc>
              <a:spcBef>
                <a:spcPts val="425"/>
              </a:spcBef>
            </a:pPr>
            <a:r>
              <a:rPr lang="fr-FR" kern="0" dirty="0">
                <a:hlinkClick r:id="rId3">
                  <a:extLst>
                    <a:ext uri="{A12FA001-AC4F-418D-AE19-62706E023703}">
                      <ahyp:hlinkClr xmlns:ahyp="http://schemas.microsoft.com/office/drawing/2018/hyperlinkcolor" val="tx"/>
                    </a:ext>
                  </a:extLst>
                </a:hlinkClick>
              </a:rPr>
              <a:t>https://www.pphc.it/real-</a:t>
            </a:r>
            <a:r>
              <a:rPr lang="fr-FR" kern="0" spc="110" dirty="0">
                <a:hlinkClick r:id="rId3">
                  <a:extLst>
                    <a:ext uri="{A12FA001-AC4F-418D-AE19-62706E023703}">
                      <ahyp:hlinkClr xmlns:ahyp="http://schemas.microsoft.com/office/drawing/2018/hyperlinkcolor" val="tx"/>
                    </a:ext>
                  </a:extLst>
                </a:hlinkClick>
              </a:rPr>
              <a:t>world-</a:t>
            </a:r>
            <a:r>
              <a:rPr lang="fr-FR" kern="0" spc="-10" dirty="0">
                <a:hlinkClick r:id="rId3">
                  <a:extLst>
                    <a:ext uri="{A12FA001-AC4F-418D-AE19-62706E023703}">
                      <ahyp:hlinkClr xmlns:ahyp="http://schemas.microsoft.com/office/drawing/2018/hyperlinkcolor" val="tx"/>
                    </a:ext>
                  </a:extLst>
                </a:hlinkClick>
              </a:rPr>
              <a:t>evidence- </a:t>
            </a:r>
            <a:r>
              <a:rPr lang="fr-FR" kern="0" spc="65" dirty="0" err="1">
                <a:hlinkClick r:id="rId3">
                  <a:extLst>
                    <a:ext uri="{A12FA001-AC4F-418D-AE19-62706E023703}">
                      <ahyp:hlinkClr xmlns:ahyp="http://schemas.microsoft.com/office/drawing/2018/hyperlinkcolor" val="tx"/>
                    </a:ext>
                  </a:extLst>
                </a:hlinkClick>
              </a:rPr>
              <a:t>potenzialita</a:t>
            </a:r>
            <a:r>
              <a:rPr lang="fr-FR" kern="0" spc="65" dirty="0">
                <a:hlinkClick r:id="rId3">
                  <a:extLst>
                    <a:ext uri="{A12FA001-AC4F-418D-AE19-62706E023703}">
                      <ahyp:hlinkClr xmlns:ahyp="http://schemas.microsoft.com/office/drawing/2018/hyperlinkcolor" val="tx"/>
                    </a:ext>
                  </a:extLst>
                </a:hlinkClick>
              </a:rPr>
              <a:t>-</a:t>
            </a:r>
            <a:r>
              <a:rPr lang="fr-FR" kern="0" dirty="0">
                <a:hlinkClick r:id="rId3">
                  <a:extLst>
                    <a:ext uri="{A12FA001-AC4F-418D-AE19-62706E023703}">
                      <ahyp:hlinkClr xmlns:ahyp="http://schemas.microsoft.com/office/drawing/2018/hyperlinkcolor" val="tx"/>
                    </a:ext>
                  </a:extLst>
                </a:hlinkClick>
              </a:rPr>
              <a:t>e-</a:t>
            </a:r>
            <a:r>
              <a:rPr lang="fr-FR" kern="0" spc="125" dirty="0" err="1">
                <a:hlinkClick r:id="rId3">
                  <a:extLst>
                    <a:ext uri="{A12FA001-AC4F-418D-AE19-62706E023703}">
                      <ahyp:hlinkClr xmlns:ahyp="http://schemas.microsoft.com/office/drawing/2018/hyperlinkcolor" val="tx"/>
                    </a:ext>
                  </a:extLst>
                </a:hlinkClick>
              </a:rPr>
              <a:t>limiti</a:t>
            </a:r>
            <a:r>
              <a:rPr lang="fr-FR" kern="0" spc="125" dirty="0">
                <a:hlinkClick r:id="rId3">
                  <a:extLst>
                    <a:ext uri="{A12FA001-AC4F-418D-AE19-62706E023703}">
                      <ahyp:hlinkClr xmlns:ahyp="http://schemas.microsoft.com/office/drawing/2018/hyperlinkcolor" val="tx"/>
                    </a:ext>
                  </a:extLst>
                </a:hlinkClick>
              </a:rPr>
              <a:t>/</a:t>
            </a:r>
          </a:p>
          <a:p>
            <a:pPr>
              <a:spcBef>
                <a:spcPts val="30"/>
              </a:spcBef>
            </a:pPr>
            <a:endParaRPr lang="fr-FR" sz="3050" kern="0" dirty="0"/>
          </a:p>
          <a:p>
            <a:pPr marL="12700"/>
            <a:r>
              <a:rPr lang="fr-FR" kern="0" spc="-10" dirty="0">
                <a:hlinkClick r:id="rId4">
                  <a:extLst>
                    <a:ext uri="{A12FA001-AC4F-418D-AE19-62706E023703}">
                      <ahyp:hlinkClr xmlns:ahyp="http://schemas.microsoft.com/office/drawing/2018/hyperlinkcolor" val="tx"/>
                    </a:ext>
                  </a:extLst>
                </a:hlinkClick>
              </a:rPr>
              <a:t>https://www.fda.gov/media/120060/download</a:t>
            </a:r>
          </a:p>
          <a:p>
            <a:pPr>
              <a:spcBef>
                <a:spcPts val="40"/>
              </a:spcBef>
            </a:pPr>
            <a:endParaRPr lang="fr-FR" sz="3350" kern="0" dirty="0"/>
          </a:p>
          <a:p>
            <a:pPr marL="12700" marR="459105">
              <a:lnSpc>
                <a:spcPts val="2590"/>
              </a:lnSpc>
            </a:pPr>
            <a:r>
              <a:rPr lang="fr-FR" kern="0" spc="55" dirty="0">
                <a:hlinkClick r:id="rId5">
                  <a:extLst>
                    <a:ext uri="{A12FA001-AC4F-418D-AE19-62706E023703}">
                      <ahyp:hlinkClr xmlns:ahyp="http://schemas.microsoft.com/office/drawing/2018/hyperlinkcolor" val="tx"/>
                    </a:ext>
                  </a:extLst>
                </a:hlinkClick>
              </a:rPr>
              <a:t>https://digitalhealtheurope.eu/results-</a:t>
            </a:r>
            <a:r>
              <a:rPr lang="fr-FR" kern="0" spc="-20" dirty="0">
                <a:hlinkClick r:id="rId5">
                  <a:extLst>
                    <a:ext uri="{A12FA001-AC4F-418D-AE19-62706E023703}">
                      <ahyp:hlinkClr xmlns:ahyp="http://schemas.microsoft.com/office/drawing/2018/hyperlinkcolor" val="tx"/>
                    </a:ext>
                  </a:extLst>
                </a:hlinkClick>
              </a:rPr>
              <a:t>and- </a:t>
            </a:r>
            <a:r>
              <a:rPr lang="fr-FR" kern="0" spc="-10" dirty="0">
                <a:hlinkClick r:id="rId5">
                  <a:extLst>
                    <a:ext uri="{A12FA001-AC4F-418D-AE19-62706E023703}">
                      <ahyp:hlinkClr xmlns:ahyp="http://schemas.microsoft.com/office/drawing/2018/hyperlinkcolor" val="tx"/>
                    </a:ext>
                  </a:extLst>
                </a:hlinkClick>
              </a:rPr>
              <a:t>publications/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3CAA916-40F9-23F8-532B-3255D726983D}"/>
              </a:ext>
            </a:extLst>
          </p:cNvPr>
          <p:cNvSpPr txBox="1"/>
          <p:nvPr/>
        </p:nvSpPr>
        <p:spPr>
          <a:xfrm>
            <a:off x="1784223" y="797510"/>
            <a:ext cx="9370314" cy="5262979"/>
          </a:xfrm>
          <a:prstGeom prst="rect">
            <a:avLst/>
          </a:prstGeom>
          <a:noFill/>
        </p:spPr>
        <p:txBody>
          <a:bodyPr wrap="square">
            <a:spAutoFit/>
          </a:bodyPr>
          <a:lstStyle/>
          <a:p>
            <a:r>
              <a:rPr lang="it-IT" sz="4800" b="0" i="0" dirty="0">
                <a:solidFill>
                  <a:srgbClr val="444444"/>
                </a:solidFill>
                <a:effectLst/>
                <a:latin typeface="Calibri Light" panose="020F0302020204030204" pitchFamily="34" charset="0"/>
                <a:cs typeface="Calibri Light" panose="020F0302020204030204" pitchFamily="34" charset="0"/>
              </a:rPr>
              <a:t>«Mettersi insieme è un </a:t>
            </a:r>
            <a:r>
              <a:rPr lang="it-IT" sz="4800" b="0" i="0" u="sng" dirty="0">
                <a:solidFill>
                  <a:srgbClr val="003E55"/>
                </a:solidFill>
                <a:effectLst/>
                <a:latin typeface="Calibri Light" panose="020F0302020204030204" pitchFamily="34" charset="0"/>
                <a:cs typeface="Calibri Light" panose="020F0302020204030204" pitchFamily="34" charset="0"/>
                <a:hlinkClick r:id="rId2"/>
              </a:rPr>
              <a:t>inizio</a:t>
            </a:r>
            <a:r>
              <a:rPr lang="it-IT" sz="4800" b="0" i="0" dirty="0">
                <a:solidFill>
                  <a:srgbClr val="444444"/>
                </a:solidFill>
                <a:effectLst/>
                <a:latin typeface="Calibri Light" panose="020F0302020204030204" pitchFamily="34" charset="0"/>
                <a:cs typeface="Calibri Light" panose="020F0302020204030204" pitchFamily="34" charset="0"/>
              </a:rPr>
              <a:t>, </a:t>
            </a:r>
          </a:p>
          <a:p>
            <a:endParaRPr lang="it-IT" sz="4800" dirty="0">
              <a:solidFill>
                <a:srgbClr val="444444"/>
              </a:solidFill>
              <a:latin typeface="Calibri Light" panose="020F0302020204030204" pitchFamily="34" charset="0"/>
              <a:cs typeface="Calibri Light" panose="020F0302020204030204" pitchFamily="34" charset="0"/>
            </a:endParaRPr>
          </a:p>
          <a:p>
            <a:r>
              <a:rPr lang="it-IT" sz="4800" b="0" i="0" dirty="0">
                <a:solidFill>
                  <a:srgbClr val="444444"/>
                </a:solidFill>
                <a:effectLst/>
                <a:latin typeface="Calibri Light" panose="020F0302020204030204" pitchFamily="34" charset="0"/>
                <a:cs typeface="Calibri Light" panose="020F0302020204030204" pitchFamily="34" charset="0"/>
              </a:rPr>
              <a:t>r</a:t>
            </a:r>
            <a:r>
              <a:rPr lang="it-IT" sz="4800" dirty="0">
                <a:solidFill>
                  <a:srgbClr val="003E55"/>
                </a:solidFill>
                <a:latin typeface="Calibri Light" panose="020F0302020204030204" pitchFamily="34" charset="0"/>
                <a:cs typeface="Calibri Light" panose="020F0302020204030204" pitchFamily="34" charset="0"/>
              </a:rPr>
              <a:t>imanere</a:t>
            </a:r>
            <a:r>
              <a:rPr lang="it-IT" sz="4800" b="0" i="0" dirty="0">
                <a:solidFill>
                  <a:srgbClr val="444444"/>
                </a:solidFill>
                <a:effectLst/>
                <a:latin typeface="Calibri Light" panose="020F0302020204030204" pitchFamily="34" charset="0"/>
                <a:cs typeface="Calibri Light" panose="020F0302020204030204" pitchFamily="34" charset="0"/>
              </a:rPr>
              <a:t> insieme è un </a:t>
            </a:r>
            <a:r>
              <a:rPr lang="it-IT" sz="4800" b="0" i="0" u="none" strike="noStrike" dirty="0">
                <a:solidFill>
                  <a:srgbClr val="003E55"/>
                </a:solidFill>
                <a:effectLst/>
                <a:latin typeface="Calibri Light" panose="020F0302020204030204" pitchFamily="34" charset="0"/>
                <a:cs typeface="Calibri Light" panose="020F0302020204030204" pitchFamily="34" charset="0"/>
                <a:hlinkClick r:id="rId3"/>
              </a:rPr>
              <a:t>progresso</a:t>
            </a:r>
            <a:r>
              <a:rPr lang="it-IT" sz="4800" b="0" i="0" dirty="0">
                <a:solidFill>
                  <a:srgbClr val="444444"/>
                </a:solidFill>
                <a:effectLst/>
                <a:latin typeface="Calibri Light" panose="020F0302020204030204" pitchFamily="34" charset="0"/>
                <a:cs typeface="Calibri Light" panose="020F0302020204030204" pitchFamily="34" charset="0"/>
              </a:rPr>
              <a:t>, </a:t>
            </a:r>
          </a:p>
          <a:p>
            <a:endParaRPr lang="it-IT" sz="4800" b="0" i="0" u="none" strike="noStrike" dirty="0">
              <a:solidFill>
                <a:srgbClr val="003E55"/>
              </a:solidFill>
              <a:effectLst/>
              <a:latin typeface="Calibri Light" panose="020F0302020204030204" pitchFamily="34" charset="0"/>
              <a:cs typeface="Calibri Light" panose="020F0302020204030204" pitchFamily="34" charset="0"/>
              <a:hlinkClick r:id="rId4"/>
            </a:endParaRPr>
          </a:p>
          <a:p>
            <a:r>
              <a:rPr lang="it-IT" sz="4800" b="0" i="0" u="none" strike="noStrike" dirty="0">
                <a:solidFill>
                  <a:srgbClr val="003E55"/>
                </a:solidFill>
                <a:effectLst/>
                <a:latin typeface="Calibri Light" panose="020F0302020204030204" pitchFamily="34" charset="0"/>
                <a:cs typeface="Calibri Light" panose="020F0302020204030204" pitchFamily="34" charset="0"/>
                <a:hlinkClick r:id="rId4"/>
              </a:rPr>
              <a:t>lavorare</a:t>
            </a:r>
            <a:r>
              <a:rPr lang="it-IT" sz="4800" b="0" i="0" dirty="0">
                <a:solidFill>
                  <a:srgbClr val="444444"/>
                </a:solidFill>
                <a:effectLst/>
                <a:latin typeface="Calibri Light" panose="020F0302020204030204" pitchFamily="34" charset="0"/>
                <a:cs typeface="Calibri Light" panose="020F0302020204030204" pitchFamily="34" charset="0"/>
              </a:rPr>
              <a:t> insieme un </a:t>
            </a:r>
            <a:r>
              <a:rPr lang="it-IT" sz="4800" b="0" i="0" u="none" strike="noStrike" dirty="0">
                <a:solidFill>
                  <a:srgbClr val="003E55"/>
                </a:solidFill>
                <a:effectLst/>
                <a:latin typeface="Calibri Light" panose="020F0302020204030204" pitchFamily="34" charset="0"/>
                <a:cs typeface="Calibri Light" panose="020F0302020204030204" pitchFamily="34" charset="0"/>
                <a:hlinkClick r:id="rId5"/>
              </a:rPr>
              <a:t>successo</a:t>
            </a:r>
            <a:r>
              <a:rPr lang="it-IT" sz="4800" b="0" i="0" dirty="0">
                <a:solidFill>
                  <a:srgbClr val="444444"/>
                </a:solidFill>
                <a:effectLst/>
                <a:latin typeface="Calibri Light" panose="020F0302020204030204" pitchFamily="34" charset="0"/>
                <a:cs typeface="Calibri Light" panose="020F0302020204030204" pitchFamily="34" charset="0"/>
              </a:rPr>
              <a:t>.»</a:t>
            </a:r>
          </a:p>
          <a:p>
            <a:endParaRPr lang="it-IT" sz="4800" dirty="0">
              <a:solidFill>
                <a:srgbClr val="444444"/>
              </a:solidFill>
              <a:latin typeface="Calibri Light" panose="020F0302020204030204" pitchFamily="34" charset="0"/>
              <a:cs typeface="Calibri Light" panose="020F0302020204030204" pitchFamily="34" charset="0"/>
            </a:endParaRPr>
          </a:p>
          <a:p>
            <a:r>
              <a:rPr lang="it-IT" sz="4800" dirty="0">
                <a:solidFill>
                  <a:srgbClr val="444444"/>
                </a:solidFill>
                <a:latin typeface="Calibri Light" panose="020F0302020204030204" pitchFamily="34" charset="0"/>
                <a:cs typeface="Calibri Light" panose="020F0302020204030204" pitchFamily="34" charset="0"/>
              </a:rPr>
              <a:t>(Henry Ford)</a:t>
            </a:r>
            <a:endParaRPr lang="it-IT" sz="4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84745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309774-3CD0-FC9E-E511-C1B185B1C641}"/>
              </a:ext>
            </a:extLst>
          </p:cNvPr>
          <p:cNvSpPr>
            <a:spLocks noGrp="1"/>
          </p:cNvSpPr>
          <p:nvPr>
            <p:ph type="ctrTitle"/>
          </p:nvPr>
        </p:nvSpPr>
        <p:spPr>
          <a:xfrm>
            <a:off x="1930138" y="2593725"/>
            <a:ext cx="9144000" cy="2387600"/>
          </a:xfrm>
        </p:spPr>
        <p:txBody>
          <a:bodyPr/>
          <a:lstStyle/>
          <a:p>
            <a:r>
              <a:rPr lang="it-IT" dirty="0"/>
              <a:t>Grazie!</a:t>
            </a:r>
          </a:p>
        </p:txBody>
      </p:sp>
    </p:spTree>
    <p:extLst>
      <p:ext uri="{BB962C8B-B14F-4D97-AF65-F5344CB8AC3E}">
        <p14:creationId xmlns:p14="http://schemas.microsoft.com/office/powerpoint/2010/main" val="197453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1897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63FD24-0DB2-0D33-5C1C-A67EAFA61A4E}"/>
              </a:ext>
            </a:extLst>
          </p:cNvPr>
          <p:cNvSpPr>
            <a:spLocks noGrp="1"/>
          </p:cNvSpPr>
          <p:nvPr>
            <p:ph type="title"/>
          </p:nvPr>
        </p:nvSpPr>
        <p:spPr>
          <a:xfrm>
            <a:off x="1284489" y="591159"/>
            <a:ext cx="10515600" cy="1325563"/>
          </a:xfrm>
        </p:spPr>
        <p:txBody>
          <a:bodyPr/>
          <a:lstStyle/>
          <a:p>
            <a:r>
              <a:rPr lang="it-IT" dirty="0"/>
              <a:t>Presentazione del relatore</a:t>
            </a:r>
          </a:p>
        </p:txBody>
      </p:sp>
      <p:sp>
        <p:nvSpPr>
          <p:cNvPr id="4" name="CasellaDiTesto 3">
            <a:extLst>
              <a:ext uri="{FF2B5EF4-FFF2-40B4-BE49-F238E27FC236}">
                <a16:creationId xmlns:a16="http://schemas.microsoft.com/office/drawing/2014/main" id="{A77E2D4C-9E5F-5AB2-7CA1-59E8F913723E}"/>
              </a:ext>
            </a:extLst>
          </p:cNvPr>
          <p:cNvSpPr txBox="1"/>
          <p:nvPr/>
        </p:nvSpPr>
        <p:spPr>
          <a:xfrm>
            <a:off x="1284489" y="1594752"/>
            <a:ext cx="7712765" cy="5509200"/>
          </a:xfrm>
          <a:prstGeom prst="rect">
            <a:avLst/>
          </a:prstGeom>
          <a:noFill/>
        </p:spPr>
        <p:txBody>
          <a:bodyPr wrap="square" rtlCol="0">
            <a:spAutoFit/>
          </a:bodyPr>
          <a:lstStyle/>
          <a:p>
            <a:br>
              <a:rPr lang="it-IT" sz="3200" b="1" dirty="0">
                <a:solidFill>
                  <a:srgbClr val="C00000"/>
                </a:solidFill>
                <a:latin typeface="Calibri Light" panose="020F0302020204030204" pitchFamily="34" charset="0"/>
                <a:cs typeface="Calibri Light" panose="020F0302020204030204" pitchFamily="34" charset="0"/>
              </a:rPr>
            </a:br>
            <a:r>
              <a:rPr lang="it-IT" sz="3200" b="1" dirty="0">
                <a:latin typeface="Calibri Light" panose="020F0302020204030204" pitchFamily="34" charset="0"/>
                <a:cs typeface="Calibri Light" panose="020F0302020204030204" pitchFamily="34" charset="0"/>
              </a:rPr>
              <a:t>Paziente esperto EUPATI</a:t>
            </a:r>
          </a:p>
          <a:p>
            <a:endParaRPr lang="it-IT" sz="3200" b="1" dirty="0">
              <a:solidFill>
                <a:srgbClr val="C00000"/>
              </a:solidFill>
              <a:latin typeface="Calibri Light" panose="020F0302020204030204" pitchFamily="34" charset="0"/>
              <a:cs typeface="Calibri Light" panose="020F0302020204030204" pitchFamily="34" charset="0"/>
            </a:endParaRPr>
          </a:p>
          <a:p>
            <a:r>
              <a:rPr lang="it-IT" sz="3200" b="1" dirty="0">
                <a:latin typeface="Calibri Light" panose="020F0302020204030204" pitchFamily="34" charset="0"/>
                <a:cs typeface="Calibri Light" panose="020F0302020204030204" pitchFamily="34" charset="0"/>
              </a:rPr>
              <a:t>Volontario Associazione Palinuro</a:t>
            </a:r>
          </a:p>
          <a:p>
            <a:r>
              <a:rPr lang="it-IT" sz="2400" dirty="0">
                <a:latin typeface="Calibri Light" panose="020F0302020204030204" pitchFamily="34" charset="0"/>
                <a:cs typeface="Calibri Light" panose="020F0302020204030204" pitchFamily="34" charset="0"/>
              </a:rPr>
              <a:t>«Pazienti Liberi da Neoplasie </a:t>
            </a:r>
            <a:r>
              <a:rPr lang="it-IT" sz="2400" dirty="0" err="1">
                <a:latin typeface="Calibri Light" panose="020F0302020204030204" pitchFamily="34" charset="0"/>
                <a:cs typeface="Calibri Light" panose="020F0302020204030204" pitchFamily="34" charset="0"/>
              </a:rPr>
              <a:t>Uroteliali</a:t>
            </a:r>
            <a:r>
              <a:rPr lang="it-IT" sz="2400" dirty="0">
                <a:latin typeface="Calibri Light" panose="020F0302020204030204" pitchFamily="34" charset="0"/>
                <a:cs typeface="Calibri Light" panose="020F0302020204030204" pitchFamily="34" charset="0"/>
              </a:rPr>
              <a:t>»</a:t>
            </a:r>
            <a:br>
              <a:rPr lang="it-IT" sz="2400" dirty="0">
                <a:latin typeface="Calibri Light" panose="020F0302020204030204" pitchFamily="34" charset="0"/>
                <a:cs typeface="Calibri Light" panose="020F0302020204030204" pitchFamily="34" charset="0"/>
              </a:rPr>
            </a:br>
            <a:endParaRPr lang="it-IT" sz="2400" dirty="0">
              <a:latin typeface="Calibri Light" panose="020F0302020204030204" pitchFamily="34" charset="0"/>
              <a:cs typeface="Calibri Light" panose="020F0302020204030204" pitchFamily="34" charset="0"/>
            </a:endParaRPr>
          </a:p>
          <a:p>
            <a:r>
              <a:rPr lang="it-IT" sz="2800" dirty="0">
                <a:latin typeface="Calibri Light" panose="020F0302020204030204" pitchFamily="34" charset="0"/>
                <a:cs typeface="Calibri Light" panose="020F0302020204030204" pitchFamily="34" charset="0"/>
              </a:rPr>
              <a:t>Responsabile Area Tumore Superficiale Vescica</a:t>
            </a:r>
            <a:br>
              <a:rPr lang="it-IT" sz="2800" dirty="0">
                <a:latin typeface="Calibri Light" panose="020F0302020204030204" pitchFamily="34" charset="0"/>
                <a:cs typeface="Calibri Light" panose="020F0302020204030204" pitchFamily="34" charset="0"/>
              </a:rPr>
            </a:br>
            <a:r>
              <a:rPr lang="it-IT" sz="2800" dirty="0">
                <a:latin typeface="Calibri Light" panose="020F0302020204030204" pitchFamily="34" charset="0"/>
                <a:cs typeface="Calibri Light" panose="020F0302020204030204" pitchFamily="34" charset="0"/>
              </a:rPr>
              <a:t>Delegato Regione Toscana</a:t>
            </a:r>
            <a:br>
              <a:rPr lang="it-IT" sz="2800" dirty="0">
                <a:latin typeface="Calibri Light" panose="020F0302020204030204" pitchFamily="34" charset="0"/>
                <a:cs typeface="Calibri Light" panose="020F0302020204030204" pitchFamily="34" charset="0"/>
              </a:rPr>
            </a:br>
            <a:r>
              <a:rPr lang="it-IT" sz="2800" dirty="0">
                <a:latin typeface="Calibri Light" panose="020F0302020204030204" pitchFamily="34" charset="0"/>
                <a:cs typeface="Calibri Light" panose="020F0302020204030204" pitchFamily="34" charset="0"/>
              </a:rPr>
              <a:t>Segretario del Consiglio Direttivo </a:t>
            </a:r>
          </a:p>
          <a:p>
            <a:r>
              <a:rPr lang="it-IT" sz="2800" dirty="0">
                <a:latin typeface="Calibri Light" panose="020F0302020204030204" pitchFamily="34" charset="0"/>
                <a:cs typeface="Calibri Light" panose="020F0302020204030204" pitchFamily="34" charset="0"/>
              </a:rPr>
              <a:t>Membro del Panel Internazionale WBCPC</a:t>
            </a:r>
          </a:p>
          <a:p>
            <a:br>
              <a:rPr lang="it-IT" sz="3200" b="1" dirty="0">
                <a:solidFill>
                  <a:srgbClr val="C00000"/>
                </a:solidFill>
                <a:latin typeface="Calibri Light" panose="020F0302020204030204" pitchFamily="34" charset="0"/>
                <a:cs typeface="Calibri Light" panose="020F0302020204030204" pitchFamily="34" charset="0"/>
              </a:rPr>
            </a:br>
            <a:endParaRPr lang="it-IT" sz="3200" b="1" dirty="0">
              <a:latin typeface="Calibri Light" panose="020F0302020204030204" pitchFamily="34" charset="0"/>
              <a:cs typeface="Calibri Light" panose="020F0302020204030204" pitchFamily="34" charset="0"/>
            </a:endParaRPr>
          </a:p>
        </p:txBody>
      </p:sp>
      <p:pic>
        <p:nvPicPr>
          <p:cNvPr id="3" name="Immagine 2">
            <a:extLst>
              <a:ext uri="{FF2B5EF4-FFF2-40B4-BE49-F238E27FC236}">
                <a16:creationId xmlns:a16="http://schemas.microsoft.com/office/drawing/2014/main" id="{97C6D8F7-FFB3-B7A0-7BE8-2F5E379F9D8E}"/>
              </a:ext>
            </a:extLst>
          </p:cNvPr>
          <p:cNvPicPr>
            <a:picLocks noChangeAspect="1"/>
          </p:cNvPicPr>
          <p:nvPr/>
        </p:nvPicPr>
        <p:blipFill>
          <a:blip r:embed="rId2"/>
          <a:stretch>
            <a:fillRect/>
          </a:stretch>
        </p:blipFill>
        <p:spPr>
          <a:xfrm>
            <a:off x="7925691" y="958091"/>
            <a:ext cx="2143125" cy="2143125"/>
          </a:xfrm>
          <a:prstGeom prst="rect">
            <a:avLst/>
          </a:prstGeom>
        </p:spPr>
      </p:pic>
      <p:pic>
        <p:nvPicPr>
          <p:cNvPr id="1026" name="Picture 2" descr="L'associazione di riferimento per i malati di tumore alla vescica - Associazione  Palinuro - PAzienti LIberi dalle Neoplasie UROteliali">
            <a:extLst>
              <a:ext uri="{FF2B5EF4-FFF2-40B4-BE49-F238E27FC236}">
                <a16:creationId xmlns:a16="http://schemas.microsoft.com/office/drawing/2014/main" id="{4F9BF7F9-B293-D2DF-BD1B-15560E0A13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5691" y="3330934"/>
            <a:ext cx="379095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32901E67-A6B1-0371-02C0-D39613F7B5AA}"/>
              </a:ext>
            </a:extLst>
          </p:cNvPr>
          <p:cNvPicPr>
            <a:picLocks noChangeAspect="1"/>
          </p:cNvPicPr>
          <p:nvPr/>
        </p:nvPicPr>
        <p:blipFill>
          <a:blip r:embed="rId4"/>
          <a:stretch>
            <a:fillRect/>
          </a:stretch>
        </p:blipFill>
        <p:spPr>
          <a:xfrm>
            <a:off x="8791575" y="4741752"/>
            <a:ext cx="2847975" cy="1525089"/>
          </a:xfrm>
          <a:prstGeom prst="rect">
            <a:avLst/>
          </a:prstGeom>
        </p:spPr>
      </p:pic>
    </p:spTree>
    <p:extLst>
      <p:ext uri="{BB962C8B-B14F-4D97-AF65-F5344CB8AC3E}">
        <p14:creationId xmlns:p14="http://schemas.microsoft.com/office/powerpoint/2010/main" val="35955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wipe(down)">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FAC5D2-E4BC-54BB-114C-7CB7165409CD}"/>
              </a:ext>
            </a:extLst>
          </p:cNvPr>
          <p:cNvSpPr>
            <a:spLocks noGrp="1"/>
          </p:cNvSpPr>
          <p:nvPr>
            <p:ph type="title"/>
          </p:nvPr>
        </p:nvSpPr>
        <p:spPr>
          <a:xfrm>
            <a:off x="1046364" y="619734"/>
            <a:ext cx="10515600" cy="1325563"/>
          </a:xfrm>
        </p:spPr>
        <p:txBody>
          <a:bodyPr/>
          <a:lstStyle/>
          <a:p>
            <a:r>
              <a:rPr lang="it-IT" dirty="0"/>
              <a:t>Indice dell’intervento</a:t>
            </a:r>
          </a:p>
        </p:txBody>
      </p:sp>
      <p:sp>
        <p:nvSpPr>
          <p:cNvPr id="3" name="CasellaDiTesto 2">
            <a:extLst>
              <a:ext uri="{FF2B5EF4-FFF2-40B4-BE49-F238E27FC236}">
                <a16:creationId xmlns:a16="http://schemas.microsoft.com/office/drawing/2014/main" id="{C6E75C94-6A8B-EDDC-1882-85EF453F3944}"/>
              </a:ext>
            </a:extLst>
          </p:cNvPr>
          <p:cNvSpPr txBox="1"/>
          <p:nvPr/>
        </p:nvSpPr>
        <p:spPr>
          <a:xfrm>
            <a:off x="916671" y="1771988"/>
            <a:ext cx="676788" cy="707886"/>
          </a:xfrm>
          <a:prstGeom prst="rect">
            <a:avLst/>
          </a:prstGeom>
          <a:noFill/>
        </p:spPr>
        <p:txBody>
          <a:bodyPr wrap="none" rtlCol="0">
            <a:spAutoFit/>
          </a:bodyPr>
          <a:lstStyle/>
          <a:p>
            <a:r>
              <a:rPr lang="it-IT" sz="4000" b="1" dirty="0">
                <a:latin typeface="Calibri Light" panose="020F0302020204030204" pitchFamily="34" charset="0"/>
                <a:cs typeface="Calibri Light" panose="020F0302020204030204" pitchFamily="34" charset="0"/>
              </a:rPr>
              <a:t>1. </a:t>
            </a:r>
          </a:p>
        </p:txBody>
      </p:sp>
      <p:sp>
        <p:nvSpPr>
          <p:cNvPr id="5" name="CasellaDiTesto 4">
            <a:extLst>
              <a:ext uri="{FF2B5EF4-FFF2-40B4-BE49-F238E27FC236}">
                <a16:creationId xmlns:a16="http://schemas.microsoft.com/office/drawing/2014/main" id="{040587B4-30F9-D159-3705-41E83F055846}"/>
              </a:ext>
            </a:extLst>
          </p:cNvPr>
          <p:cNvSpPr txBox="1"/>
          <p:nvPr/>
        </p:nvSpPr>
        <p:spPr>
          <a:xfrm>
            <a:off x="916671" y="3910575"/>
            <a:ext cx="676788" cy="707886"/>
          </a:xfrm>
          <a:prstGeom prst="rect">
            <a:avLst/>
          </a:prstGeom>
          <a:noFill/>
        </p:spPr>
        <p:txBody>
          <a:bodyPr wrap="none" rtlCol="0">
            <a:spAutoFit/>
          </a:bodyPr>
          <a:lstStyle/>
          <a:p>
            <a:r>
              <a:rPr lang="it-IT" sz="4000" b="1" dirty="0">
                <a:latin typeface="Calibri Light" panose="020F0302020204030204" pitchFamily="34" charset="0"/>
                <a:cs typeface="Calibri Light" panose="020F0302020204030204" pitchFamily="34" charset="0"/>
              </a:rPr>
              <a:t>3. </a:t>
            </a:r>
          </a:p>
        </p:txBody>
      </p:sp>
      <p:sp>
        <p:nvSpPr>
          <p:cNvPr id="6" name="CasellaDiTesto 5">
            <a:extLst>
              <a:ext uri="{FF2B5EF4-FFF2-40B4-BE49-F238E27FC236}">
                <a16:creationId xmlns:a16="http://schemas.microsoft.com/office/drawing/2014/main" id="{61EE28C2-C5E5-D841-2B46-45190F2FAC89}"/>
              </a:ext>
            </a:extLst>
          </p:cNvPr>
          <p:cNvSpPr txBox="1"/>
          <p:nvPr/>
        </p:nvSpPr>
        <p:spPr>
          <a:xfrm>
            <a:off x="916671" y="2857500"/>
            <a:ext cx="676788" cy="707886"/>
          </a:xfrm>
          <a:prstGeom prst="rect">
            <a:avLst/>
          </a:prstGeom>
          <a:noFill/>
        </p:spPr>
        <p:txBody>
          <a:bodyPr wrap="none" rtlCol="0">
            <a:spAutoFit/>
          </a:bodyPr>
          <a:lstStyle/>
          <a:p>
            <a:r>
              <a:rPr lang="it-IT" sz="4000" b="1" dirty="0">
                <a:latin typeface="Calibri Light" panose="020F0302020204030204" pitchFamily="34" charset="0"/>
                <a:cs typeface="Calibri Light" panose="020F0302020204030204" pitchFamily="34" charset="0"/>
              </a:rPr>
              <a:t>2. </a:t>
            </a:r>
          </a:p>
        </p:txBody>
      </p:sp>
      <p:sp>
        <p:nvSpPr>
          <p:cNvPr id="7" name="CasellaDiTesto 6">
            <a:extLst>
              <a:ext uri="{FF2B5EF4-FFF2-40B4-BE49-F238E27FC236}">
                <a16:creationId xmlns:a16="http://schemas.microsoft.com/office/drawing/2014/main" id="{9F9692F2-70C9-2955-12A2-C42CEB38CEC1}"/>
              </a:ext>
            </a:extLst>
          </p:cNvPr>
          <p:cNvSpPr txBox="1"/>
          <p:nvPr/>
        </p:nvSpPr>
        <p:spPr>
          <a:xfrm>
            <a:off x="916671" y="4963650"/>
            <a:ext cx="562975" cy="707886"/>
          </a:xfrm>
          <a:prstGeom prst="rect">
            <a:avLst/>
          </a:prstGeom>
          <a:noFill/>
        </p:spPr>
        <p:txBody>
          <a:bodyPr wrap="none" rtlCol="0">
            <a:spAutoFit/>
          </a:bodyPr>
          <a:lstStyle/>
          <a:p>
            <a:r>
              <a:rPr lang="it-IT" sz="4000" b="1" dirty="0">
                <a:latin typeface="Calibri Light" panose="020F0302020204030204" pitchFamily="34" charset="0"/>
                <a:cs typeface="Calibri Light" panose="020F0302020204030204" pitchFamily="34" charset="0"/>
              </a:rPr>
              <a:t>4.</a:t>
            </a:r>
          </a:p>
        </p:txBody>
      </p:sp>
      <p:sp>
        <p:nvSpPr>
          <p:cNvPr id="4" name="CasellaDiTesto 3">
            <a:extLst>
              <a:ext uri="{FF2B5EF4-FFF2-40B4-BE49-F238E27FC236}">
                <a16:creationId xmlns:a16="http://schemas.microsoft.com/office/drawing/2014/main" id="{026160A7-1298-D395-FF5E-27E734D5EB5B}"/>
              </a:ext>
            </a:extLst>
          </p:cNvPr>
          <p:cNvSpPr txBox="1"/>
          <p:nvPr/>
        </p:nvSpPr>
        <p:spPr>
          <a:xfrm>
            <a:off x="1933575" y="1741210"/>
            <a:ext cx="6004849" cy="769441"/>
          </a:xfrm>
          <a:prstGeom prst="rect">
            <a:avLst/>
          </a:prstGeom>
          <a:noFill/>
        </p:spPr>
        <p:txBody>
          <a:bodyPr wrap="none" rtlCol="0">
            <a:spAutoFit/>
          </a:bodyPr>
          <a:lstStyle/>
          <a:p>
            <a:r>
              <a:rPr lang="it-IT" sz="4400" dirty="0">
                <a:latin typeface="+mj-lt"/>
                <a:ea typeface="+mj-ea"/>
                <a:cs typeface="+mj-cs"/>
              </a:rPr>
              <a:t>Il contesto: il </a:t>
            </a:r>
            <a:r>
              <a:rPr lang="it-IT" sz="4400" b="1" i="1" dirty="0" err="1">
                <a:latin typeface="+mj-lt"/>
                <a:ea typeface="+mj-ea"/>
                <a:cs typeface="+mj-cs"/>
              </a:rPr>
              <a:t>digital</a:t>
            </a:r>
            <a:r>
              <a:rPr lang="it-IT" sz="4400" b="1" i="1" dirty="0">
                <a:latin typeface="+mj-lt"/>
                <a:ea typeface="+mj-ea"/>
                <a:cs typeface="+mj-cs"/>
              </a:rPr>
              <a:t> divide</a:t>
            </a:r>
          </a:p>
        </p:txBody>
      </p:sp>
      <p:sp>
        <p:nvSpPr>
          <p:cNvPr id="8" name="CasellaDiTesto 7">
            <a:extLst>
              <a:ext uri="{FF2B5EF4-FFF2-40B4-BE49-F238E27FC236}">
                <a16:creationId xmlns:a16="http://schemas.microsoft.com/office/drawing/2014/main" id="{A3EAA016-EEF2-57FF-5B32-7EDEBD09A522}"/>
              </a:ext>
            </a:extLst>
          </p:cNvPr>
          <p:cNvSpPr txBox="1"/>
          <p:nvPr/>
        </p:nvSpPr>
        <p:spPr>
          <a:xfrm>
            <a:off x="1933575" y="2809803"/>
            <a:ext cx="8767465" cy="769441"/>
          </a:xfrm>
          <a:prstGeom prst="rect">
            <a:avLst/>
          </a:prstGeom>
          <a:noFill/>
        </p:spPr>
        <p:txBody>
          <a:bodyPr wrap="none" rtlCol="0">
            <a:spAutoFit/>
          </a:bodyPr>
          <a:lstStyle/>
          <a:p>
            <a:r>
              <a:rPr lang="it-IT" sz="4400" dirty="0">
                <a:latin typeface="+mj-lt"/>
                <a:ea typeface="+mj-ea"/>
                <a:cs typeface="+mj-cs"/>
              </a:rPr>
              <a:t>Quali aspettative da parte dei pazienti</a:t>
            </a:r>
          </a:p>
        </p:txBody>
      </p:sp>
      <p:sp>
        <p:nvSpPr>
          <p:cNvPr id="9" name="CasellaDiTesto 8">
            <a:extLst>
              <a:ext uri="{FF2B5EF4-FFF2-40B4-BE49-F238E27FC236}">
                <a16:creationId xmlns:a16="http://schemas.microsoft.com/office/drawing/2014/main" id="{7EF066DB-3563-62CE-BD5F-312E77C0F158}"/>
              </a:ext>
            </a:extLst>
          </p:cNvPr>
          <p:cNvSpPr txBox="1"/>
          <p:nvPr/>
        </p:nvSpPr>
        <p:spPr>
          <a:xfrm>
            <a:off x="1914637" y="3797190"/>
            <a:ext cx="8894679" cy="769441"/>
          </a:xfrm>
          <a:prstGeom prst="rect">
            <a:avLst/>
          </a:prstGeom>
          <a:noFill/>
        </p:spPr>
        <p:txBody>
          <a:bodyPr wrap="none" rtlCol="0">
            <a:spAutoFit/>
          </a:bodyPr>
          <a:lstStyle/>
          <a:p>
            <a:r>
              <a:rPr lang="it-IT" sz="4400" dirty="0">
                <a:latin typeface="+mj-lt"/>
                <a:ea typeface="+mj-ea"/>
                <a:cs typeface="+mj-cs"/>
              </a:rPr>
              <a:t>Il ruolo delle Associazioni dei pazienti</a:t>
            </a:r>
          </a:p>
        </p:txBody>
      </p:sp>
      <p:sp>
        <p:nvSpPr>
          <p:cNvPr id="10" name="CasellaDiTesto 9">
            <a:extLst>
              <a:ext uri="{FF2B5EF4-FFF2-40B4-BE49-F238E27FC236}">
                <a16:creationId xmlns:a16="http://schemas.microsoft.com/office/drawing/2014/main" id="{7775F9AB-B936-8A76-57FC-FF464B1D3B6A}"/>
              </a:ext>
            </a:extLst>
          </p:cNvPr>
          <p:cNvSpPr txBox="1"/>
          <p:nvPr/>
        </p:nvSpPr>
        <p:spPr>
          <a:xfrm>
            <a:off x="1933575" y="4865783"/>
            <a:ext cx="10141302" cy="1446550"/>
          </a:xfrm>
          <a:prstGeom prst="rect">
            <a:avLst/>
          </a:prstGeom>
          <a:noFill/>
        </p:spPr>
        <p:txBody>
          <a:bodyPr wrap="none" rtlCol="0">
            <a:spAutoFit/>
          </a:bodyPr>
          <a:lstStyle/>
          <a:p>
            <a:r>
              <a:rPr lang="it-IT" sz="4400" dirty="0">
                <a:latin typeface="+mj-lt"/>
                <a:ea typeface="+mj-ea"/>
                <a:cs typeface="+mj-cs"/>
              </a:rPr>
              <a:t>Il valore dell’</a:t>
            </a:r>
            <a:r>
              <a:rPr lang="it-IT" sz="4400" b="1" dirty="0">
                <a:latin typeface="+mj-lt"/>
                <a:ea typeface="+mj-ea"/>
                <a:cs typeface="+mj-cs"/>
              </a:rPr>
              <a:t>empowerment</a:t>
            </a:r>
            <a:r>
              <a:rPr lang="it-IT" sz="4400" dirty="0">
                <a:latin typeface="+mj-lt"/>
                <a:ea typeface="+mj-ea"/>
                <a:cs typeface="+mj-cs"/>
              </a:rPr>
              <a:t>: verso il </a:t>
            </a:r>
            <a:r>
              <a:rPr lang="it-IT" sz="4400" b="1" dirty="0" err="1">
                <a:latin typeface="+mj-lt"/>
                <a:ea typeface="+mj-ea"/>
                <a:cs typeface="+mj-cs"/>
              </a:rPr>
              <a:t>patient</a:t>
            </a:r>
            <a:r>
              <a:rPr lang="it-IT" sz="4400" b="1" dirty="0">
                <a:latin typeface="+mj-lt"/>
                <a:ea typeface="+mj-ea"/>
                <a:cs typeface="+mj-cs"/>
              </a:rPr>
              <a:t> </a:t>
            </a:r>
          </a:p>
          <a:p>
            <a:r>
              <a:rPr lang="it-IT" sz="4400" b="1" dirty="0">
                <a:latin typeface="+mj-lt"/>
                <a:ea typeface="+mj-ea"/>
                <a:cs typeface="+mj-cs"/>
              </a:rPr>
              <a:t>engagement</a:t>
            </a:r>
          </a:p>
        </p:txBody>
      </p:sp>
    </p:spTree>
    <p:extLst>
      <p:ext uri="{BB962C8B-B14F-4D97-AF65-F5344CB8AC3E}">
        <p14:creationId xmlns:p14="http://schemas.microsoft.com/office/powerpoint/2010/main" val="1743379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4"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EF6EB6EA-14D0-DA78-9F16-DE39AA1E2010}"/>
              </a:ext>
            </a:extLst>
          </p:cNvPr>
          <p:cNvSpPr txBox="1"/>
          <p:nvPr/>
        </p:nvSpPr>
        <p:spPr>
          <a:xfrm>
            <a:off x="966169" y="1147222"/>
            <a:ext cx="9401175" cy="1323439"/>
          </a:xfrm>
          <a:prstGeom prst="rect">
            <a:avLst/>
          </a:prstGeom>
          <a:noFill/>
        </p:spPr>
        <p:txBody>
          <a:bodyPr wrap="square" rtlCol="0">
            <a:spAutoFit/>
          </a:bodyPr>
          <a:lstStyle/>
          <a:p>
            <a:r>
              <a:rPr lang="it-IT" sz="4000" b="1" dirty="0">
                <a:latin typeface="Calibri Light" panose="020F0302020204030204" pitchFamily="34" charset="0"/>
                <a:cs typeface="Calibri Light" panose="020F0302020204030204" pitchFamily="34" charset="0"/>
              </a:rPr>
              <a:t>Quanto è importante essere </a:t>
            </a:r>
          </a:p>
          <a:p>
            <a:r>
              <a:rPr lang="it-IT" sz="4000" b="1" dirty="0">
                <a:latin typeface="Calibri Light" panose="020F0302020204030204" pitchFamily="34" charset="0"/>
                <a:cs typeface="Calibri Light" panose="020F0302020204030204" pitchFamily="34" charset="0"/>
              </a:rPr>
              <a:t>Paziente Volontario ed «Esperto» </a:t>
            </a:r>
            <a:r>
              <a:rPr lang="it-IT" sz="4000" b="1" dirty="0" err="1">
                <a:latin typeface="Calibri Light" panose="020F0302020204030204" pitchFamily="34" charset="0"/>
                <a:cs typeface="Calibri Light" panose="020F0302020204030204" pitchFamily="34" charset="0"/>
              </a:rPr>
              <a:t>Eupati</a:t>
            </a:r>
            <a:endParaRPr lang="it-IT" sz="4000" b="1" dirty="0">
              <a:latin typeface="Calibri Light" panose="020F0302020204030204" pitchFamily="34" charset="0"/>
              <a:cs typeface="Calibri Light" panose="020F0302020204030204" pitchFamily="34" charset="0"/>
            </a:endParaRPr>
          </a:p>
        </p:txBody>
      </p:sp>
      <p:sp>
        <p:nvSpPr>
          <p:cNvPr id="5" name="CasellaDiTesto 4">
            <a:extLst>
              <a:ext uri="{FF2B5EF4-FFF2-40B4-BE49-F238E27FC236}">
                <a16:creationId xmlns:a16="http://schemas.microsoft.com/office/drawing/2014/main" id="{BC7689C5-E974-26FC-630B-D56E6822FA05}"/>
              </a:ext>
            </a:extLst>
          </p:cNvPr>
          <p:cNvSpPr txBox="1"/>
          <p:nvPr/>
        </p:nvSpPr>
        <p:spPr>
          <a:xfrm>
            <a:off x="941129" y="2497808"/>
            <a:ext cx="3472489" cy="707886"/>
          </a:xfrm>
          <a:prstGeom prst="rect">
            <a:avLst/>
          </a:prstGeom>
          <a:noFill/>
        </p:spPr>
        <p:txBody>
          <a:bodyPr wrap="none" rtlCol="0">
            <a:spAutoFit/>
          </a:bodyPr>
          <a:lstStyle/>
          <a:p>
            <a:r>
              <a:rPr lang="it-IT" sz="4000" dirty="0">
                <a:latin typeface="Calibri Light" panose="020F0302020204030204" pitchFamily="34" charset="0"/>
                <a:cs typeface="Calibri Light" panose="020F0302020204030204" pitchFamily="34" charset="0"/>
              </a:rPr>
              <a:t>Consapevolezza</a:t>
            </a:r>
          </a:p>
        </p:txBody>
      </p:sp>
      <p:sp>
        <p:nvSpPr>
          <p:cNvPr id="6" name="CasellaDiTesto 5">
            <a:extLst>
              <a:ext uri="{FF2B5EF4-FFF2-40B4-BE49-F238E27FC236}">
                <a16:creationId xmlns:a16="http://schemas.microsoft.com/office/drawing/2014/main" id="{6A85C436-82B8-D8C7-FC9D-B300CCC6CBF1}"/>
              </a:ext>
            </a:extLst>
          </p:cNvPr>
          <p:cNvSpPr txBox="1"/>
          <p:nvPr/>
        </p:nvSpPr>
        <p:spPr>
          <a:xfrm>
            <a:off x="966169" y="3473338"/>
            <a:ext cx="3195811" cy="707886"/>
          </a:xfrm>
          <a:prstGeom prst="rect">
            <a:avLst/>
          </a:prstGeom>
          <a:noFill/>
        </p:spPr>
        <p:txBody>
          <a:bodyPr wrap="none" rtlCol="0">
            <a:spAutoFit/>
          </a:bodyPr>
          <a:lstStyle/>
          <a:p>
            <a:r>
              <a:rPr lang="it-IT" sz="4000" dirty="0">
                <a:latin typeface="+mj-lt"/>
              </a:rPr>
              <a:t>Responsabilità</a:t>
            </a:r>
          </a:p>
        </p:txBody>
      </p:sp>
      <p:sp>
        <p:nvSpPr>
          <p:cNvPr id="7" name="CasellaDiTesto 6">
            <a:extLst>
              <a:ext uri="{FF2B5EF4-FFF2-40B4-BE49-F238E27FC236}">
                <a16:creationId xmlns:a16="http://schemas.microsoft.com/office/drawing/2014/main" id="{A6174921-9BC2-6B00-D0AA-217CAA56F43F}"/>
              </a:ext>
            </a:extLst>
          </p:cNvPr>
          <p:cNvSpPr txBox="1"/>
          <p:nvPr/>
        </p:nvSpPr>
        <p:spPr>
          <a:xfrm>
            <a:off x="966169" y="4467698"/>
            <a:ext cx="2847254" cy="707886"/>
          </a:xfrm>
          <a:prstGeom prst="rect">
            <a:avLst/>
          </a:prstGeom>
          <a:noFill/>
        </p:spPr>
        <p:txBody>
          <a:bodyPr wrap="none" rtlCol="0">
            <a:spAutoFit/>
          </a:bodyPr>
          <a:lstStyle/>
          <a:p>
            <a:r>
              <a:rPr lang="it-IT" sz="4000" dirty="0">
                <a:latin typeface="Calibri Light" panose="020F0302020204030204" pitchFamily="34" charset="0"/>
                <a:cs typeface="Calibri Light" panose="020F0302020204030204" pitchFamily="34" charset="0"/>
              </a:rPr>
              <a:t>Condivisione</a:t>
            </a:r>
          </a:p>
        </p:txBody>
      </p:sp>
      <p:sp>
        <p:nvSpPr>
          <p:cNvPr id="8" name="CasellaDiTesto 7">
            <a:extLst>
              <a:ext uri="{FF2B5EF4-FFF2-40B4-BE49-F238E27FC236}">
                <a16:creationId xmlns:a16="http://schemas.microsoft.com/office/drawing/2014/main" id="{4BD03C8E-DEBF-CD18-73F4-A273F66FC269}"/>
              </a:ext>
            </a:extLst>
          </p:cNvPr>
          <p:cNvSpPr txBox="1"/>
          <p:nvPr/>
        </p:nvSpPr>
        <p:spPr>
          <a:xfrm>
            <a:off x="966169" y="5531810"/>
            <a:ext cx="3245889" cy="707886"/>
          </a:xfrm>
          <a:prstGeom prst="rect">
            <a:avLst/>
          </a:prstGeom>
          <a:noFill/>
        </p:spPr>
        <p:txBody>
          <a:bodyPr wrap="none" rtlCol="0">
            <a:spAutoFit/>
          </a:bodyPr>
          <a:lstStyle/>
          <a:p>
            <a:r>
              <a:rPr lang="it-IT" sz="4000" dirty="0">
                <a:latin typeface="Calibri Light" panose="020F0302020204030204" pitchFamily="34" charset="0"/>
                <a:cs typeface="Calibri Light" panose="020F0302020204030204" pitchFamily="34" charset="0"/>
              </a:rPr>
              <a:t>Partecipazione</a:t>
            </a:r>
          </a:p>
        </p:txBody>
      </p:sp>
      <p:sp>
        <p:nvSpPr>
          <p:cNvPr id="9" name="CasellaDiTesto 8">
            <a:extLst>
              <a:ext uri="{FF2B5EF4-FFF2-40B4-BE49-F238E27FC236}">
                <a16:creationId xmlns:a16="http://schemas.microsoft.com/office/drawing/2014/main" id="{C6CABADE-D04B-D40F-1BC5-BA3CA6EF680D}"/>
              </a:ext>
            </a:extLst>
          </p:cNvPr>
          <p:cNvSpPr txBox="1"/>
          <p:nvPr/>
        </p:nvSpPr>
        <p:spPr>
          <a:xfrm>
            <a:off x="4541059" y="2669933"/>
            <a:ext cx="7584266" cy="1015663"/>
          </a:xfrm>
          <a:prstGeom prst="rect">
            <a:avLst/>
          </a:prstGeom>
          <a:noFill/>
        </p:spPr>
        <p:txBody>
          <a:bodyPr wrap="square" rtlCol="0">
            <a:spAutoFit/>
          </a:bodyPr>
          <a:lstStyle/>
          <a:p>
            <a:r>
              <a:rPr lang="it-IT" sz="2000" b="0" i="0" dirty="0">
                <a:solidFill>
                  <a:srgbClr val="202020"/>
                </a:solidFill>
                <a:effectLst/>
                <a:latin typeface="Calibri Light" panose="020F0302020204030204" pitchFamily="34" charset="0"/>
                <a:cs typeface="Calibri Light" panose="020F0302020204030204" pitchFamily="34" charset="0"/>
              </a:rPr>
              <a:t>è di supporto ed aiuto ai pazienti </a:t>
            </a:r>
            <a:r>
              <a:rPr lang="it-IT" sz="2000" dirty="0">
                <a:solidFill>
                  <a:srgbClr val="202020"/>
                </a:solidFill>
                <a:latin typeface="Calibri Light" panose="020F0302020204030204" pitchFamily="34" charset="0"/>
                <a:cs typeface="Calibri Light" panose="020F0302020204030204" pitchFamily="34" charset="0"/>
              </a:rPr>
              <a:t>ed ai caregiver </a:t>
            </a:r>
            <a:r>
              <a:rPr lang="it-IT" sz="2000" b="0" i="0" dirty="0">
                <a:solidFill>
                  <a:srgbClr val="202020"/>
                </a:solidFill>
                <a:effectLst/>
                <a:latin typeface="Calibri Light" panose="020F0302020204030204" pitchFamily="34" charset="0"/>
                <a:cs typeface="Calibri Light" panose="020F0302020204030204" pitchFamily="34" charset="0"/>
              </a:rPr>
              <a:t>per </a:t>
            </a:r>
            <a:r>
              <a:rPr lang="it-IT" sz="2000" b="1" i="0" dirty="0">
                <a:solidFill>
                  <a:srgbClr val="202020"/>
                </a:solidFill>
                <a:effectLst/>
                <a:latin typeface="Calibri Light" panose="020F0302020204030204" pitchFamily="34" charset="0"/>
                <a:cs typeface="Calibri Light" panose="020F0302020204030204" pitchFamily="34" charset="0"/>
              </a:rPr>
              <a:t>imparare a gestire meglio una condizione di “malattia”</a:t>
            </a:r>
            <a:r>
              <a:rPr lang="it-IT" sz="2000" b="0" i="0" dirty="0">
                <a:solidFill>
                  <a:srgbClr val="202020"/>
                </a:solidFill>
                <a:effectLst/>
                <a:latin typeface="Calibri Light" panose="020F0302020204030204" pitchFamily="34" charset="0"/>
                <a:cs typeface="Calibri Light" panose="020F0302020204030204" pitchFamily="34" charset="0"/>
              </a:rPr>
              <a:t> con cui deve convivere (anche come caregiver o </a:t>
            </a:r>
            <a:r>
              <a:rPr lang="it-IT" sz="2000" b="0" i="0" dirty="0" err="1">
                <a:solidFill>
                  <a:srgbClr val="202020"/>
                </a:solidFill>
                <a:effectLst/>
                <a:latin typeface="Calibri Light" panose="020F0302020204030204" pitchFamily="34" charset="0"/>
                <a:cs typeface="Calibri Light" panose="020F0302020204030204" pitchFamily="34" charset="0"/>
              </a:rPr>
              <a:t>advocate</a:t>
            </a:r>
            <a:r>
              <a:rPr lang="it-IT" sz="2000" b="0" i="0" dirty="0">
                <a:solidFill>
                  <a:srgbClr val="202020"/>
                </a:solidFill>
                <a:effectLst/>
                <a:latin typeface="Calibri Light" panose="020F0302020204030204" pitchFamily="34" charset="0"/>
                <a:cs typeface="Calibri Light" panose="020F0302020204030204" pitchFamily="34" charset="0"/>
              </a:rPr>
              <a:t>/volontario di Associazioni Pazienti)</a:t>
            </a:r>
            <a:endParaRPr lang="it-IT" sz="2000" dirty="0">
              <a:latin typeface="Calibri Light" panose="020F0302020204030204" pitchFamily="34" charset="0"/>
              <a:cs typeface="Calibri Light" panose="020F0302020204030204" pitchFamily="34" charset="0"/>
            </a:endParaRPr>
          </a:p>
        </p:txBody>
      </p:sp>
      <p:sp>
        <p:nvSpPr>
          <p:cNvPr id="10" name="CasellaDiTesto 9">
            <a:extLst>
              <a:ext uri="{FF2B5EF4-FFF2-40B4-BE49-F238E27FC236}">
                <a16:creationId xmlns:a16="http://schemas.microsoft.com/office/drawing/2014/main" id="{8C36D485-D70B-059F-704E-9953DFD46DE4}"/>
              </a:ext>
            </a:extLst>
          </p:cNvPr>
          <p:cNvSpPr txBox="1"/>
          <p:nvPr/>
        </p:nvSpPr>
        <p:spPr>
          <a:xfrm>
            <a:off x="4517111" y="3641748"/>
            <a:ext cx="7105920" cy="1015663"/>
          </a:xfrm>
          <a:prstGeom prst="rect">
            <a:avLst/>
          </a:prstGeom>
          <a:noFill/>
        </p:spPr>
        <p:txBody>
          <a:bodyPr wrap="none" rtlCol="0">
            <a:spAutoFit/>
          </a:bodyPr>
          <a:lstStyle/>
          <a:p>
            <a:r>
              <a:rPr lang="it-IT" sz="2000" b="0" i="0" dirty="0">
                <a:solidFill>
                  <a:srgbClr val="202020"/>
                </a:solidFill>
                <a:effectLst/>
                <a:latin typeface="Calibri Light" panose="020F0302020204030204" pitchFamily="34" charset="0"/>
                <a:cs typeface="Calibri Light" panose="020F0302020204030204" pitchFamily="34" charset="0"/>
              </a:rPr>
              <a:t>il suo compito è veicolare le istanze dei pazienti nella maniera </a:t>
            </a:r>
          </a:p>
          <a:p>
            <a:r>
              <a:rPr lang="it-IT" sz="2000" b="1" i="0" dirty="0">
                <a:solidFill>
                  <a:srgbClr val="202020"/>
                </a:solidFill>
                <a:effectLst/>
                <a:latin typeface="Calibri Light" panose="020F0302020204030204" pitchFamily="34" charset="0"/>
                <a:cs typeface="Calibri Light" panose="020F0302020204030204" pitchFamily="34" charset="0"/>
              </a:rPr>
              <a:t>più corretta e autorevole</a:t>
            </a:r>
            <a:r>
              <a:rPr lang="it-IT" sz="2000" b="0" i="0" dirty="0">
                <a:solidFill>
                  <a:srgbClr val="202020"/>
                </a:solidFill>
                <a:effectLst/>
                <a:latin typeface="Calibri Light" panose="020F0302020204030204" pitchFamily="34" charset="0"/>
                <a:cs typeface="Calibri Light" panose="020F0302020204030204" pitchFamily="34" charset="0"/>
              </a:rPr>
              <a:t> comunicando con gli altri </a:t>
            </a:r>
            <a:r>
              <a:rPr lang="it-IT" sz="2000" b="0" i="1" dirty="0">
                <a:solidFill>
                  <a:srgbClr val="202020"/>
                </a:solidFill>
                <a:effectLst/>
                <a:latin typeface="Calibri Light" panose="020F0302020204030204" pitchFamily="34" charset="0"/>
                <a:cs typeface="Calibri Light" panose="020F0302020204030204" pitchFamily="34" charset="0"/>
              </a:rPr>
              <a:t>stakeholders</a:t>
            </a:r>
            <a:r>
              <a:rPr lang="it-IT" sz="2000" b="0" i="0" dirty="0">
                <a:solidFill>
                  <a:srgbClr val="202020"/>
                </a:solidFill>
                <a:effectLst/>
                <a:latin typeface="Calibri Light" panose="020F0302020204030204" pitchFamily="34" charset="0"/>
                <a:cs typeface="Calibri Light" panose="020F0302020204030204" pitchFamily="34" charset="0"/>
              </a:rPr>
              <a:t> allo</a:t>
            </a:r>
          </a:p>
          <a:p>
            <a:r>
              <a:rPr lang="it-IT" sz="2000" b="0" i="0" dirty="0">
                <a:solidFill>
                  <a:srgbClr val="202020"/>
                </a:solidFill>
                <a:effectLst/>
                <a:latin typeface="Calibri Light" panose="020F0302020204030204" pitchFamily="34" charset="0"/>
                <a:cs typeface="Calibri Light" panose="020F0302020204030204" pitchFamily="34" charset="0"/>
              </a:rPr>
              <a:t> stesso livello e con un </a:t>
            </a:r>
            <a:r>
              <a:rPr lang="it-IT" sz="2000" b="1" i="0" dirty="0">
                <a:solidFill>
                  <a:srgbClr val="202020"/>
                </a:solidFill>
                <a:effectLst/>
                <a:latin typeface="Calibri Light" panose="020F0302020204030204" pitchFamily="34" charset="0"/>
                <a:cs typeface="Calibri Light" panose="020F0302020204030204" pitchFamily="34" charset="0"/>
              </a:rPr>
              <a:t>linguaggio appropriato e scientifico</a:t>
            </a:r>
            <a:r>
              <a:rPr lang="it-IT" sz="2000" b="0" i="0" dirty="0">
                <a:solidFill>
                  <a:srgbClr val="202020"/>
                </a:solidFill>
                <a:effectLst/>
                <a:latin typeface="Calibri Light" panose="020F0302020204030204" pitchFamily="34" charset="0"/>
                <a:cs typeface="Calibri Light" panose="020F0302020204030204" pitchFamily="34" charset="0"/>
              </a:rPr>
              <a:t>.</a:t>
            </a:r>
            <a:endParaRPr lang="it-IT" sz="2000" dirty="0">
              <a:latin typeface="Calibri Light" panose="020F0302020204030204" pitchFamily="34" charset="0"/>
              <a:cs typeface="Calibri Light" panose="020F0302020204030204" pitchFamily="34" charset="0"/>
            </a:endParaRPr>
          </a:p>
        </p:txBody>
      </p:sp>
      <p:sp>
        <p:nvSpPr>
          <p:cNvPr id="11" name="CasellaDiTesto 10">
            <a:extLst>
              <a:ext uri="{FF2B5EF4-FFF2-40B4-BE49-F238E27FC236}">
                <a16:creationId xmlns:a16="http://schemas.microsoft.com/office/drawing/2014/main" id="{AA4330A2-F14D-DDBD-D100-D6C0D3341B63}"/>
              </a:ext>
            </a:extLst>
          </p:cNvPr>
          <p:cNvSpPr txBox="1"/>
          <p:nvPr/>
        </p:nvSpPr>
        <p:spPr>
          <a:xfrm>
            <a:off x="4541059" y="4613562"/>
            <a:ext cx="7058025" cy="1015663"/>
          </a:xfrm>
          <a:prstGeom prst="rect">
            <a:avLst/>
          </a:prstGeom>
          <a:noFill/>
        </p:spPr>
        <p:txBody>
          <a:bodyPr wrap="square" rtlCol="0">
            <a:spAutoFit/>
          </a:bodyPr>
          <a:lstStyle/>
          <a:p>
            <a:r>
              <a:rPr lang="it-IT" sz="2000" b="1" i="0" dirty="0">
                <a:solidFill>
                  <a:srgbClr val="202020"/>
                </a:solidFill>
                <a:effectLst/>
                <a:latin typeface="Calibri Light" panose="020F0302020204030204" pitchFamily="34" charset="0"/>
                <a:cs typeface="Calibri Light" panose="020F0302020204030204" pitchFamily="34" charset="0"/>
              </a:rPr>
              <a:t>si fa portavoce dei bisogni dei pazienti </a:t>
            </a:r>
            <a:r>
              <a:rPr lang="it-IT" sz="2000" b="0" i="0" dirty="0">
                <a:solidFill>
                  <a:srgbClr val="202020"/>
                </a:solidFill>
                <a:effectLst/>
                <a:latin typeface="Calibri Light" panose="020F0302020204030204" pitchFamily="34" charset="0"/>
                <a:cs typeface="Calibri Light" panose="020F0302020204030204" pitchFamily="34" charset="0"/>
              </a:rPr>
              <a:t>portando con sé il bagaglio delle loro esperienze “reali”, vissute a contatto diretto con la patologia</a:t>
            </a:r>
            <a:r>
              <a:rPr lang="it-IT" sz="2000" b="1" i="0" dirty="0">
                <a:solidFill>
                  <a:srgbClr val="202020"/>
                </a:solidFill>
                <a:effectLst/>
                <a:latin typeface="Calibri Light" panose="020F0302020204030204" pitchFamily="34" charset="0"/>
                <a:cs typeface="Calibri Light" panose="020F0302020204030204" pitchFamily="34" charset="0"/>
              </a:rPr>
              <a:t>.</a:t>
            </a:r>
            <a:endParaRPr lang="it-IT" sz="2000" dirty="0">
              <a:latin typeface="Calibri Light" panose="020F0302020204030204" pitchFamily="34" charset="0"/>
              <a:cs typeface="Calibri Light" panose="020F0302020204030204" pitchFamily="34" charset="0"/>
            </a:endParaRPr>
          </a:p>
        </p:txBody>
      </p:sp>
      <p:sp>
        <p:nvSpPr>
          <p:cNvPr id="12" name="CasellaDiTesto 11">
            <a:extLst>
              <a:ext uri="{FF2B5EF4-FFF2-40B4-BE49-F238E27FC236}">
                <a16:creationId xmlns:a16="http://schemas.microsoft.com/office/drawing/2014/main" id="{36212780-408D-7487-0F3F-EE7391B74EF9}"/>
              </a:ext>
            </a:extLst>
          </p:cNvPr>
          <p:cNvSpPr txBox="1"/>
          <p:nvPr/>
        </p:nvSpPr>
        <p:spPr>
          <a:xfrm rot="10800000" flipV="1">
            <a:off x="4541059" y="5534561"/>
            <a:ext cx="7250891" cy="1323439"/>
          </a:xfrm>
          <a:prstGeom prst="rect">
            <a:avLst/>
          </a:prstGeom>
          <a:noFill/>
        </p:spPr>
        <p:txBody>
          <a:bodyPr wrap="square" rtlCol="0">
            <a:spAutoFit/>
          </a:bodyPr>
          <a:lstStyle/>
          <a:p>
            <a:r>
              <a:rPr lang="it-IT" sz="2000" b="0" i="0" dirty="0">
                <a:solidFill>
                  <a:srgbClr val="202020"/>
                </a:solidFill>
                <a:effectLst/>
                <a:latin typeface="Calibri Light" panose="020F0302020204030204" pitchFamily="34" charset="0"/>
                <a:cs typeface="Calibri Light" panose="020F0302020204030204" pitchFamily="34" charset="0"/>
              </a:rPr>
              <a:t>può </a:t>
            </a:r>
            <a:r>
              <a:rPr lang="it-IT" sz="2000" b="1" i="0" dirty="0">
                <a:solidFill>
                  <a:srgbClr val="202020"/>
                </a:solidFill>
                <a:effectLst/>
                <a:latin typeface="Calibri Light" panose="020F0302020204030204" pitchFamily="34" charset="0"/>
                <a:cs typeface="Calibri Light" panose="020F0302020204030204" pitchFamily="34" charset="0"/>
              </a:rPr>
              <a:t>rappresentare  i pazienti  con competenza </a:t>
            </a:r>
            <a:r>
              <a:rPr lang="it-IT" sz="2000" b="0" i="0" dirty="0">
                <a:solidFill>
                  <a:srgbClr val="202020"/>
                </a:solidFill>
                <a:effectLst/>
                <a:latin typeface="Calibri Light" panose="020F0302020204030204" pitchFamily="34" charset="0"/>
                <a:cs typeface="Calibri Light" panose="020F0302020204030204" pitchFamily="34" charset="0"/>
              </a:rPr>
              <a:t>durante gli eventi istituzionali a cui partecipa, dialogando </a:t>
            </a:r>
            <a:r>
              <a:rPr lang="it-IT" sz="2000" b="1" i="0" dirty="0">
                <a:solidFill>
                  <a:srgbClr val="202020"/>
                </a:solidFill>
                <a:effectLst/>
                <a:latin typeface="Calibri Light" panose="020F0302020204030204" pitchFamily="34" charset="0"/>
                <a:cs typeface="Calibri Light" panose="020F0302020204030204" pitchFamily="34" charset="0"/>
              </a:rPr>
              <a:t>ed operando </a:t>
            </a:r>
            <a:r>
              <a:rPr lang="it-IT" sz="2000" b="0" i="0" dirty="0">
                <a:solidFill>
                  <a:srgbClr val="202020"/>
                </a:solidFill>
                <a:effectLst/>
                <a:latin typeface="Calibri Light" panose="020F0302020204030204" pitchFamily="34" charset="0"/>
                <a:cs typeface="Calibri Light" panose="020F0302020204030204" pitchFamily="34" charset="0"/>
              </a:rPr>
              <a:t>con le istituzioni, i comitati etici, le associazioni di medici ed infermieri e tutti coloro che operano in campo medico-sanitario</a:t>
            </a:r>
            <a:r>
              <a:rPr lang="it-IT" b="0" i="0" dirty="0">
                <a:solidFill>
                  <a:srgbClr val="202020"/>
                </a:solidFill>
                <a:effectLst/>
                <a:latin typeface="Open Sans" panose="020B0606030504020204" pitchFamily="34" charset="0"/>
              </a:rPr>
              <a:t>.</a:t>
            </a:r>
            <a:endParaRPr lang="it-IT" dirty="0"/>
          </a:p>
        </p:txBody>
      </p:sp>
      <p:sp>
        <p:nvSpPr>
          <p:cNvPr id="3" name="CasellaDiTesto 2">
            <a:extLst>
              <a:ext uri="{FF2B5EF4-FFF2-40B4-BE49-F238E27FC236}">
                <a16:creationId xmlns:a16="http://schemas.microsoft.com/office/drawing/2014/main" id="{E663A743-2A9F-AAF6-7648-194280FE7558}"/>
              </a:ext>
            </a:extLst>
          </p:cNvPr>
          <p:cNvSpPr txBox="1"/>
          <p:nvPr/>
        </p:nvSpPr>
        <p:spPr>
          <a:xfrm>
            <a:off x="966168" y="634653"/>
            <a:ext cx="9206531" cy="707886"/>
          </a:xfrm>
          <a:prstGeom prst="rect">
            <a:avLst/>
          </a:prstGeom>
          <a:noFill/>
        </p:spPr>
        <p:txBody>
          <a:bodyPr wrap="square">
            <a:spAutoFit/>
          </a:bodyPr>
          <a:lstStyle/>
          <a:p>
            <a:r>
              <a:rPr lang="it-IT" sz="4000" i="1" dirty="0">
                <a:latin typeface="Calibri Light" panose="020F0302020204030204" pitchFamily="34" charset="0"/>
                <a:cs typeface="Calibri Light" panose="020F0302020204030204" pitchFamily="34" charset="0"/>
              </a:rPr>
              <a:t>The </a:t>
            </a:r>
            <a:r>
              <a:rPr lang="it-IT" sz="4000" i="1" dirty="0" err="1">
                <a:latin typeface="Calibri Light" panose="020F0302020204030204" pitchFamily="34" charset="0"/>
                <a:cs typeface="Calibri Light" panose="020F0302020204030204" pitchFamily="34" charset="0"/>
              </a:rPr>
              <a:t>importance</a:t>
            </a:r>
            <a:r>
              <a:rPr lang="it-IT" sz="4000" i="1" dirty="0">
                <a:latin typeface="Calibri Light" panose="020F0302020204030204" pitchFamily="34" charset="0"/>
                <a:cs typeface="Calibri Light" panose="020F0302020204030204" pitchFamily="34" charset="0"/>
              </a:rPr>
              <a:t> to be…EXPERT</a:t>
            </a:r>
          </a:p>
        </p:txBody>
      </p:sp>
    </p:spTree>
    <p:extLst>
      <p:ext uri="{BB962C8B-B14F-4D97-AF65-F5344CB8AC3E}">
        <p14:creationId xmlns:p14="http://schemas.microsoft.com/office/powerpoint/2010/main" val="229691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93989" y="388261"/>
            <a:ext cx="10515600" cy="988412"/>
          </a:xfrm>
          <a:prstGeom prst="rect">
            <a:avLst/>
          </a:prstGeom>
        </p:spPr>
        <p:txBody>
          <a:bodyPr vert="horz" wrap="square" lIns="0" tIns="9525" rIns="0" bIns="0" rtlCol="0" anchor="ctr">
            <a:spAutoFit/>
          </a:bodyPr>
          <a:lstStyle/>
          <a:p>
            <a:pPr marL="1188085" marR="5080" indent="-1176020">
              <a:lnSpc>
                <a:spcPct val="100800"/>
              </a:lnSpc>
              <a:spcBef>
                <a:spcPts val="75"/>
              </a:spcBef>
            </a:pPr>
            <a:r>
              <a:rPr sz="3200" spc="254" dirty="0"/>
              <a:t>L’innovazione</a:t>
            </a:r>
            <a:r>
              <a:rPr sz="3200" spc="145" dirty="0"/>
              <a:t> </a:t>
            </a:r>
            <a:r>
              <a:rPr sz="3200" spc="295" dirty="0"/>
              <a:t>tecnologica</a:t>
            </a:r>
            <a:r>
              <a:rPr sz="3200" spc="140" dirty="0"/>
              <a:t> </a:t>
            </a:r>
            <a:r>
              <a:rPr sz="3200" spc="330" dirty="0"/>
              <a:t>cambia</a:t>
            </a:r>
            <a:r>
              <a:rPr sz="3200" spc="145" dirty="0"/>
              <a:t> </a:t>
            </a:r>
            <a:br>
              <a:rPr lang="it-IT" sz="3200" spc="145" dirty="0"/>
            </a:br>
            <a:r>
              <a:rPr sz="3200" spc="300" dirty="0" err="1"/>
              <a:t>ogni</a:t>
            </a:r>
            <a:r>
              <a:rPr sz="3200" spc="300" dirty="0"/>
              <a:t> </a:t>
            </a:r>
            <a:r>
              <a:rPr sz="3200" spc="265" dirty="0"/>
              <a:t>aspetto</a:t>
            </a:r>
            <a:r>
              <a:rPr sz="3200" spc="140" dirty="0"/>
              <a:t> </a:t>
            </a:r>
            <a:r>
              <a:rPr sz="3200" spc="240" dirty="0" err="1"/>
              <a:t>della</a:t>
            </a:r>
            <a:r>
              <a:rPr sz="3200" spc="135" dirty="0"/>
              <a:t> </a:t>
            </a:r>
            <a:r>
              <a:rPr sz="3200" spc="265" dirty="0"/>
              <a:t>nostra</a:t>
            </a:r>
            <a:r>
              <a:rPr sz="3200" spc="135" dirty="0"/>
              <a:t> </a:t>
            </a:r>
            <a:r>
              <a:rPr sz="3200" spc="210" dirty="0"/>
              <a:t>vita</a:t>
            </a:r>
          </a:p>
        </p:txBody>
      </p:sp>
      <p:grpSp>
        <p:nvGrpSpPr>
          <p:cNvPr id="4" name="object 4"/>
          <p:cNvGrpSpPr/>
          <p:nvPr/>
        </p:nvGrpSpPr>
        <p:grpSpPr>
          <a:xfrm>
            <a:off x="2899572" y="1454900"/>
            <a:ext cx="6346190" cy="4898390"/>
            <a:chOff x="1375572" y="1454900"/>
            <a:chExt cx="6346190" cy="4898390"/>
          </a:xfrm>
        </p:grpSpPr>
        <p:pic>
          <p:nvPicPr>
            <p:cNvPr id="5" name="object 5"/>
            <p:cNvPicPr/>
            <p:nvPr/>
          </p:nvPicPr>
          <p:blipFill>
            <a:blip r:embed="rId2" cstate="print"/>
            <a:stretch>
              <a:fillRect/>
            </a:stretch>
          </p:blipFill>
          <p:spPr>
            <a:xfrm>
              <a:off x="2377798" y="1454900"/>
              <a:ext cx="4185202" cy="3123846"/>
            </a:xfrm>
            <a:prstGeom prst="rect">
              <a:avLst/>
            </a:prstGeom>
          </p:spPr>
        </p:pic>
        <p:pic>
          <p:nvPicPr>
            <p:cNvPr id="6" name="object 6"/>
            <p:cNvPicPr/>
            <p:nvPr/>
          </p:nvPicPr>
          <p:blipFill>
            <a:blip r:embed="rId3" cstate="print"/>
            <a:stretch>
              <a:fillRect/>
            </a:stretch>
          </p:blipFill>
          <p:spPr>
            <a:xfrm>
              <a:off x="1375572" y="4765408"/>
              <a:ext cx="6193627" cy="1587535"/>
            </a:xfrm>
            <a:prstGeom prst="rect">
              <a:avLst/>
            </a:prstGeom>
          </p:spPr>
        </p:pic>
        <p:sp>
          <p:nvSpPr>
            <p:cNvPr id="7" name="object 7"/>
            <p:cNvSpPr/>
            <p:nvPr/>
          </p:nvSpPr>
          <p:spPr>
            <a:xfrm>
              <a:off x="6295623" y="4578747"/>
              <a:ext cx="1419860" cy="1310005"/>
            </a:xfrm>
            <a:custGeom>
              <a:avLst/>
              <a:gdLst/>
              <a:ahLst/>
              <a:cxnLst/>
              <a:rect l="l" t="t" r="r" b="b"/>
              <a:pathLst>
                <a:path w="1419859" h="1310004">
                  <a:moveTo>
                    <a:pt x="0" y="654897"/>
                  </a:moveTo>
                  <a:lnTo>
                    <a:pt x="1782" y="608126"/>
                  </a:lnTo>
                  <a:lnTo>
                    <a:pt x="7048" y="562244"/>
                  </a:lnTo>
                  <a:lnTo>
                    <a:pt x="15679" y="517360"/>
                  </a:lnTo>
                  <a:lnTo>
                    <a:pt x="27554" y="473585"/>
                  </a:lnTo>
                  <a:lnTo>
                    <a:pt x="42553" y="431030"/>
                  </a:lnTo>
                  <a:lnTo>
                    <a:pt x="60556" y="389806"/>
                  </a:lnTo>
                  <a:lnTo>
                    <a:pt x="81443" y="350023"/>
                  </a:lnTo>
                  <a:lnTo>
                    <a:pt x="105093" y="311793"/>
                  </a:lnTo>
                  <a:lnTo>
                    <a:pt x="131387" y="275227"/>
                  </a:lnTo>
                  <a:lnTo>
                    <a:pt x="160204" y="240434"/>
                  </a:lnTo>
                  <a:lnTo>
                    <a:pt x="191425" y="207527"/>
                  </a:lnTo>
                  <a:lnTo>
                    <a:pt x="224929" y="176615"/>
                  </a:lnTo>
                  <a:lnTo>
                    <a:pt x="260596" y="147810"/>
                  </a:lnTo>
                  <a:lnTo>
                    <a:pt x="298306" y="121222"/>
                  </a:lnTo>
                  <a:lnTo>
                    <a:pt x="337939" y="96962"/>
                  </a:lnTo>
                  <a:lnTo>
                    <a:pt x="379374" y="75142"/>
                  </a:lnTo>
                  <a:lnTo>
                    <a:pt x="422493" y="55871"/>
                  </a:lnTo>
                  <a:lnTo>
                    <a:pt x="467174" y="39261"/>
                  </a:lnTo>
                  <a:lnTo>
                    <a:pt x="513297" y="25422"/>
                  </a:lnTo>
                  <a:lnTo>
                    <a:pt x="560743" y="14466"/>
                  </a:lnTo>
                  <a:lnTo>
                    <a:pt x="609391" y="6503"/>
                  </a:lnTo>
                  <a:lnTo>
                    <a:pt x="659121" y="1644"/>
                  </a:lnTo>
                  <a:lnTo>
                    <a:pt x="709813" y="0"/>
                  </a:lnTo>
                  <a:lnTo>
                    <a:pt x="760504" y="1644"/>
                  </a:lnTo>
                  <a:lnTo>
                    <a:pt x="810234" y="6503"/>
                  </a:lnTo>
                  <a:lnTo>
                    <a:pt x="858882" y="14466"/>
                  </a:lnTo>
                  <a:lnTo>
                    <a:pt x="906328" y="25422"/>
                  </a:lnTo>
                  <a:lnTo>
                    <a:pt x="952451" y="39261"/>
                  </a:lnTo>
                  <a:lnTo>
                    <a:pt x="997132" y="55871"/>
                  </a:lnTo>
                  <a:lnTo>
                    <a:pt x="1040251" y="75142"/>
                  </a:lnTo>
                  <a:lnTo>
                    <a:pt x="1081686" y="96962"/>
                  </a:lnTo>
                  <a:lnTo>
                    <a:pt x="1121319" y="121222"/>
                  </a:lnTo>
                  <a:lnTo>
                    <a:pt x="1159029" y="147810"/>
                  </a:lnTo>
                  <a:lnTo>
                    <a:pt x="1194696" y="176615"/>
                  </a:lnTo>
                  <a:lnTo>
                    <a:pt x="1228200" y="207527"/>
                  </a:lnTo>
                  <a:lnTo>
                    <a:pt x="1259421" y="240434"/>
                  </a:lnTo>
                  <a:lnTo>
                    <a:pt x="1288238" y="275227"/>
                  </a:lnTo>
                  <a:lnTo>
                    <a:pt x="1314532" y="311793"/>
                  </a:lnTo>
                  <a:lnTo>
                    <a:pt x="1338182" y="350023"/>
                  </a:lnTo>
                  <a:lnTo>
                    <a:pt x="1359069" y="389806"/>
                  </a:lnTo>
                  <a:lnTo>
                    <a:pt x="1377072" y="431030"/>
                  </a:lnTo>
                  <a:lnTo>
                    <a:pt x="1392071" y="473585"/>
                  </a:lnTo>
                  <a:lnTo>
                    <a:pt x="1403946" y="517360"/>
                  </a:lnTo>
                  <a:lnTo>
                    <a:pt x="1412577" y="562244"/>
                  </a:lnTo>
                  <a:lnTo>
                    <a:pt x="1417843" y="608126"/>
                  </a:lnTo>
                  <a:lnTo>
                    <a:pt x="1419626" y="654897"/>
                  </a:lnTo>
                  <a:lnTo>
                    <a:pt x="1417843" y="701667"/>
                  </a:lnTo>
                  <a:lnTo>
                    <a:pt x="1412577" y="747549"/>
                  </a:lnTo>
                  <a:lnTo>
                    <a:pt x="1403946" y="792433"/>
                  </a:lnTo>
                  <a:lnTo>
                    <a:pt x="1392071" y="836208"/>
                  </a:lnTo>
                  <a:lnTo>
                    <a:pt x="1377072" y="878763"/>
                  </a:lnTo>
                  <a:lnTo>
                    <a:pt x="1359069" y="919987"/>
                  </a:lnTo>
                  <a:lnTo>
                    <a:pt x="1338182" y="959770"/>
                  </a:lnTo>
                  <a:lnTo>
                    <a:pt x="1314532" y="998000"/>
                  </a:lnTo>
                  <a:lnTo>
                    <a:pt x="1288238" y="1034566"/>
                  </a:lnTo>
                  <a:lnTo>
                    <a:pt x="1259421" y="1069359"/>
                  </a:lnTo>
                  <a:lnTo>
                    <a:pt x="1228200" y="1102266"/>
                  </a:lnTo>
                  <a:lnTo>
                    <a:pt x="1194696" y="1133178"/>
                  </a:lnTo>
                  <a:lnTo>
                    <a:pt x="1159029" y="1161984"/>
                  </a:lnTo>
                  <a:lnTo>
                    <a:pt x="1121319" y="1188571"/>
                  </a:lnTo>
                  <a:lnTo>
                    <a:pt x="1081686" y="1212831"/>
                  </a:lnTo>
                  <a:lnTo>
                    <a:pt x="1040251" y="1234652"/>
                  </a:lnTo>
                  <a:lnTo>
                    <a:pt x="997132" y="1253922"/>
                  </a:lnTo>
                  <a:lnTo>
                    <a:pt x="952451" y="1270532"/>
                  </a:lnTo>
                  <a:lnTo>
                    <a:pt x="906328" y="1284371"/>
                  </a:lnTo>
                  <a:lnTo>
                    <a:pt x="858882" y="1295327"/>
                  </a:lnTo>
                  <a:lnTo>
                    <a:pt x="810234" y="1303290"/>
                  </a:lnTo>
                  <a:lnTo>
                    <a:pt x="760504" y="1308149"/>
                  </a:lnTo>
                  <a:lnTo>
                    <a:pt x="709813" y="1309794"/>
                  </a:lnTo>
                  <a:lnTo>
                    <a:pt x="659121" y="1308149"/>
                  </a:lnTo>
                  <a:lnTo>
                    <a:pt x="609391" y="1303290"/>
                  </a:lnTo>
                  <a:lnTo>
                    <a:pt x="560743" y="1295327"/>
                  </a:lnTo>
                  <a:lnTo>
                    <a:pt x="513297" y="1284371"/>
                  </a:lnTo>
                  <a:lnTo>
                    <a:pt x="467174" y="1270532"/>
                  </a:lnTo>
                  <a:lnTo>
                    <a:pt x="422493" y="1253922"/>
                  </a:lnTo>
                  <a:lnTo>
                    <a:pt x="379374" y="1234652"/>
                  </a:lnTo>
                  <a:lnTo>
                    <a:pt x="337939" y="1212831"/>
                  </a:lnTo>
                  <a:lnTo>
                    <a:pt x="298306" y="1188571"/>
                  </a:lnTo>
                  <a:lnTo>
                    <a:pt x="260596" y="1161984"/>
                  </a:lnTo>
                  <a:lnTo>
                    <a:pt x="224929" y="1133178"/>
                  </a:lnTo>
                  <a:lnTo>
                    <a:pt x="191425" y="1102266"/>
                  </a:lnTo>
                  <a:lnTo>
                    <a:pt x="160204" y="1069359"/>
                  </a:lnTo>
                  <a:lnTo>
                    <a:pt x="131387" y="1034566"/>
                  </a:lnTo>
                  <a:lnTo>
                    <a:pt x="105093" y="998000"/>
                  </a:lnTo>
                  <a:lnTo>
                    <a:pt x="81443" y="959770"/>
                  </a:lnTo>
                  <a:lnTo>
                    <a:pt x="60556" y="919987"/>
                  </a:lnTo>
                  <a:lnTo>
                    <a:pt x="42553" y="878763"/>
                  </a:lnTo>
                  <a:lnTo>
                    <a:pt x="27554" y="836208"/>
                  </a:lnTo>
                  <a:lnTo>
                    <a:pt x="15679" y="792433"/>
                  </a:lnTo>
                  <a:lnTo>
                    <a:pt x="7048" y="747549"/>
                  </a:lnTo>
                  <a:lnTo>
                    <a:pt x="1782" y="701667"/>
                  </a:lnTo>
                  <a:lnTo>
                    <a:pt x="0" y="654897"/>
                  </a:lnTo>
                  <a:close/>
                </a:path>
              </a:pathLst>
            </a:custGeom>
            <a:ln w="12700">
              <a:solidFill>
                <a:srgbClr val="FF0000"/>
              </a:solidFill>
            </a:ln>
          </p:spPr>
          <p:txBody>
            <a:bodyPr wrap="square" lIns="0" tIns="0" rIns="0" bIns="0" rtlCol="0"/>
            <a:lstStyle/>
            <a:p>
              <a:endParaRPr/>
            </a:p>
          </p:txBody>
        </p:sp>
      </p:grpSp>
      <p:sp>
        <p:nvSpPr>
          <p:cNvPr id="9" name="object 9"/>
          <p:cNvSpPr txBox="1">
            <a:spLocks noGrp="1"/>
          </p:cNvSpPr>
          <p:nvPr>
            <p:ph type="sldNum" sz="quarter" idx="7"/>
          </p:nvPr>
        </p:nvSpPr>
        <p:spPr>
          <a:xfrm>
            <a:off x="1524000" y="0"/>
            <a:ext cx="0" cy="192360"/>
          </a:xfrm>
          <a:prstGeom prst="rect">
            <a:avLst/>
          </a:prstGeom>
        </p:spPr>
        <p:txBody>
          <a:bodyPr vert="horz" wrap="square" lIns="0" tIns="7620" rIns="0" bIns="0" rtlCol="0">
            <a:spAutoFit/>
          </a:bodyPr>
          <a:lstStyle/>
          <a:p>
            <a:pPr marL="125095">
              <a:spcBef>
                <a:spcPts val="60"/>
              </a:spcBef>
            </a:pPr>
            <a:fld id="{81D60167-4931-47E6-BA6A-407CBD079E47}" type="slidenum">
              <a:rPr spc="215" dirty="0"/>
              <a:pPr marL="125095">
                <a:spcBef>
                  <a:spcPts val="60"/>
                </a:spcBef>
              </a:pPr>
              <a:t>6</a:t>
            </a:fld>
            <a:endParaRPr spc="215"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571715C5-B66A-D75F-A174-C440D555F3ED}"/>
              </a:ext>
            </a:extLst>
          </p:cNvPr>
          <p:cNvSpPr txBox="1">
            <a:spLocks/>
          </p:cNvSpPr>
          <p:nvPr/>
        </p:nvSpPr>
        <p:spPr>
          <a:xfrm>
            <a:off x="1540225" y="926303"/>
            <a:ext cx="8282093" cy="398955"/>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2400" b="1" i="0" kern="1200">
                <a:solidFill>
                  <a:srgbClr val="8A2638"/>
                </a:solidFill>
                <a:latin typeface="Calibri"/>
                <a:ea typeface="+mj-ea"/>
                <a:cs typeface="Calibri"/>
              </a:defRPr>
            </a:lvl1pPr>
          </a:lstStyle>
          <a:p>
            <a:pPr marL="12700">
              <a:lnSpc>
                <a:spcPts val="2610"/>
              </a:lnSpc>
            </a:pPr>
            <a:r>
              <a:rPr lang="it-IT" sz="4800" b="0" spc="-10" dirty="0">
                <a:latin typeface="Century Gothic"/>
                <a:cs typeface="Century Gothic"/>
              </a:rPr>
              <a:t>Telemedicina…</a:t>
            </a:r>
            <a:endParaRPr lang="it-IT" sz="4800" dirty="0">
              <a:latin typeface="Century Gothic"/>
              <a:cs typeface="Century Gothic"/>
            </a:endParaRPr>
          </a:p>
        </p:txBody>
      </p:sp>
      <p:pic>
        <p:nvPicPr>
          <p:cNvPr id="4" name="object 4">
            <a:extLst>
              <a:ext uri="{FF2B5EF4-FFF2-40B4-BE49-F238E27FC236}">
                <a16:creationId xmlns:a16="http://schemas.microsoft.com/office/drawing/2014/main" id="{F42A30F0-15E5-D889-45EB-24B4D1048A4C}"/>
              </a:ext>
            </a:extLst>
          </p:cNvPr>
          <p:cNvPicPr/>
          <p:nvPr/>
        </p:nvPicPr>
        <p:blipFill>
          <a:blip r:embed="rId2" cstate="print"/>
          <a:stretch>
            <a:fillRect/>
          </a:stretch>
        </p:blipFill>
        <p:spPr>
          <a:xfrm>
            <a:off x="6047233" y="2724911"/>
            <a:ext cx="1831093" cy="1997964"/>
          </a:xfrm>
          <a:prstGeom prst="rect">
            <a:avLst/>
          </a:prstGeom>
        </p:spPr>
      </p:pic>
      <p:sp>
        <p:nvSpPr>
          <p:cNvPr id="5" name="object 5">
            <a:extLst>
              <a:ext uri="{FF2B5EF4-FFF2-40B4-BE49-F238E27FC236}">
                <a16:creationId xmlns:a16="http://schemas.microsoft.com/office/drawing/2014/main" id="{0D936904-98DD-2142-58BC-8BE44112F0C1}"/>
              </a:ext>
            </a:extLst>
          </p:cNvPr>
          <p:cNvSpPr txBox="1"/>
          <p:nvPr/>
        </p:nvSpPr>
        <p:spPr>
          <a:xfrm>
            <a:off x="1005835" y="2397252"/>
            <a:ext cx="2685802" cy="3179075"/>
          </a:xfrm>
          <a:prstGeom prst="rect">
            <a:avLst/>
          </a:prstGeom>
          <a:ln w="9525">
            <a:solidFill>
              <a:srgbClr val="FF0000"/>
            </a:solidFill>
          </a:ln>
        </p:spPr>
        <p:txBody>
          <a:bodyPr vert="horz" wrap="square" lIns="0" tIns="102870" rIns="0" bIns="0" rtlCol="0">
            <a:spAutoFit/>
          </a:bodyPr>
          <a:lstStyle/>
          <a:p>
            <a:pPr marL="90805">
              <a:spcBef>
                <a:spcPts val="810"/>
              </a:spcBef>
            </a:pPr>
            <a:r>
              <a:rPr sz="1700" b="1" kern="0" spc="-10" dirty="0">
                <a:solidFill>
                  <a:srgbClr val="CC6600"/>
                </a:solidFill>
                <a:latin typeface="Calibri"/>
                <a:cs typeface="Calibri"/>
              </a:rPr>
              <a:t>INFORMAZIONI</a:t>
            </a:r>
            <a:endParaRPr sz="1700" kern="0" dirty="0">
              <a:solidFill>
                <a:sysClr val="windowText" lastClr="000000"/>
              </a:solidFill>
              <a:latin typeface="Calibri"/>
              <a:cs typeface="Calibri"/>
            </a:endParaRPr>
          </a:p>
          <a:p>
            <a:pPr>
              <a:spcBef>
                <a:spcPts val="50"/>
              </a:spcBef>
            </a:pPr>
            <a:endParaRPr sz="1400" kern="0" dirty="0">
              <a:solidFill>
                <a:sysClr val="windowText" lastClr="000000"/>
              </a:solidFill>
              <a:latin typeface="Calibri"/>
              <a:cs typeface="Calibri"/>
            </a:endParaRPr>
          </a:p>
          <a:p>
            <a:pPr marL="319405" indent="-228600">
              <a:buFont typeface="Arial"/>
              <a:buChar char="•"/>
              <a:tabLst>
                <a:tab pos="319405" algn="l"/>
              </a:tabLst>
            </a:pPr>
            <a:r>
              <a:rPr lang="it-IT" sz="2400" kern="0" spc="-25" dirty="0">
                <a:solidFill>
                  <a:sysClr val="windowText" lastClr="000000"/>
                </a:solidFill>
                <a:latin typeface="Calibri"/>
                <a:cs typeface="Calibri"/>
              </a:rPr>
              <a:t>Cartelle cliniche</a:t>
            </a:r>
            <a:r>
              <a:rPr sz="2400" kern="0" spc="-25" dirty="0">
                <a:solidFill>
                  <a:sysClr val="windowText" lastClr="000000"/>
                </a:solidFill>
                <a:latin typeface="Calibri"/>
                <a:cs typeface="Calibri"/>
              </a:rPr>
              <a:t> (A)</a:t>
            </a:r>
            <a:endParaRPr sz="2400" kern="0" dirty="0">
              <a:solidFill>
                <a:sysClr val="windowText" lastClr="000000"/>
              </a:solidFill>
              <a:latin typeface="Calibri"/>
              <a:cs typeface="Calibri"/>
            </a:endParaRPr>
          </a:p>
          <a:p>
            <a:pPr>
              <a:spcBef>
                <a:spcPts val="10"/>
              </a:spcBef>
              <a:buFont typeface="Arial"/>
              <a:buChar char="•"/>
            </a:pPr>
            <a:endParaRPr sz="2400" kern="0" dirty="0">
              <a:solidFill>
                <a:sysClr val="windowText" lastClr="000000"/>
              </a:solidFill>
              <a:latin typeface="Calibri"/>
              <a:cs typeface="Calibri"/>
            </a:endParaRPr>
          </a:p>
          <a:p>
            <a:pPr marL="319405" indent="-228600">
              <a:buFont typeface="Arial"/>
              <a:buChar char="•"/>
              <a:tabLst>
                <a:tab pos="319405" algn="l"/>
              </a:tabLst>
            </a:pPr>
            <a:r>
              <a:rPr sz="2400" kern="0" dirty="0">
                <a:solidFill>
                  <a:sysClr val="windowText" lastClr="000000"/>
                </a:solidFill>
                <a:latin typeface="Calibri"/>
                <a:cs typeface="Calibri"/>
              </a:rPr>
              <a:t>Sensori</a:t>
            </a:r>
            <a:r>
              <a:rPr sz="2400" kern="0" spc="-15" dirty="0">
                <a:solidFill>
                  <a:sysClr val="windowText" lastClr="000000"/>
                </a:solidFill>
                <a:latin typeface="Calibri"/>
                <a:cs typeface="Calibri"/>
              </a:rPr>
              <a:t> </a:t>
            </a:r>
            <a:r>
              <a:rPr sz="2400" kern="0" spc="-25" dirty="0">
                <a:solidFill>
                  <a:sysClr val="windowText" lastClr="000000"/>
                </a:solidFill>
                <a:latin typeface="Calibri"/>
                <a:cs typeface="Calibri"/>
              </a:rPr>
              <a:t>(P)</a:t>
            </a:r>
            <a:endParaRPr sz="2400" kern="0" dirty="0">
              <a:solidFill>
                <a:sysClr val="windowText" lastClr="000000"/>
              </a:solidFill>
              <a:latin typeface="Calibri"/>
              <a:cs typeface="Calibri"/>
            </a:endParaRPr>
          </a:p>
          <a:p>
            <a:pPr>
              <a:spcBef>
                <a:spcPts val="20"/>
              </a:spcBef>
              <a:buFont typeface="Arial"/>
              <a:buChar char="•"/>
            </a:pPr>
            <a:endParaRPr sz="2400" kern="0" dirty="0">
              <a:solidFill>
                <a:sysClr val="windowText" lastClr="000000"/>
              </a:solidFill>
              <a:latin typeface="Calibri"/>
              <a:cs typeface="Calibri"/>
            </a:endParaRPr>
          </a:p>
          <a:p>
            <a:pPr marL="319405" indent="-228600">
              <a:buFont typeface="Arial"/>
              <a:buChar char="•"/>
              <a:tabLst>
                <a:tab pos="319405" algn="l"/>
              </a:tabLst>
            </a:pPr>
            <a:r>
              <a:rPr sz="2400" kern="0" dirty="0">
                <a:solidFill>
                  <a:sysClr val="windowText" lastClr="000000"/>
                </a:solidFill>
                <a:latin typeface="Calibri"/>
                <a:cs typeface="Calibri"/>
              </a:rPr>
              <a:t>Questionari</a:t>
            </a:r>
            <a:r>
              <a:rPr sz="2400" kern="0" spc="-45" dirty="0">
                <a:solidFill>
                  <a:sysClr val="windowText" lastClr="000000"/>
                </a:solidFill>
                <a:latin typeface="Calibri"/>
                <a:cs typeface="Calibri"/>
              </a:rPr>
              <a:t> </a:t>
            </a:r>
            <a:r>
              <a:rPr sz="2400" kern="0" spc="-25" dirty="0">
                <a:solidFill>
                  <a:sysClr val="windowText" lastClr="000000"/>
                </a:solidFill>
                <a:latin typeface="Calibri"/>
                <a:cs typeface="Calibri"/>
              </a:rPr>
              <a:t>(A)</a:t>
            </a:r>
            <a:endParaRPr sz="2400" kern="0" dirty="0">
              <a:solidFill>
                <a:sysClr val="windowText" lastClr="000000"/>
              </a:solidFill>
              <a:latin typeface="Calibri"/>
              <a:cs typeface="Calibri"/>
            </a:endParaRPr>
          </a:p>
          <a:p>
            <a:pPr>
              <a:spcBef>
                <a:spcPts val="5"/>
              </a:spcBef>
              <a:buFont typeface="Arial"/>
              <a:buChar char="•"/>
            </a:pPr>
            <a:endParaRPr sz="2400" kern="0" dirty="0">
              <a:solidFill>
                <a:sysClr val="windowText" lastClr="000000"/>
              </a:solidFill>
              <a:latin typeface="Calibri"/>
              <a:cs typeface="Calibri"/>
            </a:endParaRPr>
          </a:p>
          <a:p>
            <a:pPr marL="319405" indent="-228600">
              <a:buFont typeface="Arial"/>
              <a:buChar char="•"/>
              <a:tabLst>
                <a:tab pos="319405" algn="l"/>
              </a:tabLst>
            </a:pPr>
            <a:r>
              <a:rPr sz="2400" kern="0" spc="-10" dirty="0">
                <a:solidFill>
                  <a:sysClr val="windowText" lastClr="000000"/>
                </a:solidFill>
                <a:latin typeface="Calibri"/>
                <a:cs typeface="Calibri"/>
              </a:rPr>
              <a:t>Narrativa</a:t>
            </a:r>
            <a:r>
              <a:rPr sz="2400" kern="0" spc="-25" dirty="0">
                <a:solidFill>
                  <a:sysClr val="windowText" lastClr="000000"/>
                </a:solidFill>
                <a:latin typeface="Calibri"/>
                <a:cs typeface="Calibri"/>
              </a:rPr>
              <a:t> (A)</a:t>
            </a:r>
            <a:endParaRPr sz="2400" kern="0" dirty="0">
              <a:solidFill>
                <a:sysClr val="windowText" lastClr="000000"/>
              </a:solidFill>
              <a:latin typeface="Calibri"/>
              <a:cs typeface="Calibri"/>
            </a:endParaRPr>
          </a:p>
        </p:txBody>
      </p:sp>
      <p:sp>
        <p:nvSpPr>
          <p:cNvPr id="6" name="object 6">
            <a:extLst>
              <a:ext uri="{FF2B5EF4-FFF2-40B4-BE49-F238E27FC236}">
                <a16:creationId xmlns:a16="http://schemas.microsoft.com/office/drawing/2014/main" id="{A9D9ADF7-303A-38BD-2F84-A4A4E69C171D}"/>
              </a:ext>
            </a:extLst>
          </p:cNvPr>
          <p:cNvSpPr txBox="1"/>
          <p:nvPr/>
        </p:nvSpPr>
        <p:spPr>
          <a:xfrm>
            <a:off x="8157218" y="930563"/>
            <a:ext cx="2743199" cy="5816785"/>
          </a:xfrm>
          <a:prstGeom prst="rect">
            <a:avLst/>
          </a:prstGeom>
          <a:ln w="9525">
            <a:solidFill>
              <a:srgbClr val="00878A"/>
            </a:solidFill>
          </a:ln>
        </p:spPr>
        <p:txBody>
          <a:bodyPr vert="horz" wrap="square" lIns="0" tIns="127000" rIns="0" bIns="0" rtlCol="0">
            <a:spAutoFit/>
          </a:bodyPr>
          <a:lstStyle/>
          <a:p>
            <a:pPr>
              <a:spcBef>
                <a:spcPts val="5"/>
              </a:spcBef>
            </a:pPr>
            <a:endParaRPr sz="1650" kern="0" dirty="0">
              <a:solidFill>
                <a:sysClr val="windowText" lastClr="000000"/>
              </a:solidFill>
              <a:latin typeface="Calibri"/>
              <a:cs typeface="Calibri"/>
            </a:endParaRPr>
          </a:p>
          <a:p>
            <a:pPr marL="320040" indent="-227965">
              <a:buFont typeface="Arial"/>
              <a:buChar char="•"/>
              <a:tabLst>
                <a:tab pos="320040" algn="l"/>
              </a:tabLst>
            </a:pPr>
            <a:r>
              <a:rPr lang="it-IT" sz="2400" kern="0" dirty="0">
                <a:solidFill>
                  <a:sysClr val="windowText" lastClr="000000"/>
                </a:solidFill>
                <a:latin typeface="Calibri"/>
                <a:cs typeface="Calibri"/>
              </a:rPr>
              <a:t>Prescrizioni </a:t>
            </a:r>
          </a:p>
          <a:p>
            <a:pPr marL="320040" indent="-227965">
              <a:buFont typeface="Arial"/>
              <a:buChar char="•"/>
              <a:tabLst>
                <a:tab pos="320040" algn="l"/>
              </a:tabLst>
            </a:pPr>
            <a:endParaRPr lang="it-IT" sz="2400" kern="0" dirty="0">
              <a:solidFill>
                <a:sysClr val="windowText" lastClr="000000"/>
              </a:solidFill>
              <a:latin typeface="Calibri"/>
              <a:cs typeface="Calibri"/>
            </a:endParaRPr>
          </a:p>
          <a:p>
            <a:pPr marL="320040" indent="-227965">
              <a:buFont typeface="Arial"/>
              <a:buChar char="•"/>
              <a:tabLst>
                <a:tab pos="320040" algn="l"/>
              </a:tabLst>
            </a:pPr>
            <a:r>
              <a:rPr sz="2400" kern="0" dirty="0">
                <a:solidFill>
                  <a:sysClr val="windowText" lastClr="000000"/>
                </a:solidFill>
                <a:latin typeface="Calibri"/>
                <a:cs typeface="Calibri"/>
              </a:rPr>
              <a:t>Digital</a:t>
            </a:r>
            <a:r>
              <a:rPr sz="2400" kern="0" spc="-40" dirty="0">
                <a:solidFill>
                  <a:sysClr val="windowText" lastClr="000000"/>
                </a:solidFill>
                <a:latin typeface="Calibri"/>
                <a:cs typeface="Calibri"/>
              </a:rPr>
              <a:t> </a:t>
            </a:r>
            <a:r>
              <a:rPr sz="2400" kern="0" spc="-10" dirty="0">
                <a:solidFill>
                  <a:sysClr val="windowText" lastClr="000000"/>
                </a:solidFill>
                <a:latin typeface="Calibri"/>
                <a:cs typeface="Calibri"/>
              </a:rPr>
              <a:t>Therapeutics</a:t>
            </a:r>
            <a:endParaRPr sz="2400" kern="0" dirty="0">
              <a:solidFill>
                <a:sysClr val="windowText" lastClr="000000"/>
              </a:solidFill>
              <a:latin typeface="Calibri"/>
              <a:cs typeface="Calibri"/>
            </a:endParaRPr>
          </a:p>
          <a:p>
            <a:pPr>
              <a:spcBef>
                <a:spcPts val="40"/>
              </a:spcBef>
              <a:buFont typeface="Arial"/>
              <a:buChar char="•"/>
            </a:pPr>
            <a:endParaRPr sz="2400" kern="0" dirty="0">
              <a:solidFill>
                <a:sysClr val="windowText" lastClr="000000"/>
              </a:solidFill>
              <a:latin typeface="Calibri"/>
              <a:cs typeface="Calibri"/>
            </a:endParaRPr>
          </a:p>
          <a:p>
            <a:pPr marL="320040" indent="-227965">
              <a:buFont typeface="Arial"/>
              <a:buChar char="•"/>
              <a:tabLst>
                <a:tab pos="320040" algn="l"/>
              </a:tabLst>
            </a:pPr>
            <a:r>
              <a:rPr sz="2400" kern="0" dirty="0">
                <a:solidFill>
                  <a:sysClr val="windowText" lastClr="000000"/>
                </a:solidFill>
                <a:latin typeface="Calibri"/>
                <a:cs typeface="Calibri"/>
              </a:rPr>
              <a:t>Digital</a:t>
            </a:r>
            <a:r>
              <a:rPr sz="2400" kern="0" spc="-40" dirty="0">
                <a:solidFill>
                  <a:sysClr val="windowText" lastClr="000000"/>
                </a:solidFill>
                <a:latin typeface="Calibri"/>
                <a:cs typeface="Calibri"/>
              </a:rPr>
              <a:t> </a:t>
            </a:r>
            <a:r>
              <a:rPr sz="2400" kern="0" spc="-10" dirty="0">
                <a:solidFill>
                  <a:sysClr val="windowText" lastClr="000000"/>
                </a:solidFill>
                <a:latin typeface="Calibri"/>
                <a:cs typeface="Calibri"/>
              </a:rPr>
              <a:t>Rehabilitation</a:t>
            </a:r>
            <a:endParaRPr lang="it-IT" sz="2400" kern="0" spc="-10" dirty="0">
              <a:solidFill>
                <a:sysClr val="windowText" lastClr="000000"/>
              </a:solidFill>
              <a:latin typeface="Calibri"/>
              <a:cs typeface="Calibri"/>
            </a:endParaRPr>
          </a:p>
          <a:p>
            <a:pPr marL="92075">
              <a:tabLst>
                <a:tab pos="320040" algn="l"/>
              </a:tabLst>
            </a:pPr>
            <a:endParaRPr sz="2400" kern="0" dirty="0">
              <a:solidFill>
                <a:sysClr val="windowText" lastClr="000000"/>
              </a:solidFill>
              <a:latin typeface="Calibri"/>
              <a:cs typeface="Calibri"/>
            </a:endParaRPr>
          </a:p>
          <a:p>
            <a:pPr>
              <a:spcBef>
                <a:spcPts val="30"/>
              </a:spcBef>
              <a:buFont typeface="Arial"/>
              <a:buChar char="•"/>
            </a:pPr>
            <a:r>
              <a:rPr lang="it-IT" sz="2400" kern="0" dirty="0">
                <a:solidFill>
                  <a:sysClr val="windowText" lastClr="000000"/>
                </a:solidFill>
                <a:latin typeface="Calibri"/>
                <a:cs typeface="Calibri"/>
              </a:rPr>
              <a:t>  Monitoraggio </a:t>
            </a:r>
          </a:p>
          <a:p>
            <a:pPr>
              <a:spcBef>
                <a:spcPts val="30"/>
              </a:spcBef>
              <a:buFont typeface="Arial"/>
              <a:buChar char="•"/>
            </a:pPr>
            <a:endParaRPr lang="it-IT" sz="2400" kern="0" dirty="0">
              <a:solidFill>
                <a:sysClr val="windowText" lastClr="000000"/>
              </a:solidFill>
              <a:latin typeface="Calibri"/>
              <a:cs typeface="Calibri"/>
            </a:endParaRPr>
          </a:p>
          <a:p>
            <a:pPr>
              <a:spcBef>
                <a:spcPts val="30"/>
              </a:spcBef>
              <a:buFont typeface="Arial"/>
              <a:buChar char="•"/>
            </a:pPr>
            <a:r>
              <a:rPr lang="it-IT" sz="2400" kern="0" dirty="0">
                <a:solidFill>
                  <a:sysClr val="windowText" lastClr="000000"/>
                </a:solidFill>
                <a:latin typeface="Calibri"/>
                <a:cs typeface="Calibri"/>
              </a:rPr>
              <a:t> Refertazione</a:t>
            </a:r>
            <a:endParaRPr sz="2400" kern="0" dirty="0">
              <a:solidFill>
                <a:sysClr val="windowText" lastClr="000000"/>
              </a:solidFill>
              <a:latin typeface="Calibri"/>
              <a:cs typeface="Calibri"/>
            </a:endParaRPr>
          </a:p>
          <a:p>
            <a:pPr>
              <a:spcBef>
                <a:spcPts val="35"/>
              </a:spcBef>
              <a:buFont typeface="Arial"/>
              <a:buChar char="•"/>
            </a:pPr>
            <a:endParaRPr sz="2400" kern="0" dirty="0">
              <a:solidFill>
                <a:sysClr val="windowText" lastClr="000000"/>
              </a:solidFill>
              <a:latin typeface="Calibri"/>
              <a:cs typeface="Calibri"/>
            </a:endParaRPr>
          </a:p>
          <a:p>
            <a:pPr marL="320040" indent="-227965">
              <a:spcBef>
                <a:spcPts val="5"/>
              </a:spcBef>
              <a:buFont typeface="Arial"/>
              <a:buChar char="•"/>
              <a:tabLst>
                <a:tab pos="320040" algn="l"/>
              </a:tabLst>
            </a:pPr>
            <a:r>
              <a:rPr sz="2400" kern="0" spc="-10" dirty="0">
                <a:solidFill>
                  <a:sysClr val="windowText" lastClr="000000"/>
                </a:solidFill>
                <a:latin typeface="Calibri"/>
                <a:cs typeface="Calibri"/>
              </a:rPr>
              <a:t>Farmaci</a:t>
            </a:r>
            <a:endParaRPr sz="2400" kern="0" dirty="0">
              <a:solidFill>
                <a:sysClr val="windowText" lastClr="000000"/>
              </a:solidFill>
              <a:latin typeface="Calibri"/>
              <a:cs typeface="Calibri"/>
            </a:endParaRPr>
          </a:p>
          <a:p>
            <a:pPr>
              <a:spcBef>
                <a:spcPts val="40"/>
              </a:spcBef>
              <a:buFont typeface="Arial"/>
              <a:buChar char="•"/>
            </a:pPr>
            <a:endParaRPr sz="2400" kern="0" dirty="0">
              <a:solidFill>
                <a:sysClr val="windowText" lastClr="000000"/>
              </a:solidFill>
              <a:latin typeface="Calibri"/>
              <a:cs typeface="Calibri"/>
            </a:endParaRPr>
          </a:p>
          <a:p>
            <a:pPr marL="320040" indent="-227965">
              <a:lnSpc>
                <a:spcPts val="1939"/>
              </a:lnSpc>
              <a:buFont typeface="Arial"/>
              <a:buChar char="•"/>
              <a:tabLst>
                <a:tab pos="320040" algn="l"/>
              </a:tabLst>
            </a:pPr>
            <a:r>
              <a:rPr lang="it-IT" sz="2400" kern="0" dirty="0">
                <a:solidFill>
                  <a:sysClr val="windowText" lastClr="000000"/>
                </a:solidFill>
                <a:latin typeface="Calibri"/>
                <a:cs typeface="Calibri"/>
              </a:rPr>
              <a:t>e</a:t>
            </a:r>
            <a:r>
              <a:rPr sz="2400" kern="0" dirty="0">
                <a:solidFill>
                  <a:sysClr val="windowText" lastClr="000000"/>
                </a:solidFill>
                <a:latin typeface="Calibri"/>
                <a:cs typeface="Calibri"/>
              </a:rPr>
              <a:t>d</a:t>
            </a:r>
            <a:r>
              <a:rPr sz="2400" kern="0" spc="-50" dirty="0">
                <a:solidFill>
                  <a:sysClr val="windowText" lastClr="000000"/>
                </a:solidFill>
                <a:latin typeface="Calibri"/>
                <a:cs typeface="Calibri"/>
              </a:rPr>
              <a:t> </a:t>
            </a:r>
            <a:r>
              <a:rPr sz="2400" kern="0" spc="-10" dirty="0" err="1">
                <a:solidFill>
                  <a:sysClr val="windowText" lastClr="000000"/>
                </a:solidFill>
                <a:latin typeface="Calibri"/>
                <a:cs typeface="Calibri"/>
              </a:rPr>
              <a:t>altro</a:t>
            </a:r>
            <a:r>
              <a:rPr lang="it-IT" sz="2400" kern="0" spc="-10" dirty="0">
                <a:solidFill>
                  <a:sysClr val="windowText" lastClr="000000"/>
                </a:solidFill>
                <a:latin typeface="Calibri"/>
                <a:cs typeface="Calibri"/>
              </a:rPr>
              <a:t>…</a:t>
            </a:r>
            <a:endParaRPr sz="2400" kern="0" dirty="0">
              <a:solidFill>
                <a:sysClr val="windowText" lastClr="000000"/>
              </a:solidFill>
              <a:latin typeface="Calibri"/>
              <a:cs typeface="Calibri"/>
            </a:endParaRPr>
          </a:p>
        </p:txBody>
      </p:sp>
      <p:grpSp>
        <p:nvGrpSpPr>
          <p:cNvPr id="7" name="object 7">
            <a:extLst>
              <a:ext uri="{FF2B5EF4-FFF2-40B4-BE49-F238E27FC236}">
                <a16:creationId xmlns:a16="http://schemas.microsoft.com/office/drawing/2014/main" id="{AD80C773-1960-BE0E-03FA-3C86AC788594}"/>
              </a:ext>
            </a:extLst>
          </p:cNvPr>
          <p:cNvGrpSpPr/>
          <p:nvPr/>
        </p:nvGrpSpPr>
        <p:grpSpPr>
          <a:xfrm>
            <a:off x="2583181" y="1911096"/>
            <a:ext cx="6654165" cy="3750945"/>
            <a:chOff x="1059180" y="1911095"/>
            <a:chExt cx="6654165" cy="3750945"/>
          </a:xfrm>
        </p:grpSpPr>
        <p:sp>
          <p:nvSpPr>
            <p:cNvPr id="8" name="object 8">
              <a:extLst>
                <a:ext uri="{FF2B5EF4-FFF2-40B4-BE49-F238E27FC236}">
                  <a16:creationId xmlns:a16="http://schemas.microsoft.com/office/drawing/2014/main" id="{AC6F6D24-F5BF-1DC5-327D-B749FD74F5DA}"/>
                </a:ext>
              </a:extLst>
            </p:cNvPr>
            <p:cNvSpPr/>
            <p:nvPr/>
          </p:nvSpPr>
          <p:spPr>
            <a:xfrm>
              <a:off x="1078230" y="1930145"/>
              <a:ext cx="4860925" cy="454025"/>
            </a:xfrm>
            <a:custGeom>
              <a:avLst/>
              <a:gdLst/>
              <a:ahLst/>
              <a:cxnLst/>
              <a:rect l="l" t="t" r="r" b="b"/>
              <a:pathLst>
                <a:path w="4860925" h="454025">
                  <a:moveTo>
                    <a:pt x="0" y="0"/>
                  </a:moveTo>
                  <a:lnTo>
                    <a:pt x="4860671" y="0"/>
                  </a:lnTo>
                </a:path>
                <a:path w="4860925" h="454025">
                  <a:moveTo>
                    <a:pt x="0" y="0"/>
                  </a:moveTo>
                  <a:lnTo>
                    <a:pt x="0" y="453898"/>
                  </a:lnTo>
                </a:path>
              </a:pathLst>
            </a:custGeom>
            <a:ln w="38100">
              <a:solidFill>
                <a:srgbClr val="FF0000"/>
              </a:solidFill>
            </a:ln>
          </p:spPr>
          <p:txBody>
            <a:bodyPr wrap="square" lIns="0" tIns="0" rIns="0" bIns="0" rtlCol="0"/>
            <a:lstStyle/>
            <a:p>
              <a:endParaRPr kern="0">
                <a:solidFill>
                  <a:sysClr val="windowText" lastClr="000000"/>
                </a:solidFill>
              </a:endParaRPr>
            </a:p>
          </p:txBody>
        </p:sp>
        <p:sp>
          <p:nvSpPr>
            <p:cNvPr id="9" name="object 9">
              <a:extLst>
                <a:ext uri="{FF2B5EF4-FFF2-40B4-BE49-F238E27FC236}">
                  <a16:creationId xmlns:a16="http://schemas.microsoft.com/office/drawing/2014/main" id="{7AC3F708-5696-C2D4-7FDD-8BC874388FA4}"/>
                </a:ext>
              </a:extLst>
            </p:cNvPr>
            <p:cNvSpPr/>
            <p:nvPr/>
          </p:nvSpPr>
          <p:spPr>
            <a:xfrm>
              <a:off x="5891911" y="1919477"/>
              <a:ext cx="114300" cy="770890"/>
            </a:xfrm>
            <a:custGeom>
              <a:avLst/>
              <a:gdLst/>
              <a:ahLst/>
              <a:cxnLst/>
              <a:rect l="l" t="t" r="r" b="b"/>
              <a:pathLst>
                <a:path w="114300" h="770889">
                  <a:moveTo>
                    <a:pt x="0" y="655955"/>
                  </a:moveTo>
                  <a:lnTo>
                    <a:pt x="57023" y="770382"/>
                  </a:lnTo>
                  <a:lnTo>
                    <a:pt x="104753" y="675132"/>
                  </a:lnTo>
                  <a:lnTo>
                    <a:pt x="38100" y="675132"/>
                  </a:lnTo>
                  <a:lnTo>
                    <a:pt x="38114" y="655997"/>
                  </a:lnTo>
                  <a:lnTo>
                    <a:pt x="0" y="655955"/>
                  </a:lnTo>
                  <a:close/>
                </a:path>
                <a:path w="114300" h="770889">
                  <a:moveTo>
                    <a:pt x="38114" y="655997"/>
                  </a:moveTo>
                  <a:lnTo>
                    <a:pt x="38100" y="675132"/>
                  </a:lnTo>
                  <a:lnTo>
                    <a:pt x="76200" y="675132"/>
                  </a:lnTo>
                  <a:lnTo>
                    <a:pt x="76214" y="656039"/>
                  </a:lnTo>
                  <a:lnTo>
                    <a:pt x="38114" y="655997"/>
                  </a:lnTo>
                  <a:close/>
                </a:path>
                <a:path w="114300" h="770889">
                  <a:moveTo>
                    <a:pt x="76214" y="656039"/>
                  </a:moveTo>
                  <a:lnTo>
                    <a:pt x="76200" y="675132"/>
                  </a:lnTo>
                  <a:lnTo>
                    <a:pt x="104753" y="675132"/>
                  </a:lnTo>
                  <a:lnTo>
                    <a:pt x="114300" y="656082"/>
                  </a:lnTo>
                  <a:lnTo>
                    <a:pt x="76214" y="656039"/>
                  </a:lnTo>
                  <a:close/>
                </a:path>
                <a:path w="114300" h="770889">
                  <a:moveTo>
                    <a:pt x="76708" y="0"/>
                  </a:moveTo>
                  <a:lnTo>
                    <a:pt x="38608" y="0"/>
                  </a:lnTo>
                  <a:lnTo>
                    <a:pt x="38114" y="655997"/>
                  </a:lnTo>
                  <a:lnTo>
                    <a:pt x="76214" y="656039"/>
                  </a:lnTo>
                  <a:lnTo>
                    <a:pt x="76708" y="0"/>
                  </a:lnTo>
                  <a:close/>
                </a:path>
              </a:pathLst>
            </a:custGeom>
            <a:solidFill>
              <a:srgbClr val="FF0000"/>
            </a:solidFill>
          </p:spPr>
          <p:txBody>
            <a:bodyPr wrap="square" lIns="0" tIns="0" rIns="0" bIns="0" rtlCol="0"/>
            <a:lstStyle/>
            <a:p>
              <a:endParaRPr kern="0">
                <a:solidFill>
                  <a:sysClr val="windowText" lastClr="000000"/>
                </a:solidFill>
              </a:endParaRPr>
            </a:p>
          </p:txBody>
        </p:sp>
        <p:sp>
          <p:nvSpPr>
            <p:cNvPr id="10" name="object 10">
              <a:extLst>
                <a:ext uri="{FF2B5EF4-FFF2-40B4-BE49-F238E27FC236}">
                  <a16:creationId xmlns:a16="http://schemas.microsoft.com/office/drawing/2014/main" id="{0198057E-BEC6-F753-E4D4-05053C66D573}"/>
                </a:ext>
              </a:extLst>
            </p:cNvPr>
            <p:cNvSpPr/>
            <p:nvPr/>
          </p:nvSpPr>
          <p:spPr>
            <a:xfrm>
              <a:off x="2815590" y="5385054"/>
              <a:ext cx="4891405" cy="257810"/>
            </a:xfrm>
            <a:custGeom>
              <a:avLst/>
              <a:gdLst/>
              <a:ahLst/>
              <a:cxnLst/>
              <a:rect l="l" t="t" r="r" b="b"/>
              <a:pathLst>
                <a:path w="4891405" h="257810">
                  <a:moveTo>
                    <a:pt x="4878324" y="0"/>
                  </a:moveTo>
                  <a:lnTo>
                    <a:pt x="4878324" y="257568"/>
                  </a:lnTo>
                </a:path>
                <a:path w="4891405" h="257810">
                  <a:moveTo>
                    <a:pt x="4890896" y="257556"/>
                  </a:moveTo>
                  <a:lnTo>
                    <a:pt x="0" y="257556"/>
                  </a:lnTo>
                </a:path>
              </a:pathLst>
            </a:custGeom>
            <a:ln w="38100">
              <a:solidFill>
                <a:srgbClr val="00878A"/>
              </a:solidFill>
            </a:ln>
          </p:spPr>
          <p:txBody>
            <a:bodyPr wrap="square" lIns="0" tIns="0" rIns="0" bIns="0" rtlCol="0"/>
            <a:lstStyle/>
            <a:p>
              <a:endParaRPr kern="0">
                <a:solidFill>
                  <a:sysClr val="windowText" lastClr="000000"/>
                </a:solidFill>
              </a:endParaRPr>
            </a:p>
          </p:txBody>
        </p:sp>
        <p:sp>
          <p:nvSpPr>
            <p:cNvPr id="11" name="object 11">
              <a:extLst>
                <a:ext uri="{FF2B5EF4-FFF2-40B4-BE49-F238E27FC236}">
                  <a16:creationId xmlns:a16="http://schemas.microsoft.com/office/drawing/2014/main" id="{79D896B6-237C-9382-EC7E-D47137B8EA31}"/>
                </a:ext>
              </a:extLst>
            </p:cNvPr>
            <p:cNvSpPr/>
            <p:nvPr/>
          </p:nvSpPr>
          <p:spPr>
            <a:xfrm>
              <a:off x="2758440" y="4658105"/>
              <a:ext cx="114300" cy="984885"/>
            </a:xfrm>
            <a:custGeom>
              <a:avLst/>
              <a:gdLst/>
              <a:ahLst/>
              <a:cxnLst/>
              <a:rect l="l" t="t" r="r" b="b"/>
              <a:pathLst>
                <a:path w="114300" h="984885">
                  <a:moveTo>
                    <a:pt x="76200" y="95250"/>
                  </a:moveTo>
                  <a:lnTo>
                    <a:pt x="38100" y="95250"/>
                  </a:lnTo>
                  <a:lnTo>
                    <a:pt x="38100" y="984313"/>
                  </a:lnTo>
                  <a:lnTo>
                    <a:pt x="76200" y="984313"/>
                  </a:lnTo>
                  <a:lnTo>
                    <a:pt x="76200" y="95250"/>
                  </a:lnTo>
                  <a:close/>
                </a:path>
                <a:path w="114300" h="984885">
                  <a:moveTo>
                    <a:pt x="57150" y="0"/>
                  </a:moveTo>
                  <a:lnTo>
                    <a:pt x="0" y="114300"/>
                  </a:lnTo>
                  <a:lnTo>
                    <a:pt x="38100" y="114300"/>
                  </a:lnTo>
                  <a:lnTo>
                    <a:pt x="38100" y="95250"/>
                  </a:lnTo>
                  <a:lnTo>
                    <a:pt x="104775" y="95250"/>
                  </a:lnTo>
                  <a:lnTo>
                    <a:pt x="57150" y="0"/>
                  </a:lnTo>
                  <a:close/>
                </a:path>
                <a:path w="114300" h="984885">
                  <a:moveTo>
                    <a:pt x="104775" y="95250"/>
                  </a:moveTo>
                  <a:lnTo>
                    <a:pt x="76200" y="95250"/>
                  </a:lnTo>
                  <a:lnTo>
                    <a:pt x="76200" y="114300"/>
                  </a:lnTo>
                  <a:lnTo>
                    <a:pt x="114300" y="114300"/>
                  </a:lnTo>
                  <a:lnTo>
                    <a:pt x="104775" y="95250"/>
                  </a:lnTo>
                  <a:close/>
                </a:path>
              </a:pathLst>
            </a:custGeom>
            <a:solidFill>
              <a:srgbClr val="00878A"/>
            </a:solidFill>
          </p:spPr>
          <p:txBody>
            <a:bodyPr wrap="square" lIns="0" tIns="0" rIns="0" bIns="0" rtlCol="0"/>
            <a:lstStyle/>
            <a:p>
              <a:endParaRPr kern="0">
                <a:solidFill>
                  <a:sysClr val="windowText" lastClr="000000"/>
                </a:solidFill>
              </a:endParaRPr>
            </a:p>
          </p:txBody>
        </p:sp>
        <p:pic>
          <p:nvPicPr>
            <p:cNvPr id="12" name="object 12">
              <a:extLst>
                <a:ext uri="{FF2B5EF4-FFF2-40B4-BE49-F238E27FC236}">
                  <a16:creationId xmlns:a16="http://schemas.microsoft.com/office/drawing/2014/main" id="{F9DF2301-F857-D591-5D4E-11186F65EA81}"/>
                </a:ext>
              </a:extLst>
            </p:cNvPr>
            <p:cNvPicPr/>
            <p:nvPr/>
          </p:nvPicPr>
          <p:blipFill>
            <a:blip r:embed="rId3" cstate="print"/>
            <a:stretch>
              <a:fillRect/>
            </a:stretch>
          </p:blipFill>
          <p:spPr>
            <a:xfrm>
              <a:off x="2236724" y="2717164"/>
              <a:ext cx="1641602" cy="1967865"/>
            </a:xfrm>
            <a:prstGeom prst="rect">
              <a:avLst/>
            </a:prstGeom>
          </p:spPr>
        </p:pic>
        <p:pic>
          <p:nvPicPr>
            <p:cNvPr id="13" name="object 13">
              <a:extLst>
                <a:ext uri="{FF2B5EF4-FFF2-40B4-BE49-F238E27FC236}">
                  <a16:creationId xmlns:a16="http://schemas.microsoft.com/office/drawing/2014/main" id="{268E0EE0-E87F-02CD-FD3C-181340127B4C}"/>
                </a:ext>
              </a:extLst>
            </p:cNvPr>
            <p:cNvPicPr/>
            <p:nvPr/>
          </p:nvPicPr>
          <p:blipFill>
            <a:blip r:embed="rId4" cstate="print"/>
            <a:stretch>
              <a:fillRect/>
            </a:stretch>
          </p:blipFill>
          <p:spPr>
            <a:xfrm>
              <a:off x="3907536" y="3308603"/>
              <a:ext cx="1502664" cy="1060704"/>
            </a:xfrm>
            <a:prstGeom prst="rect">
              <a:avLst/>
            </a:prstGeom>
          </p:spPr>
        </p:pic>
        <p:pic>
          <p:nvPicPr>
            <p:cNvPr id="14" name="object 14">
              <a:extLst>
                <a:ext uri="{FF2B5EF4-FFF2-40B4-BE49-F238E27FC236}">
                  <a16:creationId xmlns:a16="http://schemas.microsoft.com/office/drawing/2014/main" id="{63543059-0FD8-1C52-1FFA-3931B32D3971}"/>
                </a:ext>
              </a:extLst>
            </p:cNvPr>
            <p:cNvPicPr/>
            <p:nvPr/>
          </p:nvPicPr>
          <p:blipFill>
            <a:blip r:embed="rId5" cstate="print"/>
            <a:stretch>
              <a:fillRect/>
            </a:stretch>
          </p:blipFill>
          <p:spPr>
            <a:xfrm>
              <a:off x="4515612" y="3451859"/>
              <a:ext cx="611124" cy="658368"/>
            </a:xfrm>
            <a:prstGeom prst="rect">
              <a:avLst/>
            </a:prstGeom>
          </p:spPr>
        </p:pic>
        <p:pic>
          <p:nvPicPr>
            <p:cNvPr id="15" name="object 15">
              <a:extLst>
                <a:ext uri="{FF2B5EF4-FFF2-40B4-BE49-F238E27FC236}">
                  <a16:creationId xmlns:a16="http://schemas.microsoft.com/office/drawing/2014/main" id="{3F73F584-9701-BB5D-A843-559BBC0240A9}"/>
                </a:ext>
              </a:extLst>
            </p:cNvPr>
            <p:cNvPicPr/>
            <p:nvPr/>
          </p:nvPicPr>
          <p:blipFill>
            <a:blip r:embed="rId6" cstate="print"/>
            <a:stretch>
              <a:fillRect/>
            </a:stretch>
          </p:blipFill>
          <p:spPr>
            <a:xfrm>
              <a:off x="3996436" y="3410203"/>
              <a:ext cx="641318" cy="768684"/>
            </a:xfrm>
            <a:prstGeom prst="rect">
              <a:avLst/>
            </a:prstGeom>
          </p:spPr>
        </p:pic>
      </p:grpSp>
    </p:spTree>
    <p:extLst>
      <p:ext uri="{BB962C8B-B14F-4D97-AF65-F5344CB8AC3E}">
        <p14:creationId xmlns:p14="http://schemas.microsoft.com/office/powerpoint/2010/main" val="165041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4">
            <a:extLst>
              <a:ext uri="{FF2B5EF4-FFF2-40B4-BE49-F238E27FC236}">
                <a16:creationId xmlns:a16="http://schemas.microsoft.com/office/drawing/2014/main" id="{44B74E68-4806-05F2-81D1-8CA39B7BAC5C}"/>
              </a:ext>
            </a:extLst>
          </p:cNvPr>
          <p:cNvGrpSpPr/>
          <p:nvPr/>
        </p:nvGrpSpPr>
        <p:grpSpPr>
          <a:xfrm>
            <a:off x="8013797" y="1865702"/>
            <a:ext cx="2281555" cy="3571875"/>
            <a:chOff x="6489796" y="1865701"/>
            <a:chExt cx="2281555" cy="3571875"/>
          </a:xfrm>
        </p:grpSpPr>
        <p:sp>
          <p:nvSpPr>
            <p:cNvPr id="4" name="object 5">
              <a:extLst>
                <a:ext uri="{FF2B5EF4-FFF2-40B4-BE49-F238E27FC236}">
                  <a16:creationId xmlns:a16="http://schemas.microsoft.com/office/drawing/2014/main" id="{5CC22AE7-CCA7-80FE-D054-ABD3A14F398C}"/>
                </a:ext>
              </a:extLst>
            </p:cNvPr>
            <p:cNvSpPr/>
            <p:nvPr/>
          </p:nvSpPr>
          <p:spPr>
            <a:xfrm>
              <a:off x="6495143" y="2083576"/>
              <a:ext cx="2063114" cy="217804"/>
            </a:xfrm>
            <a:custGeom>
              <a:avLst/>
              <a:gdLst/>
              <a:ahLst/>
              <a:cxnLst/>
              <a:rect l="l" t="t" r="r" b="b"/>
              <a:pathLst>
                <a:path w="2063115" h="217805">
                  <a:moveTo>
                    <a:pt x="2062894" y="0"/>
                  </a:moveTo>
                  <a:lnTo>
                    <a:pt x="0" y="0"/>
                  </a:lnTo>
                  <a:lnTo>
                    <a:pt x="0" y="217294"/>
                  </a:lnTo>
                  <a:lnTo>
                    <a:pt x="2062894" y="217294"/>
                  </a:lnTo>
                  <a:lnTo>
                    <a:pt x="2062894" y="0"/>
                  </a:lnTo>
                  <a:close/>
                </a:path>
              </a:pathLst>
            </a:custGeom>
            <a:solidFill>
              <a:srgbClr val="00BBE6"/>
            </a:solidFill>
          </p:spPr>
          <p:txBody>
            <a:bodyPr wrap="square" lIns="0" tIns="0" rIns="0" bIns="0" rtlCol="0"/>
            <a:lstStyle/>
            <a:p>
              <a:endParaRPr/>
            </a:p>
          </p:txBody>
        </p:sp>
        <p:sp>
          <p:nvSpPr>
            <p:cNvPr id="5" name="object 6">
              <a:extLst>
                <a:ext uri="{FF2B5EF4-FFF2-40B4-BE49-F238E27FC236}">
                  <a16:creationId xmlns:a16="http://schemas.microsoft.com/office/drawing/2014/main" id="{644FA33B-DABD-24DF-865D-6AF36D9D7014}"/>
                </a:ext>
              </a:extLst>
            </p:cNvPr>
            <p:cNvSpPr/>
            <p:nvPr/>
          </p:nvSpPr>
          <p:spPr>
            <a:xfrm>
              <a:off x="6495143" y="1871046"/>
              <a:ext cx="632460" cy="212725"/>
            </a:xfrm>
            <a:custGeom>
              <a:avLst/>
              <a:gdLst/>
              <a:ahLst/>
              <a:cxnLst/>
              <a:rect l="l" t="t" r="r" b="b"/>
              <a:pathLst>
                <a:path w="632459" h="212725">
                  <a:moveTo>
                    <a:pt x="632408" y="0"/>
                  </a:moveTo>
                  <a:lnTo>
                    <a:pt x="0" y="0"/>
                  </a:lnTo>
                  <a:lnTo>
                    <a:pt x="0" y="212326"/>
                  </a:lnTo>
                  <a:lnTo>
                    <a:pt x="632408" y="212326"/>
                  </a:lnTo>
                  <a:lnTo>
                    <a:pt x="632408" y="0"/>
                  </a:lnTo>
                  <a:close/>
                </a:path>
              </a:pathLst>
            </a:custGeom>
            <a:solidFill>
              <a:srgbClr val="002E54"/>
            </a:solidFill>
          </p:spPr>
          <p:txBody>
            <a:bodyPr wrap="square" lIns="0" tIns="0" rIns="0" bIns="0" rtlCol="0"/>
            <a:lstStyle/>
            <a:p>
              <a:endParaRPr/>
            </a:p>
          </p:txBody>
        </p:sp>
        <p:sp>
          <p:nvSpPr>
            <p:cNvPr id="6" name="object 7">
              <a:extLst>
                <a:ext uri="{FF2B5EF4-FFF2-40B4-BE49-F238E27FC236}">
                  <a16:creationId xmlns:a16="http://schemas.microsoft.com/office/drawing/2014/main" id="{16F2C39B-FDAE-9BD9-0FF2-C0EC6E24C283}"/>
                </a:ext>
              </a:extLst>
            </p:cNvPr>
            <p:cNvSpPr/>
            <p:nvPr/>
          </p:nvSpPr>
          <p:spPr>
            <a:xfrm>
              <a:off x="6497734" y="1873638"/>
              <a:ext cx="632460" cy="212725"/>
            </a:xfrm>
            <a:custGeom>
              <a:avLst/>
              <a:gdLst/>
              <a:ahLst/>
              <a:cxnLst/>
              <a:rect l="l" t="t" r="r" b="b"/>
              <a:pathLst>
                <a:path w="632459" h="212725">
                  <a:moveTo>
                    <a:pt x="0" y="0"/>
                  </a:moveTo>
                  <a:lnTo>
                    <a:pt x="632408" y="0"/>
                  </a:lnTo>
                  <a:lnTo>
                    <a:pt x="632408" y="212326"/>
                  </a:lnTo>
                  <a:lnTo>
                    <a:pt x="0" y="212326"/>
                  </a:lnTo>
                  <a:lnTo>
                    <a:pt x="0" y="0"/>
                  </a:lnTo>
                  <a:close/>
                </a:path>
              </a:pathLst>
            </a:custGeom>
            <a:ln w="15551">
              <a:solidFill>
                <a:srgbClr val="FFFFFF"/>
              </a:solidFill>
            </a:ln>
          </p:spPr>
          <p:txBody>
            <a:bodyPr wrap="square" lIns="0" tIns="0" rIns="0" bIns="0" rtlCol="0"/>
            <a:lstStyle/>
            <a:p>
              <a:endParaRPr/>
            </a:p>
          </p:txBody>
        </p:sp>
        <p:sp>
          <p:nvSpPr>
            <p:cNvPr id="7" name="object 8">
              <a:extLst>
                <a:ext uri="{FF2B5EF4-FFF2-40B4-BE49-F238E27FC236}">
                  <a16:creationId xmlns:a16="http://schemas.microsoft.com/office/drawing/2014/main" id="{C3DBBC3D-E67E-D7F8-340D-467910F1B1AF}"/>
                </a:ext>
              </a:extLst>
            </p:cNvPr>
            <p:cNvSpPr/>
            <p:nvPr/>
          </p:nvSpPr>
          <p:spPr>
            <a:xfrm>
              <a:off x="6495143" y="2710801"/>
              <a:ext cx="1555115" cy="217804"/>
            </a:xfrm>
            <a:custGeom>
              <a:avLst/>
              <a:gdLst/>
              <a:ahLst/>
              <a:cxnLst/>
              <a:rect l="l" t="t" r="r" b="b"/>
              <a:pathLst>
                <a:path w="1555115" h="217805">
                  <a:moveTo>
                    <a:pt x="1554792" y="0"/>
                  </a:moveTo>
                  <a:lnTo>
                    <a:pt x="0" y="0"/>
                  </a:lnTo>
                  <a:lnTo>
                    <a:pt x="0" y="217505"/>
                  </a:lnTo>
                  <a:lnTo>
                    <a:pt x="1554792" y="217505"/>
                  </a:lnTo>
                  <a:lnTo>
                    <a:pt x="1554792" y="0"/>
                  </a:lnTo>
                  <a:close/>
                </a:path>
              </a:pathLst>
            </a:custGeom>
            <a:solidFill>
              <a:srgbClr val="00BBE6"/>
            </a:solidFill>
          </p:spPr>
          <p:txBody>
            <a:bodyPr wrap="square" lIns="0" tIns="0" rIns="0" bIns="0" rtlCol="0"/>
            <a:lstStyle/>
            <a:p>
              <a:endParaRPr/>
            </a:p>
          </p:txBody>
        </p:sp>
        <p:sp>
          <p:nvSpPr>
            <p:cNvPr id="8" name="object 9">
              <a:extLst>
                <a:ext uri="{FF2B5EF4-FFF2-40B4-BE49-F238E27FC236}">
                  <a16:creationId xmlns:a16="http://schemas.microsoft.com/office/drawing/2014/main" id="{FE25DEF6-A2E6-5F84-7FD9-C099BF387D8A}"/>
                </a:ext>
              </a:extLst>
            </p:cNvPr>
            <p:cNvSpPr/>
            <p:nvPr/>
          </p:nvSpPr>
          <p:spPr>
            <a:xfrm>
              <a:off x="6495143" y="2498271"/>
              <a:ext cx="829310" cy="212725"/>
            </a:xfrm>
            <a:custGeom>
              <a:avLst/>
              <a:gdLst/>
              <a:ahLst/>
              <a:cxnLst/>
              <a:rect l="l" t="t" r="r" b="b"/>
              <a:pathLst>
                <a:path w="829309" h="212725">
                  <a:moveTo>
                    <a:pt x="828973" y="0"/>
                  </a:moveTo>
                  <a:lnTo>
                    <a:pt x="0" y="0"/>
                  </a:lnTo>
                  <a:lnTo>
                    <a:pt x="0" y="212326"/>
                  </a:lnTo>
                  <a:lnTo>
                    <a:pt x="828973" y="212326"/>
                  </a:lnTo>
                  <a:lnTo>
                    <a:pt x="828973" y="0"/>
                  </a:lnTo>
                  <a:close/>
                </a:path>
              </a:pathLst>
            </a:custGeom>
            <a:solidFill>
              <a:srgbClr val="002E54"/>
            </a:solidFill>
          </p:spPr>
          <p:txBody>
            <a:bodyPr wrap="square" lIns="0" tIns="0" rIns="0" bIns="0" rtlCol="0"/>
            <a:lstStyle/>
            <a:p>
              <a:endParaRPr/>
            </a:p>
          </p:txBody>
        </p:sp>
        <p:sp>
          <p:nvSpPr>
            <p:cNvPr id="9" name="object 10">
              <a:extLst>
                <a:ext uri="{FF2B5EF4-FFF2-40B4-BE49-F238E27FC236}">
                  <a16:creationId xmlns:a16="http://schemas.microsoft.com/office/drawing/2014/main" id="{56ED6E85-87CF-F2EA-D561-765D62242C45}"/>
                </a:ext>
              </a:extLst>
            </p:cNvPr>
            <p:cNvSpPr/>
            <p:nvPr/>
          </p:nvSpPr>
          <p:spPr>
            <a:xfrm>
              <a:off x="6497734" y="2500863"/>
              <a:ext cx="829310" cy="212725"/>
            </a:xfrm>
            <a:custGeom>
              <a:avLst/>
              <a:gdLst/>
              <a:ahLst/>
              <a:cxnLst/>
              <a:rect l="l" t="t" r="r" b="b"/>
              <a:pathLst>
                <a:path w="829309" h="212725">
                  <a:moveTo>
                    <a:pt x="0" y="0"/>
                  </a:moveTo>
                  <a:lnTo>
                    <a:pt x="828973" y="0"/>
                  </a:lnTo>
                  <a:lnTo>
                    <a:pt x="828973" y="212326"/>
                  </a:lnTo>
                  <a:lnTo>
                    <a:pt x="0" y="212326"/>
                  </a:lnTo>
                  <a:lnTo>
                    <a:pt x="0" y="0"/>
                  </a:lnTo>
                  <a:close/>
                </a:path>
              </a:pathLst>
            </a:custGeom>
            <a:ln w="15550">
              <a:solidFill>
                <a:srgbClr val="FFFFFF"/>
              </a:solidFill>
            </a:ln>
          </p:spPr>
          <p:txBody>
            <a:bodyPr wrap="square" lIns="0" tIns="0" rIns="0" bIns="0" rtlCol="0"/>
            <a:lstStyle/>
            <a:p>
              <a:endParaRPr/>
            </a:p>
          </p:txBody>
        </p:sp>
        <p:sp>
          <p:nvSpPr>
            <p:cNvPr id="10" name="object 11">
              <a:extLst>
                <a:ext uri="{FF2B5EF4-FFF2-40B4-BE49-F238E27FC236}">
                  <a16:creationId xmlns:a16="http://schemas.microsoft.com/office/drawing/2014/main" id="{0E4D45E4-FC0B-762E-3CEF-757AA3C20988}"/>
                </a:ext>
              </a:extLst>
            </p:cNvPr>
            <p:cNvSpPr/>
            <p:nvPr/>
          </p:nvSpPr>
          <p:spPr>
            <a:xfrm>
              <a:off x="6495143" y="3338027"/>
              <a:ext cx="2063114" cy="217804"/>
            </a:xfrm>
            <a:custGeom>
              <a:avLst/>
              <a:gdLst/>
              <a:ahLst/>
              <a:cxnLst/>
              <a:rect l="l" t="t" r="r" b="b"/>
              <a:pathLst>
                <a:path w="2063115" h="217804">
                  <a:moveTo>
                    <a:pt x="2062894" y="0"/>
                  </a:moveTo>
                  <a:lnTo>
                    <a:pt x="0" y="0"/>
                  </a:lnTo>
                  <a:lnTo>
                    <a:pt x="0" y="217506"/>
                  </a:lnTo>
                  <a:lnTo>
                    <a:pt x="2062894" y="217506"/>
                  </a:lnTo>
                  <a:lnTo>
                    <a:pt x="2062894" y="0"/>
                  </a:lnTo>
                  <a:close/>
                </a:path>
              </a:pathLst>
            </a:custGeom>
            <a:solidFill>
              <a:srgbClr val="00BBE6"/>
            </a:solidFill>
          </p:spPr>
          <p:txBody>
            <a:bodyPr wrap="square" lIns="0" tIns="0" rIns="0" bIns="0" rtlCol="0"/>
            <a:lstStyle/>
            <a:p>
              <a:endParaRPr/>
            </a:p>
          </p:txBody>
        </p:sp>
        <p:sp>
          <p:nvSpPr>
            <p:cNvPr id="11" name="object 12">
              <a:extLst>
                <a:ext uri="{FF2B5EF4-FFF2-40B4-BE49-F238E27FC236}">
                  <a16:creationId xmlns:a16="http://schemas.microsoft.com/office/drawing/2014/main" id="{F94ED717-B244-4D71-D2A2-9213EC98C220}"/>
                </a:ext>
              </a:extLst>
            </p:cNvPr>
            <p:cNvSpPr/>
            <p:nvPr/>
          </p:nvSpPr>
          <p:spPr>
            <a:xfrm>
              <a:off x="6495143" y="3125495"/>
              <a:ext cx="528955" cy="212725"/>
            </a:xfrm>
            <a:custGeom>
              <a:avLst/>
              <a:gdLst/>
              <a:ahLst/>
              <a:cxnLst/>
              <a:rect l="l" t="t" r="r" b="b"/>
              <a:pathLst>
                <a:path w="528954" h="212725">
                  <a:moveTo>
                    <a:pt x="528734" y="0"/>
                  </a:moveTo>
                  <a:lnTo>
                    <a:pt x="0" y="0"/>
                  </a:lnTo>
                  <a:lnTo>
                    <a:pt x="0" y="212327"/>
                  </a:lnTo>
                  <a:lnTo>
                    <a:pt x="528734" y="212327"/>
                  </a:lnTo>
                  <a:lnTo>
                    <a:pt x="528734" y="0"/>
                  </a:lnTo>
                  <a:close/>
                </a:path>
              </a:pathLst>
            </a:custGeom>
            <a:solidFill>
              <a:srgbClr val="002E54"/>
            </a:solidFill>
          </p:spPr>
          <p:txBody>
            <a:bodyPr wrap="square" lIns="0" tIns="0" rIns="0" bIns="0" rtlCol="0"/>
            <a:lstStyle/>
            <a:p>
              <a:endParaRPr/>
            </a:p>
          </p:txBody>
        </p:sp>
        <p:sp>
          <p:nvSpPr>
            <p:cNvPr id="12" name="object 13">
              <a:extLst>
                <a:ext uri="{FF2B5EF4-FFF2-40B4-BE49-F238E27FC236}">
                  <a16:creationId xmlns:a16="http://schemas.microsoft.com/office/drawing/2014/main" id="{F48EDB48-08D6-E9BF-D5B0-09B5FA3E8021}"/>
                </a:ext>
              </a:extLst>
            </p:cNvPr>
            <p:cNvSpPr/>
            <p:nvPr/>
          </p:nvSpPr>
          <p:spPr>
            <a:xfrm>
              <a:off x="6497734" y="3128087"/>
              <a:ext cx="528955" cy="212725"/>
            </a:xfrm>
            <a:custGeom>
              <a:avLst/>
              <a:gdLst/>
              <a:ahLst/>
              <a:cxnLst/>
              <a:rect l="l" t="t" r="r" b="b"/>
              <a:pathLst>
                <a:path w="528954" h="212725">
                  <a:moveTo>
                    <a:pt x="0" y="0"/>
                  </a:moveTo>
                  <a:lnTo>
                    <a:pt x="528734" y="0"/>
                  </a:lnTo>
                  <a:lnTo>
                    <a:pt x="528734" y="212327"/>
                  </a:lnTo>
                  <a:lnTo>
                    <a:pt x="0" y="212327"/>
                  </a:lnTo>
                  <a:lnTo>
                    <a:pt x="0" y="0"/>
                  </a:lnTo>
                  <a:close/>
                </a:path>
              </a:pathLst>
            </a:custGeom>
            <a:ln w="15551">
              <a:solidFill>
                <a:srgbClr val="FFFFFF"/>
              </a:solidFill>
            </a:ln>
          </p:spPr>
          <p:txBody>
            <a:bodyPr wrap="square" lIns="0" tIns="0" rIns="0" bIns="0" rtlCol="0"/>
            <a:lstStyle/>
            <a:p>
              <a:endParaRPr/>
            </a:p>
          </p:txBody>
        </p:sp>
        <p:sp>
          <p:nvSpPr>
            <p:cNvPr id="13" name="object 14">
              <a:extLst>
                <a:ext uri="{FF2B5EF4-FFF2-40B4-BE49-F238E27FC236}">
                  <a16:creationId xmlns:a16="http://schemas.microsoft.com/office/drawing/2014/main" id="{1C2AA06E-8247-D95F-172F-59350A3DC7ED}"/>
                </a:ext>
              </a:extLst>
            </p:cNvPr>
            <p:cNvSpPr/>
            <p:nvPr/>
          </p:nvSpPr>
          <p:spPr>
            <a:xfrm>
              <a:off x="6495143" y="3965250"/>
              <a:ext cx="2275840" cy="217804"/>
            </a:xfrm>
            <a:custGeom>
              <a:avLst/>
              <a:gdLst/>
              <a:ahLst/>
              <a:cxnLst/>
              <a:rect l="l" t="t" r="r" b="b"/>
              <a:pathLst>
                <a:path w="2275840" h="217804">
                  <a:moveTo>
                    <a:pt x="2275632" y="0"/>
                  </a:moveTo>
                  <a:lnTo>
                    <a:pt x="0" y="0"/>
                  </a:lnTo>
                  <a:lnTo>
                    <a:pt x="0" y="217505"/>
                  </a:lnTo>
                  <a:lnTo>
                    <a:pt x="2275632" y="217505"/>
                  </a:lnTo>
                  <a:lnTo>
                    <a:pt x="2275632" y="0"/>
                  </a:lnTo>
                  <a:close/>
                </a:path>
              </a:pathLst>
            </a:custGeom>
            <a:solidFill>
              <a:srgbClr val="00BBE6"/>
            </a:solidFill>
          </p:spPr>
          <p:txBody>
            <a:bodyPr wrap="square" lIns="0" tIns="0" rIns="0" bIns="0" rtlCol="0"/>
            <a:lstStyle/>
            <a:p>
              <a:endParaRPr/>
            </a:p>
          </p:txBody>
        </p:sp>
        <p:sp>
          <p:nvSpPr>
            <p:cNvPr id="14" name="object 15">
              <a:extLst>
                <a:ext uri="{FF2B5EF4-FFF2-40B4-BE49-F238E27FC236}">
                  <a16:creationId xmlns:a16="http://schemas.microsoft.com/office/drawing/2014/main" id="{6F7D348F-7B9B-4056-4E7C-7D00084D8282}"/>
                </a:ext>
              </a:extLst>
            </p:cNvPr>
            <p:cNvSpPr/>
            <p:nvPr/>
          </p:nvSpPr>
          <p:spPr>
            <a:xfrm>
              <a:off x="6495143" y="3747536"/>
              <a:ext cx="673735" cy="217804"/>
            </a:xfrm>
            <a:custGeom>
              <a:avLst/>
              <a:gdLst/>
              <a:ahLst/>
              <a:cxnLst/>
              <a:rect l="l" t="t" r="r" b="b"/>
              <a:pathLst>
                <a:path w="673734" h="217804">
                  <a:moveTo>
                    <a:pt x="673671" y="0"/>
                  </a:moveTo>
                  <a:lnTo>
                    <a:pt x="0" y="0"/>
                  </a:lnTo>
                  <a:lnTo>
                    <a:pt x="0" y="217505"/>
                  </a:lnTo>
                  <a:lnTo>
                    <a:pt x="673671" y="217505"/>
                  </a:lnTo>
                  <a:lnTo>
                    <a:pt x="673671" y="0"/>
                  </a:lnTo>
                  <a:close/>
                </a:path>
              </a:pathLst>
            </a:custGeom>
            <a:solidFill>
              <a:srgbClr val="002E54"/>
            </a:solidFill>
          </p:spPr>
          <p:txBody>
            <a:bodyPr wrap="square" lIns="0" tIns="0" rIns="0" bIns="0" rtlCol="0"/>
            <a:lstStyle/>
            <a:p>
              <a:endParaRPr/>
            </a:p>
          </p:txBody>
        </p:sp>
        <p:sp>
          <p:nvSpPr>
            <p:cNvPr id="15" name="object 16">
              <a:extLst>
                <a:ext uri="{FF2B5EF4-FFF2-40B4-BE49-F238E27FC236}">
                  <a16:creationId xmlns:a16="http://schemas.microsoft.com/office/drawing/2014/main" id="{7B6BEE21-B650-4B48-1782-21842CF9DA3A}"/>
                </a:ext>
              </a:extLst>
            </p:cNvPr>
            <p:cNvSpPr/>
            <p:nvPr/>
          </p:nvSpPr>
          <p:spPr>
            <a:xfrm>
              <a:off x="6497734" y="3750128"/>
              <a:ext cx="673735" cy="217804"/>
            </a:xfrm>
            <a:custGeom>
              <a:avLst/>
              <a:gdLst/>
              <a:ahLst/>
              <a:cxnLst/>
              <a:rect l="l" t="t" r="r" b="b"/>
              <a:pathLst>
                <a:path w="673734" h="217804">
                  <a:moveTo>
                    <a:pt x="0" y="0"/>
                  </a:moveTo>
                  <a:lnTo>
                    <a:pt x="673671" y="0"/>
                  </a:lnTo>
                  <a:lnTo>
                    <a:pt x="673671" y="217505"/>
                  </a:lnTo>
                  <a:lnTo>
                    <a:pt x="0" y="217505"/>
                  </a:lnTo>
                  <a:lnTo>
                    <a:pt x="0" y="0"/>
                  </a:lnTo>
                  <a:close/>
                </a:path>
              </a:pathLst>
            </a:custGeom>
            <a:ln w="15551">
              <a:solidFill>
                <a:srgbClr val="FFFFFF"/>
              </a:solidFill>
            </a:ln>
          </p:spPr>
          <p:txBody>
            <a:bodyPr wrap="square" lIns="0" tIns="0" rIns="0" bIns="0" rtlCol="0"/>
            <a:lstStyle/>
            <a:p>
              <a:endParaRPr/>
            </a:p>
          </p:txBody>
        </p:sp>
        <p:sp>
          <p:nvSpPr>
            <p:cNvPr id="16" name="object 17">
              <a:extLst>
                <a:ext uri="{FF2B5EF4-FFF2-40B4-BE49-F238E27FC236}">
                  <a16:creationId xmlns:a16="http://schemas.microsoft.com/office/drawing/2014/main" id="{DCB0726B-388E-E008-2522-92C3F675E21B}"/>
                </a:ext>
              </a:extLst>
            </p:cNvPr>
            <p:cNvSpPr/>
            <p:nvPr/>
          </p:nvSpPr>
          <p:spPr>
            <a:xfrm>
              <a:off x="6495143" y="4592475"/>
              <a:ext cx="2275840" cy="217804"/>
            </a:xfrm>
            <a:custGeom>
              <a:avLst/>
              <a:gdLst/>
              <a:ahLst/>
              <a:cxnLst/>
              <a:rect l="l" t="t" r="r" b="b"/>
              <a:pathLst>
                <a:path w="2275840" h="217804">
                  <a:moveTo>
                    <a:pt x="2275632" y="0"/>
                  </a:moveTo>
                  <a:lnTo>
                    <a:pt x="0" y="0"/>
                  </a:lnTo>
                  <a:lnTo>
                    <a:pt x="0" y="217505"/>
                  </a:lnTo>
                  <a:lnTo>
                    <a:pt x="2275632" y="217505"/>
                  </a:lnTo>
                  <a:lnTo>
                    <a:pt x="2275632" y="0"/>
                  </a:lnTo>
                  <a:close/>
                </a:path>
              </a:pathLst>
            </a:custGeom>
            <a:solidFill>
              <a:srgbClr val="00BBE6"/>
            </a:solidFill>
          </p:spPr>
          <p:txBody>
            <a:bodyPr wrap="square" lIns="0" tIns="0" rIns="0" bIns="0" rtlCol="0"/>
            <a:lstStyle/>
            <a:p>
              <a:endParaRPr/>
            </a:p>
          </p:txBody>
        </p:sp>
        <p:sp>
          <p:nvSpPr>
            <p:cNvPr id="17" name="object 18">
              <a:extLst>
                <a:ext uri="{FF2B5EF4-FFF2-40B4-BE49-F238E27FC236}">
                  <a16:creationId xmlns:a16="http://schemas.microsoft.com/office/drawing/2014/main" id="{B99134C2-74AA-7E69-6962-84B84EAE8F85}"/>
                </a:ext>
              </a:extLst>
            </p:cNvPr>
            <p:cNvSpPr/>
            <p:nvPr/>
          </p:nvSpPr>
          <p:spPr>
            <a:xfrm>
              <a:off x="6495143" y="4374760"/>
              <a:ext cx="886460" cy="217804"/>
            </a:xfrm>
            <a:custGeom>
              <a:avLst/>
              <a:gdLst/>
              <a:ahLst/>
              <a:cxnLst/>
              <a:rect l="l" t="t" r="r" b="b"/>
              <a:pathLst>
                <a:path w="886459" h="217804">
                  <a:moveTo>
                    <a:pt x="886408" y="0"/>
                  </a:moveTo>
                  <a:lnTo>
                    <a:pt x="0" y="0"/>
                  </a:lnTo>
                  <a:lnTo>
                    <a:pt x="0" y="217505"/>
                  </a:lnTo>
                  <a:lnTo>
                    <a:pt x="886408" y="217505"/>
                  </a:lnTo>
                  <a:lnTo>
                    <a:pt x="886408" y="0"/>
                  </a:lnTo>
                  <a:close/>
                </a:path>
              </a:pathLst>
            </a:custGeom>
            <a:solidFill>
              <a:srgbClr val="002E54"/>
            </a:solidFill>
          </p:spPr>
          <p:txBody>
            <a:bodyPr wrap="square" lIns="0" tIns="0" rIns="0" bIns="0" rtlCol="0"/>
            <a:lstStyle/>
            <a:p>
              <a:endParaRPr/>
            </a:p>
          </p:txBody>
        </p:sp>
        <p:sp>
          <p:nvSpPr>
            <p:cNvPr id="18" name="object 19">
              <a:extLst>
                <a:ext uri="{FF2B5EF4-FFF2-40B4-BE49-F238E27FC236}">
                  <a16:creationId xmlns:a16="http://schemas.microsoft.com/office/drawing/2014/main" id="{48C34432-8A52-10C7-0BE9-48A63C38CBF7}"/>
                </a:ext>
              </a:extLst>
            </p:cNvPr>
            <p:cNvSpPr/>
            <p:nvPr/>
          </p:nvSpPr>
          <p:spPr>
            <a:xfrm>
              <a:off x="6497734" y="4377353"/>
              <a:ext cx="886460" cy="217804"/>
            </a:xfrm>
            <a:custGeom>
              <a:avLst/>
              <a:gdLst/>
              <a:ahLst/>
              <a:cxnLst/>
              <a:rect l="l" t="t" r="r" b="b"/>
              <a:pathLst>
                <a:path w="886459" h="217804">
                  <a:moveTo>
                    <a:pt x="0" y="0"/>
                  </a:moveTo>
                  <a:lnTo>
                    <a:pt x="886408" y="0"/>
                  </a:lnTo>
                  <a:lnTo>
                    <a:pt x="886408" y="217505"/>
                  </a:lnTo>
                  <a:lnTo>
                    <a:pt x="0" y="217505"/>
                  </a:lnTo>
                  <a:lnTo>
                    <a:pt x="0" y="0"/>
                  </a:lnTo>
                  <a:close/>
                </a:path>
              </a:pathLst>
            </a:custGeom>
            <a:ln w="15550">
              <a:solidFill>
                <a:srgbClr val="FFFFFF"/>
              </a:solidFill>
            </a:ln>
          </p:spPr>
          <p:txBody>
            <a:bodyPr wrap="square" lIns="0" tIns="0" rIns="0" bIns="0" rtlCol="0"/>
            <a:lstStyle/>
            <a:p>
              <a:endParaRPr/>
            </a:p>
          </p:txBody>
        </p:sp>
        <p:sp>
          <p:nvSpPr>
            <p:cNvPr id="19" name="object 20">
              <a:extLst>
                <a:ext uri="{FF2B5EF4-FFF2-40B4-BE49-F238E27FC236}">
                  <a16:creationId xmlns:a16="http://schemas.microsoft.com/office/drawing/2014/main" id="{90CB3AED-3615-35AE-B39F-92F0CE62DF46}"/>
                </a:ext>
              </a:extLst>
            </p:cNvPr>
            <p:cNvSpPr/>
            <p:nvPr/>
          </p:nvSpPr>
          <p:spPr>
            <a:xfrm>
              <a:off x="6495143" y="5219699"/>
              <a:ext cx="570230" cy="217804"/>
            </a:xfrm>
            <a:custGeom>
              <a:avLst/>
              <a:gdLst/>
              <a:ahLst/>
              <a:cxnLst/>
              <a:rect l="l" t="t" r="r" b="b"/>
              <a:pathLst>
                <a:path w="570229" h="217804">
                  <a:moveTo>
                    <a:pt x="569997" y="0"/>
                  </a:moveTo>
                  <a:lnTo>
                    <a:pt x="0" y="0"/>
                  </a:lnTo>
                  <a:lnTo>
                    <a:pt x="0" y="217506"/>
                  </a:lnTo>
                  <a:lnTo>
                    <a:pt x="569997" y="217506"/>
                  </a:lnTo>
                  <a:lnTo>
                    <a:pt x="569997" y="0"/>
                  </a:lnTo>
                  <a:close/>
                </a:path>
              </a:pathLst>
            </a:custGeom>
            <a:solidFill>
              <a:srgbClr val="00BBE6"/>
            </a:solidFill>
          </p:spPr>
          <p:txBody>
            <a:bodyPr wrap="square" lIns="0" tIns="0" rIns="0" bIns="0" rtlCol="0"/>
            <a:lstStyle/>
            <a:p>
              <a:endParaRPr/>
            </a:p>
          </p:txBody>
        </p:sp>
        <p:sp>
          <p:nvSpPr>
            <p:cNvPr id="20" name="object 21">
              <a:extLst>
                <a:ext uri="{FF2B5EF4-FFF2-40B4-BE49-F238E27FC236}">
                  <a16:creationId xmlns:a16="http://schemas.microsoft.com/office/drawing/2014/main" id="{0F752633-729A-FCC9-57AB-7760AA90E40E}"/>
                </a:ext>
              </a:extLst>
            </p:cNvPr>
            <p:cNvSpPr/>
            <p:nvPr/>
          </p:nvSpPr>
          <p:spPr>
            <a:xfrm>
              <a:off x="6495143" y="5001984"/>
              <a:ext cx="77470" cy="217804"/>
            </a:xfrm>
            <a:custGeom>
              <a:avLst/>
              <a:gdLst/>
              <a:ahLst/>
              <a:cxnLst/>
              <a:rect l="l" t="t" r="r" b="b"/>
              <a:pathLst>
                <a:path w="77470" h="217804">
                  <a:moveTo>
                    <a:pt x="77345" y="0"/>
                  </a:moveTo>
                  <a:lnTo>
                    <a:pt x="0" y="0"/>
                  </a:lnTo>
                  <a:lnTo>
                    <a:pt x="0" y="217506"/>
                  </a:lnTo>
                  <a:lnTo>
                    <a:pt x="77345" y="217506"/>
                  </a:lnTo>
                  <a:lnTo>
                    <a:pt x="77345" y="0"/>
                  </a:lnTo>
                  <a:close/>
                </a:path>
              </a:pathLst>
            </a:custGeom>
            <a:solidFill>
              <a:srgbClr val="002E54"/>
            </a:solidFill>
          </p:spPr>
          <p:txBody>
            <a:bodyPr wrap="square" lIns="0" tIns="0" rIns="0" bIns="0" rtlCol="0"/>
            <a:lstStyle/>
            <a:p>
              <a:endParaRPr/>
            </a:p>
          </p:txBody>
        </p:sp>
        <p:sp>
          <p:nvSpPr>
            <p:cNvPr id="21" name="object 22">
              <a:extLst>
                <a:ext uri="{FF2B5EF4-FFF2-40B4-BE49-F238E27FC236}">
                  <a16:creationId xmlns:a16="http://schemas.microsoft.com/office/drawing/2014/main" id="{9066568C-0804-76A7-E5CF-85EFA58CF262}"/>
                </a:ext>
              </a:extLst>
            </p:cNvPr>
            <p:cNvSpPr/>
            <p:nvPr/>
          </p:nvSpPr>
          <p:spPr>
            <a:xfrm>
              <a:off x="6497734" y="5004577"/>
              <a:ext cx="77470" cy="217804"/>
            </a:xfrm>
            <a:custGeom>
              <a:avLst/>
              <a:gdLst/>
              <a:ahLst/>
              <a:cxnLst/>
              <a:rect l="l" t="t" r="r" b="b"/>
              <a:pathLst>
                <a:path w="77470" h="217804">
                  <a:moveTo>
                    <a:pt x="0" y="0"/>
                  </a:moveTo>
                  <a:lnTo>
                    <a:pt x="77345" y="0"/>
                  </a:lnTo>
                  <a:lnTo>
                    <a:pt x="77345" y="217506"/>
                  </a:lnTo>
                  <a:lnTo>
                    <a:pt x="0" y="217506"/>
                  </a:lnTo>
                  <a:lnTo>
                    <a:pt x="0" y="0"/>
                  </a:lnTo>
                  <a:close/>
                </a:path>
              </a:pathLst>
            </a:custGeom>
            <a:ln w="15551">
              <a:solidFill>
                <a:srgbClr val="FFFFFF"/>
              </a:solidFill>
            </a:ln>
          </p:spPr>
          <p:txBody>
            <a:bodyPr wrap="square" lIns="0" tIns="0" rIns="0" bIns="0" rtlCol="0"/>
            <a:lstStyle/>
            <a:p>
              <a:endParaRPr/>
            </a:p>
          </p:txBody>
        </p:sp>
      </p:grpSp>
      <p:sp>
        <p:nvSpPr>
          <p:cNvPr id="22" name="object 23">
            <a:extLst>
              <a:ext uri="{FF2B5EF4-FFF2-40B4-BE49-F238E27FC236}">
                <a16:creationId xmlns:a16="http://schemas.microsoft.com/office/drawing/2014/main" id="{1847291C-65CC-FFD2-F44F-B45FC7276043}"/>
              </a:ext>
            </a:extLst>
          </p:cNvPr>
          <p:cNvSpPr txBox="1"/>
          <p:nvPr/>
        </p:nvSpPr>
        <p:spPr>
          <a:xfrm>
            <a:off x="8638261" y="5295857"/>
            <a:ext cx="350576" cy="150682"/>
          </a:xfrm>
          <a:prstGeom prst="rect">
            <a:avLst/>
          </a:prstGeom>
        </p:spPr>
        <p:txBody>
          <a:bodyPr vert="horz" wrap="square" lIns="0" tIns="12065" rIns="0" bIns="0" rtlCol="0">
            <a:spAutoFit/>
          </a:bodyPr>
          <a:lstStyle/>
          <a:p>
            <a:pPr marL="12700">
              <a:spcBef>
                <a:spcPts val="95"/>
              </a:spcBef>
            </a:pPr>
            <a:r>
              <a:rPr sz="900" b="1" spc="-285" dirty="0">
                <a:solidFill>
                  <a:srgbClr val="002E54"/>
                </a:solidFill>
                <a:latin typeface="Tahoma"/>
                <a:cs typeface="Tahoma"/>
              </a:rPr>
              <a:t>11%</a:t>
            </a:r>
            <a:endParaRPr sz="900" dirty="0">
              <a:latin typeface="Tahoma"/>
              <a:cs typeface="Tahoma"/>
            </a:endParaRPr>
          </a:p>
        </p:txBody>
      </p:sp>
      <p:sp>
        <p:nvSpPr>
          <p:cNvPr id="23" name="object 24">
            <a:extLst>
              <a:ext uri="{FF2B5EF4-FFF2-40B4-BE49-F238E27FC236}">
                <a16:creationId xmlns:a16="http://schemas.microsoft.com/office/drawing/2014/main" id="{DD6CDE6E-E72E-E9C9-2E0C-7C82627F3FD0}"/>
              </a:ext>
            </a:extLst>
          </p:cNvPr>
          <p:cNvSpPr txBox="1"/>
          <p:nvPr/>
        </p:nvSpPr>
        <p:spPr>
          <a:xfrm>
            <a:off x="10342961" y="4616061"/>
            <a:ext cx="278765" cy="150682"/>
          </a:xfrm>
          <a:prstGeom prst="rect">
            <a:avLst/>
          </a:prstGeom>
        </p:spPr>
        <p:txBody>
          <a:bodyPr vert="horz" wrap="square" lIns="0" tIns="12065" rIns="0" bIns="0" rtlCol="0">
            <a:spAutoFit/>
          </a:bodyPr>
          <a:lstStyle/>
          <a:p>
            <a:pPr marL="12700">
              <a:spcBef>
                <a:spcPts val="95"/>
              </a:spcBef>
            </a:pPr>
            <a:r>
              <a:rPr sz="900" b="1" spc="-60" dirty="0">
                <a:solidFill>
                  <a:srgbClr val="002E54"/>
                </a:solidFill>
                <a:latin typeface="Tahoma"/>
                <a:cs typeface="Tahoma"/>
              </a:rPr>
              <a:t>43%</a:t>
            </a:r>
            <a:endParaRPr sz="900">
              <a:latin typeface="Tahoma"/>
              <a:cs typeface="Tahoma"/>
            </a:endParaRPr>
          </a:p>
        </p:txBody>
      </p:sp>
      <p:sp>
        <p:nvSpPr>
          <p:cNvPr id="24" name="object 25">
            <a:extLst>
              <a:ext uri="{FF2B5EF4-FFF2-40B4-BE49-F238E27FC236}">
                <a16:creationId xmlns:a16="http://schemas.microsoft.com/office/drawing/2014/main" id="{F59ABE99-FAED-8794-B63D-51B5F6229509}"/>
              </a:ext>
            </a:extLst>
          </p:cNvPr>
          <p:cNvSpPr txBox="1"/>
          <p:nvPr/>
        </p:nvSpPr>
        <p:spPr>
          <a:xfrm>
            <a:off x="10342961" y="3988836"/>
            <a:ext cx="278765" cy="150682"/>
          </a:xfrm>
          <a:prstGeom prst="rect">
            <a:avLst/>
          </a:prstGeom>
        </p:spPr>
        <p:txBody>
          <a:bodyPr vert="horz" wrap="square" lIns="0" tIns="12065" rIns="0" bIns="0" rtlCol="0">
            <a:spAutoFit/>
          </a:bodyPr>
          <a:lstStyle/>
          <a:p>
            <a:pPr marL="12700">
              <a:spcBef>
                <a:spcPts val="95"/>
              </a:spcBef>
            </a:pPr>
            <a:r>
              <a:rPr sz="900" b="1" spc="-60" dirty="0">
                <a:solidFill>
                  <a:srgbClr val="002E54"/>
                </a:solidFill>
                <a:latin typeface="Tahoma"/>
                <a:cs typeface="Tahoma"/>
              </a:rPr>
              <a:t>43%</a:t>
            </a:r>
            <a:endParaRPr sz="900">
              <a:latin typeface="Tahoma"/>
              <a:cs typeface="Tahoma"/>
            </a:endParaRPr>
          </a:p>
        </p:txBody>
      </p:sp>
      <p:sp>
        <p:nvSpPr>
          <p:cNvPr id="25" name="object 26">
            <a:extLst>
              <a:ext uri="{FF2B5EF4-FFF2-40B4-BE49-F238E27FC236}">
                <a16:creationId xmlns:a16="http://schemas.microsoft.com/office/drawing/2014/main" id="{14263BF7-7B3D-F873-F1F7-6B89BF280FBD}"/>
              </a:ext>
            </a:extLst>
          </p:cNvPr>
          <p:cNvSpPr txBox="1"/>
          <p:nvPr/>
        </p:nvSpPr>
        <p:spPr>
          <a:xfrm>
            <a:off x="10130646" y="3361613"/>
            <a:ext cx="301625" cy="150682"/>
          </a:xfrm>
          <a:prstGeom prst="rect">
            <a:avLst/>
          </a:prstGeom>
        </p:spPr>
        <p:txBody>
          <a:bodyPr vert="horz" wrap="square" lIns="0" tIns="12065" rIns="0" bIns="0" rtlCol="0">
            <a:spAutoFit/>
          </a:bodyPr>
          <a:lstStyle/>
          <a:p>
            <a:pPr marL="12700">
              <a:spcBef>
                <a:spcPts val="95"/>
              </a:spcBef>
            </a:pPr>
            <a:r>
              <a:rPr sz="900" b="1" spc="-25" dirty="0">
                <a:solidFill>
                  <a:srgbClr val="002E54"/>
                </a:solidFill>
                <a:latin typeface="Tahoma"/>
                <a:cs typeface="Tahoma"/>
              </a:rPr>
              <a:t>39%</a:t>
            </a:r>
            <a:endParaRPr sz="900">
              <a:latin typeface="Tahoma"/>
              <a:cs typeface="Tahoma"/>
            </a:endParaRPr>
          </a:p>
        </p:txBody>
      </p:sp>
      <p:sp>
        <p:nvSpPr>
          <p:cNvPr id="26" name="object 27">
            <a:extLst>
              <a:ext uri="{FF2B5EF4-FFF2-40B4-BE49-F238E27FC236}">
                <a16:creationId xmlns:a16="http://schemas.microsoft.com/office/drawing/2014/main" id="{4CDC8D4B-81B1-D86E-4910-FC13D77D9B4D}"/>
              </a:ext>
            </a:extLst>
          </p:cNvPr>
          <p:cNvSpPr txBox="1"/>
          <p:nvPr/>
        </p:nvSpPr>
        <p:spPr>
          <a:xfrm>
            <a:off x="9622234" y="2734388"/>
            <a:ext cx="301625" cy="150682"/>
          </a:xfrm>
          <a:prstGeom prst="rect">
            <a:avLst/>
          </a:prstGeom>
        </p:spPr>
        <p:txBody>
          <a:bodyPr vert="horz" wrap="square" lIns="0" tIns="12065" rIns="0" bIns="0" rtlCol="0">
            <a:spAutoFit/>
          </a:bodyPr>
          <a:lstStyle/>
          <a:p>
            <a:pPr marL="12700">
              <a:spcBef>
                <a:spcPts val="95"/>
              </a:spcBef>
            </a:pPr>
            <a:r>
              <a:rPr sz="900" b="1" spc="-25" dirty="0">
                <a:solidFill>
                  <a:srgbClr val="002E54"/>
                </a:solidFill>
                <a:latin typeface="Tahoma"/>
                <a:cs typeface="Tahoma"/>
              </a:rPr>
              <a:t>29%</a:t>
            </a:r>
            <a:endParaRPr sz="900">
              <a:latin typeface="Tahoma"/>
              <a:cs typeface="Tahoma"/>
            </a:endParaRPr>
          </a:p>
        </p:txBody>
      </p:sp>
      <p:sp>
        <p:nvSpPr>
          <p:cNvPr id="27" name="object 28">
            <a:extLst>
              <a:ext uri="{FF2B5EF4-FFF2-40B4-BE49-F238E27FC236}">
                <a16:creationId xmlns:a16="http://schemas.microsoft.com/office/drawing/2014/main" id="{0FCC2835-E2DE-C9C1-77D6-CF162F29463B}"/>
              </a:ext>
            </a:extLst>
          </p:cNvPr>
          <p:cNvSpPr txBox="1"/>
          <p:nvPr/>
        </p:nvSpPr>
        <p:spPr>
          <a:xfrm>
            <a:off x="10130646" y="2107163"/>
            <a:ext cx="301625" cy="150682"/>
          </a:xfrm>
          <a:prstGeom prst="rect">
            <a:avLst/>
          </a:prstGeom>
        </p:spPr>
        <p:txBody>
          <a:bodyPr vert="horz" wrap="square" lIns="0" tIns="12065" rIns="0" bIns="0" rtlCol="0">
            <a:spAutoFit/>
          </a:bodyPr>
          <a:lstStyle/>
          <a:p>
            <a:pPr marL="12700">
              <a:spcBef>
                <a:spcPts val="95"/>
              </a:spcBef>
            </a:pPr>
            <a:r>
              <a:rPr sz="900" b="1" spc="-25" dirty="0">
                <a:solidFill>
                  <a:srgbClr val="002E54"/>
                </a:solidFill>
                <a:latin typeface="Tahoma"/>
                <a:cs typeface="Tahoma"/>
              </a:rPr>
              <a:t>39%</a:t>
            </a:r>
            <a:endParaRPr sz="900">
              <a:latin typeface="Tahoma"/>
              <a:cs typeface="Tahoma"/>
            </a:endParaRPr>
          </a:p>
        </p:txBody>
      </p:sp>
      <p:sp>
        <p:nvSpPr>
          <p:cNvPr id="28" name="object 29">
            <a:extLst>
              <a:ext uri="{FF2B5EF4-FFF2-40B4-BE49-F238E27FC236}">
                <a16:creationId xmlns:a16="http://schemas.microsoft.com/office/drawing/2014/main" id="{73596396-7810-DDE1-390A-47C01118D3C6}"/>
              </a:ext>
            </a:extLst>
          </p:cNvPr>
          <p:cNvSpPr txBox="1"/>
          <p:nvPr/>
        </p:nvSpPr>
        <p:spPr>
          <a:xfrm>
            <a:off x="8145989" y="5025571"/>
            <a:ext cx="201295" cy="150682"/>
          </a:xfrm>
          <a:prstGeom prst="rect">
            <a:avLst/>
          </a:prstGeom>
        </p:spPr>
        <p:txBody>
          <a:bodyPr vert="horz" wrap="square" lIns="0" tIns="12065" rIns="0" bIns="0" rtlCol="0">
            <a:spAutoFit/>
          </a:bodyPr>
          <a:lstStyle/>
          <a:p>
            <a:pPr marL="12700">
              <a:spcBef>
                <a:spcPts val="95"/>
              </a:spcBef>
            </a:pPr>
            <a:r>
              <a:rPr sz="900" b="1" spc="-114" dirty="0">
                <a:solidFill>
                  <a:srgbClr val="002E54"/>
                </a:solidFill>
                <a:latin typeface="Tahoma"/>
                <a:cs typeface="Tahoma"/>
              </a:rPr>
              <a:t>2%</a:t>
            </a:r>
            <a:endParaRPr sz="900">
              <a:latin typeface="Tahoma"/>
              <a:cs typeface="Tahoma"/>
            </a:endParaRPr>
          </a:p>
        </p:txBody>
      </p:sp>
      <p:sp>
        <p:nvSpPr>
          <p:cNvPr id="29" name="object 30">
            <a:extLst>
              <a:ext uri="{FF2B5EF4-FFF2-40B4-BE49-F238E27FC236}">
                <a16:creationId xmlns:a16="http://schemas.microsoft.com/office/drawing/2014/main" id="{266DB98D-C407-8E6B-4890-09C3DDC0EED7}"/>
              </a:ext>
            </a:extLst>
          </p:cNvPr>
          <p:cNvSpPr txBox="1"/>
          <p:nvPr/>
        </p:nvSpPr>
        <p:spPr>
          <a:xfrm>
            <a:off x="8955303" y="4398347"/>
            <a:ext cx="276225" cy="150682"/>
          </a:xfrm>
          <a:prstGeom prst="rect">
            <a:avLst/>
          </a:prstGeom>
        </p:spPr>
        <p:txBody>
          <a:bodyPr vert="horz" wrap="square" lIns="0" tIns="12065" rIns="0" bIns="0" rtlCol="0">
            <a:spAutoFit/>
          </a:bodyPr>
          <a:lstStyle/>
          <a:p>
            <a:pPr marL="12700">
              <a:spcBef>
                <a:spcPts val="95"/>
              </a:spcBef>
            </a:pPr>
            <a:r>
              <a:rPr sz="900" b="1" spc="-75" dirty="0">
                <a:solidFill>
                  <a:srgbClr val="002E54"/>
                </a:solidFill>
                <a:latin typeface="Tahoma"/>
                <a:cs typeface="Tahoma"/>
              </a:rPr>
              <a:t>17%</a:t>
            </a:r>
            <a:endParaRPr sz="900">
              <a:latin typeface="Tahoma"/>
              <a:cs typeface="Tahoma"/>
            </a:endParaRPr>
          </a:p>
        </p:txBody>
      </p:sp>
      <p:sp>
        <p:nvSpPr>
          <p:cNvPr id="30" name="object 31">
            <a:extLst>
              <a:ext uri="{FF2B5EF4-FFF2-40B4-BE49-F238E27FC236}">
                <a16:creationId xmlns:a16="http://schemas.microsoft.com/office/drawing/2014/main" id="{B0956CEF-B34F-A7CE-54BE-C85944165ACF}"/>
              </a:ext>
            </a:extLst>
          </p:cNvPr>
          <p:cNvSpPr txBox="1"/>
          <p:nvPr/>
        </p:nvSpPr>
        <p:spPr>
          <a:xfrm>
            <a:off x="8744362" y="3771123"/>
            <a:ext cx="244475" cy="150682"/>
          </a:xfrm>
          <a:prstGeom prst="rect">
            <a:avLst/>
          </a:prstGeom>
        </p:spPr>
        <p:txBody>
          <a:bodyPr vert="horz" wrap="square" lIns="0" tIns="12065" rIns="0" bIns="0" rtlCol="0">
            <a:spAutoFit/>
          </a:bodyPr>
          <a:lstStyle/>
          <a:p>
            <a:pPr marL="12700">
              <a:spcBef>
                <a:spcPts val="95"/>
              </a:spcBef>
            </a:pPr>
            <a:r>
              <a:rPr sz="900" b="1" spc="-150" dirty="0">
                <a:solidFill>
                  <a:srgbClr val="002E54"/>
                </a:solidFill>
                <a:latin typeface="Tahoma"/>
                <a:cs typeface="Tahoma"/>
              </a:rPr>
              <a:t>13%</a:t>
            </a:r>
            <a:endParaRPr sz="900">
              <a:latin typeface="Tahoma"/>
              <a:cs typeface="Tahoma"/>
            </a:endParaRPr>
          </a:p>
        </p:txBody>
      </p:sp>
      <p:sp>
        <p:nvSpPr>
          <p:cNvPr id="31" name="object 32">
            <a:extLst>
              <a:ext uri="{FF2B5EF4-FFF2-40B4-BE49-F238E27FC236}">
                <a16:creationId xmlns:a16="http://schemas.microsoft.com/office/drawing/2014/main" id="{F6F8BACA-9FAD-EA21-D277-2800E7E10F6D}"/>
              </a:ext>
            </a:extLst>
          </p:cNvPr>
          <p:cNvSpPr txBox="1"/>
          <p:nvPr/>
        </p:nvSpPr>
        <p:spPr>
          <a:xfrm>
            <a:off x="8596141" y="3143898"/>
            <a:ext cx="249554" cy="150682"/>
          </a:xfrm>
          <a:prstGeom prst="rect">
            <a:avLst/>
          </a:prstGeom>
        </p:spPr>
        <p:txBody>
          <a:bodyPr vert="horz" wrap="square" lIns="0" tIns="12065" rIns="0" bIns="0" rtlCol="0">
            <a:spAutoFit/>
          </a:bodyPr>
          <a:lstStyle/>
          <a:p>
            <a:pPr marL="12700">
              <a:spcBef>
                <a:spcPts val="95"/>
              </a:spcBef>
            </a:pPr>
            <a:r>
              <a:rPr sz="900" b="1" spc="-145" dirty="0">
                <a:solidFill>
                  <a:srgbClr val="002E54"/>
                </a:solidFill>
                <a:latin typeface="Tahoma"/>
                <a:cs typeface="Tahoma"/>
              </a:rPr>
              <a:t>10%</a:t>
            </a:r>
            <a:endParaRPr sz="900">
              <a:latin typeface="Tahoma"/>
              <a:cs typeface="Tahoma"/>
            </a:endParaRPr>
          </a:p>
        </p:txBody>
      </p:sp>
      <p:sp>
        <p:nvSpPr>
          <p:cNvPr id="32" name="object 33">
            <a:extLst>
              <a:ext uri="{FF2B5EF4-FFF2-40B4-BE49-F238E27FC236}">
                <a16:creationId xmlns:a16="http://schemas.microsoft.com/office/drawing/2014/main" id="{332DFBBC-5289-693D-8C6F-1E4A395DA8DA}"/>
              </a:ext>
            </a:extLst>
          </p:cNvPr>
          <p:cNvSpPr txBox="1"/>
          <p:nvPr/>
        </p:nvSpPr>
        <p:spPr>
          <a:xfrm>
            <a:off x="8896816" y="2516673"/>
            <a:ext cx="278765" cy="150682"/>
          </a:xfrm>
          <a:prstGeom prst="rect">
            <a:avLst/>
          </a:prstGeom>
        </p:spPr>
        <p:txBody>
          <a:bodyPr vert="horz" wrap="square" lIns="0" tIns="12065" rIns="0" bIns="0" rtlCol="0">
            <a:spAutoFit/>
          </a:bodyPr>
          <a:lstStyle/>
          <a:p>
            <a:pPr marL="12700">
              <a:spcBef>
                <a:spcPts val="95"/>
              </a:spcBef>
            </a:pPr>
            <a:r>
              <a:rPr sz="900" b="1" spc="-60" dirty="0">
                <a:solidFill>
                  <a:srgbClr val="002E54"/>
                </a:solidFill>
                <a:latin typeface="Tahoma"/>
                <a:cs typeface="Tahoma"/>
              </a:rPr>
              <a:t>16%</a:t>
            </a:r>
            <a:endParaRPr sz="900">
              <a:latin typeface="Tahoma"/>
              <a:cs typeface="Tahoma"/>
            </a:endParaRPr>
          </a:p>
        </p:txBody>
      </p:sp>
      <p:sp>
        <p:nvSpPr>
          <p:cNvPr id="33" name="object 34">
            <a:extLst>
              <a:ext uri="{FF2B5EF4-FFF2-40B4-BE49-F238E27FC236}">
                <a16:creationId xmlns:a16="http://schemas.microsoft.com/office/drawing/2014/main" id="{988183C7-633A-239C-7435-1EB8AEFB14A8}"/>
              </a:ext>
            </a:extLst>
          </p:cNvPr>
          <p:cNvSpPr txBox="1"/>
          <p:nvPr/>
        </p:nvSpPr>
        <p:spPr>
          <a:xfrm>
            <a:off x="8701899" y="1889449"/>
            <a:ext cx="245110" cy="150682"/>
          </a:xfrm>
          <a:prstGeom prst="rect">
            <a:avLst/>
          </a:prstGeom>
        </p:spPr>
        <p:txBody>
          <a:bodyPr vert="horz" wrap="square" lIns="0" tIns="12065" rIns="0" bIns="0" rtlCol="0">
            <a:spAutoFit/>
          </a:bodyPr>
          <a:lstStyle/>
          <a:p>
            <a:pPr marL="12700">
              <a:spcBef>
                <a:spcPts val="95"/>
              </a:spcBef>
            </a:pPr>
            <a:r>
              <a:rPr sz="900" b="1" spc="-155" dirty="0">
                <a:solidFill>
                  <a:srgbClr val="002E54"/>
                </a:solidFill>
                <a:latin typeface="Tahoma"/>
                <a:cs typeface="Tahoma"/>
              </a:rPr>
              <a:t>12%</a:t>
            </a:r>
            <a:endParaRPr sz="900">
              <a:latin typeface="Tahoma"/>
              <a:cs typeface="Tahoma"/>
            </a:endParaRPr>
          </a:p>
        </p:txBody>
      </p:sp>
      <p:sp>
        <p:nvSpPr>
          <p:cNvPr id="34" name="object 35">
            <a:extLst>
              <a:ext uri="{FF2B5EF4-FFF2-40B4-BE49-F238E27FC236}">
                <a16:creationId xmlns:a16="http://schemas.microsoft.com/office/drawing/2014/main" id="{87D2ABBE-DC79-D9B6-7750-6D81BF632C2E}"/>
              </a:ext>
            </a:extLst>
          </p:cNvPr>
          <p:cNvSpPr/>
          <p:nvPr/>
        </p:nvSpPr>
        <p:spPr>
          <a:xfrm>
            <a:off x="8021734" y="1780332"/>
            <a:ext cx="0" cy="3773804"/>
          </a:xfrm>
          <a:custGeom>
            <a:avLst/>
            <a:gdLst/>
            <a:ahLst/>
            <a:cxnLst/>
            <a:rect l="l" t="t" r="r" b="b"/>
            <a:pathLst>
              <a:path h="3773804">
                <a:moveTo>
                  <a:pt x="0" y="0"/>
                </a:moveTo>
                <a:lnTo>
                  <a:pt x="0" y="3773599"/>
                </a:lnTo>
              </a:path>
            </a:pathLst>
          </a:custGeom>
          <a:ln w="15551">
            <a:solidFill>
              <a:srgbClr val="4472C4"/>
            </a:solidFill>
          </a:ln>
        </p:spPr>
        <p:txBody>
          <a:bodyPr wrap="square" lIns="0" tIns="0" rIns="0" bIns="0" rtlCol="0"/>
          <a:lstStyle/>
          <a:p>
            <a:endParaRPr/>
          </a:p>
        </p:txBody>
      </p:sp>
      <p:sp>
        <p:nvSpPr>
          <p:cNvPr id="35" name="object 36">
            <a:extLst>
              <a:ext uri="{FF2B5EF4-FFF2-40B4-BE49-F238E27FC236}">
                <a16:creationId xmlns:a16="http://schemas.microsoft.com/office/drawing/2014/main" id="{4D3434A5-73B9-E922-358F-9AFAC35D9A8A}"/>
              </a:ext>
            </a:extLst>
          </p:cNvPr>
          <p:cNvSpPr txBox="1"/>
          <p:nvPr/>
        </p:nvSpPr>
        <p:spPr>
          <a:xfrm>
            <a:off x="9235386" y="5538754"/>
            <a:ext cx="815340" cy="213520"/>
          </a:xfrm>
          <a:prstGeom prst="rect">
            <a:avLst/>
          </a:prstGeom>
        </p:spPr>
        <p:txBody>
          <a:bodyPr vert="horz" wrap="square" lIns="0" tIns="13335" rIns="0" bIns="0" rtlCol="0">
            <a:spAutoFit/>
          </a:bodyPr>
          <a:lstStyle/>
          <a:p>
            <a:pPr marL="12700">
              <a:spcBef>
                <a:spcPts val="105"/>
              </a:spcBef>
            </a:pPr>
            <a:r>
              <a:rPr sz="1300" spc="-35" dirty="0">
                <a:solidFill>
                  <a:srgbClr val="002E58"/>
                </a:solidFill>
                <a:latin typeface="Verdana"/>
                <a:cs typeface="Verdana"/>
              </a:rPr>
              <a:t>206</a:t>
            </a:r>
            <a:r>
              <a:rPr sz="1300" spc="-114" dirty="0">
                <a:solidFill>
                  <a:srgbClr val="002E58"/>
                </a:solidFill>
                <a:latin typeface="Verdana"/>
                <a:cs typeface="Verdana"/>
              </a:rPr>
              <a:t> </a:t>
            </a:r>
            <a:r>
              <a:rPr sz="1300" spc="65" dirty="0">
                <a:solidFill>
                  <a:srgbClr val="002E58"/>
                </a:solidFill>
                <a:latin typeface="Verdana"/>
                <a:cs typeface="Verdana"/>
              </a:rPr>
              <a:t>MMG</a:t>
            </a:r>
            <a:endParaRPr sz="1300" dirty="0">
              <a:latin typeface="Verdana"/>
              <a:cs typeface="Verdana"/>
            </a:endParaRPr>
          </a:p>
        </p:txBody>
      </p:sp>
      <p:grpSp>
        <p:nvGrpSpPr>
          <p:cNvPr id="36" name="object 37">
            <a:extLst>
              <a:ext uri="{FF2B5EF4-FFF2-40B4-BE49-F238E27FC236}">
                <a16:creationId xmlns:a16="http://schemas.microsoft.com/office/drawing/2014/main" id="{EC9BB75E-C5F5-98A3-38D1-569B6EABD427}"/>
              </a:ext>
            </a:extLst>
          </p:cNvPr>
          <p:cNvGrpSpPr/>
          <p:nvPr/>
        </p:nvGrpSpPr>
        <p:grpSpPr>
          <a:xfrm>
            <a:off x="4027553" y="1881253"/>
            <a:ext cx="2488565" cy="3582035"/>
            <a:chOff x="2503552" y="1881252"/>
            <a:chExt cx="2488565" cy="3582035"/>
          </a:xfrm>
        </p:grpSpPr>
        <p:sp>
          <p:nvSpPr>
            <p:cNvPr id="37" name="object 38">
              <a:extLst>
                <a:ext uri="{FF2B5EF4-FFF2-40B4-BE49-F238E27FC236}">
                  <a16:creationId xmlns:a16="http://schemas.microsoft.com/office/drawing/2014/main" id="{E2A92D10-ABD1-9FE7-C4EF-2A1EB88B5AEC}"/>
                </a:ext>
              </a:extLst>
            </p:cNvPr>
            <p:cNvSpPr/>
            <p:nvPr/>
          </p:nvSpPr>
          <p:spPr>
            <a:xfrm>
              <a:off x="2508897" y="5246313"/>
              <a:ext cx="740410" cy="217170"/>
            </a:xfrm>
            <a:custGeom>
              <a:avLst/>
              <a:gdLst/>
              <a:ahLst/>
              <a:cxnLst/>
              <a:rect l="l" t="t" r="r" b="b"/>
              <a:pathLst>
                <a:path w="740410" h="217170">
                  <a:moveTo>
                    <a:pt x="740074" y="0"/>
                  </a:moveTo>
                  <a:lnTo>
                    <a:pt x="0" y="0"/>
                  </a:lnTo>
                  <a:lnTo>
                    <a:pt x="0" y="216603"/>
                  </a:lnTo>
                  <a:lnTo>
                    <a:pt x="740074" y="216603"/>
                  </a:lnTo>
                  <a:lnTo>
                    <a:pt x="740074" y="0"/>
                  </a:lnTo>
                  <a:close/>
                </a:path>
              </a:pathLst>
            </a:custGeom>
            <a:solidFill>
              <a:srgbClr val="00BBE6"/>
            </a:solidFill>
          </p:spPr>
          <p:txBody>
            <a:bodyPr wrap="square" lIns="0" tIns="0" rIns="0" bIns="0" rtlCol="0"/>
            <a:lstStyle/>
            <a:p>
              <a:endParaRPr/>
            </a:p>
          </p:txBody>
        </p:sp>
        <p:sp>
          <p:nvSpPr>
            <p:cNvPr id="38" name="object 39">
              <a:extLst>
                <a:ext uri="{FF2B5EF4-FFF2-40B4-BE49-F238E27FC236}">
                  <a16:creationId xmlns:a16="http://schemas.microsoft.com/office/drawing/2014/main" id="{B6CBD59C-880D-A287-1F81-1E7B0EB88E3A}"/>
                </a:ext>
              </a:extLst>
            </p:cNvPr>
            <p:cNvSpPr/>
            <p:nvPr/>
          </p:nvSpPr>
          <p:spPr>
            <a:xfrm>
              <a:off x="2508897" y="5028608"/>
              <a:ext cx="264160" cy="217170"/>
            </a:xfrm>
            <a:custGeom>
              <a:avLst/>
              <a:gdLst/>
              <a:ahLst/>
              <a:cxnLst/>
              <a:rect l="l" t="t" r="r" b="b"/>
              <a:pathLst>
                <a:path w="264160" h="217170">
                  <a:moveTo>
                    <a:pt x="264053" y="0"/>
                  </a:moveTo>
                  <a:lnTo>
                    <a:pt x="0" y="0"/>
                  </a:lnTo>
                  <a:lnTo>
                    <a:pt x="0" y="216594"/>
                  </a:lnTo>
                  <a:lnTo>
                    <a:pt x="264053" y="216594"/>
                  </a:lnTo>
                  <a:lnTo>
                    <a:pt x="264053" y="0"/>
                  </a:lnTo>
                  <a:close/>
                </a:path>
              </a:pathLst>
            </a:custGeom>
            <a:solidFill>
              <a:srgbClr val="002E54"/>
            </a:solidFill>
          </p:spPr>
          <p:txBody>
            <a:bodyPr wrap="square" lIns="0" tIns="0" rIns="0" bIns="0" rtlCol="0"/>
            <a:lstStyle/>
            <a:p>
              <a:endParaRPr/>
            </a:p>
          </p:txBody>
        </p:sp>
        <p:sp>
          <p:nvSpPr>
            <p:cNvPr id="39" name="object 40">
              <a:extLst>
                <a:ext uri="{FF2B5EF4-FFF2-40B4-BE49-F238E27FC236}">
                  <a16:creationId xmlns:a16="http://schemas.microsoft.com/office/drawing/2014/main" id="{ED3731BE-AA7E-2C08-B146-71E15FCC08FF}"/>
                </a:ext>
              </a:extLst>
            </p:cNvPr>
            <p:cNvSpPr/>
            <p:nvPr/>
          </p:nvSpPr>
          <p:spPr>
            <a:xfrm>
              <a:off x="2511489" y="5031191"/>
              <a:ext cx="264160" cy="217170"/>
            </a:xfrm>
            <a:custGeom>
              <a:avLst/>
              <a:gdLst/>
              <a:ahLst/>
              <a:cxnLst/>
              <a:rect l="l" t="t" r="r" b="b"/>
              <a:pathLst>
                <a:path w="264160" h="217170">
                  <a:moveTo>
                    <a:pt x="0" y="0"/>
                  </a:moveTo>
                  <a:lnTo>
                    <a:pt x="264053" y="0"/>
                  </a:lnTo>
                  <a:lnTo>
                    <a:pt x="264053" y="216604"/>
                  </a:lnTo>
                  <a:lnTo>
                    <a:pt x="0" y="216604"/>
                  </a:lnTo>
                  <a:lnTo>
                    <a:pt x="0" y="0"/>
                  </a:lnTo>
                  <a:close/>
                </a:path>
              </a:pathLst>
            </a:custGeom>
            <a:ln w="15551">
              <a:solidFill>
                <a:srgbClr val="FFFFFF"/>
              </a:solidFill>
            </a:ln>
          </p:spPr>
          <p:txBody>
            <a:bodyPr wrap="square" lIns="0" tIns="0" rIns="0" bIns="0" rtlCol="0"/>
            <a:lstStyle/>
            <a:p>
              <a:endParaRPr/>
            </a:p>
          </p:txBody>
        </p:sp>
        <p:sp>
          <p:nvSpPr>
            <p:cNvPr id="40" name="object 41">
              <a:extLst>
                <a:ext uri="{FF2B5EF4-FFF2-40B4-BE49-F238E27FC236}">
                  <a16:creationId xmlns:a16="http://schemas.microsoft.com/office/drawing/2014/main" id="{393CF3E6-F499-621B-5127-241CB1C288A6}"/>
                </a:ext>
              </a:extLst>
            </p:cNvPr>
            <p:cNvSpPr/>
            <p:nvPr/>
          </p:nvSpPr>
          <p:spPr>
            <a:xfrm>
              <a:off x="2508897" y="4617663"/>
              <a:ext cx="1426845" cy="217170"/>
            </a:xfrm>
            <a:custGeom>
              <a:avLst/>
              <a:gdLst/>
              <a:ahLst/>
              <a:cxnLst/>
              <a:rect l="l" t="t" r="r" b="b"/>
              <a:pathLst>
                <a:path w="1426845" h="217170">
                  <a:moveTo>
                    <a:pt x="1426653" y="0"/>
                  </a:moveTo>
                  <a:lnTo>
                    <a:pt x="0" y="0"/>
                  </a:lnTo>
                  <a:lnTo>
                    <a:pt x="0" y="216603"/>
                  </a:lnTo>
                  <a:lnTo>
                    <a:pt x="1426653" y="216603"/>
                  </a:lnTo>
                  <a:lnTo>
                    <a:pt x="1426653" y="0"/>
                  </a:lnTo>
                  <a:close/>
                </a:path>
              </a:pathLst>
            </a:custGeom>
            <a:solidFill>
              <a:srgbClr val="00BBE6"/>
            </a:solidFill>
          </p:spPr>
          <p:txBody>
            <a:bodyPr wrap="square" lIns="0" tIns="0" rIns="0" bIns="0" rtlCol="0"/>
            <a:lstStyle/>
            <a:p>
              <a:endParaRPr/>
            </a:p>
          </p:txBody>
        </p:sp>
        <p:sp>
          <p:nvSpPr>
            <p:cNvPr id="41" name="object 42">
              <a:extLst>
                <a:ext uri="{FF2B5EF4-FFF2-40B4-BE49-F238E27FC236}">
                  <a16:creationId xmlns:a16="http://schemas.microsoft.com/office/drawing/2014/main" id="{8C92B328-2657-46E3-B129-1575FF436C4D}"/>
                </a:ext>
              </a:extLst>
            </p:cNvPr>
            <p:cNvSpPr/>
            <p:nvPr/>
          </p:nvSpPr>
          <p:spPr>
            <a:xfrm>
              <a:off x="2508897" y="4399949"/>
              <a:ext cx="632460" cy="217170"/>
            </a:xfrm>
            <a:custGeom>
              <a:avLst/>
              <a:gdLst/>
              <a:ahLst/>
              <a:cxnLst/>
              <a:rect l="l" t="t" r="r" b="b"/>
              <a:pathLst>
                <a:path w="632460" h="217170">
                  <a:moveTo>
                    <a:pt x="632241" y="0"/>
                  </a:moveTo>
                  <a:lnTo>
                    <a:pt x="0" y="0"/>
                  </a:lnTo>
                  <a:lnTo>
                    <a:pt x="0" y="216603"/>
                  </a:lnTo>
                  <a:lnTo>
                    <a:pt x="632241" y="216603"/>
                  </a:lnTo>
                  <a:lnTo>
                    <a:pt x="632241" y="0"/>
                  </a:lnTo>
                  <a:close/>
                </a:path>
              </a:pathLst>
            </a:custGeom>
            <a:solidFill>
              <a:srgbClr val="002E54"/>
            </a:solidFill>
          </p:spPr>
          <p:txBody>
            <a:bodyPr wrap="square" lIns="0" tIns="0" rIns="0" bIns="0" rtlCol="0"/>
            <a:lstStyle/>
            <a:p>
              <a:endParaRPr/>
            </a:p>
          </p:txBody>
        </p:sp>
        <p:sp>
          <p:nvSpPr>
            <p:cNvPr id="42" name="object 43">
              <a:extLst>
                <a:ext uri="{FF2B5EF4-FFF2-40B4-BE49-F238E27FC236}">
                  <a16:creationId xmlns:a16="http://schemas.microsoft.com/office/drawing/2014/main" id="{4A523855-EFCF-1456-50B3-05D01D74ED6B}"/>
                </a:ext>
              </a:extLst>
            </p:cNvPr>
            <p:cNvSpPr/>
            <p:nvPr/>
          </p:nvSpPr>
          <p:spPr>
            <a:xfrm>
              <a:off x="2511489" y="4402540"/>
              <a:ext cx="632460" cy="217170"/>
            </a:xfrm>
            <a:custGeom>
              <a:avLst/>
              <a:gdLst/>
              <a:ahLst/>
              <a:cxnLst/>
              <a:rect l="l" t="t" r="r" b="b"/>
              <a:pathLst>
                <a:path w="632460" h="217170">
                  <a:moveTo>
                    <a:pt x="0" y="0"/>
                  </a:moveTo>
                  <a:lnTo>
                    <a:pt x="632241" y="0"/>
                  </a:lnTo>
                  <a:lnTo>
                    <a:pt x="632241" y="216604"/>
                  </a:lnTo>
                  <a:lnTo>
                    <a:pt x="0" y="216604"/>
                  </a:lnTo>
                  <a:lnTo>
                    <a:pt x="0" y="0"/>
                  </a:lnTo>
                  <a:close/>
                </a:path>
              </a:pathLst>
            </a:custGeom>
            <a:ln w="15551">
              <a:solidFill>
                <a:srgbClr val="FFFFFF"/>
              </a:solidFill>
            </a:ln>
          </p:spPr>
          <p:txBody>
            <a:bodyPr wrap="square" lIns="0" tIns="0" rIns="0" bIns="0" rtlCol="0"/>
            <a:lstStyle/>
            <a:p>
              <a:endParaRPr/>
            </a:p>
          </p:txBody>
        </p:sp>
        <p:sp>
          <p:nvSpPr>
            <p:cNvPr id="43" name="object 44">
              <a:extLst>
                <a:ext uri="{FF2B5EF4-FFF2-40B4-BE49-F238E27FC236}">
                  <a16:creationId xmlns:a16="http://schemas.microsoft.com/office/drawing/2014/main" id="{A060D718-5636-F5E0-2ED7-1E288666A2D6}"/>
                </a:ext>
              </a:extLst>
            </p:cNvPr>
            <p:cNvSpPr/>
            <p:nvPr/>
          </p:nvSpPr>
          <p:spPr>
            <a:xfrm>
              <a:off x="2508897" y="3989015"/>
              <a:ext cx="1478915" cy="217170"/>
            </a:xfrm>
            <a:custGeom>
              <a:avLst/>
              <a:gdLst/>
              <a:ahLst/>
              <a:cxnLst/>
              <a:rect l="l" t="t" r="r" b="b"/>
              <a:pathLst>
                <a:path w="1478914" h="217170">
                  <a:moveTo>
                    <a:pt x="1478903" y="0"/>
                  </a:moveTo>
                  <a:lnTo>
                    <a:pt x="0" y="0"/>
                  </a:lnTo>
                  <a:lnTo>
                    <a:pt x="0" y="216603"/>
                  </a:lnTo>
                  <a:lnTo>
                    <a:pt x="1478903" y="216603"/>
                  </a:lnTo>
                  <a:lnTo>
                    <a:pt x="1478903" y="0"/>
                  </a:lnTo>
                  <a:close/>
                </a:path>
              </a:pathLst>
            </a:custGeom>
            <a:solidFill>
              <a:srgbClr val="00BBE6"/>
            </a:solidFill>
          </p:spPr>
          <p:txBody>
            <a:bodyPr wrap="square" lIns="0" tIns="0" rIns="0" bIns="0" rtlCol="0"/>
            <a:lstStyle/>
            <a:p>
              <a:endParaRPr/>
            </a:p>
          </p:txBody>
        </p:sp>
        <p:sp>
          <p:nvSpPr>
            <p:cNvPr id="44" name="object 45">
              <a:extLst>
                <a:ext uri="{FF2B5EF4-FFF2-40B4-BE49-F238E27FC236}">
                  <a16:creationId xmlns:a16="http://schemas.microsoft.com/office/drawing/2014/main" id="{9326BF7F-BBB9-811C-357D-19C4819CCE43}"/>
                </a:ext>
              </a:extLst>
            </p:cNvPr>
            <p:cNvSpPr/>
            <p:nvPr/>
          </p:nvSpPr>
          <p:spPr>
            <a:xfrm>
              <a:off x="2508897" y="3771300"/>
              <a:ext cx="684530" cy="217170"/>
            </a:xfrm>
            <a:custGeom>
              <a:avLst/>
              <a:gdLst/>
              <a:ahLst/>
              <a:cxnLst/>
              <a:rect l="l" t="t" r="r" b="b"/>
              <a:pathLst>
                <a:path w="684530" h="217170">
                  <a:moveTo>
                    <a:pt x="684308" y="0"/>
                  </a:moveTo>
                  <a:lnTo>
                    <a:pt x="0" y="0"/>
                  </a:lnTo>
                  <a:lnTo>
                    <a:pt x="0" y="216603"/>
                  </a:lnTo>
                  <a:lnTo>
                    <a:pt x="684308" y="216603"/>
                  </a:lnTo>
                  <a:lnTo>
                    <a:pt x="684308" y="0"/>
                  </a:lnTo>
                  <a:close/>
                </a:path>
              </a:pathLst>
            </a:custGeom>
            <a:solidFill>
              <a:srgbClr val="002E54"/>
            </a:solidFill>
          </p:spPr>
          <p:txBody>
            <a:bodyPr wrap="square" lIns="0" tIns="0" rIns="0" bIns="0" rtlCol="0"/>
            <a:lstStyle/>
            <a:p>
              <a:endParaRPr/>
            </a:p>
          </p:txBody>
        </p:sp>
        <p:sp>
          <p:nvSpPr>
            <p:cNvPr id="45" name="object 46">
              <a:extLst>
                <a:ext uri="{FF2B5EF4-FFF2-40B4-BE49-F238E27FC236}">
                  <a16:creationId xmlns:a16="http://schemas.microsoft.com/office/drawing/2014/main" id="{31AA409F-1059-355A-4240-C9F920F80991}"/>
                </a:ext>
              </a:extLst>
            </p:cNvPr>
            <p:cNvSpPr/>
            <p:nvPr/>
          </p:nvSpPr>
          <p:spPr>
            <a:xfrm>
              <a:off x="2511489" y="3773891"/>
              <a:ext cx="684530" cy="217170"/>
            </a:xfrm>
            <a:custGeom>
              <a:avLst/>
              <a:gdLst/>
              <a:ahLst/>
              <a:cxnLst/>
              <a:rect l="l" t="t" r="r" b="b"/>
              <a:pathLst>
                <a:path w="684530" h="217170">
                  <a:moveTo>
                    <a:pt x="0" y="0"/>
                  </a:moveTo>
                  <a:lnTo>
                    <a:pt x="684308" y="0"/>
                  </a:lnTo>
                  <a:lnTo>
                    <a:pt x="684308" y="216604"/>
                  </a:lnTo>
                  <a:lnTo>
                    <a:pt x="0" y="216604"/>
                  </a:lnTo>
                  <a:lnTo>
                    <a:pt x="0" y="0"/>
                  </a:lnTo>
                  <a:close/>
                </a:path>
              </a:pathLst>
            </a:custGeom>
            <a:ln w="15551">
              <a:solidFill>
                <a:srgbClr val="FFFFFF"/>
              </a:solidFill>
            </a:ln>
          </p:spPr>
          <p:txBody>
            <a:bodyPr wrap="square" lIns="0" tIns="0" rIns="0" bIns="0" rtlCol="0"/>
            <a:lstStyle/>
            <a:p>
              <a:endParaRPr/>
            </a:p>
          </p:txBody>
        </p:sp>
        <p:sp>
          <p:nvSpPr>
            <p:cNvPr id="46" name="object 47">
              <a:extLst>
                <a:ext uri="{FF2B5EF4-FFF2-40B4-BE49-F238E27FC236}">
                  <a16:creationId xmlns:a16="http://schemas.microsoft.com/office/drawing/2014/main" id="{36B8EFA9-CC49-311E-15B6-D3B69A288CE3}"/>
                </a:ext>
              </a:extLst>
            </p:cNvPr>
            <p:cNvSpPr/>
            <p:nvPr/>
          </p:nvSpPr>
          <p:spPr>
            <a:xfrm>
              <a:off x="2508897" y="3361610"/>
              <a:ext cx="2061210" cy="217170"/>
            </a:xfrm>
            <a:custGeom>
              <a:avLst/>
              <a:gdLst/>
              <a:ahLst/>
              <a:cxnLst/>
              <a:rect l="l" t="t" r="r" b="b"/>
              <a:pathLst>
                <a:path w="2061210" h="217170">
                  <a:moveTo>
                    <a:pt x="2061013" y="0"/>
                  </a:moveTo>
                  <a:lnTo>
                    <a:pt x="0" y="0"/>
                  </a:lnTo>
                  <a:lnTo>
                    <a:pt x="0" y="216603"/>
                  </a:lnTo>
                  <a:lnTo>
                    <a:pt x="2061013" y="216603"/>
                  </a:lnTo>
                  <a:lnTo>
                    <a:pt x="2061013" y="0"/>
                  </a:lnTo>
                  <a:close/>
                </a:path>
              </a:pathLst>
            </a:custGeom>
            <a:solidFill>
              <a:srgbClr val="00BBE6"/>
            </a:solidFill>
          </p:spPr>
          <p:txBody>
            <a:bodyPr wrap="square" lIns="0" tIns="0" rIns="0" bIns="0" rtlCol="0"/>
            <a:lstStyle/>
            <a:p>
              <a:endParaRPr/>
            </a:p>
          </p:txBody>
        </p:sp>
        <p:sp>
          <p:nvSpPr>
            <p:cNvPr id="47" name="object 48">
              <a:extLst>
                <a:ext uri="{FF2B5EF4-FFF2-40B4-BE49-F238E27FC236}">
                  <a16:creationId xmlns:a16="http://schemas.microsoft.com/office/drawing/2014/main" id="{D86663CF-1BEF-9DB8-DA26-3483BAD4E53A}"/>
                </a:ext>
              </a:extLst>
            </p:cNvPr>
            <p:cNvSpPr/>
            <p:nvPr/>
          </p:nvSpPr>
          <p:spPr>
            <a:xfrm>
              <a:off x="2508897" y="3142652"/>
              <a:ext cx="684530" cy="218440"/>
            </a:xfrm>
            <a:custGeom>
              <a:avLst/>
              <a:gdLst/>
              <a:ahLst/>
              <a:cxnLst/>
              <a:rect l="l" t="t" r="r" b="b"/>
              <a:pathLst>
                <a:path w="684530" h="218439">
                  <a:moveTo>
                    <a:pt x="684308" y="0"/>
                  </a:moveTo>
                  <a:lnTo>
                    <a:pt x="0" y="0"/>
                  </a:lnTo>
                  <a:lnTo>
                    <a:pt x="0" y="217848"/>
                  </a:lnTo>
                  <a:lnTo>
                    <a:pt x="684308" y="217848"/>
                  </a:lnTo>
                  <a:lnTo>
                    <a:pt x="684308" y="0"/>
                  </a:lnTo>
                  <a:close/>
                </a:path>
              </a:pathLst>
            </a:custGeom>
            <a:solidFill>
              <a:srgbClr val="002E54"/>
            </a:solidFill>
          </p:spPr>
          <p:txBody>
            <a:bodyPr wrap="square" lIns="0" tIns="0" rIns="0" bIns="0" rtlCol="0"/>
            <a:lstStyle/>
            <a:p>
              <a:endParaRPr/>
            </a:p>
          </p:txBody>
        </p:sp>
        <p:sp>
          <p:nvSpPr>
            <p:cNvPr id="48" name="object 49">
              <a:extLst>
                <a:ext uri="{FF2B5EF4-FFF2-40B4-BE49-F238E27FC236}">
                  <a16:creationId xmlns:a16="http://schemas.microsoft.com/office/drawing/2014/main" id="{B790A20C-56F5-8CCC-FE7F-01D12457A602}"/>
                </a:ext>
              </a:extLst>
            </p:cNvPr>
            <p:cNvSpPr/>
            <p:nvPr/>
          </p:nvSpPr>
          <p:spPr>
            <a:xfrm>
              <a:off x="2511489" y="3145242"/>
              <a:ext cx="684530" cy="218440"/>
            </a:xfrm>
            <a:custGeom>
              <a:avLst/>
              <a:gdLst/>
              <a:ahLst/>
              <a:cxnLst/>
              <a:rect l="l" t="t" r="r" b="b"/>
              <a:pathLst>
                <a:path w="684530" h="218439">
                  <a:moveTo>
                    <a:pt x="0" y="0"/>
                  </a:moveTo>
                  <a:lnTo>
                    <a:pt x="684308" y="0"/>
                  </a:lnTo>
                  <a:lnTo>
                    <a:pt x="684308" y="217848"/>
                  </a:lnTo>
                  <a:lnTo>
                    <a:pt x="0" y="217848"/>
                  </a:lnTo>
                  <a:lnTo>
                    <a:pt x="0" y="0"/>
                  </a:lnTo>
                  <a:close/>
                </a:path>
              </a:pathLst>
            </a:custGeom>
            <a:ln w="15551">
              <a:solidFill>
                <a:srgbClr val="FFFFFF"/>
              </a:solidFill>
            </a:ln>
          </p:spPr>
          <p:txBody>
            <a:bodyPr wrap="square" lIns="0" tIns="0" rIns="0" bIns="0" rtlCol="0"/>
            <a:lstStyle/>
            <a:p>
              <a:endParaRPr/>
            </a:p>
          </p:txBody>
        </p:sp>
        <p:sp>
          <p:nvSpPr>
            <p:cNvPr id="49" name="object 50">
              <a:extLst>
                <a:ext uri="{FF2B5EF4-FFF2-40B4-BE49-F238E27FC236}">
                  <a16:creationId xmlns:a16="http://schemas.microsoft.com/office/drawing/2014/main" id="{96DFACCF-F1EF-9C0A-D818-311C2D4F40EC}"/>
                </a:ext>
              </a:extLst>
            </p:cNvPr>
            <p:cNvSpPr/>
            <p:nvPr/>
          </p:nvSpPr>
          <p:spPr>
            <a:xfrm>
              <a:off x="2508897" y="2732960"/>
              <a:ext cx="2167255" cy="217170"/>
            </a:xfrm>
            <a:custGeom>
              <a:avLst/>
              <a:gdLst/>
              <a:ahLst/>
              <a:cxnLst/>
              <a:rect l="l" t="t" r="r" b="b"/>
              <a:pathLst>
                <a:path w="2167254" h="217169">
                  <a:moveTo>
                    <a:pt x="2166716" y="0"/>
                  </a:moveTo>
                  <a:lnTo>
                    <a:pt x="0" y="0"/>
                  </a:lnTo>
                  <a:lnTo>
                    <a:pt x="0" y="216603"/>
                  </a:lnTo>
                  <a:lnTo>
                    <a:pt x="2166716" y="216603"/>
                  </a:lnTo>
                  <a:lnTo>
                    <a:pt x="2166716" y="0"/>
                  </a:lnTo>
                  <a:close/>
                </a:path>
              </a:pathLst>
            </a:custGeom>
            <a:solidFill>
              <a:srgbClr val="00BBE6"/>
            </a:solidFill>
          </p:spPr>
          <p:txBody>
            <a:bodyPr wrap="square" lIns="0" tIns="0" rIns="0" bIns="0" rtlCol="0"/>
            <a:lstStyle/>
            <a:p>
              <a:endParaRPr/>
            </a:p>
          </p:txBody>
        </p:sp>
        <p:sp>
          <p:nvSpPr>
            <p:cNvPr id="50" name="object 51">
              <a:extLst>
                <a:ext uri="{FF2B5EF4-FFF2-40B4-BE49-F238E27FC236}">
                  <a16:creationId xmlns:a16="http://schemas.microsoft.com/office/drawing/2014/main" id="{85A0B048-C68D-AFF4-4A7D-EA707AB5EC02}"/>
                </a:ext>
              </a:extLst>
            </p:cNvPr>
            <p:cNvSpPr/>
            <p:nvPr/>
          </p:nvSpPr>
          <p:spPr>
            <a:xfrm>
              <a:off x="2508897" y="2515247"/>
              <a:ext cx="1316990" cy="217170"/>
            </a:xfrm>
            <a:custGeom>
              <a:avLst/>
              <a:gdLst/>
              <a:ahLst/>
              <a:cxnLst/>
              <a:rect l="l" t="t" r="r" b="b"/>
              <a:pathLst>
                <a:path w="1316989" h="217169">
                  <a:moveTo>
                    <a:pt x="1316550" y="0"/>
                  </a:moveTo>
                  <a:lnTo>
                    <a:pt x="0" y="0"/>
                  </a:lnTo>
                  <a:lnTo>
                    <a:pt x="0" y="216603"/>
                  </a:lnTo>
                  <a:lnTo>
                    <a:pt x="1316550" y="216603"/>
                  </a:lnTo>
                  <a:lnTo>
                    <a:pt x="1316550" y="0"/>
                  </a:lnTo>
                  <a:close/>
                </a:path>
              </a:pathLst>
            </a:custGeom>
            <a:solidFill>
              <a:srgbClr val="002E54"/>
            </a:solidFill>
          </p:spPr>
          <p:txBody>
            <a:bodyPr wrap="square" lIns="0" tIns="0" rIns="0" bIns="0" rtlCol="0"/>
            <a:lstStyle/>
            <a:p>
              <a:endParaRPr/>
            </a:p>
          </p:txBody>
        </p:sp>
        <p:sp>
          <p:nvSpPr>
            <p:cNvPr id="51" name="object 52">
              <a:extLst>
                <a:ext uri="{FF2B5EF4-FFF2-40B4-BE49-F238E27FC236}">
                  <a16:creationId xmlns:a16="http://schemas.microsoft.com/office/drawing/2014/main" id="{9F5BA355-70BE-5B41-E9C6-3CC7D7F29A8A}"/>
                </a:ext>
              </a:extLst>
            </p:cNvPr>
            <p:cNvSpPr/>
            <p:nvPr/>
          </p:nvSpPr>
          <p:spPr>
            <a:xfrm>
              <a:off x="2511489" y="2517838"/>
              <a:ext cx="1316990" cy="217170"/>
            </a:xfrm>
            <a:custGeom>
              <a:avLst/>
              <a:gdLst/>
              <a:ahLst/>
              <a:cxnLst/>
              <a:rect l="l" t="t" r="r" b="b"/>
              <a:pathLst>
                <a:path w="1316989" h="217169">
                  <a:moveTo>
                    <a:pt x="0" y="0"/>
                  </a:moveTo>
                  <a:lnTo>
                    <a:pt x="1316550" y="0"/>
                  </a:lnTo>
                  <a:lnTo>
                    <a:pt x="1316550" y="216603"/>
                  </a:lnTo>
                  <a:lnTo>
                    <a:pt x="0" y="216603"/>
                  </a:lnTo>
                  <a:lnTo>
                    <a:pt x="0" y="0"/>
                  </a:lnTo>
                  <a:close/>
                </a:path>
              </a:pathLst>
            </a:custGeom>
            <a:ln w="15551">
              <a:solidFill>
                <a:srgbClr val="FFFFFF"/>
              </a:solidFill>
            </a:ln>
          </p:spPr>
          <p:txBody>
            <a:bodyPr wrap="square" lIns="0" tIns="0" rIns="0" bIns="0" rtlCol="0"/>
            <a:lstStyle/>
            <a:p>
              <a:endParaRPr/>
            </a:p>
          </p:txBody>
        </p:sp>
        <p:sp>
          <p:nvSpPr>
            <p:cNvPr id="52" name="object 53">
              <a:extLst>
                <a:ext uri="{FF2B5EF4-FFF2-40B4-BE49-F238E27FC236}">
                  <a16:creationId xmlns:a16="http://schemas.microsoft.com/office/drawing/2014/main" id="{F7AEDCDA-D090-CD3A-46C6-23F70F62313E}"/>
                </a:ext>
              </a:extLst>
            </p:cNvPr>
            <p:cNvSpPr/>
            <p:nvPr/>
          </p:nvSpPr>
          <p:spPr>
            <a:xfrm>
              <a:off x="2508897" y="2104312"/>
              <a:ext cx="2482850" cy="217170"/>
            </a:xfrm>
            <a:custGeom>
              <a:avLst/>
              <a:gdLst/>
              <a:ahLst/>
              <a:cxnLst/>
              <a:rect l="l" t="t" r="r" b="b"/>
              <a:pathLst>
                <a:path w="2482850" h="217169">
                  <a:moveTo>
                    <a:pt x="2482668" y="0"/>
                  </a:moveTo>
                  <a:lnTo>
                    <a:pt x="0" y="0"/>
                  </a:lnTo>
                  <a:lnTo>
                    <a:pt x="0" y="216603"/>
                  </a:lnTo>
                  <a:lnTo>
                    <a:pt x="2482668" y="216603"/>
                  </a:lnTo>
                  <a:lnTo>
                    <a:pt x="2482668" y="0"/>
                  </a:lnTo>
                  <a:close/>
                </a:path>
              </a:pathLst>
            </a:custGeom>
            <a:solidFill>
              <a:srgbClr val="00BBE6"/>
            </a:solidFill>
          </p:spPr>
          <p:txBody>
            <a:bodyPr wrap="square" lIns="0" tIns="0" rIns="0" bIns="0" rtlCol="0"/>
            <a:lstStyle/>
            <a:p>
              <a:endParaRPr/>
            </a:p>
          </p:txBody>
        </p:sp>
        <p:sp>
          <p:nvSpPr>
            <p:cNvPr id="53" name="object 54">
              <a:extLst>
                <a:ext uri="{FF2B5EF4-FFF2-40B4-BE49-F238E27FC236}">
                  <a16:creationId xmlns:a16="http://schemas.microsoft.com/office/drawing/2014/main" id="{EBEC79FE-FB4B-B3B8-6E53-09EBBCACF765}"/>
                </a:ext>
              </a:extLst>
            </p:cNvPr>
            <p:cNvSpPr/>
            <p:nvPr/>
          </p:nvSpPr>
          <p:spPr>
            <a:xfrm>
              <a:off x="2508897" y="1886598"/>
              <a:ext cx="1106170" cy="217170"/>
            </a:xfrm>
            <a:custGeom>
              <a:avLst/>
              <a:gdLst/>
              <a:ahLst/>
              <a:cxnLst/>
              <a:rect l="l" t="t" r="r" b="b"/>
              <a:pathLst>
                <a:path w="1106170" h="217169">
                  <a:moveTo>
                    <a:pt x="1105802" y="0"/>
                  </a:moveTo>
                  <a:lnTo>
                    <a:pt x="0" y="0"/>
                  </a:lnTo>
                  <a:lnTo>
                    <a:pt x="0" y="216603"/>
                  </a:lnTo>
                  <a:lnTo>
                    <a:pt x="1105802" y="216603"/>
                  </a:lnTo>
                  <a:lnTo>
                    <a:pt x="1105802" y="0"/>
                  </a:lnTo>
                  <a:close/>
                </a:path>
              </a:pathLst>
            </a:custGeom>
            <a:solidFill>
              <a:srgbClr val="002E54"/>
            </a:solidFill>
          </p:spPr>
          <p:txBody>
            <a:bodyPr wrap="square" lIns="0" tIns="0" rIns="0" bIns="0" rtlCol="0"/>
            <a:lstStyle/>
            <a:p>
              <a:endParaRPr/>
            </a:p>
          </p:txBody>
        </p:sp>
        <p:sp>
          <p:nvSpPr>
            <p:cNvPr id="54" name="object 55">
              <a:extLst>
                <a:ext uri="{FF2B5EF4-FFF2-40B4-BE49-F238E27FC236}">
                  <a16:creationId xmlns:a16="http://schemas.microsoft.com/office/drawing/2014/main" id="{AC568172-38D9-D46F-52BB-B4836477EEC1}"/>
                </a:ext>
              </a:extLst>
            </p:cNvPr>
            <p:cNvSpPr/>
            <p:nvPr/>
          </p:nvSpPr>
          <p:spPr>
            <a:xfrm>
              <a:off x="2511489" y="1889189"/>
              <a:ext cx="1106170" cy="217170"/>
            </a:xfrm>
            <a:custGeom>
              <a:avLst/>
              <a:gdLst/>
              <a:ahLst/>
              <a:cxnLst/>
              <a:rect l="l" t="t" r="r" b="b"/>
              <a:pathLst>
                <a:path w="1106170" h="217169">
                  <a:moveTo>
                    <a:pt x="0" y="0"/>
                  </a:moveTo>
                  <a:lnTo>
                    <a:pt x="1105803" y="0"/>
                  </a:lnTo>
                  <a:lnTo>
                    <a:pt x="1105803" y="216603"/>
                  </a:lnTo>
                  <a:lnTo>
                    <a:pt x="0" y="216603"/>
                  </a:lnTo>
                  <a:lnTo>
                    <a:pt x="0" y="0"/>
                  </a:lnTo>
                  <a:close/>
                </a:path>
              </a:pathLst>
            </a:custGeom>
            <a:ln w="15551">
              <a:solidFill>
                <a:srgbClr val="FFFFFF"/>
              </a:solidFill>
            </a:ln>
          </p:spPr>
          <p:txBody>
            <a:bodyPr wrap="square" lIns="0" tIns="0" rIns="0" bIns="0" rtlCol="0"/>
            <a:lstStyle/>
            <a:p>
              <a:endParaRPr/>
            </a:p>
          </p:txBody>
        </p:sp>
      </p:grpSp>
      <p:sp>
        <p:nvSpPr>
          <p:cNvPr id="55" name="object 56">
            <a:extLst>
              <a:ext uri="{FF2B5EF4-FFF2-40B4-BE49-F238E27FC236}">
                <a16:creationId xmlns:a16="http://schemas.microsoft.com/office/drawing/2014/main" id="{6B037959-B73A-0451-FE79-405A70567E0A}"/>
              </a:ext>
            </a:extLst>
          </p:cNvPr>
          <p:cNvSpPr txBox="1"/>
          <p:nvPr/>
        </p:nvSpPr>
        <p:spPr>
          <a:xfrm>
            <a:off x="4819929" y="5269203"/>
            <a:ext cx="250190" cy="150682"/>
          </a:xfrm>
          <a:prstGeom prst="rect">
            <a:avLst/>
          </a:prstGeom>
        </p:spPr>
        <p:txBody>
          <a:bodyPr vert="horz" wrap="square" lIns="0" tIns="12065" rIns="0" bIns="0" rtlCol="0">
            <a:spAutoFit/>
          </a:bodyPr>
          <a:lstStyle/>
          <a:p>
            <a:pPr marL="12700">
              <a:spcBef>
                <a:spcPts val="95"/>
              </a:spcBef>
            </a:pPr>
            <a:r>
              <a:rPr sz="900" b="1" spc="-135" dirty="0">
                <a:solidFill>
                  <a:srgbClr val="002E54"/>
                </a:solidFill>
                <a:latin typeface="Tahoma"/>
                <a:cs typeface="Tahoma"/>
              </a:rPr>
              <a:t>14%</a:t>
            </a:r>
            <a:endParaRPr sz="900">
              <a:latin typeface="Tahoma"/>
              <a:cs typeface="Tahoma"/>
            </a:endParaRPr>
          </a:p>
        </p:txBody>
      </p:sp>
      <p:sp>
        <p:nvSpPr>
          <p:cNvPr id="56" name="object 57">
            <a:extLst>
              <a:ext uri="{FF2B5EF4-FFF2-40B4-BE49-F238E27FC236}">
                <a16:creationId xmlns:a16="http://schemas.microsoft.com/office/drawing/2014/main" id="{1274C150-4112-90BB-EC59-F0D997BD646B}"/>
              </a:ext>
            </a:extLst>
          </p:cNvPr>
          <p:cNvSpPr txBox="1"/>
          <p:nvPr/>
        </p:nvSpPr>
        <p:spPr>
          <a:xfrm>
            <a:off x="5506778" y="4636795"/>
            <a:ext cx="299085" cy="150682"/>
          </a:xfrm>
          <a:prstGeom prst="rect">
            <a:avLst/>
          </a:prstGeom>
        </p:spPr>
        <p:txBody>
          <a:bodyPr vert="horz" wrap="square" lIns="0" tIns="12065" rIns="0" bIns="0" rtlCol="0">
            <a:spAutoFit/>
          </a:bodyPr>
          <a:lstStyle/>
          <a:p>
            <a:pPr marL="12700">
              <a:spcBef>
                <a:spcPts val="95"/>
              </a:spcBef>
            </a:pPr>
            <a:r>
              <a:rPr sz="900" b="1" spc="-25" dirty="0">
                <a:solidFill>
                  <a:srgbClr val="002E54"/>
                </a:solidFill>
                <a:latin typeface="Tahoma"/>
                <a:cs typeface="Tahoma"/>
              </a:rPr>
              <a:t>27%</a:t>
            </a:r>
            <a:endParaRPr sz="900">
              <a:latin typeface="Tahoma"/>
              <a:cs typeface="Tahoma"/>
            </a:endParaRPr>
          </a:p>
        </p:txBody>
      </p:sp>
      <p:sp>
        <p:nvSpPr>
          <p:cNvPr id="57" name="object 58">
            <a:extLst>
              <a:ext uri="{FF2B5EF4-FFF2-40B4-BE49-F238E27FC236}">
                <a16:creationId xmlns:a16="http://schemas.microsoft.com/office/drawing/2014/main" id="{F0152AE0-3FD2-9260-B14D-D9D1D1B906E6}"/>
              </a:ext>
            </a:extLst>
          </p:cNvPr>
          <p:cNvSpPr txBox="1"/>
          <p:nvPr/>
        </p:nvSpPr>
        <p:spPr>
          <a:xfrm>
            <a:off x="5559427" y="4009571"/>
            <a:ext cx="304165" cy="150682"/>
          </a:xfrm>
          <a:prstGeom prst="rect">
            <a:avLst/>
          </a:prstGeom>
        </p:spPr>
        <p:txBody>
          <a:bodyPr vert="horz" wrap="square" lIns="0" tIns="12065" rIns="0" bIns="0" rtlCol="0">
            <a:spAutoFit/>
          </a:bodyPr>
          <a:lstStyle/>
          <a:p>
            <a:pPr marL="12700">
              <a:spcBef>
                <a:spcPts val="95"/>
              </a:spcBef>
            </a:pPr>
            <a:r>
              <a:rPr sz="900" b="1" spc="-25" dirty="0">
                <a:solidFill>
                  <a:srgbClr val="002E54"/>
                </a:solidFill>
                <a:latin typeface="Tahoma"/>
                <a:cs typeface="Tahoma"/>
              </a:rPr>
              <a:t>28%</a:t>
            </a:r>
            <a:endParaRPr sz="900">
              <a:latin typeface="Tahoma"/>
              <a:cs typeface="Tahoma"/>
            </a:endParaRPr>
          </a:p>
        </p:txBody>
      </p:sp>
      <p:sp>
        <p:nvSpPr>
          <p:cNvPr id="58" name="object 59">
            <a:extLst>
              <a:ext uri="{FF2B5EF4-FFF2-40B4-BE49-F238E27FC236}">
                <a16:creationId xmlns:a16="http://schemas.microsoft.com/office/drawing/2014/main" id="{9304DD06-2151-29D9-F92C-C5A7C375D612}"/>
              </a:ext>
            </a:extLst>
          </p:cNvPr>
          <p:cNvSpPr txBox="1"/>
          <p:nvPr/>
        </p:nvSpPr>
        <p:spPr>
          <a:xfrm>
            <a:off x="6140746" y="3382347"/>
            <a:ext cx="301625" cy="150682"/>
          </a:xfrm>
          <a:prstGeom prst="rect">
            <a:avLst/>
          </a:prstGeom>
        </p:spPr>
        <p:txBody>
          <a:bodyPr vert="horz" wrap="square" lIns="0" tIns="12065" rIns="0" bIns="0" rtlCol="0">
            <a:spAutoFit/>
          </a:bodyPr>
          <a:lstStyle/>
          <a:p>
            <a:pPr marL="12700">
              <a:spcBef>
                <a:spcPts val="95"/>
              </a:spcBef>
            </a:pPr>
            <a:r>
              <a:rPr sz="900" b="1" spc="-25" dirty="0">
                <a:solidFill>
                  <a:srgbClr val="002E54"/>
                </a:solidFill>
                <a:latin typeface="Tahoma"/>
                <a:cs typeface="Tahoma"/>
              </a:rPr>
              <a:t>39%</a:t>
            </a:r>
            <a:endParaRPr sz="900">
              <a:latin typeface="Tahoma"/>
              <a:cs typeface="Tahoma"/>
            </a:endParaRPr>
          </a:p>
        </p:txBody>
      </p:sp>
      <p:sp>
        <p:nvSpPr>
          <p:cNvPr id="59" name="object 60">
            <a:extLst>
              <a:ext uri="{FF2B5EF4-FFF2-40B4-BE49-F238E27FC236}">
                <a16:creationId xmlns:a16="http://schemas.microsoft.com/office/drawing/2014/main" id="{E2588208-E1AA-2EA5-50E5-BA8D8BE3614A}"/>
              </a:ext>
            </a:extLst>
          </p:cNvPr>
          <p:cNvSpPr txBox="1"/>
          <p:nvPr/>
        </p:nvSpPr>
        <p:spPr>
          <a:xfrm>
            <a:off x="6246731" y="2755122"/>
            <a:ext cx="284480" cy="150682"/>
          </a:xfrm>
          <a:prstGeom prst="rect">
            <a:avLst/>
          </a:prstGeom>
        </p:spPr>
        <p:txBody>
          <a:bodyPr vert="horz" wrap="square" lIns="0" tIns="12065" rIns="0" bIns="0" rtlCol="0">
            <a:spAutoFit/>
          </a:bodyPr>
          <a:lstStyle/>
          <a:p>
            <a:pPr marL="12700">
              <a:spcBef>
                <a:spcPts val="95"/>
              </a:spcBef>
            </a:pPr>
            <a:r>
              <a:rPr sz="900" b="1" spc="-45" dirty="0">
                <a:solidFill>
                  <a:srgbClr val="002E54"/>
                </a:solidFill>
                <a:latin typeface="Tahoma"/>
                <a:cs typeface="Tahoma"/>
              </a:rPr>
              <a:t>41%</a:t>
            </a:r>
            <a:endParaRPr sz="900">
              <a:latin typeface="Tahoma"/>
              <a:cs typeface="Tahoma"/>
            </a:endParaRPr>
          </a:p>
        </p:txBody>
      </p:sp>
      <p:sp>
        <p:nvSpPr>
          <p:cNvPr id="60" name="object 61">
            <a:extLst>
              <a:ext uri="{FF2B5EF4-FFF2-40B4-BE49-F238E27FC236}">
                <a16:creationId xmlns:a16="http://schemas.microsoft.com/office/drawing/2014/main" id="{7BCC10FA-492B-6BD7-434E-CFC403EE872B}"/>
              </a:ext>
            </a:extLst>
          </p:cNvPr>
          <p:cNvSpPr txBox="1"/>
          <p:nvPr/>
        </p:nvSpPr>
        <p:spPr>
          <a:xfrm>
            <a:off x="6563087" y="2127898"/>
            <a:ext cx="310515" cy="150682"/>
          </a:xfrm>
          <a:prstGeom prst="rect">
            <a:avLst/>
          </a:prstGeom>
        </p:spPr>
        <p:txBody>
          <a:bodyPr vert="horz" wrap="square" lIns="0" tIns="12065" rIns="0" bIns="0" rtlCol="0">
            <a:spAutoFit/>
          </a:bodyPr>
          <a:lstStyle/>
          <a:p>
            <a:pPr marL="12700">
              <a:spcBef>
                <a:spcPts val="95"/>
              </a:spcBef>
            </a:pPr>
            <a:r>
              <a:rPr sz="900" b="1" spc="-25" dirty="0">
                <a:solidFill>
                  <a:srgbClr val="002E54"/>
                </a:solidFill>
                <a:latin typeface="Tahoma"/>
                <a:cs typeface="Tahoma"/>
              </a:rPr>
              <a:t>47%</a:t>
            </a:r>
            <a:endParaRPr sz="900">
              <a:latin typeface="Tahoma"/>
              <a:cs typeface="Tahoma"/>
            </a:endParaRPr>
          </a:p>
        </p:txBody>
      </p:sp>
      <p:sp>
        <p:nvSpPr>
          <p:cNvPr id="61" name="object 62">
            <a:extLst>
              <a:ext uri="{FF2B5EF4-FFF2-40B4-BE49-F238E27FC236}">
                <a16:creationId xmlns:a16="http://schemas.microsoft.com/office/drawing/2014/main" id="{1A30A275-2F3C-CDFD-7BA2-8E61E8364F8E}"/>
              </a:ext>
            </a:extLst>
          </p:cNvPr>
          <p:cNvSpPr txBox="1"/>
          <p:nvPr/>
        </p:nvSpPr>
        <p:spPr>
          <a:xfrm>
            <a:off x="4344138" y="5051490"/>
            <a:ext cx="201295" cy="150682"/>
          </a:xfrm>
          <a:prstGeom prst="rect">
            <a:avLst/>
          </a:prstGeom>
        </p:spPr>
        <p:txBody>
          <a:bodyPr vert="horz" wrap="square" lIns="0" tIns="12065" rIns="0" bIns="0" rtlCol="0">
            <a:spAutoFit/>
          </a:bodyPr>
          <a:lstStyle/>
          <a:p>
            <a:pPr marL="12700">
              <a:spcBef>
                <a:spcPts val="95"/>
              </a:spcBef>
            </a:pPr>
            <a:r>
              <a:rPr sz="900" b="1" spc="-114" dirty="0">
                <a:solidFill>
                  <a:srgbClr val="002E54"/>
                </a:solidFill>
                <a:latin typeface="Tahoma"/>
                <a:cs typeface="Tahoma"/>
              </a:rPr>
              <a:t>5%</a:t>
            </a:r>
            <a:endParaRPr sz="900">
              <a:latin typeface="Tahoma"/>
              <a:cs typeface="Tahoma"/>
            </a:endParaRPr>
          </a:p>
        </p:txBody>
      </p:sp>
      <p:sp>
        <p:nvSpPr>
          <p:cNvPr id="62" name="object 63">
            <a:extLst>
              <a:ext uri="{FF2B5EF4-FFF2-40B4-BE49-F238E27FC236}">
                <a16:creationId xmlns:a16="http://schemas.microsoft.com/office/drawing/2014/main" id="{D85526DA-2D1D-BA48-268D-4CB2ADE35946}"/>
              </a:ext>
            </a:extLst>
          </p:cNvPr>
          <p:cNvSpPr txBox="1"/>
          <p:nvPr/>
        </p:nvSpPr>
        <p:spPr>
          <a:xfrm>
            <a:off x="4713599" y="4424265"/>
            <a:ext cx="245110" cy="150682"/>
          </a:xfrm>
          <a:prstGeom prst="rect">
            <a:avLst/>
          </a:prstGeom>
        </p:spPr>
        <p:txBody>
          <a:bodyPr vert="horz" wrap="square" lIns="0" tIns="12065" rIns="0" bIns="0" rtlCol="0">
            <a:spAutoFit/>
          </a:bodyPr>
          <a:lstStyle/>
          <a:p>
            <a:pPr marL="12700">
              <a:spcBef>
                <a:spcPts val="95"/>
              </a:spcBef>
            </a:pPr>
            <a:r>
              <a:rPr sz="900" b="1" spc="-155" dirty="0">
                <a:solidFill>
                  <a:srgbClr val="002E54"/>
                </a:solidFill>
                <a:latin typeface="Tahoma"/>
                <a:cs typeface="Tahoma"/>
              </a:rPr>
              <a:t>12%</a:t>
            </a:r>
            <a:endParaRPr sz="900">
              <a:latin typeface="Tahoma"/>
              <a:cs typeface="Tahoma"/>
            </a:endParaRPr>
          </a:p>
        </p:txBody>
      </p:sp>
      <p:sp>
        <p:nvSpPr>
          <p:cNvPr id="63" name="object 64">
            <a:extLst>
              <a:ext uri="{FF2B5EF4-FFF2-40B4-BE49-F238E27FC236}">
                <a16:creationId xmlns:a16="http://schemas.microsoft.com/office/drawing/2014/main" id="{D8E4E588-54B6-96C1-44E1-1469D3796F91}"/>
              </a:ext>
            </a:extLst>
          </p:cNvPr>
          <p:cNvSpPr txBox="1"/>
          <p:nvPr/>
        </p:nvSpPr>
        <p:spPr>
          <a:xfrm>
            <a:off x="4766594" y="3797041"/>
            <a:ext cx="244475" cy="150682"/>
          </a:xfrm>
          <a:prstGeom prst="rect">
            <a:avLst/>
          </a:prstGeom>
        </p:spPr>
        <p:txBody>
          <a:bodyPr vert="horz" wrap="square" lIns="0" tIns="12065" rIns="0" bIns="0" rtlCol="0">
            <a:spAutoFit/>
          </a:bodyPr>
          <a:lstStyle/>
          <a:p>
            <a:pPr marL="12700">
              <a:spcBef>
                <a:spcPts val="95"/>
              </a:spcBef>
            </a:pPr>
            <a:r>
              <a:rPr sz="900" b="1" spc="-150" dirty="0">
                <a:solidFill>
                  <a:srgbClr val="002E54"/>
                </a:solidFill>
                <a:latin typeface="Tahoma"/>
                <a:cs typeface="Tahoma"/>
              </a:rPr>
              <a:t>13%</a:t>
            </a:r>
            <a:endParaRPr sz="900">
              <a:latin typeface="Tahoma"/>
              <a:cs typeface="Tahoma"/>
            </a:endParaRPr>
          </a:p>
        </p:txBody>
      </p:sp>
      <p:sp>
        <p:nvSpPr>
          <p:cNvPr id="64" name="object 65">
            <a:extLst>
              <a:ext uri="{FF2B5EF4-FFF2-40B4-BE49-F238E27FC236}">
                <a16:creationId xmlns:a16="http://schemas.microsoft.com/office/drawing/2014/main" id="{1687D7D8-680D-58EB-A772-F06B7A6731C8}"/>
              </a:ext>
            </a:extLst>
          </p:cNvPr>
          <p:cNvSpPr txBox="1"/>
          <p:nvPr/>
        </p:nvSpPr>
        <p:spPr>
          <a:xfrm>
            <a:off x="4766594" y="3164632"/>
            <a:ext cx="244475" cy="150682"/>
          </a:xfrm>
          <a:prstGeom prst="rect">
            <a:avLst/>
          </a:prstGeom>
        </p:spPr>
        <p:txBody>
          <a:bodyPr vert="horz" wrap="square" lIns="0" tIns="12065" rIns="0" bIns="0" rtlCol="0">
            <a:spAutoFit/>
          </a:bodyPr>
          <a:lstStyle/>
          <a:p>
            <a:pPr marL="12700">
              <a:spcBef>
                <a:spcPts val="95"/>
              </a:spcBef>
            </a:pPr>
            <a:r>
              <a:rPr sz="900" b="1" spc="-150" dirty="0">
                <a:solidFill>
                  <a:srgbClr val="002E54"/>
                </a:solidFill>
                <a:latin typeface="Tahoma"/>
                <a:cs typeface="Tahoma"/>
              </a:rPr>
              <a:t>13%</a:t>
            </a:r>
            <a:endParaRPr sz="900">
              <a:latin typeface="Tahoma"/>
              <a:cs typeface="Tahoma"/>
            </a:endParaRPr>
          </a:p>
        </p:txBody>
      </p:sp>
      <p:sp>
        <p:nvSpPr>
          <p:cNvPr id="65" name="object 66">
            <a:extLst>
              <a:ext uri="{FF2B5EF4-FFF2-40B4-BE49-F238E27FC236}">
                <a16:creationId xmlns:a16="http://schemas.microsoft.com/office/drawing/2014/main" id="{EA1AD799-BA70-9EDA-80A8-D4E801324E8D}"/>
              </a:ext>
            </a:extLst>
          </p:cNvPr>
          <p:cNvSpPr txBox="1"/>
          <p:nvPr/>
        </p:nvSpPr>
        <p:spPr>
          <a:xfrm>
            <a:off x="5401020" y="2537408"/>
            <a:ext cx="296545" cy="150682"/>
          </a:xfrm>
          <a:prstGeom prst="rect">
            <a:avLst/>
          </a:prstGeom>
        </p:spPr>
        <p:txBody>
          <a:bodyPr vert="horz" wrap="square" lIns="0" tIns="12065" rIns="0" bIns="0" rtlCol="0">
            <a:spAutoFit/>
          </a:bodyPr>
          <a:lstStyle/>
          <a:p>
            <a:pPr marL="12700">
              <a:spcBef>
                <a:spcPts val="95"/>
              </a:spcBef>
            </a:pPr>
            <a:r>
              <a:rPr sz="900" b="1" spc="-25" dirty="0">
                <a:solidFill>
                  <a:srgbClr val="002E54"/>
                </a:solidFill>
                <a:latin typeface="Tahoma"/>
                <a:cs typeface="Tahoma"/>
              </a:rPr>
              <a:t>25%</a:t>
            </a:r>
            <a:endParaRPr sz="900">
              <a:latin typeface="Tahoma"/>
              <a:cs typeface="Tahoma"/>
            </a:endParaRPr>
          </a:p>
        </p:txBody>
      </p:sp>
      <p:sp>
        <p:nvSpPr>
          <p:cNvPr id="66" name="object 67">
            <a:extLst>
              <a:ext uri="{FF2B5EF4-FFF2-40B4-BE49-F238E27FC236}">
                <a16:creationId xmlns:a16="http://schemas.microsoft.com/office/drawing/2014/main" id="{95898362-1F2E-99C9-82DB-0DC2F29AA995}"/>
              </a:ext>
            </a:extLst>
          </p:cNvPr>
          <p:cNvSpPr txBox="1"/>
          <p:nvPr/>
        </p:nvSpPr>
        <p:spPr>
          <a:xfrm>
            <a:off x="5189278" y="1910184"/>
            <a:ext cx="273050" cy="150682"/>
          </a:xfrm>
          <a:prstGeom prst="rect">
            <a:avLst/>
          </a:prstGeom>
        </p:spPr>
        <p:txBody>
          <a:bodyPr vert="horz" wrap="square" lIns="0" tIns="12065" rIns="0" bIns="0" rtlCol="0">
            <a:spAutoFit/>
          </a:bodyPr>
          <a:lstStyle/>
          <a:p>
            <a:pPr marL="12700">
              <a:spcBef>
                <a:spcPts val="95"/>
              </a:spcBef>
            </a:pPr>
            <a:r>
              <a:rPr sz="900" b="1" spc="-75" dirty="0">
                <a:solidFill>
                  <a:srgbClr val="002E54"/>
                </a:solidFill>
                <a:latin typeface="Tahoma"/>
                <a:cs typeface="Tahoma"/>
              </a:rPr>
              <a:t>21%</a:t>
            </a:r>
            <a:endParaRPr sz="900" dirty="0">
              <a:latin typeface="Tahoma"/>
              <a:cs typeface="Tahoma"/>
            </a:endParaRPr>
          </a:p>
        </p:txBody>
      </p:sp>
      <p:sp>
        <p:nvSpPr>
          <p:cNvPr id="67" name="object 68">
            <a:extLst>
              <a:ext uri="{FF2B5EF4-FFF2-40B4-BE49-F238E27FC236}">
                <a16:creationId xmlns:a16="http://schemas.microsoft.com/office/drawing/2014/main" id="{81A67C26-6061-0BAB-D1DA-9E55BAB73190}"/>
              </a:ext>
            </a:extLst>
          </p:cNvPr>
          <p:cNvSpPr/>
          <p:nvPr/>
        </p:nvSpPr>
        <p:spPr>
          <a:xfrm>
            <a:off x="2150184" y="1210859"/>
            <a:ext cx="129027" cy="189228"/>
          </a:xfrm>
          <a:custGeom>
            <a:avLst/>
            <a:gdLst/>
            <a:ahLst/>
            <a:cxnLst/>
            <a:rect l="l" t="t" r="r" b="b"/>
            <a:pathLst>
              <a:path w="62230" h="62230">
                <a:moveTo>
                  <a:pt x="62204" y="0"/>
                </a:moveTo>
                <a:lnTo>
                  <a:pt x="0" y="0"/>
                </a:lnTo>
                <a:lnTo>
                  <a:pt x="0" y="62204"/>
                </a:lnTo>
                <a:lnTo>
                  <a:pt x="62204" y="62204"/>
                </a:lnTo>
                <a:lnTo>
                  <a:pt x="62204" y="0"/>
                </a:lnTo>
                <a:close/>
              </a:path>
            </a:pathLst>
          </a:custGeom>
          <a:solidFill>
            <a:srgbClr val="002E54"/>
          </a:solidFill>
        </p:spPr>
        <p:txBody>
          <a:bodyPr wrap="square" lIns="0" tIns="0" rIns="0" bIns="0" rtlCol="0"/>
          <a:lstStyle/>
          <a:p>
            <a:endParaRPr/>
          </a:p>
        </p:txBody>
      </p:sp>
      <p:sp>
        <p:nvSpPr>
          <p:cNvPr id="68" name="object 69">
            <a:extLst>
              <a:ext uri="{FF2B5EF4-FFF2-40B4-BE49-F238E27FC236}">
                <a16:creationId xmlns:a16="http://schemas.microsoft.com/office/drawing/2014/main" id="{56C2269D-18C6-06A9-E0C0-DCCF9B47AF48}"/>
              </a:ext>
            </a:extLst>
          </p:cNvPr>
          <p:cNvSpPr/>
          <p:nvPr/>
        </p:nvSpPr>
        <p:spPr>
          <a:xfrm>
            <a:off x="6720774" y="1221739"/>
            <a:ext cx="152827" cy="178347"/>
          </a:xfrm>
          <a:custGeom>
            <a:avLst/>
            <a:gdLst/>
            <a:ahLst/>
            <a:cxnLst/>
            <a:rect l="l" t="t" r="r" b="b"/>
            <a:pathLst>
              <a:path w="62229" h="62230">
                <a:moveTo>
                  <a:pt x="61901" y="0"/>
                </a:moveTo>
                <a:lnTo>
                  <a:pt x="0" y="0"/>
                </a:lnTo>
                <a:lnTo>
                  <a:pt x="0" y="62204"/>
                </a:lnTo>
                <a:lnTo>
                  <a:pt x="61901" y="62204"/>
                </a:lnTo>
                <a:lnTo>
                  <a:pt x="61901" y="0"/>
                </a:lnTo>
                <a:close/>
              </a:path>
            </a:pathLst>
          </a:custGeom>
          <a:solidFill>
            <a:srgbClr val="00BBE6"/>
          </a:solidFill>
        </p:spPr>
        <p:txBody>
          <a:bodyPr wrap="square" lIns="0" tIns="0" rIns="0" bIns="0" rtlCol="0"/>
          <a:lstStyle/>
          <a:p>
            <a:endParaRPr/>
          </a:p>
        </p:txBody>
      </p:sp>
      <p:sp>
        <p:nvSpPr>
          <p:cNvPr id="69" name="object 70">
            <a:extLst>
              <a:ext uri="{FF2B5EF4-FFF2-40B4-BE49-F238E27FC236}">
                <a16:creationId xmlns:a16="http://schemas.microsoft.com/office/drawing/2014/main" id="{17FA664A-C49C-08D5-AFE8-FAF0A8DA31DE}"/>
              </a:ext>
            </a:extLst>
          </p:cNvPr>
          <p:cNvSpPr txBox="1"/>
          <p:nvPr/>
        </p:nvSpPr>
        <p:spPr>
          <a:xfrm>
            <a:off x="2408221" y="1156290"/>
            <a:ext cx="8068300" cy="319959"/>
          </a:xfrm>
          <a:prstGeom prst="rect">
            <a:avLst/>
          </a:prstGeom>
        </p:spPr>
        <p:txBody>
          <a:bodyPr vert="horz" wrap="square" lIns="0" tIns="12065" rIns="0" bIns="0" rtlCol="0">
            <a:spAutoFit/>
          </a:bodyPr>
          <a:lstStyle/>
          <a:p>
            <a:pPr marL="12700">
              <a:spcBef>
                <a:spcPts val="95"/>
              </a:spcBef>
              <a:tabLst>
                <a:tab pos="2413000" algn="l"/>
              </a:tabLst>
            </a:pPr>
            <a:r>
              <a:rPr sz="2000" spc="-10" dirty="0">
                <a:solidFill>
                  <a:srgbClr val="002F54"/>
                </a:solidFill>
                <a:latin typeface="Calibri Light" panose="020F0302020204030204" pitchFamily="34" charset="0"/>
                <a:cs typeface="Calibri Light" panose="020F0302020204030204" pitchFamily="34" charset="0"/>
              </a:rPr>
              <a:t>Utilizzato</a:t>
            </a:r>
            <a:r>
              <a:rPr sz="2000" spc="-35" dirty="0">
                <a:solidFill>
                  <a:srgbClr val="002F54"/>
                </a:solidFill>
                <a:latin typeface="Calibri Light" panose="020F0302020204030204" pitchFamily="34" charset="0"/>
                <a:cs typeface="Calibri Light" panose="020F0302020204030204" pitchFamily="34" charset="0"/>
              </a:rPr>
              <a:t> </a:t>
            </a:r>
            <a:r>
              <a:rPr sz="2000" dirty="0">
                <a:solidFill>
                  <a:srgbClr val="002F54"/>
                </a:solidFill>
                <a:latin typeface="Calibri Light" panose="020F0302020204030204" pitchFamily="34" charset="0"/>
                <a:cs typeface="Calibri Light" panose="020F0302020204030204" pitchFamily="34" charset="0"/>
              </a:rPr>
              <a:t>prima</a:t>
            </a:r>
            <a:r>
              <a:rPr sz="2000" spc="-55" dirty="0">
                <a:solidFill>
                  <a:srgbClr val="002F54"/>
                </a:solidFill>
                <a:latin typeface="Calibri Light" panose="020F0302020204030204" pitchFamily="34" charset="0"/>
                <a:cs typeface="Calibri Light" panose="020F0302020204030204" pitchFamily="34" charset="0"/>
              </a:rPr>
              <a:t> </a:t>
            </a:r>
            <a:r>
              <a:rPr sz="2000" spc="-10" dirty="0" err="1">
                <a:solidFill>
                  <a:srgbClr val="002F54"/>
                </a:solidFill>
                <a:latin typeface="Calibri Light" panose="020F0302020204030204" pitchFamily="34" charset="0"/>
                <a:cs typeface="Calibri Light" panose="020F0302020204030204" pitchFamily="34" charset="0"/>
              </a:rPr>
              <a:t>dell'emergenza</a:t>
            </a:r>
            <a:r>
              <a:rPr lang="it-IT" sz="2000" spc="-10" dirty="0">
                <a:solidFill>
                  <a:srgbClr val="002F54"/>
                </a:solidFill>
                <a:latin typeface="Calibri Light" panose="020F0302020204030204" pitchFamily="34" charset="0"/>
                <a:cs typeface="Calibri Light" panose="020F0302020204030204" pitchFamily="34" charset="0"/>
              </a:rPr>
              <a:t> COVID</a:t>
            </a:r>
            <a:r>
              <a:rPr sz="900" dirty="0">
                <a:solidFill>
                  <a:srgbClr val="002F54"/>
                </a:solidFill>
                <a:latin typeface="Verdana"/>
                <a:cs typeface="Verdana"/>
              </a:rPr>
              <a:t>	</a:t>
            </a:r>
            <a:r>
              <a:rPr sz="2000" spc="-10" dirty="0">
                <a:solidFill>
                  <a:srgbClr val="002F54"/>
                </a:solidFill>
                <a:latin typeface="Calibri Light" panose="020F0302020204030204" pitchFamily="34" charset="0"/>
                <a:cs typeface="Calibri Light" panose="020F0302020204030204" pitchFamily="34" charset="0"/>
              </a:rPr>
              <a:t>Utilizzato</a:t>
            </a:r>
            <a:r>
              <a:rPr sz="2000" spc="-45" dirty="0">
                <a:solidFill>
                  <a:srgbClr val="002F54"/>
                </a:solidFill>
                <a:latin typeface="Calibri Light" panose="020F0302020204030204" pitchFamily="34" charset="0"/>
                <a:cs typeface="Calibri Light" panose="020F0302020204030204" pitchFamily="34" charset="0"/>
              </a:rPr>
              <a:t> </a:t>
            </a:r>
            <a:r>
              <a:rPr sz="2000" dirty="0" err="1">
                <a:solidFill>
                  <a:srgbClr val="002F54"/>
                </a:solidFill>
                <a:latin typeface="Calibri Light" panose="020F0302020204030204" pitchFamily="34" charset="0"/>
                <a:cs typeface="Calibri Light" panose="020F0302020204030204" pitchFamily="34" charset="0"/>
              </a:rPr>
              <a:t>durante</a:t>
            </a:r>
            <a:r>
              <a:rPr sz="2000" spc="-30" dirty="0">
                <a:solidFill>
                  <a:srgbClr val="002F54"/>
                </a:solidFill>
                <a:latin typeface="Calibri Light" panose="020F0302020204030204" pitchFamily="34" charset="0"/>
                <a:cs typeface="Calibri Light" panose="020F0302020204030204" pitchFamily="34" charset="0"/>
              </a:rPr>
              <a:t> </a:t>
            </a:r>
            <a:r>
              <a:rPr sz="2000" spc="-10" dirty="0">
                <a:solidFill>
                  <a:srgbClr val="002F54"/>
                </a:solidFill>
                <a:latin typeface="Calibri Light" panose="020F0302020204030204" pitchFamily="34" charset="0"/>
                <a:cs typeface="Calibri Light" panose="020F0302020204030204" pitchFamily="34" charset="0"/>
              </a:rPr>
              <a:t>l’</a:t>
            </a:r>
            <a:r>
              <a:rPr lang="it-IT" sz="2000" spc="-10" dirty="0">
                <a:solidFill>
                  <a:srgbClr val="002F54"/>
                </a:solidFill>
                <a:latin typeface="Calibri Light" panose="020F0302020204030204" pitchFamily="34" charset="0"/>
                <a:cs typeface="Calibri Light" panose="020F0302020204030204" pitchFamily="34" charset="0"/>
              </a:rPr>
              <a:t>emergenza</a:t>
            </a:r>
            <a:endParaRPr sz="2000" dirty="0">
              <a:latin typeface="Calibri Light" panose="020F0302020204030204" pitchFamily="34" charset="0"/>
              <a:cs typeface="Calibri Light" panose="020F0302020204030204" pitchFamily="34" charset="0"/>
            </a:endParaRPr>
          </a:p>
        </p:txBody>
      </p:sp>
      <p:sp>
        <p:nvSpPr>
          <p:cNvPr id="70" name="object 71">
            <a:extLst>
              <a:ext uri="{FF2B5EF4-FFF2-40B4-BE49-F238E27FC236}">
                <a16:creationId xmlns:a16="http://schemas.microsoft.com/office/drawing/2014/main" id="{4F2E5F32-EC93-21F7-A9D8-0ED52474646C}"/>
              </a:ext>
            </a:extLst>
          </p:cNvPr>
          <p:cNvSpPr/>
          <p:nvPr/>
        </p:nvSpPr>
        <p:spPr>
          <a:xfrm>
            <a:off x="4032898" y="1780332"/>
            <a:ext cx="0" cy="3773804"/>
          </a:xfrm>
          <a:custGeom>
            <a:avLst/>
            <a:gdLst/>
            <a:ahLst/>
            <a:cxnLst/>
            <a:rect l="l" t="t" r="r" b="b"/>
            <a:pathLst>
              <a:path h="3773804">
                <a:moveTo>
                  <a:pt x="0" y="0"/>
                </a:moveTo>
                <a:lnTo>
                  <a:pt x="0" y="3773599"/>
                </a:lnTo>
              </a:path>
            </a:pathLst>
          </a:custGeom>
          <a:ln w="15551">
            <a:solidFill>
              <a:srgbClr val="4472C4"/>
            </a:solidFill>
          </a:ln>
        </p:spPr>
        <p:txBody>
          <a:bodyPr wrap="square" lIns="0" tIns="0" rIns="0" bIns="0" rtlCol="0"/>
          <a:lstStyle/>
          <a:p>
            <a:endParaRPr/>
          </a:p>
        </p:txBody>
      </p:sp>
      <p:sp>
        <p:nvSpPr>
          <p:cNvPr id="71" name="object 72">
            <a:extLst>
              <a:ext uri="{FF2B5EF4-FFF2-40B4-BE49-F238E27FC236}">
                <a16:creationId xmlns:a16="http://schemas.microsoft.com/office/drawing/2014/main" id="{CC712D50-8717-A8C0-FCC8-748E965972CF}"/>
              </a:ext>
            </a:extLst>
          </p:cNvPr>
          <p:cNvSpPr txBox="1"/>
          <p:nvPr/>
        </p:nvSpPr>
        <p:spPr>
          <a:xfrm>
            <a:off x="1615769" y="1873898"/>
            <a:ext cx="2258695" cy="421640"/>
          </a:xfrm>
          <a:prstGeom prst="rect">
            <a:avLst/>
          </a:prstGeom>
        </p:spPr>
        <p:txBody>
          <a:bodyPr vert="horz" wrap="square" lIns="0" tIns="13335" rIns="0" bIns="0" rtlCol="0">
            <a:spAutoFit/>
          </a:bodyPr>
          <a:lstStyle/>
          <a:p>
            <a:pPr marR="10160" algn="r">
              <a:lnSpc>
                <a:spcPts val="1555"/>
              </a:lnSpc>
              <a:spcBef>
                <a:spcPts val="105"/>
              </a:spcBef>
            </a:pPr>
            <a:r>
              <a:rPr sz="1300" b="1" dirty="0">
                <a:solidFill>
                  <a:srgbClr val="002E58"/>
                </a:solidFill>
                <a:latin typeface="Tahoma"/>
                <a:cs typeface="Tahoma"/>
              </a:rPr>
              <a:t>Tele-consulto</a:t>
            </a:r>
            <a:r>
              <a:rPr sz="1300" b="1" spc="150" dirty="0">
                <a:solidFill>
                  <a:srgbClr val="002E58"/>
                </a:solidFill>
                <a:latin typeface="Tahoma"/>
                <a:cs typeface="Tahoma"/>
              </a:rPr>
              <a:t> </a:t>
            </a:r>
            <a:r>
              <a:rPr sz="1300" b="1" spc="50" dirty="0">
                <a:solidFill>
                  <a:srgbClr val="002E58"/>
                </a:solidFill>
                <a:latin typeface="Tahoma"/>
                <a:cs typeface="Tahoma"/>
              </a:rPr>
              <a:t>medico</a:t>
            </a:r>
            <a:r>
              <a:rPr sz="1300" b="1" spc="195" dirty="0">
                <a:solidFill>
                  <a:srgbClr val="002E58"/>
                </a:solidFill>
                <a:latin typeface="Tahoma"/>
                <a:cs typeface="Tahoma"/>
              </a:rPr>
              <a:t> </a:t>
            </a:r>
            <a:r>
              <a:rPr sz="1300" b="1" spc="-25" dirty="0">
                <a:solidFill>
                  <a:srgbClr val="002E58"/>
                </a:solidFill>
                <a:latin typeface="Tahoma"/>
                <a:cs typeface="Tahoma"/>
              </a:rPr>
              <a:t>con</a:t>
            </a:r>
            <a:endParaRPr sz="1300" dirty="0">
              <a:latin typeface="Tahoma"/>
              <a:cs typeface="Tahoma"/>
            </a:endParaRPr>
          </a:p>
          <a:p>
            <a:pPr marR="5080" algn="r">
              <a:lnSpc>
                <a:spcPts val="1555"/>
              </a:lnSpc>
            </a:pPr>
            <a:r>
              <a:rPr sz="1300" b="1" dirty="0">
                <a:solidFill>
                  <a:srgbClr val="002E58"/>
                </a:solidFill>
                <a:latin typeface="Tahoma"/>
                <a:cs typeface="Tahoma"/>
              </a:rPr>
              <a:t>Medici</a:t>
            </a:r>
            <a:r>
              <a:rPr sz="1300" b="1" spc="250" dirty="0">
                <a:solidFill>
                  <a:srgbClr val="002E58"/>
                </a:solidFill>
                <a:latin typeface="Tahoma"/>
                <a:cs typeface="Tahoma"/>
              </a:rPr>
              <a:t> </a:t>
            </a:r>
            <a:r>
              <a:rPr sz="1300" b="1" spc="-10" dirty="0">
                <a:solidFill>
                  <a:srgbClr val="002E58"/>
                </a:solidFill>
                <a:latin typeface="Tahoma"/>
                <a:cs typeface="Tahoma"/>
              </a:rPr>
              <a:t>Specialisti</a:t>
            </a:r>
            <a:endParaRPr sz="1300" dirty="0">
              <a:latin typeface="Tahoma"/>
              <a:cs typeface="Tahoma"/>
            </a:endParaRPr>
          </a:p>
        </p:txBody>
      </p:sp>
      <p:sp>
        <p:nvSpPr>
          <p:cNvPr id="72" name="object 73">
            <a:extLst>
              <a:ext uri="{FF2B5EF4-FFF2-40B4-BE49-F238E27FC236}">
                <a16:creationId xmlns:a16="http://schemas.microsoft.com/office/drawing/2014/main" id="{8A2D8BDB-5AFD-6004-D8C1-80F3267517C6}"/>
              </a:ext>
            </a:extLst>
          </p:cNvPr>
          <p:cNvSpPr txBox="1"/>
          <p:nvPr/>
        </p:nvSpPr>
        <p:spPr>
          <a:xfrm>
            <a:off x="2413070" y="2609979"/>
            <a:ext cx="1497330" cy="213520"/>
          </a:xfrm>
          <a:prstGeom prst="rect">
            <a:avLst/>
          </a:prstGeom>
        </p:spPr>
        <p:txBody>
          <a:bodyPr vert="horz" wrap="square" lIns="0" tIns="13335" rIns="0" bIns="0" rtlCol="0">
            <a:spAutoFit/>
          </a:bodyPr>
          <a:lstStyle/>
          <a:p>
            <a:pPr marL="12700">
              <a:spcBef>
                <a:spcPts val="105"/>
              </a:spcBef>
            </a:pPr>
            <a:r>
              <a:rPr sz="1300" b="1" dirty="0">
                <a:solidFill>
                  <a:srgbClr val="002E58"/>
                </a:solidFill>
                <a:latin typeface="Tahoma"/>
                <a:cs typeface="Tahoma"/>
              </a:rPr>
              <a:t>Tele-</a:t>
            </a:r>
            <a:r>
              <a:rPr sz="1300" b="1" spc="-10" dirty="0">
                <a:solidFill>
                  <a:srgbClr val="002E58"/>
                </a:solidFill>
                <a:latin typeface="Tahoma"/>
                <a:cs typeface="Tahoma"/>
              </a:rPr>
              <a:t>refertazione</a:t>
            </a:r>
            <a:endParaRPr sz="1300" dirty="0">
              <a:latin typeface="Tahoma"/>
              <a:cs typeface="Tahoma"/>
            </a:endParaRPr>
          </a:p>
        </p:txBody>
      </p:sp>
      <p:sp>
        <p:nvSpPr>
          <p:cNvPr id="73" name="object 74">
            <a:extLst>
              <a:ext uri="{FF2B5EF4-FFF2-40B4-BE49-F238E27FC236}">
                <a16:creationId xmlns:a16="http://schemas.microsoft.com/office/drawing/2014/main" id="{EA71352E-E2BF-8165-3961-3BA16D464B76}"/>
              </a:ext>
            </a:extLst>
          </p:cNvPr>
          <p:cNvSpPr txBox="1"/>
          <p:nvPr/>
        </p:nvSpPr>
        <p:spPr>
          <a:xfrm>
            <a:off x="3008903" y="3216469"/>
            <a:ext cx="906780" cy="213520"/>
          </a:xfrm>
          <a:prstGeom prst="rect">
            <a:avLst/>
          </a:prstGeom>
        </p:spPr>
        <p:txBody>
          <a:bodyPr vert="horz" wrap="square" lIns="0" tIns="13335" rIns="0" bIns="0" rtlCol="0">
            <a:spAutoFit/>
          </a:bodyPr>
          <a:lstStyle/>
          <a:p>
            <a:pPr marL="12700">
              <a:spcBef>
                <a:spcPts val="105"/>
              </a:spcBef>
            </a:pPr>
            <a:r>
              <a:rPr sz="1300" b="1" dirty="0">
                <a:solidFill>
                  <a:srgbClr val="002E58"/>
                </a:solidFill>
                <a:latin typeface="Tahoma"/>
                <a:cs typeface="Tahoma"/>
              </a:rPr>
              <a:t>Tele-</a:t>
            </a:r>
            <a:r>
              <a:rPr sz="1300" b="1" spc="-10" dirty="0">
                <a:solidFill>
                  <a:srgbClr val="002E58"/>
                </a:solidFill>
                <a:latin typeface="Tahoma"/>
                <a:cs typeface="Tahoma"/>
              </a:rPr>
              <a:t>visita</a:t>
            </a:r>
            <a:endParaRPr sz="1300" dirty="0">
              <a:latin typeface="Tahoma"/>
              <a:cs typeface="Tahoma"/>
            </a:endParaRPr>
          </a:p>
        </p:txBody>
      </p:sp>
      <p:sp>
        <p:nvSpPr>
          <p:cNvPr id="74" name="object 75">
            <a:extLst>
              <a:ext uri="{FF2B5EF4-FFF2-40B4-BE49-F238E27FC236}">
                <a16:creationId xmlns:a16="http://schemas.microsoft.com/office/drawing/2014/main" id="{4E50F4F0-EC95-1FF5-4A16-16CB9E257CB3}"/>
              </a:ext>
            </a:extLst>
          </p:cNvPr>
          <p:cNvSpPr txBox="1"/>
          <p:nvPr/>
        </p:nvSpPr>
        <p:spPr>
          <a:xfrm>
            <a:off x="1646150" y="4377612"/>
            <a:ext cx="2279015" cy="421640"/>
          </a:xfrm>
          <a:prstGeom prst="rect">
            <a:avLst/>
          </a:prstGeom>
        </p:spPr>
        <p:txBody>
          <a:bodyPr vert="horz" wrap="square" lIns="0" tIns="13335" rIns="0" bIns="0" rtlCol="0">
            <a:spAutoFit/>
          </a:bodyPr>
          <a:lstStyle/>
          <a:p>
            <a:pPr marL="12700">
              <a:lnSpc>
                <a:spcPts val="1555"/>
              </a:lnSpc>
              <a:spcBef>
                <a:spcPts val="105"/>
              </a:spcBef>
            </a:pPr>
            <a:r>
              <a:rPr sz="1300" b="1" dirty="0">
                <a:solidFill>
                  <a:srgbClr val="002E58"/>
                </a:solidFill>
                <a:latin typeface="Tahoma"/>
                <a:cs typeface="Tahoma"/>
              </a:rPr>
              <a:t>Tele-consulto</a:t>
            </a:r>
            <a:r>
              <a:rPr sz="1300" b="1" spc="150" dirty="0">
                <a:solidFill>
                  <a:srgbClr val="002E58"/>
                </a:solidFill>
                <a:latin typeface="Tahoma"/>
                <a:cs typeface="Tahoma"/>
              </a:rPr>
              <a:t> </a:t>
            </a:r>
            <a:r>
              <a:rPr sz="1300" b="1" spc="50" dirty="0">
                <a:solidFill>
                  <a:srgbClr val="002E58"/>
                </a:solidFill>
                <a:latin typeface="Tahoma"/>
                <a:cs typeface="Tahoma"/>
              </a:rPr>
              <a:t>medico</a:t>
            </a:r>
            <a:r>
              <a:rPr sz="1300" b="1" spc="195" dirty="0">
                <a:solidFill>
                  <a:srgbClr val="002E58"/>
                </a:solidFill>
                <a:latin typeface="Tahoma"/>
                <a:cs typeface="Tahoma"/>
              </a:rPr>
              <a:t> </a:t>
            </a:r>
            <a:r>
              <a:rPr sz="1300" b="1" spc="-25" dirty="0">
                <a:solidFill>
                  <a:srgbClr val="002E58"/>
                </a:solidFill>
                <a:latin typeface="Tahoma"/>
                <a:cs typeface="Tahoma"/>
              </a:rPr>
              <a:t>con</a:t>
            </a:r>
            <a:endParaRPr sz="1300" dirty="0">
              <a:latin typeface="Tahoma"/>
              <a:cs typeface="Tahoma"/>
            </a:endParaRPr>
          </a:p>
          <a:p>
            <a:pPr marR="5080" algn="r">
              <a:lnSpc>
                <a:spcPts val="1555"/>
              </a:lnSpc>
            </a:pPr>
            <a:r>
              <a:rPr sz="1300" b="1" spc="30" dirty="0">
                <a:solidFill>
                  <a:srgbClr val="002E58"/>
                </a:solidFill>
                <a:latin typeface="Tahoma"/>
                <a:cs typeface="Tahoma"/>
              </a:rPr>
              <a:t>MMG</a:t>
            </a:r>
            <a:endParaRPr sz="1300" dirty="0">
              <a:latin typeface="Tahoma"/>
              <a:cs typeface="Tahoma"/>
            </a:endParaRPr>
          </a:p>
        </p:txBody>
      </p:sp>
      <p:sp>
        <p:nvSpPr>
          <p:cNvPr id="75" name="object 76">
            <a:extLst>
              <a:ext uri="{FF2B5EF4-FFF2-40B4-BE49-F238E27FC236}">
                <a16:creationId xmlns:a16="http://schemas.microsoft.com/office/drawing/2014/main" id="{F604AF3E-8AF3-2273-861F-77190DEA052F}"/>
              </a:ext>
            </a:extLst>
          </p:cNvPr>
          <p:cNvSpPr txBox="1"/>
          <p:nvPr/>
        </p:nvSpPr>
        <p:spPr>
          <a:xfrm>
            <a:off x="2279211" y="3843694"/>
            <a:ext cx="1627505" cy="213520"/>
          </a:xfrm>
          <a:prstGeom prst="rect">
            <a:avLst/>
          </a:prstGeom>
        </p:spPr>
        <p:txBody>
          <a:bodyPr vert="horz" wrap="square" lIns="0" tIns="13335" rIns="0" bIns="0" rtlCol="0">
            <a:spAutoFit/>
          </a:bodyPr>
          <a:lstStyle/>
          <a:p>
            <a:pPr marL="12700">
              <a:spcBef>
                <a:spcPts val="105"/>
              </a:spcBef>
            </a:pPr>
            <a:r>
              <a:rPr sz="1300" b="1" dirty="0">
                <a:solidFill>
                  <a:srgbClr val="002E58"/>
                </a:solidFill>
                <a:latin typeface="Tahoma"/>
                <a:cs typeface="Tahoma"/>
              </a:rPr>
              <a:t>Tele-</a:t>
            </a:r>
            <a:r>
              <a:rPr sz="1300" b="1" spc="-10" dirty="0">
                <a:solidFill>
                  <a:srgbClr val="002E58"/>
                </a:solidFill>
                <a:latin typeface="Tahoma"/>
                <a:cs typeface="Tahoma"/>
              </a:rPr>
              <a:t>monitoraggio</a:t>
            </a:r>
            <a:endParaRPr sz="1300">
              <a:latin typeface="Tahoma"/>
              <a:cs typeface="Tahoma"/>
            </a:endParaRPr>
          </a:p>
        </p:txBody>
      </p:sp>
      <p:sp>
        <p:nvSpPr>
          <p:cNvPr id="76" name="object 77">
            <a:extLst>
              <a:ext uri="{FF2B5EF4-FFF2-40B4-BE49-F238E27FC236}">
                <a16:creationId xmlns:a16="http://schemas.microsoft.com/office/drawing/2014/main" id="{3FBD6BCA-13B9-8C08-F222-C05DFFE7BAFE}"/>
              </a:ext>
            </a:extLst>
          </p:cNvPr>
          <p:cNvSpPr txBox="1"/>
          <p:nvPr/>
        </p:nvSpPr>
        <p:spPr>
          <a:xfrm>
            <a:off x="2349037" y="5108510"/>
            <a:ext cx="1575435" cy="213520"/>
          </a:xfrm>
          <a:prstGeom prst="rect">
            <a:avLst/>
          </a:prstGeom>
        </p:spPr>
        <p:txBody>
          <a:bodyPr vert="horz" wrap="square" lIns="0" tIns="13335" rIns="0" bIns="0" rtlCol="0">
            <a:spAutoFit/>
          </a:bodyPr>
          <a:lstStyle/>
          <a:p>
            <a:pPr marL="12700">
              <a:spcBef>
                <a:spcPts val="105"/>
              </a:spcBef>
            </a:pPr>
            <a:r>
              <a:rPr sz="1300" b="1" dirty="0">
                <a:solidFill>
                  <a:srgbClr val="002E58"/>
                </a:solidFill>
                <a:latin typeface="Tahoma"/>
                <a:cs typeface="Tahoma"/>
              </a:rPr>
              <a:t>Tele-</a:t>
            </a:r>
            <a:r>
              <a:rPr sz="1300" b="1" spc="-10" dirty="0">
                <a:solidFill>
                  <a:srgbClr val="002E58"/>
                </a:solidFill>
                <a:latin typeface="Tahoma"/>
                <a:cs typeface="Tahoma"/>
              </a:rPr>
              <a:t>riabilitazione</a:t>
            </a:r>
            <a:endParaRPr sz="1300" dirty="0">
              <a:latin typeface="Tahoma"/>
              <a:cs typeface="Tahoma"/>
            </a:endParaRPr>
          </a:p>
        </p:txBody>
      </p:sp>
      <p:sp>
        <p:nvSpPr>
          <p:cNvPr id="77" name="object 78">
            <a:extLst>
              <a:ext uri="{FF2B5EF4-FFF2-40B4-BE49-F238E27FC236}">
                <a16:creationId xmlns:a16="http://schemas.microsoft.com/office/drawing/2014/main" id="{17095359-2F26-CB52-AFC7-196686404EB1}"/>
              </a:ext>
            </a:extLst>
          </p:cNvPr>
          <p:cNvSpPr txBox="1"/>
          <p:nvPr/>
        </p:nvSpPr>
        <p:spPr>
          <a:xfrm>
            <a:off x="3821223" y="5490770"/>
            <a:ext cx="5168265" cy="527685"/>
          </a:xfrm>
          <a:prstGeom prst="rect">
            <a:avLst/>
          </a:prstGeom>
        </p:spPr>
        <p:txBody>
          <a:bodyPr vert="horz" wrap="square" lIns="0" tIns="81915" rIns="0" bIns="0" rtlCol="0">
            <a:spAutoFit/>
          </a:bodyPr>
          <a:lstStyle/>
          <a:p>
            <a:pPr marL="1025525">
              <a:spcBef>
                <a:spcPts val="645"/>
              </a:spcBef>
            </a:pPr>
            <a:r>
              <a:rPr sz="1300" spc="-110" dirty="0">
                <a:solidFill>
                  <a:srgbClr val="002E58"/>
                </a:solidFill>
                <a:latin typeface="Verdana"/>
                <a:cs typeface="Verdana"/>
              </a:rPr>
              <a:t>2.356</a:t>
            </a:r>
            <a:r>
              <a:rPr sz="1300" spc="-25" dirty="0">
                <a:solidFill>
                  <a:srgbClr val="002E58"/>
                </a:solidFill>
                <a:latin typeface="Verdana"/>
                <a:cs typeface="Verdana"/>
              </a:rPr>
              <a:t> </a:t>
            </a:r>
            <a:r>
              <a:rPr sz="1300" dirty="0">
                <a:solidFill>
                  <a:srgbClr val="002E58"/>
                </a:solidFill>
                <a:latin typeface="Verdana"/>
                <a:cs typeface="Verdana"/>
              </a:rPr>
              <a:t>Medici</a:t>
            </a:r>
            <a:r>
              <a:rPr sz="1300" spc="25" dirty="0">
                <a:solidFill>
                  <a:srgbClr val="002E58"/>
                </a:solidFill>
                <a:latin typeface="Verdana"/>
                <a:cs typeface="Verdana"/>
              </a:rPr>
              <a:t> </a:t>
            </a:r>
            <a:r>
              <a:rPr sz="1300" spc="-10" dirty="0">
                <a:solidFill>
                  <a:srgbClr val="002E58"/>
                </a:solidFill>
                <a:latin typeface="Verdana"/>
                <a:cs typeface="Verdana"/>
              </a:rPr>
              <a:t>Specialisti</a:t>
            </a:r>
            <a:endParaRPr sz="1300" dirty="0">
              <a:latin typeface="Verdana"/>
              <a:cs typeface="Verdana"/>
            </a:endParaRPr>
          </a:p>
          <a:p>
            <a:pPr marL="12700">
              <a:spcBef>
                <a:spcPts val="470"/>
              </a:spcBef>
            </a:pPr>
            <a:r>
              <a:rPr sz="1150" spc="-40" dirty="0">
                <a:latin typeface="Verdana"/>
                <a:cs typeface="Verdana"/>
              </a:rPr>
              <a:t>Fonte:</a:t>
            </a:r>
            <a:r>
              <a:rPr sz="1150" spc="-90" dirty="0">
                <a:latin typeface="Verdana"/>
                <a:cs typeface="Verdana"/>
              </a:rPr>
              <a:t> </a:t>
            </a:r>
            <a:r>
              <a:rPr sz="1150" spc="-25" dirty="0">
                <a:latin typeface="Verdana"/>
                <a:cs typeface="Verdana"/>
              </a:rPr>
              <a:t>Osservatorio</a:t>
            </a:r>
            <a:r>
              <a:rPr sz="1150" spc="-65" dirty="0">
                <a:latin typeface="Verdana"/>
                <a:cs typeface="Verdana"/>
              </a:rPr>
              <a:t> </a:t>
            </a:r>
            <a:r>
              <a:rPr sz="1150" spc="-25" dirty="0">
                <a:latin typeface="Verdana"/>
                <a:cs typeface="Verdana"/>
              </a:rPr>
              <a:t>Innovazione</a:t>
            </a:r>
            <a:r>
              <a:rPr sz="1150" spc="-50" dirty="0">
                <a:latin typeface="Verdana"/>
                <a:cs typeface="Verdana"/>
              </a:rPr>
              <a:t> </a:t>
            </a:r>
            <a:r>
              <a:rPr sz="1150" dirty="0">
                <a:latin typeface="Verdana"/>
                <a:cs typeface="Verdana"/>
              </a:rPr>
              <a:t>Digitale</a:t>
            </a:r>
            <a:r>
              <a:rPr sz="1150" spc="-30" dirty="0">
                <a:latin typeface="Verdana"/>
                <a:cs typeface="Verdana"/>
              </a:rPr>
              <a:t> </a:t>
            </a:r>
            <a:r>
              <a:rPr sz="1150" dirty="0">
                <a:latin typeface="Verdana"/>
                <a:cs typeface="Verdana"/>
              </a:rPr>
              <a:t>in</a:t>
            </a:r>
            <a:r>
              <a:rPr sz="1150" spc="-35" dirty="0">
                <a:latin typeface="Verdana"/>
                <a:cs typeface="Verdana"/>
              </a:rPr>
              <a:t> </a:t>
            </a:r>
            <a:r>
              <a:rPr sz="1150" spc="-45" dirty="0">
                <a:latin typeface="Verdana"/>
                <a:cs typeface="Verdana"/>
              </a:rPr>
              <a:t>Sanità,</a:t>
            </a:r>
            <a:r>
              <a:rPr sz="1150" spc="-100" dirty="0">
                <a:latin typeface="Verdana"/>
                <a:cs typeface="Verdana"/>
              </a:rPr>
              <a:t> </a:t>
            </a:r>
            <a:r>
              <a:rPr sz="1150" dirty="0">
                <a:latin typeface="Verdana"/>
                <a:cs typeface="Verdana"/>
              </a:rPr>
              <a:t>Politecnico</a:t>
            </a:r>
            <a:r>
              <a:rPr sz="1150" spc="-45" dirty="0">
                <a:latin typeface="Verdana"/>
                <a:cs typeface="Verdana"/>
              </a:rPr>
              <a:t> </a:t>
            </a:r>
            <a:r>
              <a:rPr sz="1150" dirty="0">
                <a:latin typeface="Verdana"/>
                <a:cs typeface="Verdana"/>
              </a:rPr>
              <a:t>di</a:t>
            </a:r>
            <a:r>
              <a:rPr sz="1150" spc="-15" dirty="0">
                <a:latin typeface="Verdana"/>
                <a:cs typeface="Verdana"/>
              </a:rPr>
              <a:t> </a:t>
            </a:r>
            <a:r>
              <a:rPr sz="1150" spc="-10" dirty="0">
                <a:latin typeface="Verdana"/>
                <a:cs typeface="Verdana"/>
              </a:rPr>
              <a:t>Milano</a:t>
            </a:r>
            <a:endParaRPr sz="1150" dirty="0">
              <a:latin typeface="Verdana"/>
              <a:cs typeface="Verdana"/>
            </a:endParaRPr>
          </a:p>
        </p:txBody>
      </p:sp>
    </p:spTree>
    <p:extLst>
      <p:ext uri="{BB962C8B-B14F-4D97-AF65-F5344CB8AC3E}">
        <p14:creationId xmlns:p14="http://schemas.microsoft.com/office/powerpoint/2010/main" val="29088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anim calcmode="lin" valueType="num">
                                      <p:cBhvr additive="base">
                                        <p:cTn id="13" dur="500" fill="hold"/>
                                        <p:tgtEl>
                                          <p:spTgt spid="72"/>
                                        </p:tgtEl>
                                        <p:attrNameLst>
                                          <p:attrName>ppt_x</p:attrName>
                                        </p:attrNameLst>
                                      </p:cBhvr>
                                      <p:tavLst>
                                        <p:tav tm="0">
                                          <p:val>
                                            <p:strVal val="#ppt_x"/>
                                          </p:val>
                                        </p:tav>
                                        <p:tav tm="100000">
                                          <p:val>
                                            <p:strVal val="#ppt_x"/>
                                          </p:val>
                                        </p:tav>
                                      </p:tavLst>
                                    </p:anim>
                                    <p:anim calcmode="lin" valueType="num">
                                      <p:cBhvr additive="base">
                                        <p:cTn id="14"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anim calcmode="lin" valueType="num">
                                      <p:cBhvr additive="base">
                                        <p:cTn id="19" dur="500" fill="hold"/>
                                        <p:tgtEl>
                                          <p:spTgt spid="73"/>
                                        </p:tgtEl>
                                        <p:attrNameLst>
                                          <p:attrName>ppt_x</p:attrName>
                                        </p:attrNameLst>
                                      </p:cBhvr>
                                      <p:tavLst>
                                        <p:tav tm="0">
                                          <p:val>
                                            <p:strVal val="#ppt_x"/>
                                          </p:val>
                                        </p:tav>
                                        <p:tav tm="100000">
                                          <p:val>
                                            <p:strVal val="#ppt_x"/>
                                          </p:val>
                                        </p:tav>
                                      </p:tavLst>
                                    </p:anim>
                                    <p:anim calcmode="lin" valueType="num">
                                      <p:cBhvr additive="base">
                                        <p:cTn id="20"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additive="base">
                                        <p:cTn id="25" dur="500" fill="hold"/>
                                        <p:tgtEl>
                                          <p:spTgt spid="75"/>
                                        </p:tgtEl>
                                        <p:attrNameLst>
                                          <p:attrName>ppt_x</p:attrName>
                                        </p:attrNameLst>
                                      </p:cBhvr>
                                      <p:tavLst>
                                        <p:tav tm="0">
                                          <p:val>
                                            <p:strVal val="#ppt_x"/>
                                          </p:val>
                                        </p:tav>
                                        <p:tav tm="100000">
                                          <p:val>
                                            <p:strVal val="#ppt_x"/>
                                          </p:val>
                                        </p:tav>
                                      </p:tavLst>
                                    </p:anim>
                                    <p:anim calcmode="lin" valueType="num">
                                      <p:cBhvr additive="base">
                                        <p:cTn id="26"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4"/>
                                        </p:tgtEl>
                                        <p:attrNameLst>
                                          <p:attrName>style.visibility</p:attrName>
                                        </p:attrNameLst>
                                      </p:cBhvr>
                                      <p:to>
                                        <p:strVal val="visible"/>
                                      </p:to>
                                    </p:set>
                                    <p:anim calcmode="lin" valueType="num">
                                      <p:cBhvr additive="base">
                                        <p:cTn id="31" dur="500" fill="hold"/>
                                        <p:tgtEl>
                                          <p:spTgt spid="74"/>
                                        </p:tgtEl>
                                        <p:attrNameLst>
                                          <p:attrName>ppt_x</p:attrName>
                                        </p:attrNameLst>
                                      </p:cBhvr>
                                      <p:tavLst>
                                        <p:tav tm="0">
                                          <p:val>
                                            <p:strVal val="#ppt_x"/>
                                          </p:val>
                                        </p:tav>
                                        <p:tav tm="100000">
                                          <p:val>
                                            <p:strVal val="#ppt_x"/>
                                          </p:val>
                                        </p:tav>
                                      </p:tavLst>
                                    </p:anim>
                                    <p:anim calcmode="lin" valueType="num">
                                      <p:cBhvr additive="base">
                                        <p:cTn id="3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6"/>
                                        </p:tgtEl>
                                        <p:attrNameLst>
                                          <p:attrName>style.visibility</p:attrName>
                                        </p:attrNameLst>
                                      </p:cBhvr>
                                      <p:to>
                                        <p:strVal val="visible"/>
                                      </p:to>
                                    </p:set>
                                    <p:anim calcmode="lin" valueType="num">
                                      <p:cBhvr additive="base">
                                        <p:cTn id="37" dur="500" fill="hold"/>
                                        <p:tgtEl>
                                          <p:spTgt spid="76"/>
                                        </p:tgtEl>
                                        <p:attrNameLst>
                                          <p:attrName>ppt_x</p:attrName>
                                        </p:attrNameLst>
                                      </p:cBhvr>
                                      <p:tavLst>
                                        <p:tav tm="0">
                                          <p:val>
                                            <p:strVal val="#ppt_x"/>
                                          </p:val>
                                        </p:tav>
                                        <p:tav tm="100000">
                                          <p:val>
                                            <p:strVal val="#ppt_x"/>
                                          </p:val>
                                        </p:tav>
                                      </p:tavLst>
                                    </p:anim>
                                    <p:anim calcmode="lin" valueType="num">
                                      <p:cBhvr additive="base">
                                        <p:cTn id="38"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7"/>
                                        </p:tgtEl>
                                        <p:attrNameLst>
                                          <p:attrName>style.visibility</p:attrName>
                                        </p:attrNameLst>
                                      </p:cBhvr>
                                      <p:to>
                                        <p:strVal val="visible"/>
                                      </p:to>
                                    </p:set>
                                    <p:anim calcmode="lin" valueType="num">
                                      <p:cBhvr additive="base">
                                        <p:cTn id="43" dur="500" fill="hold"/>
                                        <p:tgtEl>
                                          <p:spTgt spid="77"/>
                                        </p:tgtEl>
                                        <p:attrNameLst>
                                          <p:attrName>ppt_x</p:attrName>
                                        </p:attrNameLst>
                                      </p:cBhvr>
                                      <p:tavLst>
                                        <p:tav tm="0">
                                          <p:val>
                                            <p:strVal val="#ppt_x"/>
                                          </p:val>
                                        </p:tav>
                                        <p:tav tm="100000">
                                          <p:val>
                                            <p:strVal val="#ppt_x"/>
                                          </p:val>
                                        </p:tav>
                                      </p:tavLst>
                                    </p:anim>
                                    <p:anim calcmode="lin" valueType="num">
                                      <p:cBhvr additive="base">
                                        <p:cTn id="44"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wipe(down)">
                                      <p:cBhvr>
                                        <p:cTn id="49" dur="500"/>
                                        <p:tgtEl>
                                          <p:spTgt spid="69"/>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1000"/>
                                        <p:tgtEl>
                                          <p:spTgt spid="36"/>
                                        </p:tgtEl>
                                      </p:cBhvr>
                                    </p:animEffect>
                                    <p:anim calcmode="lin" valueType="num">
                                      <p:cBhvr>
                                        <p:cTn id="55" dur="1000" fill="hold"/>
                                        <p:tgtEl>
                                          <p:spTgt spid="36"/>
                                        </p:tgtEl>
                                        <p:attrNameLst>
                                          <p:attrName>ppt_x</p:attrName>
                                        </p:attrNameLst>
                                      </p:cBhvr>
                                      <p:tavLst>
                                        <p:tav tm="0">
                                          <p:val>
                                            <p:strVal val="#ppt_x"/>
                                          </p:val>
                                        </p:tav>
                                        <p:tav tm="100000">
                                          <p:val>
                                            <p:strVal val="#ppt_x"/>
                                          </p:val>
                                        </p:tav>
                                      </p:tavLst>
                                    </p:anim>
                                    <p:anim calcmode="lin" valueType="num">
                                      <p:cBhvr>
                                        <p:cTn id="5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1000"/>
                                        <p:tgtEl>
                                          <p:spTgt spid="35"/>
                                        </p:tgtEl>
                                      </p:cBhvr>
                                    </p:animEffect>
                                    <p:anim calcmode="lin" valueType="num">
                                      <p:cBhvr>
                                        <p:cTn id="62" dur="1000" fill="hold"/>
                                        <p:tgtEl>
                                          <p:spTgt spid="35"/>
                                        </p:tgtEl>
                                        <p:attrNameLst>
                                          <p:attrName>ppt_x</p:attrName>
                                        </p:attrNameLst>
                                      </p:cBhvr>
                                      <p:tavLst>
                                        <p:tav tm="0">
                                          <p:val>
                                            <p:strVal val="#ppt_x"/>
                                          </p:val>
                                        </p:tav>
                                        <p:tav tm="100000">
                                          <p:val>
                                            <p:strVal val="#ppt_x"/>
                                          </p:val>
                                        </p:tav>
                                      </p:tavLst>
                                    </p:anim>
                                    <p:anim calcmode="lin" valueType="num">
                                      <p:cBhvr>
                                        <p:cTn id="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1000"/>
                                        <p:tgtEl>
                                          <p:spTgt spid="3"/>
                                        </p:tgtEl>
                                      </p:cBhvr>
                                    </p:animEffect>
                                    <p:anim calcmode="lin" valueType="num">
                                      <p:cBhvr>
                                        <p:cTn id="69" dur="1000" fill="hold"/>
                                        <p:tgtEl>
                                          <p:spTgt spid="3"/>
                                        </p:tgtEl>
                                        <p:attrNameLst>
                                          <p:attrName>ppt_x</p:attrName>
                                        </p:attrNameLst>
                                      </p:cBhvr>
                                      <p:tavLst>
                                        <p:tav tm="0">
                                          <p:val>
                                            <p:strVal val="#ppt_x"/>
                                          </p:val>
                                        </p:tav>
                                        <p:tav tm="100000">
                                          <p:val>
                                            <p:strVal val="#ppt_x"/>
                                          </p:val>
                                        </p:tav>
                                      </p:tavLst>
                                    </p:anim>
                                    <p:anim calcmode="lin" valueType="num">
                                      <p:cBhvr>
                                        <p:cTn id="70" dur="1000" fill="hold"/>
                                        <p:tgtEl>
                                          <p:spTgt spid="3"/>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1000"/>
                                        <p:tgtEl>
                                          <p:spTgt spid="22"/>
                                        </p:tgtEl>
                                      </p:cBhvr>
                                    </p:animEffect>
                                    <p:anim calcmode="lin" valueType="num">
                                      <p:cBhvr>
                                        <p:cTn id="74" dur="1000" fill="hold"/>
                                        <p:tgtEl>
                                          <p:spTgt spid="22"/>
                                        </p:tgtEl>
                                        <p:attrNameLst>
                                          <p:attrName>ppt_x</p:attrName>
                                        </p:attrNameLst>
                                      </p:cBhvr>
                                      <p:tavLst>
                                        <p:tav tm="0">
                                          <p:val>
                                            <p:strVal val="#ppt_x"/>
                                          </p:val>
                                        </p:tav>
                                        <p:tav tm="100000">
                                          <p:val>
                                            <p:strVal val="#ppt_x"/>
                                          </p:val>
                                        </p:tav>
                                      </p:tavLst>
                                    </p:anim>
                                    <p:anim calcmode="lin" valueType="num">
                                      <p:cBhvr>
                                        <p:cTn id="75" dur="1000" fill="hold"/>
                                        <p:tgtEl>
                                          <p:spTgt spid="22"/>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1000"/>
                                        <p:tgtEl>
                                          <p:spTgt spid="23"/>
                                        </p:tgtEl>
                                      </p:cBhvr>
                                    </p:animEffect>
                                    <p:anim calcmode="lin" valueType="num">
                                      <p:cBhvr>
                                        <p:cTn id="79" dur="1000" fill="hold"/>
                                        <p:tgtEl>
                                          <p:spTgt spid="23"/>
                                        </p:tgtEl>
                                        <p:attrNameLst>
                                          <p:attrName>ppt_x</p:attrName>
                                        </p:attrNameLst>
                                      </p:cBhvr>
                                      <p:tavLst>
                                        <p:tav tm="0">
                                          <p:val>
                                            <p:strVal val="#ppt_x"/>
                                          </p:val>
                                        </p:tav>
                                        <p:tav tm="100000">
                                          <p:val>
                                            <p:strVal val="#ppt_x"/>
                                          </p:val>
                                        </p:tav>
                                      </p:tavLst>
                                    </p:anim>
                                    <p:anim calcmode="lin" valueType="num">
                                      <p:cBhvr>
                                        <p:cTn id="80" dur="1000" fill="hold"/>
                                        <p:tgtEl>
                                          <p:spTgt spid="23"/>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1000"/>
                                        <p:tgtEl>
                                          <p:spTgt spid="24"/>
                                        </p:tgtEl>
                                      </p:cBhvr>
                                    </p:animEffect>
                                    <p:anim calcmode="lin" valueType="num">
                                      <p:cBhvr>
                                        <p:cTn id="84" dur="1000" fill="hold"/>
                                        <p:tgtEl>
                                          <p:spTgt spid="24"/>
                                        </p:tgtEl>
                                        <p:attrNameLst>
                                          <p:attrName>ppt_x</p:attrName>
                                        </p:attrNameLst>
                                      </p:cBhvr>
                                      <p:tavLst>
                                        <p:tav tm="0">
                                          <p:val>
                                            <p:strVal val="#ppt_x"/>
                                          </p:val>
                                        </p:tav>
                                        <p:tav tm="100000">
                                          <p:val>
                                            <p:strVal val="#ppt_x"/>
                                          </p:val>
                                        </p:tav>
                                      </p:tavLst>
                                    </p:anim>
                                    <p:anim calcmode="lin" valueType="num">
                                      <p:cBhvr>
                                        <p:cTn id="85" dur="1000" fill="hold"/>
                                        <p:tgtEl>
                                          <p:spTgt spid="24"/>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1000"/>
                                        <p:tgtEl>
                                          <p:spTgt spid="25"/>
                                        </p:tgtEl>
                                      </p:cBhvr>
                                    </p:animEffect>
                                    <p:anim calcmode="lin" valueType="num">
                                      <p:cBhvr>
                                        <p:cTn id="89" dur="1000" fill="hold"/>
                                        <p:tgtEl>
                                          <p:spTgt spid="25"/>
                                        </p:tgtEl>
                                        <p:attrNameLst>
                                          <p:attrName>ppt_x</p:attrName>
                                        </p:attrNameLst>
                                      </p:cBhvr>
                                      <p:tavLst>
                                        <p:tav tm="0">
                                          <p:val>
                                            <p:strVal val="#ppt_x"/>
                                          </p:val>
                                        </p:tav>
                                        <p:tav tm="100000">
                                          <p:val>
                                            <p:strVal val="#ppt_x"/>
                                          </p:val>
                                        </p:tav>
                                      </p:tavLst>
                                    </p:anim>
                                    <p:anim calcmode="lin" valueType="num">
                                      <p:cBhvr>
                                        <p:cTn id="90" dur="1000" fill="hold"/>
                                        <p:tgtEl>
                                          <p:spTgt spid="25"/>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1000"/>
                                        <p:tgtEl>
                                          <p:spTgt spid="26"/>
                                        </p:tgtEl>
                                      </p:cBhvr>
                                    </p:animEffect>
                                    <p:anim calcmode="lin" valueType="num">
                                      <p:cBhvr>
                                        <p:cTn id="94" dur="1000" fill="hold"/>
                                        <p:tgtEl>
                                          <p:spTgt spid="26"/>
                                        </p:tgtEl>
                                        <p:attrNameLst>
                                          <p:attrName>ppt_x</p:attrName>
                                        </p:attrNameLst>
                                      </p:cBhvr>
                                      <p:tavLst>
                                        <p:tav tm="0">
                                          <p:val>
                                            <p:strVal val="#ppt_x"/>
                                          </p:val>
                                        </p:tav>
                                        <p:tav tm="100000">
                                          <p:val>
                                            <p:strVal val="#ppt_x"/>
                                          </p:val>
                                        </p:tav>
                                      </p:tavLst>
                                    </p:anim>
                                    <p:anim calcmode="lin" valueType="num">
                                      <p:cBhvr>
                                        <p:cTn id="95" dur="1000" fill="hold"/>
                                        <p:tgtEl>
                                          <p:spTgt spid="26"/>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1000"/>
                                        <p:tgtEl>
                                          <p:spTgt spid="27"/>
                                        </p:tgtEl>
                                      </p:cBhvr>
                                    </p:animEffect>
                                    <p:anim calcmode="lin" valueType="num">
                                      <p:cBhvr>
                                        <p:cTn id="99" dur="1000" fill="hold"/>
                                        <p:tgtEl>
                                          <p:spTgt spid="27"/>
                                        </p:tgtEl>
                                        <p:attrNameLst>
                                          <p:attrName>ppt_x</p:attrName>
                                        </p:attrNameLst>
                                      </p:cBhvr>
                                      <p:tavLst>
                                        <p:tav tm="0">
                                          <p:val>
                                            <p:strVal val="#ppt_x"/>
                                          </p:val>
                                        </p:tav>
                                        <p:tav tm="100000">
                                          <p:val>
                                            <p:strVal val="#ppt_x"/>
                                          </p:val>
                                        </p:tav>
                                      </p:tavLst>
                                    </p:anim>
                                    <p:anim calcmode="lin" valueType="num">
                                      <p:cBhvr>
                                        <p:cTn id="100" dur="1000" fill="hold"/>
                                        <p:tgtEl>
                                          <p:spTgt spid="27"/>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fade">
                                      <p:cBhvr>
                                        <p:cTn id="103" dur="1000"/>
                                        <p:tgtEl>
                                          <p:spTgt spid="28"/>
                                        </p:tgtEl>
                                      </p:cBhvr>
                                    </p:animEffect>
                                    <p:anim calcmode="lin" valueType="num">
                                      <p:cBhvr>
                                        <p:cTn id="104" dur="1000" fill="hold"/>
                                        <p:tgtEl>
                                          <p:spTgt spid="28"/>
                                        </p:tgtEl>
                                        <p:attrNameLst>
                                          <p:attrName>ppt_x</p:attrName>
                                        </p:attrNameLst>
                                      </p:cBhvr>
                                      <p:tavLst>
                                        <p:tav tm="0">
                                          <p:val>
                                            <p:strVal val="#ppt_x"/>
                                          </p:val>
                                        </p:tav>
                                        <p:tav tm="100000">
                                          <p:val>
                                            <p:strVal val="#ppt_x"/>
                                          </p:val>
                                        </p:tav>
                                      </p:tavLst>
                                    </p:anim>
                                    <p:anim calcmode="lin" valueType="num">
                                      <p:cBhvr>
                                        <p:cTn id="105" dur="1000" fill="hold"/>
                                        <p:tgtEl>
                                          <p:spTgt spid="2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Effect transition="in" filter="fade">
                                      <p:cBhvr>
                                        <p:cTn id="108" dur="1000"/>
                                        <p:tgtEl>
                                          <p:spTgt spid="29"/>
                                        </p:tgtEl>
                                      </p:cBhvr>
                                    </p:animEffect>
                                    <p:anim calcmode="lin" valueType="num">
                                      <p:cBhvr>
                                        <p:cTn id="109" dur="1000" fill="hold"/>
                                        <p:tgtEl>
                                          <p:spTgt spid="29"/>
                                        </p:tgtEl>
                                        <p:attrNameLst>
                                          <p:attrName>ppt_x</p:attrName>
                                        </p:attrNameLst>
                                      </p:cBhvr>
                                      <p:tavLst>
                                        <p:tav tm="0">
                                          <p:val>
                                            <p:strVal val="#ppt_x"/>
                                          </p:val>
                                        </p:tav>
                                        <p:tav tm="100000">
                                          <p:val>
                                            <p:strVal val="#ppt_x"/>
                                          </p:val>
                                        </p:tav>
                                      </p:tavLst>
                                    </p:anim>
                                    <p:anim calcmode="lin" valueType="num">
                                      <p:cBhvr>
                                        <p:cTn id="110" dur="1000" fill="hold"/>
                                        <p:tgtEl>
                                          <p:spTgt spid="29"/>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0"/>
                                        </p:tgtEl>
                                        <p:attrNameLst>
                                          <p:attrName>style.visibility</p:attrName>
                                        </p:attrNameLst>
                                      </p:cBhvr>
                                      <p:to>
                                        <p:strVal val="visible"/>
                                      </p:to>
                                    </p:set>
                                    <p:animEffect transition="in" filter="fade">
                                      <p:cBhvr>
                                        <p:cTn id="113" dur="1000"/>
                                        <p:tgtEl>
                                          <p:spTgt spid="30"/>
                                        </p:tgtEl>
                                      </p:cBhvr>
                                    </p:animEffect>
                                    <p:anim calcmode="lin" valueType="num">
                                      <p:cBhvr>
                                        <p:cTn id="114" dur="1000" fill="hold"/>
                                        <p:tgtEl>
                                          <p:spTgt spid="30"/>
                                        </p:tgtEl>
                                        <p:attrNameLst>
                                          <p:attrName>ppt_x</p:attrName>
                                        </p:attrNameLst>
                                      </p:cBhvr>
                                      <p:tavLst>
                                        <p:tav tm="0">
                                          <p:val>
                                            <p:strVal val="#ppt_x"/>
                                          </p:val>
                                        </p:tav>
                                        <p:tav tm="100000">
                                          <p:val>
                                            <p:strVal val="#ppt_x"/>
                                          </p:val>
                                        </p:tav>
                                      </p:tavLst>
                                    </p:anim>
                                    <p:anim calcmode="lin" valueType="num">
                                      <p:cBhvr>
                                        <p:cTn id="115" dur="1000" fill="hold"/>
                                        <p:tgtEl>
                                          <p:spTgt spid="30"/>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31"/>
                                        </p:tgtEl>
                                        <p:attrNameLst>
                                          <p:attrName>style.visibility</p:attrName>
                                        </p:attrNameLst>
                                      </p:cBhvr>
                                      <p:to>
                                        <p:strVal val="visible"/>
                                      </p:to>
                                    </p:set>
                                    <p:animEffect transition="in" filter="fade">
                                      <p:cBhvr>
                                        <p:cTn id="118" dur="1000"/>
                                        <p:tgtEl>
                                          <p:spTgt spid="31"/>
                                        </p:tgtEl>
                                      </p:cBhvr>
                                    </p:animEffect>
                                    <p:anim calcmode="lin" valueType="num">
                                      <p:cBhvr>
                                        <p:cTn id="119" dur="1000" fill="hold"/>
                                        <p:tgtEl>
                                          <p:spTgt spid="31"/>
                                        </p:tgtEl>
                                        <p:attrNameLst>
                                          <p:attrName>ppt_x</p:attrName>
                                        </p:attrNameLst>
                                      </p:cBhvr>
                                      <p:tavLst>
                                        <p:tav tm="0">
                                          <p:val>
                                            <p:strVal val="#ppt_x"/>
                                          </p:val>
                                        </p:tav>
                                        <p:tav tm="100000">
                                          <p:val>
                                            <p:strVal val="#ppt_x"/>
                                          </p:val>
                                        </p:tav>
                                      </p:tavLst>
                                    </p:anim>
                                    <p:anim calcmode="lin" valueType="num">
                                      <p:cBhvr>
                                        <p:cTn id="120" dur="1000" fill="hold"/>
                                        <p:tgtEl>
                                          <p:spTgt spid="31"/>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32"/>
                                        </p:tgtEl>
                                        <p:attrNameLst>
                                          <p:attrName>style.visibility</p:attrName>
                                        </p:attrNameLst>
                                      </p:cBhvr>
                                      <p:to>
                                        <p:strVal val="visible"/>
                                      </p:to>
                                    </p:set>
                                    <p:animEffect transition="in" filter="fade">
                                      <p:cBhvr>
                                        <p:cTn id="123" dur="1000"/>
                                        <p:tgtEl>
                                          <p:spTgt spid="32"/>
                                        </p:tgtEl>
                                      </p:cBhvr>
                                    </p:animEffect>
                                    <p:anim calcmode="lin" valueType="num">
                                      <p:cBhvr>
                                        <p:cTn id="124" dur="1000" fill="hold"/>
                                        <p:tgtEl>
                                          <p:spTgt spid="32"/>
                                        </p:tgtEl>
                                        <p:attrNameLst>
                                          <p:attrName>ppt_x</p:attrName>
                                        </p:attrNameLst>
                                      </p:cBhvr>
                                      <p:tavLst>
                                        <p:tav tm="0">
                                          <p:val>
                                            <p:strVal val="#ppt_x"/>
                                          </p:val>
                                        </p:tav>
                                        <p:tav tm="100000">
                                          <p:val>
                                            <p:strVal val="#ppt_x"/>
                                          </p:val>
                                        </p:tav>
                                      </p:tavLst>
                                    </p:anim>
                                    <p:anim calcmode="lin" valueType="num">
                                      <p:cBhvr>
                                        <p:cTn id="125" dur="1000" fill="hold"/>
                                        <p:tgtEl>
                                          <p:spTgt spid="32"/>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33"/>
                                        </p:tgtEl>
                                        <p:attrNameLst>
                                          <p:attrName>style.visibility</p:attrName>
                                        </p:attrNameLst>
                                      </p:cBhvr>
                                      <p:to>
                                        <p:strVal val="visible"/>
                                      </p:to>
                                    </p:set>
                                    <p:animEffect transition="in" filter="fade">
                                      <p:cBhvr>
                                        <p:cTn id="128" dur="1000"/>
                                        <p:tgtEl>
                                          <p:spTgt spid="33"/>
                                        </p:tgtEl>
                                      </p:cBhvr>
                                    </p:animEffect>
                                    <p:anim calcmode="lin" valueType="num">
                                      <p:cBhvr>
                                        <p:cTn id="129" dur="1000" fill="hold"/>
                                        <p:tgtEl>
                                          <p:spTgt spid="33"/>
                                        </p:tgtEl>
                                        <p:attrNameLst>
                                          <p:attrName>ppt_x</p:attrName>
                                        </p:attrNameLst>
                                      </p:cBhvr>
                                      <p:tavLst>
                                        <p:tav tm="0">
                                          <p:val>
                                            <p:strVal val="#ppt_x"/>
                                          </p:val>
                                        </p:tav>
                                        <p:tav tm="100000">
                                          <p:val>
                                            <p:strVal val="#ppt_x"/>
                                          </p:val>
                                        </p:tav>
                                      </p:tavLst>
                                    </p:anim>
                                    <p:anim calcmode="lin" valueType="num">
                                      <p:cBhvr>
                                        <p:cTn id="130" dur="1000" fill="hold"/>
                                        <p:tgtEl>
                                          <p:spTgt spid="33"/>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fade">
                                      <p:cBhvr>
                                        <p:cTn id="133" dur="1000"/>
                                        <p:tgtEl>
                                          <p:spTgt spid="34"/>
                                        </p:tgtEl>
                                      </p:cBhvr>
                                    </p:animEffect>
                                    <p:anim calcmode="lin" valueType="num">
                                      <p:cBhvr>
                                        <p:cTn id="134" dur="1000" fill="hold"/>
                                        <p:tgtEl>
                                          <p:spTgt spid="34"/>
                                        </p:tgtEl>
                                        <p:attrNameLst>
                                          <p:attrName>ppt_x</p:attrName>
                                        </p:attrNameLst>
                                      </p:cBhvr>
                                      <p:tavLst>
                                        <p:tav tm="0">
                                          <p:val>
                                            <p:strVal val="#ppt_x"/>
                                          </p:val>
                                        </p:tav>
                                        <p:tav tm="100000">
                                          <p:val>
                                            <p:strVal val="#ppt_x"/>
                                          </p:val>
                                        </p:tav>
                                      </p:tavLst>
                                    </p:anim>
                                    <p:anim calcmode="lin" valueType="num">
                                      <p:cBhvr>
                                        <p:cTn id="13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P spid="30" grpId="0"/>
      <p:bldP spid="31" grpId="0"/>
      <p:bldP spid="32" grpId="0"/>
      <p:bldP spid="33" grpId="0"/>
      <p:bldP spid="34" grpId="0" animBg="1"/>
      <p:bldP spid="35" grpId="0"/>
      <p:bldP spid="69" grpId="0"/>
      <p:bldP spid="71" grpId="0"/>
      <p:bldP spid="72" grpId="0"/>
      <p:bldP spid="73" grpId="0"/>
      <p:bldP spid="74" grpId="0"/>
      <p:bldP spid="75" grpId="0"/>
      <p:bldP spid="76" grpId="0"/>
      <p:bldP spid="7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25F19AAB-BC4E-35A3-B492-341E3D6B7A5F}"/>
              </a:ext>
            </a:extLst>
          </p:cNvPr>
          <p:cNvSpPr txBox="1">
            <a:spLocks noGrp="1"/>
          </p:cNvSpPr>
          <p:nvPr>
            <p:ph type="title"/>
          </p:nvPr>
        </p:nvSpPr>
        <p:spPr>
          <a:xfrm>
            <a:off x="-500431" y="105218"/>
            <a:ext cx="10515600" cy="1325563"/>
          </a:xfrm>
          <a:prstGeom prst="rect">
            <a:avLst/>
          </a:prstGeom>
        </p:spPr>
        <p:txBody>
          <a:bodyPr vert="horz" wrap="square" lIns="0" tIns="195579" rIns="0" bIns="0" rtlCol="0">
            <a:spAutoFit/>
          </a:bodyPr>
          <a:lstStyle/>
          <a:p>
            <a:pPr marL="2204720">
              <a:spcBef>
                <a:spcPts val="100"/>
              </a:spcBef>
            </a:pPr>
            <a:r>
              <a:rPr sz="4400" spc="280" dirty="0" err="1"/>
              <a:t>Indice</a:t>
            </a:r>
            <a:r>
              <a:rPr sz="4400" spc="145" dirty="0"/>
              <a:t> </a:t>
            </a:r>
            <a:r>
              <a:rPr sz="4400" spc="340" dirty="0"/>
              <a:t>DESI</a:t>
            </a:r>
            <a:r>
              <a:rPr lang="it-IT" sz="4400" spc="340" dirty="0"/>
              <a:t> </a:t>
            </a:r>
            <a:r>
              <a:rPr lang="it-IT" sz="1800" spc="340" dirty="0"/>
              <a:t>(Digital economy and Society Index)</a:t>
            </a:r>
            <a:endParaRPr sz="1800" spc="340" dirty="0"/>
          </a:p>
        </p:txBody>
      </p:sp>
      <p:pic>
        <p:nvPicPr>
          <p:cNvPr id="4" name="object 2">
            <a:extLst>
              <a:ext uri="{FF2B5EF4-FFF2-40B4-BE49-F238E27FC236}">
                <a16:creationId xmlns:a16="http://schemas.microsoft.com/office/drawing/2014/main" id="{57828838-1783-A404-A411-74F6216BC1B6}"/>
              </a:ext>
            </a:extLst>
          </p:cNvPr>
          <p:cNvPicPr/>
          <p:nvPr/>
        </p:nvPicPr>
        <p:blipFill>
          <a:blip r:embed="rId2" cstate="print"/>
          <a:stretch>
            <a:fillRect/>
          </a:stretch>
        </p:blipFill>
        <p:spPr>
          <a:xfrm>
            <a:off x="877649" y="1132014"/>
            <a:ext cx="8746435" cy="5367782"/>
          </a:xfrm>
          <a:prstGeom prst="rect">
            <a:avLst/>
          </a:prstGeom>
        </p:spPr>
      </p:pic>
      <p:sp>
        <p:nvSpPr>
          <p:cNvPr id="5" name="object 4">
            <a:extLst>
              <a:ext uri="{FF2B5EF4-FFF2-40B4-BE49-F238E27FC236}">
                <a16:creationId xmlns:a16="http://schemas.microsoft.com/office/drawing/2014/main" id="{0A7A123A-1B9C-296D-95DF-9C13A852D99F}"/>
              </a:ext>
            </a:extLst>
          </p:cNvPr>
          <p:cNvSpPr txBox="1"/>
          <p:nvPr/>
        </p:nvSpPr>
        <p:spPr>
          <a:xfrm>
            <a:off x="9610919" y="2136536"/>
            <a:ext cx="2581081" cy="4256935"/>
          </a:xfrm>
          <a:prstGeom prst="rect">
            <a:avLst/>
          </a:prstGeom>
        </p:spPr>
        <p:txBody>
          <a:bodyPr vert="horz" wrap="square" lIns="0" tIns="29845" rIns="0" bIns="0" rtlCol="0">
            <a:spAutoFit/>
          </a:bodyPr>
          <a:lstStyle/>
          <a:p>
            <a:pPr marL="298450" marR="301625" indent="-285750">
              <a:lnSpc>
                <a:spcPts val="1580"/>
              </a:lnSpc>
              <a:spcBef>
                <a:spcPts val="235"/>
              </a:spcBef>
              <a:buChar char="•"/>
              <a:tabLst>
                <a:tab pos="298450" algn="l"/>
              </a:tabLst>
            </a:pPr>
            <a:r>
              <a:rPr spc="-10" dirty="0">
                <a:latin typeface="Arial"/>
                <a:cs typeface="Arial"/>
              </a:rPr>
              <a:t>Terz’ultimo</a:t>
            </a:r>
            <a:r>
              <a:rPr spc="-55" dirty="0">
                <a:latin typeface="Arial"/>
                <a:cs typeface="Arial"/>
              </a:rPr>
              <a:t> </a:t>
            </a:r>
            <a:r>
              <a:rPr dirty="0">
                <a:latin typeface="Arial"/>
                <a:cs typeface="Arial"/>
              </a:rPr>
              <a:t>posto</a:t>
            </a:r>
            <a:r>
              <a:rPr spc="-50" dirty="0">
                <a:latin typeface="Arial"/>
                <a:cs typeface="Arial"/>
              </a:rPr>
              <a:t> </a:t>
            </a:r>
            <a:r>
              <a:rPr spc="-25" dirty="0">
                <a:latin typeface="Arial"/>
                <a:cs typeface="Arial"/>
              </a:rPr>
              <a:t>per </a:t>
            </a:r>
            <a:r>
              <a:rPr dirty="0">
                <a:latin typeface="Arial"/>
                <a:cs typeface="Arial"/>
              </a:rPr>
              <a:t>competenze</a:t>
            </a:r>
            <a:r>
              <a:rPr spc="-50" dirty="0">
                <a:latin typeface="Arial"/>
                <a:cs typeface="Arial"/>
              </a:rPr>
              <a:t> </a:t>
            </a:r>
            <a:r>
              <a:rPr spc="-10" dirty="0">
                <a:latin typeface="Arial"/>
                <a:cs typeface="Arial"/>
              </a:rPr>
              <a:t>digitali;</a:t>
            </a:r>
            <a:endParaRPr dirty="0">
              <a:latin typeface="Arial"/>
              <a:cs typeface="Arial"/>
            </a:endParaRPr>
          </a:p>
          <a:p>
            <a:pPr>
              <a:spcBef>
                <a:spcPts val="5"/>
              </a:spcBef>
              <a:buFont typeface="Arial"/>
              <a:buChar char="•"/>
            </a:pPr>
            <a:endParaRPr dirty="0">
              <a:latin typeface="Arial"/>
              <a:cs typeface="Arial"/>
            </a:endParaRPr>
          </a:p>
          <a:p>
            <a:pPr marL="298450" marR="64769" indent="-285750">
              <a:lnSpc>
                <a:spcPct val="101400"/>
              </a:lnSpc>
              <a:buChar char="•"/>
              <a:tabLst>
                <a:tab pos="298450" algn="l"/>
              </a:tabLst>
            </a:pPr>
            <a:r>
              <a:rPr lang="it-IT" dirty="0">
                <a:latin typeface="Arial"/>
                <a:cs typeface="Arial"/>
              </a:rPr>
              <a:t>U</a:t>
            </a:r>
            <a:r>
              <a:rPr dirty="0" err="1">
                <a:latin typeface="Arial"/>
                <a:cs typeface="Arial"/>
              </a:rPr>
              <a:t>ltimi</a:t>
            </a:r>
            <a:r>
              <a:rPr spc="-25" dirty="0">
                <a:latin typeface="Arial"/>
                <a:cs typeface="Arial"/>
              </a:rPr>
              <a:t> </a:t>
            </a:r>
            <a:r>
              <a:rPr dirty="0">
                <a:latin typeface="Arial"/>
                <a:cs typeface="Arial"/>
              </a:rPr>
              <a:t>nel</a:t>
            </a:r>
            <a:r>
              <a:rPr spc="-20" dirty="0">
                <a:latin typeface="Arial"/>
                <a:cs typeface="Arial"/>
              </a:rPr>
              <a:t> </a:t>
            </a:r>
            <a:r>
              <a:rPr dirty="0">
                <a:latin typeface="Arial"/>
                <a:cs typeface="Arial"/>
              </a:rPr>
              <a:t>continente</a:t>
            </a:r>
            <a:r>
              <a:rPr spc="-25" dirty="0">
                <a:latin typeface="Arial"/>
                <a:cs typeface="Arial"/>
              </a:rPr>
              <a:t> per </a:t>
            </a:r>
            <a:r>
              <a:rPr dirty="0">
                <a:latin typeface="Arial"/>
                <a:cs typeface="Arial"/>
              </a:rPr>
              <a:t>quota</a:t>
            </a:r>
            <a:r>
              <a:rPr spc="-30" dirty="0">
                <a:latin typeface="Arial"/>
                <a:cs typeface="Arial"/>
              </a:rPr>
              <a:t> </a:t>
            </a:r>
            <a:r>
              <a:rPr dirty="0">
                <a:latin typeface="Arial"/>
                <a:cs typeface="Arial"/>
              </a:rPr>
              <a:t>di</a:t>
            </a:r>
            <a:r>
              <a:rPr spc="-20" dirty="0">
                <a:latin typeface="Arial"/>
                <a:cs typeface="Arial"/>
              </a:rPr>
              <a:t> </a:t>
            </a:r>
            <a:r>
              <a:rPr dirty="0">
                <a:latin typeface="Arial"/>
                <a:cs typeface="Arial"/>
              </a:rPr>
              <a:t>laureati</a:t>
            </a:r>
            <a:r>
              <a:rPr spc="-15" dirty="0">
                <a:latin typeface="Arial"/>
                <a:cs typeface="Arial"/>
              </a:rPr>
              <a:t> </a:t>
            </a:r>
            <a:r>
              <a:rPr spc="-25" dirty="0">
                <a:latin typeface="Arial"/>
                <a:cs typeface="Arial"/>
              </a:rPr>
              <a:t>in </a:t>
            </a:r>
            <a:r>
              <a:rPr dirty="0">
                <a:latin typeface="Arial"/>
                <a:cs typeface="Arial"/>
              </a:rPr>
              <a:t>ambito</a:t>
            </a:r>
            <a:r>
              <a:rPr spc="-40" dirty="0">
                <a:latin typeface="Arial"/>
                <a:cs typeface="Arial"/>
              </a:rPr>
              <a:t> </a:t>
            </a:r>
            <a:r>
              <a:rPr spc="-20" dirty="0">
                <a:latin typeface="Arial"/>
                <a:cs typeface="Arial"/>
              </a:rPr>
              <a:t>ICT;</a:t>
            </a:r>
            <a:endParaRPr dirty="0">
              <a:latin typeface="Arial"/>
              <a:cs typeface="Arial"/>
            </a:endParaRPr>
          </a:p>
          <a:p>
            <a:pPr>
              <a:spcBef>
                <a:spcPts val="30"/>
              </a:spcBef>
              <a:buFont typeface="Arial"/>
              <a:buChar char="•"/>
            </a:pPr>
            <a:endParaRPr dirty="0">
              <a:latin typeface="Arial"/>
              <a:cs typeface="Arial"/>
            </a:endParaRPr>
          </a:p>
          <a:p>
            <a:pPr marL="298450" marR="114935" indent="-285750">
              <a:lnSpc>
                <a:spcPct val="101400"/>
              </a:lnSpc>
              <a:buChar char="•"/>
              <a:tabLst>
                <a:tab pos="298450" algn="l"/>
              </a:tabLst>
            </a:pPr>
            <a:r>
              <a:rPr dirty="0">
                <a:latin typeface="Arial"/>
                <a:cs typeface="Arial"/>
              </a:rPr>
              <a:t>25esimo</a:t>
            </a:r>
            <a:r>
              <a:rPr spc="-25" dirty="0">
                <a:latin typeface="Arial"/>
                <a:cs typeface="Arial"/>
              </a:rPr>
              <a:t> </a:t>
            </a:r>
            <a:r>
              <a:rPr dirty="0">
                <a:latin typeface="Arial"/>
                <a:cs typeface="Arial"/>
              </a:rPr>
              <a:t>posto</a:t>
            </a:r>
            <a:r>
              <a:rPr spc="-25" dirty="0">
                <a:latin typeface="Arial"/>
                <a:cs typeface="Arial"/>
              </a:rPr>
              <a:t> per </a:t>
            </a:r>
            <a:r>
              <a:rPr dirty="0">
                <a:latin typeface="Arial"/>
                <a:cs typeface="Arial"/>
              </a:rPr>
              <a:t>utilizzo</a:t>
            </a:r>
            <a:r>
              <a:rPr spc="-25" dirty="0">
                <a:latin typeface="Arial"/>
                <a:cs typeface="Arial"/>
              </a:rPr>
              <a:t> </a:t>
            </a:r>
            <a:r>
              <a:rPr spc="-10" dirty="0">
                <a:latin typeface="Arial"/>
                <a:cs typeface="Arial"/>
              </a:rPr>
              <a:t>complessivo </a:t>
            </a:r>
            <a:r>
              <a:rPr dirty="0">
                <a:latin typeface="Arial"/>
                <a:cs typeface="Arial"/>
              </a:rPr>
              <a:t>della</a:t>
            </a:r>
            <a:r>
              <a:rPr spc="-25" dirty="0">
                <a:latin typeface="Arial"/>
                <a:cs typeface="Arial"/>
              </a:rPr>
              <a:t> </a:t>
            </a:r>
            <a:r>
              <a:rPr dirty="0">
                <a:latin typeface="Arial"/>
                <a:cs typeface="Arial"/>
              </a:rPr>
              <a:t>banda</a:t>
            </a:r>
            <a:r>
              <a:rPr spc="-25" dirty="0">
                <a:latin typeface="Arial"/>
                <a:cs typeface="Arial"/>
              </a:rPr>
              <a:t> </a:t>
            </a:r>
            <a:r>
              <a:rPr dirty="0">
                <a:latin typeface="Arial"/>
                <a:cs typeface="Arial"/>
              </a:rPr>
              <a:t>larga</a:t>
            </a:r>
            <a:r>
              <a:rPr spc="-25" dirty="0">
                <a:latin typeface="Arial"/>
                <a:cs typeface="Arial"/>
              </a:rPr>
              <a:t> </a:t>
            </a:r>
            <a:r>
              <a:rPr spc="-10" dirty="0">
                <a:latin typeface="Arial"/>
                <a:cs typeface="Arial"/>
              </a:rPr>
              <a:t>fissa;</a:t>
            </a:r>
            <a:endParaRPr dirty="0">
              <a:latin typeface="Arial"/>
              <a:cs typeface="Arial"/>
            </a:endParaRPr>
          </a:p>
          <a:p>
            <a:pPr>
              <a:spcBef>
                <a:spcPts val="35"/>
              </a:spcBef>
              <a:buFont typeface="Arial"/>
              <a:buChar char="•"/>
            </a:pPr>
            <a:endParaRPr dirty="0">
              <a:latin typeface="Arial"/>
              <a:cs typeface="Arial"/>
            </a:endParaRPr>
          </a:p>
          <a:p>
            <a:pPr marL="298450" marR="5080" indent="-285750">
              <a:lnSpc>
                <a:spcPct val="101400"/>
              </a:lnSpc>
              <a:buChar char="•"/>
              <a:tabLst>
                <a:tab pos="298450" algn="l"/>
              </a:tabLst>
            </a:pPr>
            <a:r>
              <a:rPr lang="it-IT" dirty="0">
                <a:latin typeface="Arial"/>
                <a:cs typeface="Arial"/>
              </a:rPr>
              <a:t>U</a:t>
            </a:r>
            <a:r>
              <a:rPr dirty="0" err="1">
                <a:latin typeface="Arial"/>
                <a:cs typeface="Arial"/>
              </a:rPr>
              <a:t>ltimo</a:t>
            </a:r>
            <a:r>
              <a:rPr spc="-20" dirty="0">
                <a:latin typeface="Arial"/>
                <a:cs typeface="Arial"/>
              </a:rPr>
              <a:t> </a:t>
            </a:r>
            <a:r>
              <a:rPr dirty="0">
                <a:latin typeface="Arial"/>
                <a:cs typeface="Arial"/>
              </a:rPr>
              <a:t>posto</a:t>
            </a:r>
            <a:r>
              <a:rPr spc="-20" dirty="0">
                <a:latin typeface="Arial"/>
                <a:cs typeface="Arial"/>
              </a:rPr>
              <a:t> </a:t>
            </a:r>
            <a:r>
              <a:rPr dirty="0">
                <a:latin typeface="Arial"/>
                <a:cs typeface="Arial"/>
              </a:rPr>
              <a:t>per</a:t>
            </a:r>
            <a:r>
              <a:rPr spc="-20" dirty="0">
                <a:latin typeface="Arial"/>
                <a:cs typeface="Arial"/>
              </a:rPr>
              <a:t> </a:t>
            </a:r>
            <a:r>
              <a:rPr spc="-10" dirty="0">
                <a:latin typeface="Arial"/>
                <a:cs typeface="Arial"/>
              </a:rPr>
              <a:t>l’utilizzo </a:t>
            </a:r>
            <a:r>
              <a:rPr dirty="0">
                <a:latin typeface="Arial"/>
                <a:cs typeface="Arial"/>
              </a:rPr>
              <a:t>della</a:t>
            </a:r>
            <a:r>
              <a:rPr spc="-25" dirty="0">
                <a:latin typeface="Arial"/>
                <a:cs typeface="Arial"/>
              </a:rPr>
              <a:t> </a:t>
            </a:r>
            <a:r>
              <a:rPr dirty="0">
                <a:latin typeface="Arial"/>
                <a:cs typeface="Arial"/>
              </a:rPr>
              <a:t>banda</a:t>
            </a:r>
            <a:r>
              <a:rPr spc="-25" dirty="0">
                <a:latin typeface="Arial"/>
                <a:cs typeface="Arial"/>
              </a:rPr>
              <a:t> </a:t>
            </a:r>
            <a:r>
              <a:rPr spc="-20" dirty="0">
                <a:latin typeface="Arial"/>
                <a:cs typeface="Arial"/>
              </a:rPr>
              <a:t>larga</a:t>
            </a:r>
            <a:r>
              <a:rPr spc="500" dirty="0">
                <a:latin typeface="Arial"/>
                <a:cs typeface="Arial"/>
              </a:rPr>
              <a:t> </a:t>
            </a:r>
            <a:r>
              <a:rPr spc="-10" dirty="0">
                <a:latin typeface="Arial"/>
                <a:cs typeface="Arial"/>
              </a:rPr>
              <a:t>mobile;</a:t>
            </a:r>
            <a:endParaRPr dirty="0">
              <a:latin typeface="Arial"/>
              <a:cs typeface="Arial"/>
            </a:endParaRPr>
          </a:p>
        </p:txBody>
      </p:sp>
    </p:spTree>
    <p:extLst>
      <p:ext uri="{BB962C8B-B14F-4D97-AF65-F5344CB8AC3E}">
        <p14:creationId xmlns:p14="http://schemas.microsoft.com/office/powerpoint/2010/main" val="161522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TEMPLATE EUPATI 2023">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EUPATI 2023" id="{A8EA2A0D-D9E0-479F-ADAA-D7E462B926C4}" vid="{79DAF992-6654-4D85-A787-8F6669B4764D}"/>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1016</TotalTime>
  <Words>1633</Words>
  <Application>Microsoft Office PowerPoint</Application>
  <PresentationFormat>Widescreen</PresentationFormat>
  <Paragraphs>197</Paragraphs>
  <Slides>27</Slides>
  <Notes>0</Notes>
  <HiddenSlides>0</HiddenSlides>
  <MMClips>0</MMClips>
  <ScaleCrop>false</ScaleCrop>
  <HeadingPairs>
    <vt:vector size="6" baseType="variant">
      <vt:variant>
        <vt:lpstr>Caratteri utilizzati</vt:lpstr>
      </vt:variant>
      <vt:variant>
        <vt:i4>9</vt:i4>
      </vt:variant>
      <vt:variant>
        <vt:lpstr>Tema</vt:lpstr>
      </vt:variant>
      <vt:variant>
        <vt:i4>2</vt:i4>
      </vt:variant>
      <vt:variant>
        <vt:lpstr>Titoli diapositive</vt:lpstr>
      </vt:variant>
      <vt:variant>
        <vt:i4>27</vt:i4>
      </vt:variant>
    </vt:vector>
  </HeadingPairs>
  <TitlesOfParts>
    <vt:vector size="38" baseType="lpstr">
      <vt:lpstr>Arial</vt:lpstr>
      <vt:lpstr>Calibri</vt:lpstr>
      <vt:lpstr>Calibri Light</vt:lpstr>
      <vt:lpstr>Century Gothic</vt:lpstr>
      <vt:lpstr>Open Sans</vt:lpstr>
      <vt:lpstr>Roboto</vt:lpstr>
      <vt:lpstr>Tahoma</vt:lpstr>
      <vt:lpstr>Times New Roman</vt:lpstr>
      <vt:lpstr>Verdana</vt:lpstr>
      <vt:lpstr>TEMPLATE EUPATI 2023</vt:lpstr>
      <vt:lpstr>1_Office Theme</vt:lpstr>
      <vt:lpstr>Il paziente e le nuove domande di assistenza Il valore dell’empowerment      Diritto alla salute e sostenibilità. L’opportunità dell’innovazione digitale e il punto di vista dei pazienti  FIRENZE, 3 novembre 2023 </vt:lpstr>
      <vt:lpstr>Presentazione standard di PowerPoint</vt:lpstr>
      <vt:lpstr>Presentazione del relatore</vt:lpstr>
      <vt:lpstr>Indice dell’intervento</vt:lpstr>
      <vt:lpstr>Presentazione standard di PowerPoint</vt:lpstr>
      <vt:lpstr>L’innovazione tecnologica cambia  ogni aspetto della nostra vita</vt:lpstr>
      <vt:lpstr>Presentazione standard di PowerPoint</vt:lpstr>
      <vt:lpstr>Presentazione standard di PowerPoint</vt:lpstr>
      <vt:lpstr>Indice DESI (Digital economy and Society Index)</vt:lpstr>
      <vt:lpstr>DIGITAL DIVIDE</vt:lpstr>
      <vt:lpstr>Presentazione standard di PowerPoint</vt:lpstr>
      <vt:lpstr>Presentazione standard di PowerPoint</vt:lpstr>
      <vt:lpstr>Indicazioni Accordo Stato-Regioni</vt:lpstr>
      <vt:lpstr>La voce dei pazienti nella «value-based healthcare»</vt:lpstr>
      <vt:lpstr>     Le Associazioni dei pazienti intendono contribuire al miglioramento dei servizi medici e assistenziali rivolti ai pazienti dando voce a questi ultimi su tutti i tavoli</vt:lpstr>
      <vt:lpstr>GESTIRE EFFICACEMENTE LA PROPRIA PATOLOGIA PER AIUTARE UN’ALTRA PERSONA A GESTIRE LA PROPRIA PATOLOGIA</vt:lpstr>
      <vt:lpstr>Empowerment: una definizione</vt:lpstr>
      <vt:lpstr>Presentazione standard di PowerPoint</vt:lpstr>
      <vt:lpstr>Perché le Associazioni dei pazienti si occupano di tecnologie digitali per la salute?</vt:lpstr>
      <vt:lpstr>IAP2 Spectrum of Public Participation</vt:lpstr>
      <vt:lpstr>Patient Engagement</vt:lpstr>
      <vt:lpstr>Presentazione standard di PowerPoint</vt:lpstr>
      <vt:lpstr>Presentazione standard di PowerPoint</vt:lpstr>
      <vt:lpstr>PER APPROFONDIRE</vt:lpstr>
      <vt:lpstr>Presentazione standard di PowerPoint</vt:lpstr>
      <vt:lpstr>Grazie!</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gabriella pergamo</dc:creator>
  <cp:lastModifiedBy>Gabriella Gori</cp:lastModifiedBy>
  <cp:revision>23</cp:revision>
  <cp:lastPrinted>2023-11-02T19:54:04Z</cp:lastPrinted>
  <dcterms:created xsi:type="dcterms:W3CDTF">2023-04-27T12:56:56Z</dcterms:created>
  <dcterms:modified xsi:type="dcterms:W3CDTF">2023-11-02T20:04:24Z</dcterms:modified>
</cp:coreProperties>
</file>