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322" r:id="rId4"/>
    <p:sldId id="320" r:id="rId5"/>
    <p:sldId id="323" r:id="rId6"/>
    <p:sldId id="324" r:id="rId7"/>
    <p:sldId id="326" r:id="rId8"/>
    <p:sldId id="328" r:id="rId9"/>
    <p:sldId id="327" r:id="rId10"/>
    <p:sldId id="329" r:id="rId11"/>
    <p:sldId id="330" r:id="rId12"/>
    <p:sldId id="319" r:id="rId13"/>
    <p:sldId id="293" r:id="rId14"/>
    <p:sldId id="294" r:id="rId15"/>
    <p:sldId id="297" r:id="rId16"/>
    <p:sldId id="298" r:id="rId17"/>
    <p:sldId id="299" r:id="rId18"/>
    <p:sldId id="278" r:id="rId19"/>
    <p:sldId id="315" r:id="rId20"/>
    <p:sldId id="314" r:id="rId21"/>
    <p:sldId id="279" r:id="rId22"/>
    <p:sldId id="316" r:id="rId23"/>
    <p:sldId id="317" r:id="rId24"/>
  </p:sldIdLst>
  <p:sldSz cx="9144000" cy="6858000" type="screen4x3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3" autoAdjust="0"/>
    <p:restoredTop sz="96357" autoAdjust="0"/>
  </p:normalViewPr>
  <p:slideViewPr>
    <p:cSldViewPr>
      <p:cViewPr varScale="1">
        <p:scale>
          <a:sx n="142" d="100"/>
          <a:sy n="142" d="100"/>
        </p:scale>
        <p:origin x="5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3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14" y="2"/>
            <a:ext cx="430233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E957-7575-457B-9AC9-91FBDB235D81}" type="datetimeFigureOut">
              <a:rPr lang="it-IT" smtClean="0"/>
              <a:pPr/>
              <a:t>02/11/23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457" y="3271840"/>
            <a:ext cx="794131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337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14" y="6456363"/>
            <a:ext cx="430233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0F77-FDDB-48DE-AD53-68ADD64F7D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55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9286B-3508-4970-9C81-A7E4C7559D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42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Roma,</a:t>
            </a:r>
            <a:r>
              <a:rPr spc="-40" dirty="0"/>
              <a:t> </a:t>
            </a:r>
            <a:r>
              <a:rPr spc="-10" dirty="0"/>
              <a:t>24.02.2018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Roma,</a:t>
            </a:r>
            <a:r>
              <a:rPr spc="-40" dirty="0"/>
              <a:t> </a:t>
            </a:r>
            <a:r>
              <a:rPr spc="-10" dirty="0"/>
              <a:t>24.02.2018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Roma,</a:t>
            </a:r>
            <a:r>
              <a:rPr spc="-40" dirty="0"/>
              <a:t> </a:t>
            </a:r>
            <a:r>
              <a:rPr spc="-10" dirty="0"/>
              <a:t>24.02.2018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Roma,</a:t>
            </a:r>
            <a:r>
              <a:rPr spc="-40" dirty="0"/>
              <a:t> </a:t>
            </a:r>
            <a:r>
              <a:rPr spc="-10" dirty="0"/>
              <a:t>24.02.2018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uo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79876"/>
            <a:ext cx="9144000" cy="1804670"/>
          </a:xfrm>
          <a:custGeom>
            <a:avLst/>
            <a:gdLst/>
            <a:ahLst/>
            <a:cxnLst/>
            <a:rect l="l" t="t" r="r" b="b"/>
            <a:pathLst>
              <a:path w="9144000" h="1804670">
                <a:moveTo>
                  <a:pt x="0" y="1804415"/>
                </a:moveTo>
                <a:lnTo>
                  <a:pt x="9144000" y="1804415"/>
                </a:lnTo>
                <a:lnTo>
                  <a:pt x="9144000" y="0"/>
                </a:lnTo>
                <a:lnTo>
                  <a:pt x="0" y="0"/>
                </a:lnTo>
                <a:lnTo>
                  <a:pt x="0" y="1804415"/>
                </a:lnTo>
                <a:close/>
              </a:path>
            </a:pathLst>
          </a:custGeom>
          <a:solidFill>
            <a:srgbClr val="004E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6BF0284-92A1-EF47-947A-55020BCC211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Roma,</a:t>
            </a:r>
            <a:r>
              <a:rPr lang="it-IT" spc="-100" dirty="0"/>
              <a:t> </a:t>
            </a:r>
            <a:r>
              <a:rPr lang="it-IT" spc="-20" dirty="0"/>
              <a:t>14.04.2021</a:t>
            </a:r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6884" y="567309"/>
            <a:ext cx="20262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110867"/>
            <a:ext cx="8486140" cy="3775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14158" y="6525586"/>
            <a:ext cx="130302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Roma,</a:t>
            </a:r>
            <a:r>
              <a:rPr spc="-40" dirty="0"/>
              <a:t> </a:t>
            </a:r>
            <a:r>
              <a:rPr spc="-10" dirty="0"/>
              <a:t>24.02.2018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" y="3644965"/>
            <a:ext cx="9144000" cy="1804670"/>
          </a:xfrm>
          <a:custGeom>
            <a:avLst/>
            <a:gdLst/>
            <a:ahLst/>
            <a:cxnLst/>
            <a:rect l="l" t="t" r="r" b="b"/>
            <a:pathLst>
              <a:path w="9144000" h="1804670">
                <a:moveTo>
                  <a:pt x="9144000" y="0"/>
                </a:moveTo>
                <a:lnTo>
                  <a:pt x="0" y="0"/>
                </a:lnTo>
                <a:lnTo>
                  <a:pt x="0" y="1804162"/>
                </a:lnTo>
                <a:lnTo>
                  <a:pt x="9144000" y="180416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E5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8893" y="1931542"/>
            <a:ext cx="9113967" cy="3380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it-IT" sz="2800" spc="-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lang="it-IT" sz="2800" spc="-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lang="it-IT"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 </a:t>
            </a: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La cura al domicilio del paziente. </a:t>
            </a:r>
          </a:p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lang="it-IT"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La scommessa dell’ecosistema digitale e dell’infermiere di comunità </a:t>
            </a:r>
          </a:p>
          <a:p>
            <a:pPr marL="12700" algn="ctr">
              <a:lnSpc>
                <a:spcPct val="100000"/>
              </a:lnSpc>
              <a:spcBef>
                <a:spcPts val="20"/>
              </a:spcBef>
            </a:pPr>
            <a:endParaRPr lang="it-IT" spc="-5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5328" y="6409943"/>
            <a:ext cx="1885314" cy="446405"/>
          </a:xfrm>
          <a:custGeom>
            <a:avLst/>
            <a:gdLst/>
            <a:ahLst/>
            <a:cxnLst/>
            <a:rect l="l" t="t" r="r" b="b"/>
            <a:pathLst>
              <a:path w="1885315" h="446404">
                <a:moveTo>
                  <a:pt x="1885060" y="0"/>
                </a:moveTo>
                <a:lnTo>
                  <a:pt x="0" y="0"/>
                </a:lnTo>
                <a:lnTo>
                  <a:pt x="0" y="446024"/>
                </a:lnTo>
                <a:lnTo>
                  <a:pt x="1885060" y="446024"/>
                </a:lnTo>
                <a:lnTo>
                  <a:pt x="1885060" y="0"/>
                </a:lnTo>
                <a:close/>
              </a:path>
            </a:pathLst>
          </a:custGeom>
          <a:solidFill>
            <a:srgbClr val="D92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FE4F7F-058C-E943-B542-29DE710CA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11451"/>
            <a:ext cx="4735305" cy="1573533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59A1A7AC-69BA-0347-BE24-BF86917EDA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B3B4B341-B92A-47D7-9969-EF6C4C93F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98" y="78964"/>
            <a:ext cx="3752565" cy="1804669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47815FCF-C966-DE49-6030-ED729766DD58}"/>
              </a:ext>
            </a:extLst>
          </p:cNvPr>
          <p:cNvSpPr txBox="1">
            <a:spLocks/>
          </p:cNvSpPr>
          <p:nvPr/>
        </p:nvSpPr>
        <p:spPr>
          <a:xfrm>
            <a:off x="971600" y="6534079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it-IT" spc="-5" dirty="0"/>
              <a:t>Luigi Pais dei Mori</a:t>
            </a:r>
            <a:endParaRPr lang="it-IT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2. I nuovi bisogni assistenziali: la «fragilità digitale»</a:t>
            </a:r>
          </a:p>
          <a:p>
            <a:endParaRPr lang="it-IT" kern="0" dirty="0">
              <a:latin typeface="+mj-lt"/>
            </a:endParaRP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323528" y="1020861"/>
            <a:ext cx="8496944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i="0" dirty="0"/>
              <a:t>Key point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600" dirty="0"/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b="1" i="0" dirty="0"/>
              <a:t>Usabilità</a:t>
            </a:r>
            <a:r>
              <a:rPr lang="it-IT" sz="1600" i="0" dirty="0"/>
              <a:t>, come criterio standard per azzerare il </a:t>
            </a:r>
            <a:r>
              <a:rPr lang="it-IT" sz="1600" i="1" dirty="0"/>
              <a:t>digital divide</a:t>
            </a:r>
            <a:r>
              <a:rPr lang="it-IT" sz="1600" i="0" dirty="0"/>
              <a:t>;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b="1" i="0" dirty="0"/>
              <a:t>Multicanalità</a:t>
            </a:r>
            <a:r>
              <a:rPr lang="it-IT" sz="1600" i="0" dirty="0"/>
              <a:t> </a:t>
            </a:r>
            <a:r>
              <a:rPr lang="it-IT" sz="1600" b="1" i="0" dirty="0"/>
              <a:t>integrata</a:t>
            </a:r>
            <a:r>
              <a:rPr lang="it-IT" sz="1600" i="0" dirty="0"/>
              <a:t>: prevedere una molteplicità di canali con cui i professionisti possono accompagnare i cittadini nel percorso a loro più fruibile;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b="1" i="0" dirty="0"/>
              <a:t>Progressivo </a:t>
            </a:r>
            <a:r>
              <a:rPr lang="it-IT" sz="1600" b="1" i="1" dirty="0"/>
              <a:t>empowerment</a:t>
            </a:r>
            <a:r>
              <a:rPr lang="it-IT" sz="1600" b="1" i="0" dirty="0"/>
              <a:t> del Cittadino </a:t>
            </a:r>
            <a:r>
              <a:rPr lang="it-IT" sz="1600" i="0" dirty="0"/>
              <a:t>con un approccio che va condiviso e costruito nei team di cura; 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b="1" i="0" dirty="0"/>
              <a:t>Coinvolgimento della rete di prossimità</a:t>
            </a:r>
            <a:r>
              <a:rPr lang="it-IT" sz="1600" i="0" dirty="0"/>
              <a:t>, in logica di collaborazione e supporto alla gestione integrata dei percorsi di cura; 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600" b="1" i="0" dirty="0"/>
              <a:t>Implementazione di un linguaggio standardizzato</a:t>
            </a:r>
            <a:r>
              <a:rPr lang="it-IT" sz="1600" i="0" dirty="0"/>
              <a:t>. L’adozione diffusa di un linguaggio infermieristico standardizzato è assolutamente necessario, per consentite la migliore comunicazione tra professionisti sanitari ed un’adeguata valutazione sistematica degli </a:t>
            </a:r>
            <a:r>
              <a:rPr lang="it-IT" sz="1600" i="1" dirty="0" err="1"/>
              <a:t>outcome</a:t>
            </a:r>
            <a:r>
              <a:rPr lang="it-IT" sz="1600" i="0" dirty="0"/>
              <a:t> infermieristici.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600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600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600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600" i="0" dirty="0"/>
          </a:p>
          <a:p>
            <a:pPr algn="ctr"/>
            <a:endParaRPr lang="it-IT" sz="1600" i="1"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5990430C-B741-53A4-8917-8FADE4D059F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278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3. La centralità dell’educazione alla salute e della relazione</a:t>
            </a:r>
          </a:p>
          <a:p>
            <a:endParaRPr lang="it-IT" kern="0" dirty="0">
              <a:latin typeface="+mj-lt"/>
            </a:endParaRP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323528" y="1037082"/>
            <a:ext cx="8496944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dirty="0"/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I </a:t>
            </a:r>
            <a:r>
              <a:rPr lang="it-IT" i="1" dirty="0"/>
              <a:t>setting</a:t>
            </a:r>
            <a:r>
              <a:rPr lang="it-IT" dirty="0"/>
              <a:t> di sanità digitale devono sviluppare fortemente </a:t>
            </a:r>
            <a:r>
              <a:rPr lang="it-IT" b="1" dirty="0"/>
              <a:t>l’ingaggio e la consapevolezza </a:t>
            </a:r>
            <a:r>
              <a:rPr lang="it-IT" dirty="0"/>
              <a:t>della Persona Assistita e dei </a:t>
            </a:r>
            <a:r>
              <a:rPr lang="it-IT" i="1" dirty="0"/>
              <a:t>caregiver</a:t>
            </a:r>
            <a:r>
              <a:rPr lang="it-IT" dirty="0"/>
              <a:t>. 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b="1" dirty="0"/>
              <a:t>La qualità della relazione</a:t>
            </a:r>
            <a:r>
              <a:rPr lang="it-IT" dirty="0"/>
              <a:t>, soprattutto in </a:t>
            </a:r>
            <a:r>
              <a:rPr lang="it-IT" i="1" dirty="0"/>
              <a:t>setting</a:t>
            </a:r>
            <a:r>
              <a:rPr lang="it-IT" dirty="0"/>
              <a:t> assistenziali mediati da soluzioni digitali, rimane un importante strumento di fiducia, di motivazione, di aderenza terapeutica e di esito generale del processo di cura. </a:t>
            </a:r>
          </a:p>
          <a:p>
            <a:pPr marL="285750" indent="-285750">
              <a:spcBef>
                <a:spcPts val="400"/>
              </a:spcBef>
              <a:buSzTx/>
              <a:buFont typeface="Arial" panose="020B0604020202020204" pitchFamily="34" charset="0"/>
              <a:buChar char="•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dirty="0"/>
              <a:t>Gli strumenti relazionali devono essere rapportati alla </a:t>
            </a:r>
            <a:r>
              <a:rPr lang="it-IT" i="1" dirty="0" err="1"/>
              <a:t>literacy</a:t>
            </a:r>
            <a:r>
              <a:rPr lang="it-IT" dirty="0"/>
              <a:t> digitale del cittadino e della sua rete familiare, pertanto, lo sviluppo delle competenze relazionali digitali deve diventare parte dei </a:t>
            </a:r>
            <a:r>
              <a:rPr lang="it-IT" b="1" dirty="0"/>
              <a:t>percorsi formativi delle professioni di cura</a:t>
            </a:r>
            <a:r>
              <a:rPr lang="it-IT" dirty="0"/>
              <a:t>.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i="0" dirty="0"/>
          </a:p>
          <a:p>
            <a:pPr algn="ctr"/>
            <a:endParaRPr lang="it-IT" i="1"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69D44753-6AF6-01B8-6B2F-B0F900AC32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7098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0166" y="1340768"/>
            <a:ext cx="6336704" cy="1158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Quale Infermieristica digitale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i="1" dirty="0">
                <a:ea typeface="Calibri" panose="020F0502020204030204" pitchFamily="34" charset="0"/>
                <a:cs typeface="Times New Roman" panose="02020603050405020304" pitchFamily="18" charset="0"/>
              </a:rPr>
              <a:t>Quale digital </a:t>
            </a:r>
            <a:r>
              <a:rPr lang="it-IT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literacy</a:t>
            </a:r>
            <a:endParaRPr lang="it-IT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 soft skills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b="1" i="1" dirty="0">
                <a:ea typeface="Calibri" panose="020F0502020204030204" pitchFamily="34" charset="0"/>
                <a:cs typeface="Times New Roman" panose="02020603050405020304" pitchFamily="18" charset="0"/>
              </a:rPr>
              <a:t>Quale formazione</a:t>
            </a:r>
            <a:endParaRPr lang="it-IT" sz="1400" i="1" spc="5" dirty="0"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4. La Teleassistenza 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0DE0771A-D0B8-3020-A37F-064143B7D9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2634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4820AD-7FF3-6AEE-F5AD-986066CEA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CD58A3-F89E-F8E8-E96E-07BD185F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933" cy="6858000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9C021E4-8D07-724D-ED3C-2000C8504F51}"/>
              </a:ext>
            </a:extLst>
          </p:cNvPr>
          <p:cNvSpPr/>
          <p:nvPr/>
        </p:nvSpPr>
        <p:spPr>
          <a:xfrm>
            <a:off x="1187624" y="3645024"/>
            <a:ext cx="1512168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circolare a destra 3">
            <a:extLst>
              <a:ext uri="{FF2B5EF4-FFF2-40B4-BE49-F238E27FC236}">
                <a16:creationId xmlns:a16="http://schemas.microsoft.com/office/drawing/2014/main" id="{ED33C29F-EEF6-4A8C-8721-48B7FED05A90}"/>
              </a:ext>
            </a:extLst>
          </p:cNvPr>
          <p:cNvSpPr/>
          <p:nvPr/>
        </p:nvSpPr>
        <p:spPr>
          <a:xfrm rot="1901772">
            <a:off x="468948" y="4370850"/>
            <a:ext cx="494240" cy="864096"/>
          </a:xfrm>
          <a:prstGeom prst="curvedRightArrow">
            <a:avLst>
              <a:gd name="adj1" fmla="val 25000"/>
              <a:gd name="adj2" fmla="val 79336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348D54-0A7D-93D2-B3F5-EDD6C9452135}"/>
              </a:ext>
            </a:extLst>
          </p:cNvPr>
          <p:cNvSpPr txBox="1"/>
          <p:nvPr/>
        </p:nvSpPr>
        <p:spPr>
          <a:xfrm>
            <a:off x="1331640" y="387956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Download versione 2.2 ITA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D47A3-BC52-1A25-9A2B-1D4914BFC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3" y="5352149"/>
            <a:ext cx="1327315" cy="12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DA5DB-EE65-871D-4B21-6C0AAE1F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52" y="567309"/>
            <a:ext cx="4896544" cy="36933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cammino dei professionisti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79A1DE-6234-3EAB-6DEB-3E8541EAF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33" y="1412776"/>
            <a:ext cx="9159210" cy="460087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16A9AC3-A435-3195-DAA4-69B56FEE0D37}"/>
              </a:ext>
            </a:extLst>
          </p:cNvPr>
          <p:cNvSpPr/>
          <p:nvPr/>
        </p:nvSpPr>
        <p:spPr>
          <a:xfrm>
            <a:off x="7812360" y="4365104"/>
            <a:ext cx="131691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D43F4BFF-A891-ABBE-F16B-5051F711D7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858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32DA5F-639C-DFA6-68DB-0A14AEBF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" y="692696"/>
            <a:ext cx="9143999" cy="5661248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875991A-BAA6-7945-1867-0F42686C1CA5}"/>
              </a:ext>
            </a:extLst>
          </p:cNvPr>
          <p:cNvSpPr/>
          <p:nvPr/>
        </p:nvSpPr>
        <p:spPr>
          <a:xfrm>
            <a:off x="6444208" y="3429000"/>
            <a:ext cx="2448272" cy="2160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8CEAB57-03DD-E3AA-C82B-FA4F988BFA0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201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7C6135-765D-2A4F-DAE9-53F5A3C1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30" y="642634"/>
            <a:ext cx="8486140" cy="888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latin typeface="+mj-lt"/>
              </a:rPr>
              <a:t>La comunicazione (professionale) digitale con le persone assistite </a:t>
            </a:r>
          </a:p>
          <a:p>
            <a:pPr marL="0" indent="0" algn="ctr">
              <a:buNone/>
            </a:pPr>
            <a:r>
              <a:rPr lang="it-IT" sz="2000" dirty="0">
                <a:latin typeface="+mj-lt"/>
              </a:rPr>
              <a:t>negli ultimi 2 anni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7D7E36C-ED7B-C812-D4F5-5690C7402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2" y="1844245"/>
            <a:ext cx="7772400" cy="437112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F44F8CFC-2670-35AE-4810-3ACAA5FD5C36}"/>
              </a:ext>
            </a:extLst>
          </p:cNvPr>
          <p:cNvSpPr/>
          <p:nvPr/>
        </p:nvSpPr>
        <p:spPr>
          <a:xfrm rot="21206993">
            <a:off x="726679" y="4345852"/>
            <a:ext cx="1777079" cy="857542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7522DF47-51AA-F8BD-F18A-49D280071F21}"/>
              </a:ext>
            </a:extLst>
          </p:cNvPr>
          <p:cNvSpPr/>
          <p:nvPr/>
        </p:nvSpPr>
        <p:spPr>
          <a:xfrm rot="2199014">
            <a:off x="913826" y="3287949"/>
            <a:ext cx="4320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F1FB050-835E-5F70-72AD-05D225F477E0}"/>
              </a:ext>
            </a:extLst>
          </p:cNvPr>
          <p:cNvSpPr/>
          <p:nvPr/>
        </p:nvSpPr>
        <p:spPr>
          <a:xfrm rot="2199014">
            <a:off x="1273866" y="2394683"/>
            <a:ext cx="4320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8030E79-1221-B614-7613-B1C29AAD23A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452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1060363"/>
            <a:ext cx="7488832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«la persona assistita al centro»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 «la persona assistita davanti»</a:t>
            </a:r>
            <a:endParaRPr lang="it-IT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395536" y="400743"/>
            <a:ext cx="76989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dirty="0">
                <a:effectLst/>
                <a:latin typeface="+mj-lt"/>
              </a:rPr>
              <a:t>5. Design di servizi e modelli di presa in carico </a:t>
            </a:r>
          </a:p>
        </p:txBody>
      </p:sp>
      <p:pic>
        <p:nvPicPr>
          <p:cNvPr id="2" name="Picture 2" descr="San Marco in Lamis è città d'arte: il comune garganico inserito nell'elenco  della Regione">
            <a:extLst>
              <a:ext uri="{FF2B5EF4-FFF2-40B4-BE49-F238E27FC236}">
                <a16:creationId xmlns:a16="http://schemas.microsoft.com/office/drawing/2014/main" id="{0D80D0FE-B87F-A011-EB47-5193AF61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432410"/>
            <a:ext cx="5976664" cy="33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2171D6BB-AECC-E665-DEF0-9092D456B4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16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9306A5-F57B-E824-4AE7-FD970886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79" y="1318409"/>
            <a:ext cx="5320163" cy="2215991"/>
          </a:xfrm>
        </p:spPr>
        <p:txBody>
          <a:bodyPr/>
          <a:lstStyle/>
          <a:p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7.904 Comuni italiani, </a:t>
            </a:r>
          </a:p>
          <a:p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70 per cento dei quali ha meno di 5 mila abitanti</a:t>
            </a:r>
          </a:p>
          <a:p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63,8% è classificato come “zona rurale”</a:t>
            </a:r>
          </a:p>
          <a:p>
            <a:endParaRPr lang="it-IT" sz="1800" dirty="0">
              <a:latin typeface="+mn-lt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+mn-lt"/>
              </a:rPr>
              <a:t> 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www.istat.it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/storage/ASI/2021/</a:t>
            </a:r>
            <a:r>
              <a:rPr lang="en-US" sz="1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capitoli</a:t>
            </a:r>
            <a:r>
              <a:rPr lang="en-US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/C01.pdf</a:t>
            </a:r>
            <a:endParaRPr lang="it-IT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E7CF67-20EA-BDAF-B70C-03EFAAF2F7FD}"/>
              </a:ext>
            </a:extLst>
          </p:cNvPr>
          <p:cNvSpPr txBox="1"/>
          <p:nvPr/>
        </p:nvSpPr>
        <p:spPr>
          <a:xfrm>
            <a:off x="569214" y="332656"/>
            <a:ext cx="796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salute digitale come limite</a:t>
            </a:r>
          </a:p>
          <a:p>
            <a:r>
              <a:rPr lang="it-IT" sz="2400" b="1" dirty="0"/>
              <a:t>La salute digitale come opportunità</a:t>
            </a:r>
          </a:p>
        </p:txBody>
      </p:sp>
      <p:pic>
        <p:nvPicPr>
          <p:cNvPr id="7" name="Immagine 6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D24C3FF2-7808-E271-1585-98317D60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2" y="4859953"/>
            <a:ext cx="1489240" cy="139823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C5E620-5511-81B5-9CEC-E4A0F272D3A8}"/>
              </a:ext>
            </a:extLst>
          </p:cNvPr>
          <p:cNvSpPr txBox="1"/>
          <p:nvPr/>
        </p:nvSpPr>
        <p:spPr>
          <a:xfrm>
            <a:off x="395536" y="5559069"/>
            <a:ext cx="635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</a:rPr>
              <a:t>«La </a:t>
            </a:r>
            <a:r>
              <a:rPr lang="it-IT" b="0" i="1" dirty="0">
                <a:solidFill>
                  <a:srgbClr val="333333"/>
                </a:solidFill>
                <a:effectLst/>
              </a:rPr>
              <a:t>e-health</a:t>
            </a:r>
            <a:r>
              <a:rPr lang="it-IT" b="0" i="0" dirty="0">
                <a:solidFill>
                  <a:srgbClr val="333333"/>
                </a:solidFill>
                <a:effectLst/>
              </a:rPr>
              <a:t> e il ruolo degli Infermieri in un mondo iperconnesso»</a:t>
            </a:r>
          </a:p>
          <a:p>
            <a:endParaRPr lang="it-IT"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6AE4085-B783-0CD4-38ED-D06B2686491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pic>
        <p:nvPicPr>
          <p:cNvPr id="6" name="Immagine 5" descr="Immagine che contiene testo, muro, media, schermata&#10;&#10;Descrizione generata automaticamente">
            <a:extLst>
              <a:ext uri="{FF2B5EF4-FFF2-40B4-BE49-F238E27FC236}">
                <a16:creationId xmlns:a16="http://schemas.microsoft.com/office/drawing/2014/main" id="{929E5A04-DB77-08F3-2E41-CB4E36D2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88" y="2841928"/>
            <a:ext cx="5216624" cy="2018025"/>
          </a:xfrm>
          <a:prstGeom prst="rect">
            <a:avLst/>
          </a:prstGeom>
        </p:spPr>
      </p:pic>
      <p:sp>
        <p:nvSpPr>
          <p:cNvPr id="4" name="Freccia destra 3">
            <a:extLst>
              <a:ext uri="{FF2B5EF4-FFF2-40B4-BE49-F238E27FC236}">
                <a16:creationId xmlns:a16="http://schemas.microsoft.com/office/drawing/2014/main" id="{944B7058-F15A-476C-E543-C54FFEB149F2}"/>
              </a:ext>
            </a:extLst>
          </p:cNvPr>
          <p:cNvSpPr/>
          <p:nvPr/>
        </p:nvSpPr>
        <p:spPr>
          <a:xfrm>
            <a:off x="6785196" y="5559068"/>
            <a:ext cx="345346" cy="43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04843-A323-A910-4C84-6EFBAB07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9652618" cy="369332"/>
          </a:xfrm>
        </p:spPr>
        <p:txBody>
          <a:bodyPr/>
          <a:lstStyle/>
          <a:p>
            <a:r>
              <a:rPr lang="it-IT" dirty="0">
                <a:latin typeface="+mj-lt"/>
              </a:rPr>
              <a:t>La cornice di riferimento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1D51A27-C84C-F916-45C3-FD18C227A266}"/>
              </a:ext>
            </a:extLst>
          </p:cNvPr>
          <p:cNvSpPr txBox="1"/>
          <p:nvPr/>
        </p:nvSpPr>
        <p:spPr>
          <a:xfrm>
            <a:off x="755576" y="2241513"/>
            <a:ext cx="7414985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it-IT" sz="3200" dirty="0">
                <a:solidFill>
                  <a:srgbClr val="004E5A"/>
                </a:solidFill>
                <a:cs typeface="Century Gothic"/>
              </a:rPr>
              <a:t>La persona assistita, </a:t>
            </a:r>
          </a:p>
          <a:p>
            <a:pPr marL="12700" algn="ctr">
              <a:spcBef>
                <a:spcPts val="105"/>
              </a:spcBef>
            </a:pPr>
            <a:r>
              <a:rPr lang="it-IT" sz="3200" dirty="0">
                <a:solidFill>
                  <a:srgbClr val="004E5A"/>
                </a:solidFill>
                <a:cs typeface="Century Gothic"/>
              </a:rPr>
              <a:t>la prossimità, </a:t>
            </a:r>
          </a:p>
          <a:p>
            <a:pPr marL="12700" algn="ctr">
              <a:spcBef>
                <a:spcPts val="105"/>
              </a:spcBef>
            </a:pPr>
            <a:r>
              <a:rPr lang="it-IT" sz="3200" dirty="0">
                <a:solidFill>
                  <a:srgbClr val="004E5A"/>
                </a:solidFill>
                <a:cs typeface="Century Gothic"/>
              </a:rPr>
              <a:t>la sanità digitale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E83F0C9-545A-0D5C-873E-489429D66F4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E1197596-89FF-2FF5-89A8-DDEAC200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" y="764704"/>
            <a:ext cx="9134198" cy="4901804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406FA592-BA50-2C12-B6E4-FB64DA3F0D3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6BC6066-92B9-98ED-81F1-E4ACC31646E4}"/>
              </a:ext>
            </a:extLst>
          </p:cNvPr>
          <p:cNvSpPr/>
          <p:nvPr/>
        </p:nvSpPr>
        <p:spPr>
          <a:xfrm>
            <a:off x="827584" y="1556792"/>
            <a:ext cx="108012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4E6FC46-9CBB-76A8-F069-927695475A99}"/>
              </a:ext>
            </a:extLst>
          </p:cNvPr>
          <p:cNvSpPr/>
          <p:nvPr/>
        </p:nvSpPr>
        <p:spPr>
          <a:xfrm>
            <a:off x="807005" y="2636912"/>
            <a:ext cx="108012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A59DBE6-35E5-1EEC-8D80-F283FD543AD7}"/>
              </a:ext>
            </a:extLst>
          </p:cNvPr>
          <p:cNvSpPr/>
          <p:nvPr/>
        </p:nvSpPr>
        <p:spPr>
          <a:xfrm>
            <a:off x="2051720" y="3415553"/>
            <a:ext cx="15841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120EAC8-4183-0E5F-D66E-0A42C489D478}"/>
              </a:ext>
            </a:extLst>
          </p:cNvPr>
          <p:cNvSpPr/>
          <p:nvPr/>
        </p:nvSpPr>
        <p:spPr>
          <a:xfrm>
            <a:off x="4499992" y="4221088"/>
            <a:ext cx="144016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F3A50A5-F641-A613-D230-1390FC766343}"/>
              </a:ext>
            </a:extLst>
          </p:cNvPr>
          <p:cNvSpPr/>
          <p:nvPr/>
        </p:nvSpPr>
        <p:spPr>
          <a:xfrm>
            <a:off x="971600" y="4602603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1187228"/>
            <a:ext cx="8512175" cy="149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Responsabilità e digitale, quale rapporto?</a:t>
            </a:r>
          </a:p>
          <a:p>
            <a:pPr marL="12700">
              <a:spcBef>
                <a:spcPts val="95"/>
              </a:spcBef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responsabilità scritta</a:t>
            </a:r>
          </a:p>
          <a:p>
            <a:pPr marL="12700">
              <a:spcBef>
                <a:spcPts val="95"/>
              </a:spcBef>
            </a:pP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responsabilità </a:t>
            </a:r>
            <a:r>
              <a:rPr lang="it-IT" dirty="0">
                <a:cs typeface="Times New Roman" panose="02020603050405020304" pitchFamily="18" charset="0"/>
              </a:rPr>
              <a:t>agita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200" spc="5" dirty="0"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200" spc="5" dirty="0">
              <a:cs typeface="Century Gothic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395536" y="454556"/>
            <a:ext cx="76989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6. Responsabilità professionale e Sanità Digitale</a:t>
            </a:r>
          </a:p>
        </p:txBody>
      </p:sp>
      <p:pic>
        <p:nvPicPr>
          <p:cNvPr id="4" name="Immagine 3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C7777813-16C0-5F8E-EA50-06E39164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4" y="2780928"/>
            <a:ext cx="8550033" cy="2203200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B8D5B4BB-B67C-C85A-55C3-48CA04C7075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1FD08FC-95FD-E6B3-6258-9D016C7ADC2D}"/>
              </a:ext>
            </a:extLst>
          </p:cNvPr>
          <p:cNvCxnSpPr>
            <a:cxnSpLocks/>
          </p:cNvCxnSpPr>
          <p:nvPr/>
        </p:nvCxnSpPr>
        <p:spPr>
          <a:xfrm>
            <a:off x="4572000" y="3933056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47A7B5-B1BC-30E5-119C-565785E59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5B14ED72-B041-7608-4C54-BB26772F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0" y="1196752"/>
            <a:ext cx="8384853" cy="4161675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79381584-F7C0-B4D3-AC5D-8AE20C74D3F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D2A4EE3-D33E-5C6B-0A90-E8D3A58216F0}"/>
              </a:ext>
            </a:extLst>
          </p:cNvPr>
          <p:cNvCxnSpPr>
            <a:cxnSpLocks/>
          </p:cNvCxnSpPr>
          <p:nvPr/>
        </p:nvCxnSpPr>
        <p:spPr>
          <a:xfrm>
            <a:off x="3635896" y="1988840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7767785-F47B-8111-BA98-9518114684AF}"/>
              </a:ext>
            </a:extLst>
          </p:cNvPr>
          <p:cNvCxnSpPr>
            <a:cxnSpLocks/>
          </p:cNvCxnSpPr>
          <p:nvPr/>
        </p:nvCxnSpPr>
        <p:spPr>
          <a:xfrm>
            <a:off x="7130542" y="3645024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F85E3-5786-23E0-BAE1-2BB8137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06" y="548680"/>
            <a:ext cx="3503388" cy="369332"/>
          </a:xfrm>
        </p:spPr>
        <p:txBody>
          <a:bodyPr/>
          <a:lstStyle/>
          <a:p>
            <a:pPr algn="ctr"/>
            <a:r>
              <a:rPr lang="it-IT" i="1" dirty="0">
                <a:latin typeface="+mj-lt"/>
              </a:rPr>
              <a:t>Take home </a:t>
            </a:r>
            <a:r>
              <a:rPr lang="it-IT" i="1" dirty="0" err="1">
                <a:latin typeface="+mj-lt"/>
              </a:rPr>
              <a:t>message</a:t>
            </a:r>
            <a:endParaRPr lang="it-IT" i="1" dirty="0">
              <a:latin typeface="+mj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88EF9F-8ED2-AFCC-836A-0667E06F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3704770"/>
            <a:ext cx="5755238" cy="1661993"/>
          </a:xfrm>
        </p:spPr>
        <p:txBody>
          <a:bodyPr/>
          <a:lstStyle/>
          <a:p>
            <a:r>
              <a:rPr lang="it-IT" sz="1800" dirty="0">
                <a:latin typeface="+mn-lt"/>
              </a:rPr>
              <a:t>La transizione digitale ha più a che fare con l’uomo, che con il digitale</a:t>
            </a:r>
          </a:p>
          <a:p>
            <a:endParaRPr lang="it-IT" sz="1800" dirty="0">
              <a:latin typeface="+mn-lt"/>
            </a:endParaRPr>
          </a:p>
          <a:p>
            <a:r>
              <a:rPr lang="it-IT" sz="1800" dirty="0">
                <a:latin typeface="+mn-lt"/>
              </a:rPr>
              <a:t>Attenzione a non confondere il fine con il mezzo e, per noi sanitari, il fine è sempre e comunque l’Uomo</a:t>
            </a:r>
          </a:p>
          <a:p>
            <a:endParaRPr lang="it-IT" sz="1800" dirty="0">
              <a:latin typeface="+mn-lt"/>
            </a:endParaRPr>
          </a:p>
        </p:txBody>
      </p:sp>
      <p:pic>
        <p:nvPicPr>
          <p:cNvPr id="3074" name="Picture 2" descr="Icona Free Vector Yellow Post-it Notes with Push Pin per il download  gratuito | FreeImages">
            <a:extLst>
              <a:ext uri="{FF2B5EF4-FFF2-40B4-BE49-F238E27FC236}">
                <a16:creationId xmlns:a16="http://schemas.microsoft.com/office/drawing/2014/main" id="{B309D942-DB25-540E-37FC-3D1735FB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48" y="1294250"/>
            <a:ext cx="33655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logo, Elementi grafici, simbolo, Carattere&#10;&#10;Descrizione generata automaticamente">
            <a:extLst>
              <a:ext uri="{FF2B5EF4-FFF2-40B4-BE49-F238E27FC236}">
                <a16:creationId xmlns:a16="http://schemas.microsoft.com/office/drawing/2014/main" id="{3E021161-9BDE-22FE-A01D-BBFD20D1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176">
            <a:off x="6804248" y="1988840"/>
            <a:ext cx="1052697" cy="1000062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2F22D6F0-5EC7-6CD2-4BD7-4BC83F91169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71D5F8A-6898-8B22-8A5D-117B7BDC12B0}"/>
              </a:ext>
            </a:extLst>
          </p:cNvPr>
          <p:cNvSpPr txBox="1">
            <a:spLocks/>
          </p:cNvSpPr>
          <p:nvPr/>
        </p:nvSpPr>
        <p:spPr>
          <a:xfrm>
            <a:off x="971600" y="6534079"/>
            <a:ext cx="367240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it-IT" spc="-5" dirty="0"/>
              <a:t>Luigi Pais dei Mori – </a:t>
            </a:r>
            <a:r>
              <a:rPr lang="it-IT" spc="-5" dirty="0" err="1"/>
              <a:t>luigi.paisdeimori@fnopi.it</a:t>
            </a:r>
            <a:endParaRPr lang="it-IT" spc="-20" dirty="0"/>
          </a:p>
        </p:txBody>
      </p: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20D5AF9-9EE5-C8A8-AE16-9A266D30B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67" y="5157192"/>
            <a:ext cx="2364631" cy="11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Inquadramento generale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38BC45-2441-5E49-CB80-EB84CC821272}"/>
              </a:ext>
            </a:extLst>
          </p:cNvPr>
          <p:cNvSpPr txBox="1"/>
          <p:nvPr/>
        </p:nvSpPr>
        <p:spPr>
          <a:xfrm>
            <a:off x="487316" y="1484784"/>
            <a:ext cx="79557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La sanità digitale (SD) è un baricentro del PNRR in sanità  </a:t>
            </a:r>
          </a:p>
          <a:p>
            <a:pPr algn="l"/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Sottende un cambio di paradigma: </a:t>
            </a:r>
            <a:r>
              <a:rPr lang="it-IT" b="1" dirty="0"/>
              <a:t>il cittadino al fianco</a:t>
            </a:r>
          </a:p>
          <a:p>
            <a:pPr algn="l"/>
            <a:endParaRPr lang="it-IT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E’ in atto una corsa alla sanità digitale, non ordinata e con molti attori</a:t>
            </a:r>
          </a:p>
          <a:p>
            <a:pPr algn="l"/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Accelerazione spesa e formato gare creano problemi sui processi di cambiamento</a:t>
            </a:r>
          </a:p>
          <a:p>
            <a:pPr algn="l"/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Permane concezione tecnologica</a:t>
            </a:r>
          </a:p>
          <a:p>
            <a:pPr algn="l"/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Nel frattempo sono «under </a:t>
            </a:r>
            <a:r>
              <a:rPr lang="it-IT" dirty="0" err="1"/>
              <a:t>construction</a:t>
            </a:r>
            <a:r>
              <a:rPr lang="it-IT" dirty="0"/>
              <a:t>» i modelli organizzativi di riferimento, che di fatto condizioneranno percorso e risultato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7FE80077-05AD-8A9C-E4DF-D37647A6F48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573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Key points delle professioni infermieristiche</a:t>
            </a: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443973" y="1340768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L’ultimo miglio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 nuovi bisogni assistenziali: la «fragilità digitale»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La centralità dell’educazione alla salute e della relazione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La Teleassistenza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Design di servizi e modelli di presa in carico 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Responsabilità professionale e Sanità Digitale</a:t>
            </a:r>
          </a:p>
          <a:p>
            <a:endParaRPr lang="it-IT"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F076BD0-F81D-3FF6-9B32-D434D5BF4B6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8514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1. L’ultimo miglio </a:t>
            </a: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422299" y="2359313"/>
            <a:ext cx="36239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“L’ultimo miglio” è il luogo di prossimità che ha inizio dal domicilio della persona assistita e si sviluppa attorno ad esso, nella logica della teoria delle cosiddetta "città dei quindici minuti”</a:t>
            </a:r>
          </a:p>
          <a:p>
            <a:pPr algn="ctr"/>
            <a:endParaRPr lang="it-IT" i="1" dirty="0"/>
          </a:p>
          <a:p>
            <a:pPr algn="ctr"/>
            <a:endParaRPr lang="it-IT" i="1" dirty="0"/>
          </a:p>
        </p:txBody>
      </p:sp>
      <p:pic>
        <p:nvPicPr>
          <p:cNvPr id="2" name="Picture 2" descr="Città 15 minuti in Italia, tra mito e realtà">
            <a:extLst>
              <a:ext uri="{FF2B5EF4-FFF2-40B4-BE49-F238E27FC236}">
                <a16:creationId xmlns:a16="http://schemas.microsoft.com/office/drawing/2014/main" id="{D06418A8-1A3C-D6E2-D631-7F78CB37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5767"/>
            <a:ext cx="3861669" cy="40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01A80D04-7C79-0F33-2693-D81CB68E767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15766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457200" indent="-457200">
              <a:buAutoNum type="arabicPeriod"/>
            </a:pPr>
            <a:r>
              <a:rPr lang="it-IT" kern="0" dirty="0">
                <a:latin typeface="+mj-lt"/>
              </a:rPr>
              <a:t>L’ultimo miglio</a:t>
            </a:r>
          </a:p>
          <a:p>
            <a:r>
              <a:rPr lang="it-IT" b="0" i="1" kern="0" dirty="0">
                <a:latin typeface="+mj-lt"/>
              </a:rPr>
              <a:t>come sfida della prossimità</a:t>
            </a:r>
            <a:endParaRPr lang="it-IT" kern="0" dirty="0">
              <a:latin typeface="+mj-lt"/>
            </a:endParaRP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446750" y="2459504"/>
            <a:ext cx="3623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i="0" dirty="0"/>
              <a:t>La sfida della prossimità si pone come la risposta ai grandi cambiamenti che le nostre società stanno attraversando e che la pandemia Covid-19 ha per molti aspetti accelerato </a:t>
            </a:r>
            <a:endParaRPr lang="it-IT" i="1" dirty="0"/>
          </a:p>
          <a:p>
            <a:pPr algn="ctr"/>
            <a:endParaRPr lang="it-IT" i="1" dirty="0"/>
          </a:p>
        </p:txBody>
      </p:sp>
      <p:pic>
        <p:nvPicPr>
          <p:cNvPr id="3" name="Picture 2" descr="Un viaggio tra le metropoli più moderne del mondo">
            <a:extLst>
              <a:ext uri="{FF2B5EF4-FFF2-40B4-BE49-F238E27FC236}">
                <a16:creationId xmlns:a16="http://schemas.microsoft.com/office/drawing/2014/main" id="{3D7737C3-5419-F801-4A40-63C1B4BA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8449"/>
            <a:ext cx="4485290" cy="29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4057464A-88B0-9921-2EE2-117974274E2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1554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1. L’ultimo miglio </a:t>
            </a:r>
          </a:p>
          <a:p>
            <a:r>
              <a:rPr lang="it-IT" b="0" i="1" kern="0" dirty="0">
                <a:latin typeface="+mj-lt"/>
              </a:rPr>
              <a:t>come snodo centrale del servizio </a:t>
            </a:r>
          </a:p>
          <a:p>
            <a:endParaRPr lang="it-IT" kern="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336AE-1863-DFBB-4855-8415E9CC5B34}"/>
              </a:ext>
            </a:extLst>
          </p:cNvPr>
          <p:cNvSpPr txBox="1"/>
          <p:nvPr/>
        </p:nvSpPr>
        <p:spPr>
          <a:xfrm>
            <a:off x="395536" y="1597492"/>
            <a:ext cx="769894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800" i="0" dirty="0"/>
              <a:t>È necessario sviluppare ed implementare un </a:t>
            </a:r>
            <a:r>
              <a:rPr lang="it-IT" sz="1800" b="1" i="0" dirty="0"/>
              <a:t>modello organizzativo </a:t>
            </a:r>
            <a:r>
              <a:rPr lang="it-IT" sz="1800" i="0" dirty="0"/>
              <a:t>che preveda la </a:t>
            </a:r>
            <a:r>
              <a:rPr lang="it-IT" sz="1800" b="1" i="0" dirty="0"/>
              <a:t>partecipazione attiva </a:t>
            </a:r>
            <a:r>
              <a:rPr lang="it-IT" sz="1800" i="0" dirty="0"/>
              <a:t>della persona assistita e della sua rete privata in una logica di co-progettazione. 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800" i="0" dirty="0"/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800" b="1" i="0" dirty="0"/>
              <a:t>All’eleggibilità assistenziale e clinica </a:t>
            </a:r>
            <a:r>
              <a:rPr lang="it-IT" sz="1800" i="0" dirty="0"/>
              <a:t>della Persona Assistita e della sua rete privata concorre, per pertinenza disciplinare, l’infermiere, anche in funzione di “</a:t>
            </a:r>
            <a:r>
              <a:rPr lang="it-IT" sz="1800" b="1" i="0" dirty="0"/>
              <a:t>Digital Citizen Advocacy</a:t>
            </a:r>
            <a:r>
              <a:rPr lang="it-IT" sz="1800" i="0" dirty="0"/>
              <a:t>”.</a:t>
            </a:r>
          </a:p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1800" i="0" dirty="0"/>
          </a:p>
          <a:p>
            <a:pPr algn="ctr"/>
            <a:endParaRPr lang="it-IT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D4C681-5740-B243-EBE5-F9344612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54388" y="4025100"/>
            <a:ext cx="4789612" cy="2356228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EE2044AA-2987-1C46-EBDB-103336E349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12872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2. I nuovi bisogni assistenziali: la «fragilità digitale»</a:t>
            </a:r>
          </a:p>
          <a:p>
            <a:endParaRPr lang="it-IT" kern="0" dirty="0">
              <a:latin typeface="+mj-lt"/>
            </a:endParaRPr>
          </a:p>
          <a:p>
            <a:endParaRPr lang="it-IT" kern="0" dirty="0">
              <a:latin typeface="+mj-lt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E693BF-7276-7A7B-FCD4-F162AC147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418" y="1069268"/>
            <a:ext cx="8198266" cy="553998"/>
          </a:xfrm>
        </p:spPr>
        <p:txBody>
          <a:bodyPr lIns="0" tIns="0" rIns="0" bIns="0" anchor="t"/>
          <a:lstStyle/>
          <a:p>
            <a:pPr algn="l"/>
            <a:r>
              <a:rPr lang="it-IT" sz="1800" b="1" i="0" dirty="0">
                <a:latin typeface="+mn-lt"/>
              </a:rPr>
              <a:t>Il paradosso della Sanità Digitale: la usa meno chi ne avrebbe più bisogno</a:t>
            </a:r>
          </a:p>
          <a:p>
            <a:pPr algn="l"/>
            <a:r>
              <a:rPr lang="it-IT" sz="1800" i="0" dirty="0">
                <a:latin typeface="+mn-lt"/>
              </a:rPr>
              <a:t>Studio OMS: prove coerenti e certe del maggiore uso di strumenti di sanità digitale: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D00034-648E-4094-EB3F-67152A275328}"/>
              </a:ext>
            </a:extLst>
          </p:cNvPr>
          <p:cNvSpPr txBox="1"/>
          <p:nvPr/>
        </p:nvSpPr>
        <p:spPr>
          <a:xfrm>
            <a:off x="88373" y="5418819"/>
            <a:ext cx="46085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 dirty="0"/>
              <a:t>OMS, 2022: “Equità all‘interno della tecnologia digitale sanitaria  nella regione europea dell’OMS: una </a:t>
            </a:r>
            <a:r>
              <a:rPr lang="it-IT" sz="1400" i="1" dirty="0" err="1"/>
              <a:t>scoping</a:t>
            </a:r>
            <a:r>
              <a:rPr lang="it-IT" sz="1400" i="1" dirty="0"/>
              <a:t> review”</a:t>
            </a:r>
          </a:p>
        </p:txBody>
      </p:sp>
      <p:graphicFrame>
        <p:nvGraphicFramePr>
          <p:cNvPr id="6" name="Tabella 10">
            <a:extLst>
              <a:ext uri="{FF2B5EF4-FFF2-40B4-BE49-F238E27FC236}">
                <a16:creationId xmlns:a16="http://schemas.microsoft.com/office/drawing/2014/main" id="{74EC279C-B7BF-715B-6802-7F16874EA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41422"/>
              </p:ext>
            </p:extLst>
          </p:nvPr>
        </p:nvGraphicFramePr>
        <p:xfrm>
          <a:off x="521570" y="1903420"/>
          <a:ext cx="8027154" cy="245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577">
                  <a:extLst>
                    <a:ext uri="{9D8B030D-6E8A-4147-A177-3AD203B41FA5}">
                      <a16:colId xmlns:a16="http://schemas.microsoft.com/office/drawing/2014/main" val="336503751"/>
                    </a:ext>
                  </a:extLst>
                </a:gridCol>
                <a:gridCol w="4013577">
                  <a:extLst>
                    <a:ext uri="{9D8B030D-6E8A-4147-A177-3AD203B41FA5}">
                      <a16:colId xmlns:a16="http://schemas.microsoft.com/office/drawing/2014/main" val="3738318344"/>
                    </a:ext>
                  </a:extLst>
                </a:gridCol>
              </a:tblGrid>
              <a:tr h="28988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MAGGIORE UTILIZZO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entury Gothic" panose="020B0502020202020204" pitchFamily="34" charset="0"/>
                        </a:rPr>
                        <a:t>MINORE UTILIZZO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760598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Cittadini che vivono in aree urbane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Cittadini che vivono in aree rurali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33488"/>
                  </a:ext>
                </a:extLst>
              </a:tr>
              <a:tr h="500345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Individui di origine caucasica e anglofoni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Individui appartenenti a minoranze etniche o caratterizzati da barriere linguistiche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43893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Soggetti con istruzione superiore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Soggetti con un’istruzione più bassa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44354"/>
                  </a:ext>
                </a:extLst>
              </a:tr>
              <a:tr h="500345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Soggetti con condizione economica più elevata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Appartenenti alle classi disagiate dal punto di vista socio-economico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29009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Giovani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Anziani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43764"/>
                  </a:ext>
                </a:extLst>
              </a:tr>
              <a:tr h="289882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Cittadini senza disabilità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Century Gothic" panose="020B0502020202020204" pitchFamily="34" charset="0"/>
                        </a:rPr>
                        <a:t>Cittadini con esigenze sanitarie complesse </a:t>
                      </a:r>
                      <a:endParaRPr lang="it-IT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27244"/>
                  </a:ext>
                </a:extLst>
              </a:tr>
            </a:tbl>
          </a:graphicData>
        </a:graphic>
      </p:graphicFrame>
      <p:sp>
        <p:nvSpPr>
          <p:cNvPr id="2" name="object 6">
            <a:extLst>
              <a:ext uri="{FF2B5EF4-FFF2-40B4-BE49-F238E27FC236}">
                <a16:creationId xmlns:a16="http://schemas.microsoft.com/office/drawing/2014/main" id="{6973C393-7009-1114-507C-7AAE657DFFB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E6D317-BBCB-6DC7-40AE-AAD17071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270554"/>
            <a:ext cx="1169235" cy="1110774"/>
          </a:xfrm>
          <a:prstGeom prst="rect">
            <a:avLst/>
          </a:prstGeom>
        </p:spPr>
      </p:pic>
      <p:sp>
        <p:nvSpPr>
          <p:cNvPr id="9" name="Freccia destra 8">
            <a:extLst>
              <a:ext uri="{FF2B5EF4-FFF2-40B4-BE49-F238E27FC236}">
                <a16:creationId xmlns:a16="http://schemas.microsoft.com/office/drawing/2014/main" id="{CDD454BE-3C6A-BA36-440D-E618E96D80EF}"/>
              </a:ext>
            </a:extLst>
          </p:cNvPr>
          <p:cNvSpPr/>
          <p:nvPr/>
        </p:nvSpPr>
        <p:spPr>
          <a:xfrm>
            <a:off x="4651731" y="5572127"/>
            <a:ext cx="470310" cy="43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28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26CE9FE-E49D-15AB-D58D-EF6E7F64B88A}"/>
              </a:ext>
            </a:extLst>
          </p:cNvPr>
          <p:cNvSpPr txBox="1">
            <a:spLocks/>
          </p:cNvSpPr>
          <p:nvPr/>
        </p:nvSpPr>
        <p:spPr>
          <a:xfrm>
            <a:off x="487316" y="476672"/>
            <a:ext cx="76989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2400" b="1" i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it-IT" kern="0" dirty="0">
                <a:latin typeface="+mj-lt"/>
              </a:rPr>
              <a:t>2. I nuovi bisogni assistenziali: la «fragilità digitale»</a:t>
            </a:r>
          </a:p>
          <a:p>
            <a:endParaRPr lang="it-IT" kern="0" dirty="0">
              <a:latin typeface="+mj-lt"/>
            </a:endParaRPr>
          </a:p>
          <a:p>
            <a:endParaRPr lang="it-IT" kern="0" dirty="0">
              <a:latin typeface="+mj-lt"/>
            </a:endParaRPr>
          </a:p>
        </p:txBody>
      </p:sp>
      <p:pic>
        <p:nvPicPr>
          <p:cNvPr id="2" name="Immagine 1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7B6A2F7-FE6C-8148-7C30-1567B54D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5493"/>
            <a:ext cx="6341648" cy="4507218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97D04581-8E40-9353-1F32-36155ABC4C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30542" y="6525890"/>
            <a:ext cx="150875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/>
              <a:t>Firenze</a:t>
            </a:r>
            <a:r>
              <a:rPr spc="-5" dirty="0"/>
              <a:t>,</a:t>
            </a:r>
            <a:r>
              <a:rPr spc="-100" dirty="0"/>
              <a:t> </a:t>
            </a:r>
            <a:r>
              <a:rPr lang="it-IT" spc="-20" dirty="0"/>
              <a:t>03</a:t>
            </a:r>
            <a:r>
              <a:rPr spc="-20" dirty="0"/>
              <a:t>.</a:t>
            </a:r>
            <a:r>
              <a:rPr lang="it-IT" spc="-20" dirty="0"/>
              <a:t>11</a:t>
            </a:r>
            <a:r>
              <a:rPr spc="-20" dirty="0"/>
              <a:t>.202</a:t>
            </a:r>
            <a:r>
              <a:rPr lang="it-IT" spc="-20" dirty="0"/>
              <a:t>3</a:t>
            </a:r>
            <a:endParaRPr spc="-20" dirty="0"/>
          </a:p>
        </p:txBody>
      </p:sp>
      <p:pic>
        <p:nvPicPr>
          <p:cNvPr id="5" name="Immagine 4" descr="Immagine che contiene modello, punto&#10;&#10;Descrizione generata automaticamente">
            <a:extLst>
              <a:ext uri="{FF2B5EF4-FFF2-40B4-BE49-F238E27FC236}">
                <a16:creationId xmlns:a16="http://schemas.microsoft.com/office/drawing/2014/main" id="{01F4AA8B-5A37-38C3-D51C-B0785469C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8" y="5229200"/>
            <a:ext cx="1052747" cy="10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18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OPI" id="{A29572F1-DC39-F843-BD79-3A8B239C6EA4}" vid="{ECCC8901-15C7-F746-AE75-5242AEECD28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186</TotalTime>
  <Words>1004</Words>
  <Application>Microsoft Macintosh PowerPoint</Application>
  <PresentationFormat>Presentazione su schermo (4:3)</PresentationFormat>
  <Paragraphs>133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Tema di Office</vt:lpstr>
      <vt:lpstr>Presentazione standard di PowerPoint</vt:lpstr>
      <vt:lpstr>La cornice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cammino dei professionisti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Pais Dei Mori</dc:creator>
  <cp:lastModifiedBy>Luigi Pais Dei Mori</cp:lastModifiedBy>
  <cp:revision>16</cp:revision>
  <cp:lastPrinted>2020-02-13T09:51:21Z</cp:lastPrinted>
  <dcterms:created xsi:type="dcterms:W3CDTF">2023-10-18T11:23:54Z</dcterms:created>
  <dcterms:modified xsi:type="dcterms:W3CDTF">2023-11-02T20:37:31Z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2019-02-01T00:00:00Z</vt:filetime>
  </property>
</Properties>
</file>