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5" r:id="rId2"/>
    <p:sldId id="343" r:id="rId3"/>
    <p:sldId id="1482" r:id="rId4"/>
    <p:sldId id="1544" r:id="rId5"/>
    <p:sldId id="1502" r:id="rId6"/>
    <p:sldId id="1487" r:id="rId7"/>
    <p:sldId id="1545" r:id="rId8"/>
    <p:sldId id="1497" r:id="rId9"/>
    <p:sldId id="1494" r:id="rId10"/>
    <p:sldId id="1499" r:id="rId11"/>
    <p:sldId id="1498" r:id="rId12"/>
    <p:sldId id="1495" r:id="rId13"/>
    <p:sldId id="1496" r:id="rId14"/>
    <p:sldId id="1489" r:id="rId15"/>
    <p:sldId id="1500" r:id="rId16"/>
    <p:sldId id="1491" r:id="rId17"/>
    <p:sldId id="1488" r:id="rId18"/>
    <p:sldId id="1493" r:id="rId19"/>
    <p:sldId id="1501" r:id="rId20"/>
  </p:sldIdLst>
  <p:sldSz cx="12192000" cy="6858000"/>
  <p:notesSz cx="9926638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64"/>
    <a:srgbClr val="04234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49" autoAdjust="0"/>
    <p:restoredTop sz="81191" autoAdjust="0"/>
  </p:normalViewPr>
  <p:slideViewPr>
    <p:cSldViewPr>
      <p:cViewPr varScale="1">
        <p:scale>
          <a:sx n="106" d="100"/>
          <a:sy n="106" d="100"/>
        </p:scale>
        <p:origin x="72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16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BD25D6-EDEC-49F9-945B-E805F2C46D2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1EE0E14-4DE1-4B6D-A6C9-D50E4C153B38}">
      <dgm:prSet phldrT="[Tes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dirty="0">
              <a:solidFill>
                <a:schemeClr val="bg1"/>
              </a:solidFill>
            </a:rPr>
            <a:t>Valutazione dei bisogni (multidimensionale)</a:t>
          </a:r>
        </a:p>
      </dgm:t>
    </dgm:pt>
    <dgm:pt modelId="{DA9E9F0F-A812-46F8-AA05-3AFDE55F9A94}" type="parTrans" cxnId="{72E20448-BE1A-4BDF-B511-0AE3BA893E41}">
      <dgm:prSet/>
      <dgm:spPr/>
      <dgm:t>
        <a:bodyPr/>
        <a:lstStyle/>
        <a:p>
          <a:endParaRPr lang="it-IT"/>
        </a:p>
      </dgm:t>
    </dgm:pt>
    <dgm:pt modelId="{5CDDDD1D-A927-4AC4-AC3C-CE7751A3DB63}" type="sibTrans" cxnId="{72E20448-BE1A-4BDF-B511-0AE3BA893E41}">
      <dgm:prSet/>
      <dgm:spPr/>
      <dgm:t>
        <a:bodyPr/>
        <a:lstStyle/>
        <a:p>
          <a:endParaRPr lang="it-IT"/>
        </a:p>
      </dgm:t>
    </dgm:pt>
    <dgm:pt modelId="{F46ECCA2-47BB-4450-A8B6-5B66200E4C6E}">
      <dgm:prSet phldrT="[Tes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dirty="0"/>
            <a:t>inserimento nel/nei percorso di cura</a:t>
          </a:r>
        </a:p>
      </dgm:t>
    </dgm:pt>
    <dgm:pt modelId="{D869EF85-D782-44DC-B13F-E3C19BD56759}" type="parTrans" cxnId="{6F41D370-3473-4A70-9D35-4144E025945D}">
      <dgm:prSet/>
      <dgm:spPr/>
      <dgm:t>
        <a:bodyPr/>
        <a:lstStyle/>
        <a:p>
          <a:endParaRPr lang="it-IT"/>
        </a:p>
      </dgm:t>
    </dgm:pt>
    <dgm:pt modelId="{5B715E64-D48D-4E13-9691-9610B6FCF2D4}" type="sibTrans" cxnId="{6F41D370-3473-4A70-9D35-4144E025945D}">
      <dgm:prSet/>
      <dgm:spPr/>
      <dgm:t>
        <a:bodyPr/>
        <a:lstStyle/>
        <a:p>
          <a:endParaRPr lang="it-IT"/>
        </a:p>
      </dgm:t>
    </dgm:pt>
    <dgm:pt modelId="{623BD566-8A98-4FDF-86CA-8E03F5A9F99B}">
      <dgm:prSet phldrT="[Tes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dirty="0"/>
            <a:t>Attività, visite, esami, rilevazione parametri</a:t>
          </a:r>
        </a:p>
      </dgm:t>
    </dgm:pt>
    <dgm:pt modelId="{AD8CED5E-E08A-41F6-B6F8-8C72E13F34C6}" type="parTrans" cxnId="{50E8ACCA-0E7E-4792-91A9-63A6BD319215}">
      <dgm:prSet/>
      <dgm:spPr/>
      <dgm:t>
        <a:bodyPr/>
        <a:lstStyle/>
        <a:p>
          <a:endParaRPr lang="it-IT"/>
        </a:p>
      </dgm:t>
    </dgm:pt>
    <dgm:pt modelId="{36241CE9-2F52-4FC0-960B-B3B5D8AC6A5E}" type="sibTrans" cxnId="{50E8ACCA-0E7E-4792-91A9-63A6BD319215}">
      <dgm:prSet/>
      <dgm:spPr/>
      <dgm:t>
        <a:bodyPr/>
        <a:lstStyle/>
        <a:p>
          <a:endParaRPr lang="it-IT"/>
        </a:p>
      </dgm:t>
    </dgm:pt>
    <dgm:pt modelId="{79B63DAC-D665-44C4-8DBB-1E2615B7EFF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dirty="0"/>
            <a:t>Rivalutazione/ Valutazione finale</a:t>
          </a:r>
        </a:p>
      </dgm:t>
    </dgm:pt>
    <dgm:pt modelId="{ACE867EE-907A-4B0A-B5D2-35C8A15DD829}" type="parTrans" cxnId="{CA1FDEB1-EDDE-45B5-B0E2-85BA6012C0A7}">
      <dgm:prSet/>
      <dgm:spPr/>
      <dgm:t>
        <a:bodyPr/>
        <a:lstStyle/>
        <a:p>
          <a:endParaRPr lang="it-IT"/>
        </a:p>
      </dgm:t>
    </dgm:pt>
    <dgm:pt modelId="{BEBE9626-A820-4293-9C33-FCDF9B4B15D0}" type="sibTrans" cxnId="{CA1FDEB1-EDDE-45B5-B0E2-85BA6012C0A7}">
      <dgm:prSet/>
      <dgm:spPr/>
      <dgm:t>
        <a:bodyPr/>
        <a:lstStyle/>
        <a:p>
          <a:endParaRPr lang="it-IT"/>
        </a:p>
      </dgm:t>
    </dgm:pt>
    <dgm:pt modelId="{151E11C1-EEDB-4B62-BFD9-BF6750ACF58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dirty="0"/>
            <a:t>Ricovero</a:t>
          </a:r>
        </a:p>
      </dgm:t>
    </dgm:pt>
    <dgm:pt modelId="{BC4F25EA-9940-482B-B8FC-362BDDF3B94B}" type="parTrans" cxnId="{0234E794-1E68-4A66-9ED2-228299D089D1}">
      <dgm:prSet/>
      <dgm:spPr/>
      <dgm:t>
        <a:bodyPr/>
        <a:lstStyle/>
        <a:p>
          <a:endParaRPr lang="it-IT"/>
        </a:p>
      </dgm:t>
    </dgm:pt>
    <dgm:pt modelId="{3CA3F34D-097B-4C4D-A629-B3EFB6C07A90}" type="sibTrans" cxnId="{0234E794-1E68-4A66-9ED2-228299D089D1}">
      <dgm:prSet/>
      <dgm:spPr/>
      <dgm:t>
        <a:bodyPr/>
        <a:lstStyle/>
        <a:p>
          <a:endParaRPr lang="it-IT"/>
        </a:p>
      </dgm:t>
    </dgm:pt>
    <dgm:pt modelId="{31EE0890-6193-4504-8460-E33F41749FF7}">
      <dgm:prSet phldrT="[Tes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dirty="0"/>
            <a:t>Attività, visite, esami, rilevazione parametri</a:t>
          </a:r>
        </a:p>
      </dgm:t>
    </dgm:pt>
    <dgm:pt modelId="{C3A4E003-EB75-449A-A29D-DCE575C8C89B}" type="parTrans" cxnId="{CF840B44-74C2-4EC7-95D5-C7FE25C69F0A}">
      <dgm:prSet/>
      <dgm:spPr/>
      <dgm:t>
        <a:bodyPr/>
        <a:lstStyle/>
        <a:p>
          <a:endParaRPr lang="it-IT"/>
        </a:p>
      </dgm:t>
    </dgm:pt>
    <dgm:pt modelId="{3991D6FA-FB53-44A0-9F1C-1AE00C1F8A89}" type="sibTrans" cxnId="{CF840B44-74C2-4EC7-95D5-C7FE25C69F0A}">
      <dgm:prSet/>
      <dgm:spPr/>
      <dgm:t>
        <a:bodyPr/>
        <a:lstStyle/>
        <a:p>
          <a:endParaRPr lang="it-IT"/>
        </a:p>
      </dgm:t>
    </dgm:pt>
    <dgm:pt modelId="{78433476-97FC-4030-B819-30208DADFC95}">
      <dgm:prSet phldrT="[Tes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dirty="0"/>
            <a:t>Follow up</a:t>
          </a:r>
        </a:p>
      </dgm:t>
    </dgm:pt>
    <dgm:pt modelId="{1FFF667B-B18E-457E-93A1-5E27DA4E3DB0}" type="parTrans" cxnId="{4AFFC3DE-5DAA-4F22-B19C-7BA302BF2DA3}">
      <dgm:prSet/>
      <dgm:spPr/>
      <dgm:t>
        <a:bodyPr/>
        <a:lstStyle/>
        <a:p>
          <a:endParaRPr lang="it-IT"/>
        </a:p>
      </dgm:t>
    </dgm:pt>
    <dgm:pt modelId="{6284ABF1-7DB6-4BB3-9616-3AFD802BB403}" type="sibTrans" cxnId="{4AFFC3DE-5DAA-4F22-B19C-7BA302BF2DA3}">
      <dgm:prSet/>
      <dgm:spPr/>
      <dgm:t>
        <a:bodyPr/>
        <a:lstStyle/>
        <a:p>
          <a:endParaRPr lang="it-IT"/>
        </a:p>
      </dgm:t>
    </dgm:pt>
    <dgm:pt modelId="{D60234F9-E927-40B6-8C28-EE3934E3443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dirty="0"/>
            <a:t>Dimissione</a:t>
          </a:r>
        </a:p>
      </dgm:t>
    </dgm:pt>
    <dgm:pt modelId="{1EB3115B-3332-402F-8649-40892882F60E}" type="parTrans" cxnId="{739565D0-FE47-41E9-A87B-8413D5070BAB}">
      <dgm:prSet/>
      <dgm:spPr/>
      <dgm:t>
        <a:bodyPr/>
        <a:lstStyle/>
        <a:p>
          <a:endParaRPr lang="it-IT"/>
        </a:p>
      </dgm:t>
    </dgm:pt>
    <dgm:pt modelId="{A425038A-DADF-457C-AB84-8DE898CF3ACF}" type="sibTrans" cxnId="{739565D0-FE47-41E9-A87B-8413D5070BAB}">
      <dgm:prSet/>
      <dgm:spPr/>
      <dgm:t>
        <a:bodyPr/>
        <a:lstStyle/>
        <a:p>
          <a:endParaRPr lang="it-IT"/>
        </a:p>
      </dgm:t>
    </dgm:pt>
    <dgm:pt modelId="{448BF997-9D39-441F-84A4-DE9257F1B276}" type="pres">
      <dgm:prSet presAssocID="{DEBD25D6-EDEC-49F9-945B-E805F2C46D29}" presName="Name0" presStyleCnt="0">
        <dgm:presLayoutVars>
          <dgm:dir/>
          <dgm:animLvl val="lvl"/>
          <dgm:resizeHandles val="exact"/>
        </dgm:presLayoutVars>
      </dgm:prSet>
      <dgm:spPr/>
    </dgm:pt>
    <dgm:pt modelId="{69272E94-4D24-4CD1-A833-16EB35AB08BC}" type="pres">
      <dgm:prSet presAssocID="{81EE0E14-4DE1-4B6D-A6C9-D50E4C153B38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</dgm:pt>
    <dgm:pt modelId="{8C631A4F-CFF2-40D1-B82F-733B9F8179D1}" type="pres">
      <dgm:prSet presAssocID="{5CDDDD1D-A927-4AC4-AC3C-CE7751A3DB63}" presName="parTxOnlySpace" presStyleCnt="0"/>
      <dgm:spPr/>
    </dgm:pt>
    <dgm:pt modelId="{56D13622-33A6-41D5-A478-B3B992A50ADC}" type="pres">
      <dgm:prSet presAssocID="{F46ECCA2-47BB-4450-A8B6-5B66200E4C6E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</dgm:pt>
    <dgm:pt modelId="{B7B35824-2081-455B-A41E-8FEB579D23C8}" type="pres">
      <dgm:prSet presAssocID="{5B715E64-D48D-4E13-9691-9610B6FCF2D4}" presName="parTxOnlySpace" presStyleCnt="0"/>
      <dgm:spPr/>
    </dgm:pt>
    <dgm:pt modelId="{161CA939-A9EA-4BF1-968A-FF634805D642}" type="pres">
      <dgm:prSet presAssocID="{623BD566-8A98-4FDF-86CA-8E03F5A9F99B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</dgm:pt>
    <dgm:pt modelId="{8049CF6D-94E4-44DA-A277-4601CB60F049}" type="pres">
      <dgm:prSet presAssocID="{36241CE9-2F52-4FC0-960B-B3B5D8AC6A5E}" presName="parTxOnlySpace" presStyleCnt="0"/>
      <dgm:spPr/>
    </dgm:pt>
    <dgm:pt modelId="{44D7F0AC-F98F-4DE3-BF91-D79083DD34AE}" type="pres">
      <dgm:prSet presAssocID="{79B63DAC-D665-44C4-8DBB-1E2615B7EFF7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</dgm:pt>
    <dgm:pt modelId="{1E12AC07-D6B6-409C-B0C3-94FD43361F37}" type="pres">
      <dgm:prSet presAssocID="{BEBE9626-A820-4293-9C33-FCDF9B4B15D0}" presName="parTxOnlySpace" presStyleCnt="0"/>
      <dgm:spPr/>
    </dgm:pt>
    <dgm:pt modelId="{5DE422E0-1875-451C-8D47-AF72B8852C32}" type="pres">
      <dgm:prSet presAssocID="{151E11C1-EEDB-4B62-BFD9-BF6750ACF588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</dgm:pt>
    <dgm:pt modelId="{8530C473-3A9A-4AD5-948C-0B69FDF5C6DF}" type="pres">
      <dgm:prSet presAssocID="{3CA3F34D-097B-4C4D-A629-B3EFB6C07A90}" presName="parTxOnlySpace" presStyleCnt="0"/>
      <dgm:spPr/>
    </dgm:pt>
    <dgm:pt modelId="{41BA80C5-9909-4A3B-823E-4D7746B3825B}" type="pres">
      <dgm:prSet presAssocID="{D60234F9-E927-40B6-8C28-EE3934E34431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</dgm:pt>
    <dgm:pt modelId="{10721D89-6C7A-48AB-BE6C-23CF9132E620}" type="pres">
      <dgm:prSet presAssocID="{A425038A-DADF-457C-AB84-8DE898CF3ACF}" presName="parTxOnlySpace" presStyleCnt="0"/>
      <dgm:spPr/>
    </dgm:pt>
    <dgm:pt modelId="{54083B1E-7438-467E-9C98-E8A8F5F1DB01}" type="pres">
      <dgm:prSet presAssocID="{31EE0890-6193-4504-8460-E33F41749FF7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</dgm:pt>
    <dgm:pt modelId="{295CFE6B-8D37-4D6B-B8E2-069DC9A3C1C4}" type="pres">
      <dgm:prSet presAssocID="{3991D6FA-FB53-44A0-9F1C-1AE00C1F8A89}" presName="parTxOnlySpace" presStyleCnt="0"/>
      <dgm:spPr/>
    </dgm:pt>
    <dgm:pt modelId="{B1B951E2-ED60-4ECA-80EA-4F01AF94E911}" type="pres">
      <dgm:prSet presAssocID="{78433476-97FC-4030-B819-30208DADFC95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6FD19813-D153-473B-98DB-31D195F582C3}" type="presOf" srcId="{79B63DAC-D665-44C4-8DBB-1E2615B7EFF7}" destId="{44D7F0AC-F98F-4DE3-BF91-D79083DD34AE}" srcOrd="0" destOrd="0" presId="urn:microsoft.com/office/officeart/2005/8/layout/chevron1"/>
    <dgm:cxn modelId="{CF840B44-74C2-4EC7-95D5-C7FE25C69F0A}" srcId="{DEBD25D6-EDEC-49F9-945B-E805F2C46D29}" destId="{31EE0890-6193-4504-8460-E33F41749FF7}" srcOrd="6" destOrd="0" parTransId="{C3A4E003-EB75-449A-A29D-DCE575C8C89B}" sibTransId="{3991D6FA-FB53-44A0-9F1C-1AE00C1F8A89}"/>
    <dgm:cxn modelId="{72E20448-BE1A-4BDF-B511-0AE3BA893E41}" srcId="{DEBD25D6-EDEC-49F9-945B-E805F2C46D29}" destId="{81EE0E14-4DE1-4B6D-A6C9-D50E4C153B38}" srcOrd="0" destOrd="0" parTransId="{DA9E9F0F-A812-46F8-AA05-3AFDE55F9A94}" sibTransId="{5CDDDD1D-A927-4AC4-AC3C-CE7751A3DB63}"/>
    <dgm:cxn modelId="{6F41D370-3473-4A70-9D35-4144E025945D}" srcId="{DEBD25D6-EDEC-49F9-945B-E805F2C46D29}" destId="{F46ECCA2-47BB-4450-A8B6-5B66200E4C6E}" srcOrd="1" destOrd="0" parTransId="{D869EF85-D782-44DC-B13F-E3C19BD56759}" sibTransId="{5B715E64-D48D-4E13-9691-9610B6FCF2D4}"/>
    <dgm:cxn modelId="{CFF30651-82C2-49B1-ABB8-B77349AD9F93}" type="presOf" srcId="{78433476-97FC-4030-B819-30208DADFC95}" destId="{B1B951E2-ED60-4ECA-80EA-4F01AF94E911}" srcOrd="0" destOrd="0" presId="urn:microsoft.com/office/officeart/2005/8/layout/chevron1"/>
    <dgm:cxn modelId="{0234E794-1E68-4A66-9ED2-228299D089D1}" srcId="{DEBD25D6-EDEC-49F9-945B-E805F2C46D29}" destId="{151E11C1-EEDB-4B62-BFD9-BF6750ACF588}" srcOrd="4" destOrd="0" parTransId="{BC4F25EA-9940-482B-B8FC-362BDDF3B94B}" sibTransId="{3CA3F34D-097B-4C4D-A629-B3EFB6C07A90}"/>
    <dgm:cxn modelId="{28CA19AF-3B15-43C7-9A2E-C06DAF95524F}" type="presOf" srcId="{D60234F9-E927-40B6-8C28-EE3934E34431}" destId="{41BA80C5-9909-4A3B-823E-4D7746B3825B}" srcOrd="0" destOrd="0" presId="urn:microsoft.com/office/officeart/2005/8/layout/chevron1"/>
    <dgm:cxn modelId="{CA1FDEB1-EDDE-45B5-B0E2-85BA6012C0A7}" srcId="{DEBD25D6-EDEC-49F9-945B-E805F2C46D29}" destId="{79B63DAC-D665-44C4-8DBB-1E2615B7EFF7}" srcOrd="3" destOrd="0" parTransId="{ACE867EE-907A-4B0A-B5D2-35C8A15DD829}" sibTransId="{BEBE9626-A820-4293-9C33-FCDF9B4B15D0}"/>
    <dgm:cxn modelId="{C74AFFC4-2684-4189-BD8F-BB2F5CF962D1}" type="presOf" srcId="{81EE0E14-4DE1-4B6D-A6C9-D50E4C153B38}" destId="{69272E94-4D24-4CD1-A833-16EB35AB08BC}" srcOrd="0" destOrd="0" presId="urn:microsoft.com/office/officeart/2005/8/layout/chevron1"/>
    <dgm:cxn modelId="{50E8ACCA-0E7E-4792-91A9-63A6BD319215}" srcId="{DEBD25D6-EDEC-49F9-945B-E805F2C46D29}" destId="{623BD566-8A98-4FDF-86CA-8E03F5A9F99B}" srcOrd="2" destOrd="0" parTransId="{AD8CED5E-E08A-41F6-B6F8-8C72E13F34C6}" sibTransId="{36241CE9-2F52-4FC0-960B-B3B5D8AC6A5E}"/>
    <dgm:cxn modelId="{739565D0-FE47-41E9-A87B-8413D5070BAB}" srcId="{DEBD25D6-EDEC-49F9-945B-E805F2C46D29}" destId="{D60234F9-E927-40B6-8C28-EE3934E34431}" srcOrd="5" destOrd="0" parTransId="{1EB3115B-3332-402F-8649-40892882F60E}" sibTransId="{A425038A-DADF-457C-AB84-8DE898CF3ACF}"/>
    <dgm:cxn modelId="{B3DFDCD0-9FCE-409D-98A4-02AFFE7A6070}" type="presOf" srcId="{31EE0890-6193-4504-8460-E33F41749FF7}" destId="{54083B1E-7438-467E-9C98-E8A8F5F1DB01}" srcOrd="0" destOrd="0" presId="urn:microsoft.com/office/officeart/2005/8/layout/chevron1"/>
    <dgm:cxn modelId="{A275F5D1-32D8-44FB-AE94-7DE4C078FF82}" type="presOf" srcId="{151E11C1-EEDB-4B62-BFD9-BF6750ACF588}" destId="{5DE422E0-1875-451C-8D47-AF72B8852C32}" srcOrd="0" destOrd="0" presId="urn:microsoft.com/office/officeart/2005/8/layout/chevron1"/>
    <dgm:cxn modelId="{D13521D8-E024-423C-911D-666D4575A2F9}" type="presOf" srcId="{DEBD25D6-EDEC-49F9-945B-E805F2C46D29}" destId="{448BF997-9D39-441F-84A4-DE9257F1B276}" srcOrd="0" destOrd="0" presId="urn:microsoft.com/office/officeart/2005/8/layout/chevron1"/>
    <dgm:cxn modelId="{1E6364DA-AD54-4C3C-9198-E0C82FCC4DDB}" type="presOf" srcId="{F46ECCA2-47BB-4450-A8B6-5B66200E4C6E}" destId="{56D13622-33A6-41D5-A478-B3B992A50ADC}" srcOrd="0" destOrd="0" presId="urn:microsoft.com/office/officeart/2005/8/layout/chevron1"/>
    <dgm:cxn modelId="{4AFFC3DE-5DAA-4F22-B19C-7BA302BF2DA3}" srcId="{DEBD25D6-EDEC-49F9-945B-E805F2C46D29}" destId="{78433476-97FC-4030-B819-30208DADFC95}" srcOrd="7" destOrd="0" parTransId="{1FFF667B-B18E-457E-93A1-5E27DA4E3DB0}" sibTransId="{6284ABF1-7DB6-4BB3-9616-3AFD802BB403}"/>
    <dgm:cxn modelId="{094CDEFE-AA26-4098-A4A3-32F176A1F76A}" type="presOf" srcId="{623BD566-8A98-4FDF-86CA-8E03F5A9F99B}" destId="{161CA939-A9EA-4BF1-968A-FF634805D642}" srcOrd="0" destOrd="0" presId="urn:microsoft.com/office/officeart/2005/8/layout/chevron1"/>
    <dgm:cxn modelId="{6CA44655-CCD1-4461-9A10-24DFE4A76E65}" type="presParOf" srcId="{448BF997-9D39-441F-84A4-DE9257F1B276}" destId="{69272E94-4D24-4CD1-A833-16EB35AB08BC}" srcOrd="0" destOrd="0" presId="urn:microsoft.com/office/officeart/2005/8/layout/chevron1"/>
    <dgm:cxn modelId="{9942EEA8-1FF0-42CC-9784-DFB163454A33}" type="presParOf" srcId="{448BF997-9D39-441F-84A4-DE9257F1B276}" destId="{8C631A4F-CFF2-40D1-B82F-733B9F8179D1}" srcOrd="1" destOrd="0" presId="urn:microsoft.com/office/officeart/2005/8/layout/chevron1"/>
    <dgm:cxn modelId="{1D7D4908-B501-4158-B635-B104898974B1}" type="presParOf" srcId="{448BF997-9D39-441F-84A4-DE9257F1B276}" destId="{56D13622-33A6-41D5-A478-B3B992A50ADC}" srcOrd="2" destOrd="0" presId="urn:microsoft.com/office/officeart/2005/8/layout/chevron1"/>
    <dgm:cxn modelId="{605C4BB1-4C63-42D8-81B8-249415CD7014}" type="presParOf" srcId="{448BF997-9D39-441F-84A4-DE9257F1B276}" destId="{B7B35824-2081-455B-A41E-8FEB579D23C8}" srcOrd="3" destOrd="0" presId="urn:microsoft.com/office/officeart/2005/8/layout/chevron1"/>
    <dgm:cxn modelId="{F4689D96-D15F-492D-8CB9-2C2C7315D53A}" type="presParOf" srcId="{448BF997-9D39-441F-84A4-DE9257F1B276}" destId="{161CA939-A9EA-4BF1-968A-FF634805D642}" srcOrd="4" destOrd="0" presId="urn:microsoft.com/office/officeart/2005/8/layout/chevron1"/>
    <dgm:cxn modelId="{87BA9C87-82C8-4AE8-81F1-D8140F6C2063}" type="presParOf" srcId="{448BF997-9D39-441F-84A4-DE9257F1B276}" destId="{8049CF6D-94E4-44DA-A277-4601CB60F049}" srcOrd="5" destOrd="0" presId="urn:microsoft.com/office/officeart/2005/8/layout/chevron1"/>
    <dgm:cxn modelId="{4766F56A-5696-4669-82D3-80A0F1945DC8}" type="presParOf" srcId="{448BF997-9D39-441F-84A4-DE9257F1B276}" destId="{44D7F0AC-F98F-4DE3-BF91-D79083DD34AE}" srcOrd="6" destOrd="0" presId="urn:microsoft.com/office/officeart/2005/8/layout/chevron1"/>
    <dgm:cxn modelId="{D0A0F97D-0FFC-4162-A2D2-96C0A817D1D2}" type="presParOf" srcId="{448BF997-9D39-441F-84A4-DE9257F1B276}" destId="{1E12AC07-D6B6-409C-B0C3-94FD43361F37}" srcOrd="7" destOrd="0" presId="urn:microsoft.com/office/officeart/2005/8/layout/chevron1"/>
    <dgm:cxn modelId="{CA33D2F8-BB8B-4187-935E-E95E3BDB7F23}" type="presParOf" srcId="{448BF997-9D39-441F-84A4-DE9257F1B276}" destId="{5DE422E0-1875-451C-8D47-AF72B8852C32}" srcOrd="8" destOrd="0" presId="urn:microsoft.com/office/officeart/2005/8/layout/chevron1"/>
    <dgm:cxn modelId="{1AA20C63-6E7C-4F60-A1E9-2C40848E1E56}" type="presParOf" srcId="{448BF997-9D39-441F-84A4-DE9257F1B276}" destId="{8530C473-3A9A-4AD5-948C-0B69FDF5C6DF}" srcOrd="9" destOrd="0" presId="urn:microsoft.com/office/officeart/2005/8/layout/chevron1"/>
    <dgm:cxn modelId="{B946CAD8-4844-4926-8AEA-4FA6A57B044C}" type="presParOf" srcId="{448BF997-9D39-441F-84A4-DE9257F1B276}" destId="{41BA80C5-9909-4A3B-823E-4D7746B3825B}" srcOrd="10" destOrd="0" presId="urn:microsoft.com/office/officeart/2005/8/layout/chevron1"/>
    <dgm:cxn modelId="{5DBD244C-E869-4465-881B-714F99B85BB6}" type="presParOf" srcId="{448BF997-9D39-441F-84A4-DE9257F1B276}" destId="{10721D89-6C7A-48AB-BE6C-23CF9132E620}" srcOrd="11" destOrd="0" presId="urn:microsoft.com/office/officeart/2005/8/layout/chevron1"/>
    <dgm:cxn modelId="{D9971868-C534-4F51-9970-2EEA55771B32}" type="presParOf" srcId="{448BF997-9D39-441F-84A4-DE9257F1B276}" destId="{54083B1E-7438-467E-9C98-E8A8F5F1DB01}" srcOrd="12" destOrd="0" presId="urn:microsoft.com/office/officeart/2005/8/layout/chevron1"/>
    <dgm:cxn modelId="{F127DCA5-7737-49A2-AC79-C0F072BA0B91}" type="presParOf" srcId="{448BF997-9D39-441F-84A4-DE9257F1B276}" destId="{295CFE6B-8D37-4D6B-B8E2-069DC9A3C1C4}" srcOrd="13" destOrd="0" presId="urn:microsoft.com/office/officeart/2005/8/layout/chevron1"/>
    <dgm:cxn modelId="{8927D90D-7AC8-4E31-8780-2FA5545F91F3}" type="presParOf" srcId="{448BF997-9D39-441F-84A4-DE9257F1B276}" destId="{B1B951E2-ED60-4ECA-80EA-4F01AF94E911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72E94-4D24-4CD1-A833-16EB35AB08BC}">
      <dsp:nvSpPr>
        <dsp:cNvPr id="0" name=""/>
        <dsp:cNvSpPr/>
      </dsp:nvSpPr>
      <dsp:spPr>
        <a:xfrm>
          <a:off x="929" y="2467282"/>
          <a:ext cx="1489392" cy="595757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>
              <a:solidFill>
                <a:schemeClr val="bg1"/>
              </a:solidFill>
            </a:rPr>
            <a:t>Valutazione dei bisogni (multidimensionale)</a:t>
          </a:r>
        </a:p>
      </dsp:txBody>
      <dsp:txXfrm>
        <a:off x="298808" y="2467282"/>
        <a:ext cx="893635" cy="595757"/>
      </dsp:txXfrm>
    </dsp:sp>
    <dsp:sp modelId="{56D13622-33A6-41D5-A478-B3B992A50ADC}">
      <dsp:nvSpPr>
        <dsp:cNvPr id="0" name=""/>
        <dsp:cNvSpPr/>
      </dsp:nvSpPr>
      <dsp:spPr>
        <a:xfrm>
          <a:off x="1341382" y="2467282"/>
          <a:ext cx="1489392" cy="595757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/>
            <a:t>inserimento nel/nei percorso di cura</a:t>
          </a:r>
        </a:p>
      </dsp:txBody>
      <dsp:txXfrm>
        <a:off x="1639261" y="2467282"/>
        <a:ext cx="893635" cy="595757"/>
      </dsp:txXfrm>
    </dsp:sp>
    <dsp:sp modelId="{161CA939-A9EA-4BF1-968A-FF634805D642}">
      <dsp:nvSpPr>
        <dsp:cNvPr id="0" name=""/>
        <dsp:cNvSpPr/>
      </dsp:nvSpPr>
      <dsp:spPr>
        <a:xfrm>
          <a:off x="2681835" y="2467282"/>
          <a:ext cx="1489392" cy="595757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/>
            <a:t>Attività, visite, esami, rilevazione parametri</a:t>
          </a:r>
        </a:p>
      </dsp:txBody>
      <dsp:txXfrm>
        <a:off x="2979714" y="2467282"/>
        <a:ext cx="893635" cy="595757"/>
      </dsp:txXfrm>
    </dsp:sp>
    <dsp:sp modelId="{44D7F0AC-F98F-4DE3-BF91-D79083DD34AE}">
      <dsp:nvSpPr>
        <dsp:cNvPr id="0" name=""/>
        <dsp:cNvSpPr/>
      </dsp:nvSpPr>
      <dsp:spPr>
        <a:xfrm>
          <a:off x="4022289" y="2467282"/>
          <a:ext cx="1489392" cy="595757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/>
            <a:t>Rivalutazione/ Valutazione finale</a:t>
          </a:r>
        </a:p>
      </dsp:txBody>
      <dsp:txXfrm>
        <a:off x="4320168" y="2467282"/>
        <a:ext cx="893635" cy="595757"/>
      </dsp:txXfrm>
    </dsp:sp>
    <dsp:sp modelId="{5DE422E0-1875-451C-8D47-AF72B8852C32}">
      <dsp:nvSpPr>
        <dsp:cNvPr id="0" name=""/>
        <dsp:cNvSpPr/>
      </dsp:nvSpPr>
      <dsp:spPr>
        <a:xfrm>
          <a:off x="5362742" y="2467282"/>
          <a:ext cx="1489392" cy="595757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/>
            <a:t>Ricovero</a:t>
          </a:r>
        </a:p>
      </dsp:txBody>
      <dsp:txXfrm>
        <a:off x="5660621" y="2467282"/>
        <a:ext cx="893635" cy="595757"/>
      </dsp:txXfrm>
    </dsp:sp>
    <dsp:sp modelId="{41BA80C5-9909-4A3B-823E-4D7746B3825B}">
      <dsp:nvSpPr>
        <dsp:cNvPr id="0" name=""/>
        <dsp:cNvSpPr/>
      </dsp:nvSpPr>
      <dsp:spPr>
        <a:xfrm>
          <a:off x="6703195" y="2467282"/>
          <a:ext cx="1489392" cy="595757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/>
            <a:t>Dimissione</a:t>
          </a:r>
        </a:p>
      </dsp:txBody>
      <dsp:txXfrm>
        <a:off x="7001074" y="2467282"/>
        <a:ext cx="893635" cy="595757"/>
      </dsp:txXfrm>
    </dsp:sp>
    <dsp:sp modelId="{54083B1E-7438-467E-9C98-E8A8F5F1DB01}">
      <dsp:nvSpPr>
        <dsp:cNvPr id="0" name=""/>
        <dsp:cNvSpPr/>
      </dsp:nvSpPr>
      <dsp:spPr>
        <a:xfrm>
          <a:off x="8043648" y="2467282"/>
          <a:ext cx="1489392" cy="595757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/>
            <a:t>Attività, visite, esami, rilevazione parametri</a:t>
          </a:r>
        </a:p>
      </dsp:txBody>
      <dsp:txXfrm>
        <a:off x="8341527" y="2467282"/>
        <a:ext cx="893635" cy="595757"/>
      </dsp:txXfrm>
    </dsp:sp>
    <dsp:sp modelId="{B1B951E2-ED60-4ECA-80EA-4F01AF94E911}">
      <dsp:nvSpPr>
        <dsp:cNvPr id="0" name=""/>
        <dsp:cNvSpPr/>
      </dsp:nvSpPr>
      <dsp:spPr>
        <a:xfrm>
          <a:off x="9384102" y="2467282"/>
          <a:ext cx="1489392" cy="595757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/>
            <a:t>Follow up</a:t>
          </a:r>
        </a:p>
      </dsp:txBody>
      <dsp:txXfrm>
        <a:off x="9681981" y="2467282"/>
        <a:ext cx="893635" cy="595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3CEAC2-9248-4563-9D6A-6B03DD598F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A8689-6873-4231-8292-BFEF8D4F60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D9083-456D-4019-A319-49EF62B436C4}" type="datetimeFigureOut">
              <a:rPr lang="it-IT" smtClean="0"/>
              <a:t>02/11/2023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3E1D8-3340-4AEC-8D24-D8C0C8ED4D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9BA24-3DB6-4636-BEE1-7A73362631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295B0-0BFD-4C90-8ACF-1D931610D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7820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useo Sans 100" panose="02000000000000000000" charset="0"/>
              </a:defRPr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useo Sans 100" panose="02000000000000000000" charset="0"/>
              </a:defRPr>
            </a:lvl1pPr>
          </a:lstStyle>
          <a:p>
            <a:fld id="{DC755B4B-B0A9-4FCC-98E5-A1C0FFC9881B}" type="datetimeFigureOut">
              <a:rPr lang="it-IT" smtClean="0"/>
              <a:pPr/>
              <a:t>02/11/2023</a:t>
            </a:fld>
            <a:endParaRPr lang="it-I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useo Sans 100" panose="02000000000000000000" charset="0"/>
              </a:defRPr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useo Sans 100" panose="02000000000000000000" charset="0"/>
              </a:defRPr>
            </a:lvl1pPr>
          </a:lstStyle>
          <a:p>
            <a:fld id="{310D3F62-50CF-4B4E-91B1-B5ED51418C9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75645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useo Sans 100" panose="0200000000000000000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useo Sans 100" panose="0200000000000000000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useo Sans 100" panose="0200000000000000000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useo Sans 100" panose="0200000000000000000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useo Sans 100" panose="0200000000000000000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10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1943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906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983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n Aw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ottotitolo 2"/>
          <p:cNvSpPr>
            <a:spLocks noGrp="1"/>
          </p:cNvSpPr>
          <p:nvPr>
            <p:ph type="subTitle" idx="1"/>
          </p:nvPr>
        </p:nvSpPr>
        <p:spPr>
          <a:xfrm>
            <a:off x="1828800" y="3249003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10"/>
            <a:ext cx="10515600" cy="1119481"/>
          </a:xfrm>
        </p:spPr>
        <p:txBody>
          <a:bodyPr>
            <a:normAutofit/>
          </a:bodyPr>
          <a:lstStyle>
            <a:lvl1pPr algn="ctr">
              <a:defRPr sz="4800">
                <a:solidFill>
                  <a:srgbClr val="042345"/>
                </a:solidFill>
                <a:latin typeface="Museo Sans 500" panose="0200000000000000000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pic>
        <p:nvPicPr>
          <p:cNvPr id="21" name="Immagine 19" descr="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188640"/>
            <a:ext cx="3158538" cy="61591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6416804-A24C-49F6-B61A-58B7D186A5E3}"/>
              </a:ext>
            </a:extLst>
          </p:cNvPr>
          <p:cNvSpPr/>
          <p:nvPr userDrawn="1"/>
        </p:nvSpPr>
        <p:spPr>
          <a:xfrm>
            <a:off x="0" y="6735536"/>
            <a:ext cx="12192000" cy="122464"/>
          </a:xfrm>
          <a:prstGeom prst="rect">
            <a:avLst/>
          </a:prstGeom>
          <a:solidFill>
            <a:srgbClr val="04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latin typeface="Museo Sans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9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9C8429-F78F-4907-BC58-42BB810B9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C86B2D-79EE-498E-9949-9ABD57EF9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E84DC2-0094-4F25-9ED8-7A116897BA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2822" y="6331323"/>
            <a:ext cx="2743200" cy="365125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3F8EE6D-3FDD-4667-B220-40D40D29C4DC}" type="slidenum">
              <a:rPr lang="it-IT" altLang="it-IT" smtClean="0"/>
              <a:pPr>
                <a:defRPr/>
              </a:pPr>
              <a:t>‹N›</a:t>
            </a:fld>
            <a:endParaRPr lang="it-IT" alt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327F8E0-08DE-4A12-9A25-B441C7C4282E}"/>
              </a:ext>
            </a:extLst>
          </p:cNvPr>
          <p:cNvSpPr/>
          <p:nvPr userDrawn="1"/>
        </p:nvSpPr>
        <p:spPr>
          <a:xfrm>
            <a:off x="0" y="6735536"/>
            <a:ext cx="12192000" cy="122464"/>
          </a:xfrm>
          <a:prstGeom prst="rect">
            <a:avLst/>
          </a:prstGeom>
          <a:solidFill>
            <a:srgbClr val="04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latin typeface="Museo Sans 100" panose="02000000000000000000" pitchFamily="50" charset="0"/>
            </a:endParaRPr>
          </a:p>
        </p:txBody>
      </p:sp>
      <p:pic>
        <p:nvPicPr>
          <p:cNvPr id="8" name="Immagine 14">
            <a:extLst>
              <a:ext uri="{FF2B5EF4-FFF2-40B4-BE49-F238E27FC236}">
                <a16:creationId xmlns:a16="http://schemas.microsoft.com/office/drawing/2014/main" id="{992642F5-C743-4D0C-8EDD-217329733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958" y="6188954"/>
            <a:ext cx="533183" cy="54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3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con Aw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211B314-31F2-46B0-9F84-9DEBEC91EB87}"/>
              </a:ext>
            </a:extLst>
          </p:cNvPr>
          <p:cNvSpPr/>
          <p:nvPr userDrawn="1"/>
        </p:nvSpPr>
        <p:spPr>
          <a:xfrm>
            <a:off x="0" y="6735536"/>
            <a:ext cx="12192000" cy="122464"/>
          </a:xfrm>
          <a:prstGeom prst="rect">
            <a:avLst/>
          </a:prstGeom>
          <a:solidFill>
            <a:srgbClr val="042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latin typeface="Museo Sans 100" panose="02000000000000000000" pitchFamily="50" charset="0"/>
            </a:endParaRPr>
          </a:p>
        </p:txBody>
      </p:sp>
      <p:pic>
        <p:nvPicPr>
          <p:cNvPr id="8" name="Immagine 14">
            <a:extLst>
              <a:ext uri="{FF2B5EF4-FFF2-40B4-BE49-F238E27FC236}">
                <a16:creationId xmlns:a16="http://schemas.microsoft.com/office/drawing/2014/main" id="{0C655802-FB9E-435F-A6A0-85C8A3310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958" y="6188954"/>
            <a:ext cx="533183" cy="540911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32B76CF-8215-45BF-8D92-0D3FDEF5F7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DD55-2B4D-4C5A-8A74-DF4D0B6D19C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606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Second level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BC327A6-4EFE-4ADB-85D3-E5E45963F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5584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8DD55-2B4D-4C5A-8A74-DF4D0B6D19C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379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2" r:id="rId2"/>
    <p:sldLayoutId id="214748366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kern="0" baseline="0">
          <a:solidFill>
            <a:srgbClr val="042345"/>
          </a:solidFill>
          <a:latin typeface="Museo Sans 500" panose="0200000000000000000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0" baseline="0">
          <a:solidFill>
            <a:srgbClr val="646464"/>
          </a:solidFill>
          <a:latin typeface="Museo Sans 100" panose="02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0" baseline="0">
          <a:solidFill>
            <a:srgbClr val="646464"/>
          </a:solidFill>
          <a:latin typeface="Museo Sans 100" panose="020000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0" baseline="0">
          <a:solidFill>
            <a:srgbClr val="646464"/>
          </a:solidFill>
          <a:latin typeface="Museo Sans 100" panose="020000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0" baseline="0">
          <a:solidFill>
            <a:srgbClr val="646464"/>
          </a:solidFill>
          <a:latin typeface="Museo Sans 100" panose="02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b="0" i="0" kern="0" baseline="0">
          <a:solidFill>
            <a:srgbClr val="646464"/>
          </a:solidFill>
          <a:latin typeface="Museo Sans 100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3" Type="http://schemas.openxmlformats.org/officeDocument/2006/relationships/image" Target="../media/image13.jpg"/><Relationship Id="rId21" Type="http://schemas.openxmlformats.org/officeDocument/2006/relationships/image" Target="../media/image31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png"/><Relationship Id="rId15" Type="http://schemas.openxmlformats.org/officeDocument/2006/relationships/image" Target="../media/image25.sv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DE82180-D66D-4CB7-A370-3DAB8A711F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25" r="1532" b="6106"/>
          <a:stretch/>
        </p:blipFill>
        <p:spPr>
          <a:xfrm>
            <a:off x="-6512" y="1105852"/>
            <a:ext cx="12205023" cy="3873332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D8DFEE0A-7F13-4959-A02D-891AC0823106}"/>
              </a:ext>
            </a:extLst>
          </p:cNvPr>
          <p:cNvSpPr/>
          <p:nvPr/>
        </p:nvSpPr>
        <p:spPr>
          <a:xfrm>
            <a:off x="-6512" y="4935432"/>
            <a:ext cx="12191999" cy="595602"/>
          </a:xfrm>
          <a:prstGeom prst="rect">
            <a:avLst/>
          </a:prstGeom>
          <a:solidFill>
            <a:srgbClr val="1D2346"/>
          </a:solidFill>
          <a:ln>
            <a:solidFill>
              <a:srgbClr val="1D2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La scelta delle piattaforme digitali - Una proposta metodologica</a:t>
            </a:r>
          </a:p>
          <a:p>
            <a:pPr algn="ctr"/>
            <a:r>
              <a:rPr lang="it-IT" dirty="0"/>
              <a:t>Roberto Poeta</a:t>
            </a:r>
          </a:p>
        </p:txBody>
      </p:sp>
      <p:pic>
        <p:nvPicPr>
          <p:cNvPr id="8" name="Picture 2" descr="JCI">
            <a:extLst>
              <a:ext uri="{FF2B5EF4-FFF2-40B4-BE49-F238E27FC236}">
                <a16:creationId xmlns:a16="http://schemas.microsoft.com/office/drawing/2014/main" id="{589142F1-7849-4E97-8766-2F3E230D0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3" t="14373" r="16027" b="16474"/>
          <a:stretch/>
        </p:blipFill>
        <p:spPr bwMode="auto">
          <a:xfrm>
            <a:off x="308572" y="5773761"/>
            <a:ext cx="585504" cy="561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24" descr="logo-top (1).jpg">
            <a:extLst>
              <a:ext uri="{FF2B5EF4-FFF2-40B4-BE49-F238E27FC236}">
                <a16:creationId xmlns:a16="http://schemas.microsoft.com/office/drawing/2014/main" id="{437EA72A-1DBF-48E2-9138-2DF059DB66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8" t="17071" r="14269" b="17623"/>
          <a:stretch/>
        </p:blipFill>
        <p:spPr>
          <a:xfrm>
            <a:off x="1726315" y="5795529"/>
            <a:ext cx="555370" cy="508591"/>
          </a:xfrm>
          <a:prstGeom prst="rect">
            <a:avLst/>
          </a:prstGeom>
        </p:spPr>
      </p:pic>
      <p:pic>
        <p:nvPicPr>
          <p:cNvPr id="11" name="Immagine 25" descr="esmo.jpg">
            <a:extLst>
              <a:ext uri="{FF2B5EF4-FFF2-40B4-BE49-F238E27FC236}">
                <a16:creationId xmlns:a16="http://schemas.microsoft.com/office/drawing/2014/main" id="{72E0EF6A-46E4-473E-92DC-72484364EF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35101" r="8661" b="31645"/>
          <a:stretch/>
        </p:blipFill>
        <p:spPr>
          <a:xfrm>
            <a:off x="3252001" y="5880703"/>
            <a:ext cx="712919" cy="300381"/>
          </a:xfrm>
          <a:prstGeom prst="rect">
            <a:avLst/>
          </a:prstGeom>
        </p:spPr>
      </p:pic>
      <p:pic>
        <p:nvPicPr>
          <p:cNvPr id="12" name="Immagine 26" descr="osservatori.jpg">
            <a:extLst>
              <a:ext uri="{FF2B5EF4-FFF2-40B4-BE49-F238E27FC236}">
                <a16:creationId xmlns:a16="http://schemas.microsoft.com/office/drawing/2014/main" id="{2A26FAD0-1228-4BD6-A009-8874DB1D66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5769289"/>
            <a:ext cx="572735" cy="572735"/>
          </a:xfrm>
          <a:prstGeom prst="rect">
            <a:avLst/>
          </a:prstGeom>
        </p:spPr>
      </p:pic>
      <p:sp>
        <p:nvSpPr>
          <p:cNvPr id="13" name="Rettangolo 29">
            <a:extLst>
              <a:ext uri="{FF2B5EF4-FFF2-40B4-BE49-F238E27FC236}">
                <a16:creationId xmlns:a16="http://schemas.microsoft.com/office/drawing/2014/main" id="{05FA1576-2666-4DEF-912C-85912CE1449C}"/>
              </a:ext>
            </a:extLst>
          </p:cNvPr>
          <p:cNvSpPr/>
          <p:nvPr/>
        </p:nvSpPr>
        <p:spPr>
          <a:xfrm>
            <a:off x="125403" y="6409289"/>
            <a:ext cx="11095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dirty="0">
                <a:latin typeface="Museo Sans 100"/>
                <a:cs typeface="Museo Sans 100"/>
              </a:rPr>
              <a:t>Accreditamento JCI</a:t>
            </a:r>
          </a:p>
        </p:txBody>
      </p:sp>
      <p:sp>
        <p:nvSpPr>
          <p:cNvPr id="14" name="Rettangolo 31">
            <a:extLst>
              <a:ext uri="{FF2B5EF4-FFF2-40B4-BE49-F238E27FC236}">
                <a16:creationId xmlns:a16="http://schemas.microsoft.com/office/drawing/2014/main" id="{6A7DC52E-FD13-41DC-9B05-CA01A4665541}"/>
              </a:ext>
            </a:extLst>
          </p:cNvPr>
          <p:cNvSpPr/>
          <p:nvPr/>
        </p:nvSpPr>
        <p:spPr>
          <a:xfrm>
            <a:off x="5812906" y="6409289"/>
            <a:ext cx="19062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800" dirty="0">
                <a:latin typeface="Museo Sans 100"/>
                <a:cs typeface="Museo Sans 100"/>
              </a:rPr>
              <a:t>Premio Innovazione Digitale in Sanità</a:t>
            </a:r>
          </a:p>
        </p:txBody>
      </p:sp>
      <p:sp>
        <p:nvSpPr>
          <p:cNvPr id="15" name="Rettangolo 33">
            <a:extLst>
              <a:ext uri="{FF2B5EF4-FFF2-40B4-BE49-F238E27FC236}">
                <a16:creationId xmlns:a16="http://schemas.microsoft.com/office/drawing/2014/main" id="{36F7760E-CB61-4BFB-9BC9-C9A9F636D081}"/>
              </a:ext>
            </a:extLst>
          </p:cNvPr>
          <p:cNvSpPr/>
          <p:nvPr/>
        </p:nvSpPr>
        <p:spPr>
          <a:xfrm>
            <a:off x="3131537" y="6409289"/>
            <a:ext cx="12394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dirty="0">
                <a:latin typeface="Museo Sans 100"/>
                <a:cs typeface="Museo Sans 100"/>
              </a:rPr>
              <a:t>Accreditamento ESMO</a:t>
            </a:r>
          </a:p>
        </p:txBody>
      </p:sp>
      <p:sp>
        <p:nvSpPr>
          <p:cNvPr id="16" name="Rettangolo 34">
            <a:extLst>
              <a:ext uri="{FF2B5EF4-FFF2-40B4-BE49-F238E27FC236}">
                <a16:creationId xmlns:a16="http://schemas.microsoft.com/office/drawing/2014/main" id="{6EA88B82-7F1C-4FC2-97D8-6B16AD20532B}"/>
              </a:ext>
            </a:extLst>
          </p:cNvPr>
          <p:cNvSpPr/>
          <p:nvPr/>
        </p:nvSpPr>
        <p:spPr>
          <a:xfrm>
            <a:off x="1362257" y="6409289"/>
            <a:ext cx="15520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dirty="0">
                <a:latin typeface="Museo Sans 100"/>
                <a:cs typeface="Museo Sans 100"/>
              </a:rPr>
              <a:t>Certificazione Top Employers</a:t>
            </a:r>
          </a:p>
        </p:txBody>
      </p:sp>
      <p:sp>
        <p:nvSpPr>
          <p:cNvPr id="18" name="Rettangolo 30">
            <a:extLst>
              <a:ext uri="{FF2B5EF4-FFF2-40B4-BE49-F238E27FC236}">
                <a16:creationId xmlns:a16="http://schemas.microsoft.com/office/drawing/2014/main" id="{261D60D6-9779-4FBA-ABBA-EB5FF2BBC0F1}"/>
              </a:ext>
            </a:extLst>
          </p:cNvPr>
          <p:cNvSpPr/>
          <p:nvPr/>
        </p:nvSpPr>
        <p:spPr>
          <a:xfrm>
            <a:off x="7633214" y="6414629"/>
            <a:ext cx="14202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800" dirty="0">
                <a:latin typeface="Museo Sans 100"/>
                <a:cs typeface="Museo Sans 100"/>
              </a:rPr>
              <a:t>Certificazione</a:t>
            </a:r>
            <a:r>
              <a:rPr lang="it-IT" sz="800" baseline="0" dirty="0">
                <a:latin typeface="Museo Sans 100"/>
                <a:cs typeface="Museo Sans 100"/>
              </a:rPr>
              <a:t> Stage 6</a:t>
            </a:r>
            <a:endParaRPr lang="it-IT" sz="800" dirty="0">
              <a:latin typeface="Museo Sans 100"/>
              <a:cs typeface="Museo Sans 100"/>
            </a:endParaRPr>
          </a:p>
        </p:txBody>
      </p:sp>
      <p:pic>
        <p:nvPicPr>
          <p:cNvPr id="19" name="Immagine 3">
            <a:extLst>
              <a:ext uri="{FF2B5EF4-FFF2-40B4-BE49-F238E27FC236}">
                <a16:creationId xmlns:a16="http://schemas.microsoft.com/office/drawing/2014/main" id="{2B6D654A-2236-432B-A245-A65F5A7CF8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388" y="5755801"/>
            <a:ext cx="616870" cy="616870"/>
          </a:xfrm>
          <a:prstGeom prst="rect">
            <a:avLst/>
          </a:prstGeom>
        </p:spPr>
      </p:pic>
      <p:sp>
        <p:nvSpPr>
          <p:cNvPr id="20" name="Rettangolo 30">
            <a:extLst>
              <a:ext uri="{FF2B5EF4-FFF2-40B4-BE49-F238E27FC236}">
                <a16:creationId xmlns:a16="http://schemas.microsoft.com/office/drawing/2014/main" id="{CFD62B54-A541-4D63-B1C0-7AA8EFBDCE55}"/>
              </a:ext>
            </a:extLst>
          </p:cNvPr>
          <p:cNvSpPr/>
          <p:nvPr/>
        </p:nvSpPr>
        <p:spPr>
          <a:xfrm>
            <a:off x="9073190" y="6407254"/>
            <a:ext cx="14109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dirty="0">
                <a:latin typeface="Museo Sans 100"/>
                <a:cs typeface="Museo Sans 100"/>
              </a:rPr>
              <a:t>Premio Kaizen Award Italia</a:t>
            </a:r>
          </a:p>
        </p:txBody>
      </p:sp>
      <p:pic>
        <p:nvPicPr>
          <p:cNvPr id="21" name="Immagine 10">
            <a:extLst>
              <a:ext uri="{FF2B5EF4-FFF2-40B4-BE49-F238E27FC236}">
                <a16:creationId xmlns:a16="http://schemas.microsoft.com/office/drawing/2014/main" id="{F0E287FE-1474-40B3-988C-54193DC6FC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5707392"/>
            <a:ext cx="867433" cy="649738"/>
          </a:xfrm>
          <a:prstGeom prst="rect">
            <a:avLst/>
          </a:prstGeom>
        </p:spPr>
      </p:pic>
      <p:pic>
        <p:nvPicPr>
          <p:cNvPr id="22" name="Immagine 12">
            <a:extLst>
              <a:ext uri="{FF2B5EF4-FFF2-40B4-BE49-F238E27FC236}">
                <a16:creationId xmlns:a16="http://schemas.microsoft.com/office/drawing/2014/main" id="{24092071-AEE4-426B-8A44-0213B19BA1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842" y="5752148"/>
            <a:ext cx="723028" cy="604982"/>
          </a:xfrm>
          <a:prstGeom prst="rect">
            <a:avLst/>
          </a:prstGeom>
        </p:spPr>
      </p:pic>
      <p:sp>
        <p:nvSpPr>
          <p:cNvPr id="23" name="Titolo 2">
            <a:extLst>
              <a:ext uri="{FF2B5EF4-FFF2-40B4-BE49-F238E27FC236}">
                <a16:creationId xmlns:a16="http://schemas.microsoft.com/office/drawing/2014/main" id="{1606030F-E27D-4533-8C7E-1E14FD85EEC6}"/>
              </a:ext>
            </a:extLst>
          </p:cNvPr>
          <p:cNvSpPr txBox="1">
            <a:spLocks/>
          </p:cNvSpPr>
          <p:nvPr/>
        </p:nvSpPr>
        <p:spPr>
          <a:xfrm>
            <a:off x="4415045" y="6415336"/>
            <a:ext cx="1367128" cy="2372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DIN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it-IT" sz="800" b="0" dirty="0">
                <a:solidFill>
                  <a:schemeClr val="tx1"/>
                </a:solidFill>
                <a:latin typeface="Museo Sans 100" panose="02000000000000000000" pitchFamily="50" charset="0"/>
                <a:ea typeface="+mn-ea"/>
              </a:rPr>
              <a:t>Accreditamento</a:t>
            </a:r>
            <a:r>
              <a:rPr lang="it-IT" sz="800" b="0" dirty="0">
                <a:solidFill>
                  <a:schemeClr val="tx1"/>
                </a:solidFill>
                <a:latin typeface="Museo Sans 100" panose="02000000000000000000" pitchFamily="50" charset="0"/>
              </a:rPr>
              <a:t> ABIO</a:t>
            </a:r>
          </a:p>
        </p:txBody>
      </p:sp>
      <p:sp>
        <p:nvSpPr>
          <p:cNvPr id="24" name="Titolo 2">
            <a:extLst>
              <a:ext uri="{FF2B5EF4-FFF2-40B4-BE49-F238E27FC236}">
                <a16:creationId xmlns:a16="http://schemas.microsoft.com/office/drawing/2014/main" id="{9483DB45-C5F7-46F7-9242-ACB628706FE3}"/>
              </a:ext>
            </a:extLst>
          </p:cNvPr>
          <p:cNvSpPr txBox="1">
            <a:spLocks/>
          </p:cNvSpPr>
          <p:nvPr/>
        </p:nvSpPr>
        <p:spPr>
          <a:xfrm>
            <a:off x="10559530" y="6400908"/>
            <a:ext cx="1380506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t-IT"/>
            </a:defPPr>
            <a:lvl1pPr>
              <a:defRPr sz="700">
                <a:latin typeface="Museo Sans 100"/>
                <a:cs typeface="Museo Sans 100"/>
              </a:defRPr>
            </a:lvl1pPr>
          </a:lstStyle>
          <a:p>
            <a:r>
              <a:rPr lang="it-IT" sz="800" dirty="0"/>
              <a:t>Accreditamento S.I.C.O.B.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13BD43B0-7D66-6503-ABE4-B3D79EB96D5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04" y="5749551"/>
            <a:ext cx="1505086" cy="70266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84E35AE-45A7-9338-52CE-6E37C3A5DF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72" y="-3541"/>
            <a:ext cx="3287688" cy="9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0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DD0D90-E1A0-2104-2A4F-6090C0CB79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F8EE6D-3FDD-4667-B220-40D40D29C4DC}" type="slidenum">
              <a:rPr lang="it-IT" altLang="it-IT" smtClean="0"/>
              <a:pPr>
                <a:defRPr/>
              </a:pPr>
              <a:t>10</a:t>
            </a:fld>
            <a:endParaRPr lang="it-IT" alt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9B2841E-2C0E-C7B5-1093-D29EEC5562A9}"/>
              </a:ext>
            </a:extLst>
          </p:cNvPr>
          <p:cNvSpPr txBox="1">
            <a:spLocks/>
          </p:cNvSpPr>
          <p:nvPr/>
        </p:nvSpPr>
        <p:spPr>
          <a:xfrm>
            <a:off x="695400" y="264199"/>
            <a:ext cx="10874424" cy="8124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Alcuni spunti di riflessione (3)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752890-B02F-9D34-C3D6-954A422F4A7D}"/>
              </a:ext>
            </a:extLst>
          </p:cNvPr>
          <p:cNvSpPr txBox="1"/>
          <p:nvPr/>
        </p:nvSpPr>
        <p:spPr>
          <a:xfrm>
            <a:off x="695400" y="1484784"/>
            <a:ext cx="10874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Sulle piattaforme orientate all’assistenza domiciliare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Mediamente abbastanza mature ma molto focalizzate sulle loro «origini» e quindi cablate su modelli organizzativi specifici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Non sempre sono presenti funzionalità specifiche per i diversi operatori che si muovono sul territorio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Non sempre sono presenti funzionalità specifiche per i caregiver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Alcune carenze nelle gestione degli allarmi e nella dashboard di controllo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In alcuni casi non è possibile definire protocolli standard (le attività devono essere inserite una alla volta)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In alcuni casi le componenti di </a:t>
            </a:r>
            <a:r>
              <a:rPr lang="it-IT" sz="2000" dirty="0" err="1">
                <a:solidFill>
                  <a:srgbClr val="002060"/>
                </a:solidFill>
              </a:rPr>
              <a:t>televisita</a:t>
            </a:r>
            <a:r>
              <a:rPr lang="it-IT" sz="2000" dirty="0">
                <a:solidFill>
                  <a:srgbClr val="002060"/>
                </a:solidFill>
              </a:rPr>
              <a:t> sono su altra piattaforma (il paziente deve usare due app diverse)</a:t>
            </a:r>
          </a:p>
        </p:txBody>
      </p:sp>
    </p:spTree>
    <p:extLst>
      <p:ext uri="{BB962C8B-B14F-4D97-AF65-F5344CB8AC3E}">
        <p14:creationId xmlns:p14="http://schemas.microsoft.com/office/powerpoint/2010/main" val="41253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DD0D90-E1A0-2104-2A4F-6090C0CB79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F8EE6D-3FDD-4667-B220-40D40D29C4DC}" type="slidenum">
              <a:rPr lang="it-IT" altLang="it-IT" smtClean="0"/>
              <a:pPr>
                <a:defRPr/>
              </a:pPr>
              <a:t>11</a:t>
            </a:fld>
            <a:endParaRPr lang="it-IT" alt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9B2841E-2C0E-C7B5-1093-D29EEC5562A9}"/>
              </a:ext>
            </a:extLst>
          </p:cNvPr>
          <p:cNvSpPr txBox="1">
            <a:spLocks/>
          </p:cNvSpPr>
          <p:nvPr/>
        </p:nvSpPr>
        <p:spPr>
          <a:xfrm>
            <a:off x="695400" y="264199"/>
            <a:ext cx="10874424" cy="8124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Alcuni spunti di riflessione (4)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752890-B02F-9D34-C3D6-954A422F4A7D}"/>
              </a:ext>
            </a:extLst>
          </p:cNvPr>
          <p:cNvSpPr txBox="1"/>
          <p:nvPr/>
        </p:nvSpPr>
        <p:spPr>
          <a:xfrm>
            <a:off x="695400" y="1409001"/>
            <a:ext cx="10874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Sulle piattaforme orientate al </a:t>
            </a:r>
            <a:r>
              <a:rPr lang="it-IT" sz="2000" dirty="0" err="1">
                <a:solidFill>
                  <a:srgbClr val="002060"/>
                </a:solidFill>
              </a:rPr>
              <a:t>telemonitoraggio</a:t>
            </a:r>
            <a:r>
              <a:rPr lang="it-IT" sz="2000" dirty="0">
                <a:solidFill>
                  <a:srgbClr val="002060"/>
                </a:solidFill>
              </a:rPr>
              <a:t> sono stati individuate due approcci distinti su come integrare i device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Fornitura di un dispositivo dedicato che interagisce sui device in campo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Utilizzo del dispositivo (smartphone) del paziente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dirty="0">
                <a:solidFill>
                  <a:srgbClr val="002060"/>
                </a:solidFill>
              </a:rPr>
              <a:t>Inoltre alcune soluzioni erano vincolate all’utilizzo di specifici device, mentre altre fornivano la possibilità di scegliere tra più dispositivi. </a:t>
            </a:r>
          </a:p>
        </p:txBody>
      </p:sp>
    </p:spTree>
    <p:extLst>
      <p:ext uri="{BB962C8B-B14F-4D97-AF65-F5344CB8AC3E}">
        <p14:creationId xmlns:p14="http://schemas.microsoft.com/office/powerpoint/2010/main" val="276851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DD0D90-E1A0-2104-2A4F-6090C0CB79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F8EE6D-3FDD-4667-B220-40D40D29C4DC}" type="slidenum">
              <a:rPr lang="it-IT" altLang="it-IT" smtClean="0"/>
              <a:pPr>
                <a:defRPr/>
              </a:pPr>
              <a:t>12</a:t>
            </a:fld>
            <a:endParaRPr lang="it-IT" alt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9B2841E-2C0E-C7B5-1093-D29EEC5562A9}"/>
              </a:ext>
            </a:extLst>
          </p:cNvPr>
          <p:cNvSpPr txBox="1">
            <a:spLocks/>
          </p:cNvSpPr>
          <p:nvPr/>
        </p:nvSpPr>
        <p:spPr>
          <a:xfrm>
            <a:off x="695400" y="264199"/>
            <a:ext cx="10874424" cy="8124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Alcuni spunti di riflessione (5)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752890-B02F-9D34-C3D6-954A422F4A7D}"/>
              </a:ext>
            </a:extLst>
          </p:cNvPr>
          <p:cNvSpPr txBox="1"/>
          <p:nvPr/>
        </p:nvSpPr>
        <p:spPr>
          <a:xfrm>
            <a:off x="695400" y="1409001"/>
            <a:ext cx="10874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Sulle piattaforme orientate alla riabilitazione sono stati individuate approcci diversi su come far interagire il paziente.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Nessuna interazione (solo video o schemi degli esercizi)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Interazione non immersiva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Interazione immersiva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Interazione immersiva con </a:t>
            </a:r>
            <a:r>
              <a:rPr lang="it-IT" sz="2000" dirty="0" err="1">
                <a:solidFill>
                  <a:srgbClr val="002060"/>
                </a:solidFill>
              </a:rPr>
              <a:t>gamification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DD0D90-E1A0-2104-2A4F-6090C0CB79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F8EE6D-3FDD-4667-B220-40D40D29C4DC}" type="slidenum">
              <a:rPr lang="it-IT" altLang="it-IT" smtClean="0"/>
              <a:pPr>
                <a:defRPr/>
              </a:pPr>
              <a:t>13</a:t>
            </a:fld>
            <a:endParaRPr lang="it-IT" alt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9B2841E-2C0E-C7B5-1093-D29EEC5562A9}"/>
              </a:ext>
            </a:extLst>
          </p:cNvPr>
          <p:cNvSpPr txBox="1">
            <a:spLocks/>
          </p:cNvSpPr>
          <p:nvPr/>
        </p:nvSpPr>
        <p:spPr>
          <a:xfrm>
            <a:off x="695400" y="264199"/>
            <a:ext cx="10874424" cy="8124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Alcuni spunti di riflessione (5)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752890-B02F-9D34-C3D6-954A422F4A7D}"/>
              </a:ext>
            </a:extLst>
          </p:cNvPr>
          <p:cNvSpPr txBox="1"/>
          <p:nvPr/>
        </p:nvSpPr>
        <p:spPr>
          <a:xfrm>
            <a:off x="695400" y="1409001"/>
            <a:ext cx="10874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Sulle piattaforme orientate ai percorsi di cura abbiamo trovato buone soluzioni ma molto verticali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Percorsi monotematici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Scarsamente modificabili/adattabili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Maggiore difficoltà verso le integrazioni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Spesso veicolate dai produttori di apparecchiature/device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2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A5E28F6-4E0C-159F-DA28-6DB9A396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8EE6D-3FDD-4667-B220-40D40D29C4DC}" type="slidenum">
              <a:rPr lang="it-IT" altLang="it-IT" smtClean="0"/>
              <a:pPr>
                <a:defRPr/>
              </a:pPr>
              <a:t>14</a:t>
            </a:fld>
            <a:endParaRPr lang="it-IT" alt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9FE67DA-4AFC-D1B7-095B-6A8C60CE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64199"/>
            <a:ext cx="10874424" cy="812412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Clinical Pathways: Protesi al ginocchio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85C8093-2779-A81B-FA0B-83C10323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9361"/>
            <a:ext cx="12192000" cy="327181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F4861CB-E4A7-E5AC-34C9-EBED416A3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508" y="1267216"/>
            <a:ext cx="1572067" cy="153507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BCB43C8-688A-643B-2DC8-C69327BC40CB}"/>
              </a:ext>
            </a:extLst>
          </p:cNvPr>
          <p:cNvSpPr txBox="1"/>
          <p:nvPr/>
        </p:nvSpPr>
        <p:spPr>
          <a:xfrm>
            <a:off x="3143672" y="1208357"/>
            <a:ext cx="8426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</a:defRPr>
            </a:lvl1pPr>
          </a:lstStyle>
          <a:p>
            <a:pPr marL="0" indent="0" algn="just">
              <a:buNone/>
            </a:pPr>
            <a:r>
              <a:rPr lang="it-IT" dirty="0"/>
              <a:t>Sono tre le tipologie di contenuti erogati. </a:t>
            </a:r>
            <a:r>
              <a:rPr lang="it-IT" dirty="0" err="1"/>
              <a:t>Education</a:t>
            </a:r>
            <a:r>
              <a:rPr lang="it-IT" dirty="0"/>
              <a:t>, ovvero le info pratiche, quelle che di solito il medico fornisce al paziente. Surveys, ossia raccolta di </a:t>
            </a:r>
            <a:r>
              <a:rPr lang="it-IT" dirty="0" err="1"/>
              <a:t>promps</a:t>
            </a:r>
            <a:r>
              <a:rPr lang="it-IT" dirty="0"/>
              <a:t> (</a:t>
            </a:r>
            <a:r>
              <a:rPr lang="it-IT" dirty="0" err="1"/>
              <a:t>Patient-Reported</a:t>
            </a:r>
            <a:r>
              <a:rPr lang="it-IT" dirty="0"/>
              <a:t> </a:t>
            </a:r>
            <a:r>
              <a:rPr lang="it-IT" dirty="0" err="1"/>
              <a:t>Outcome</a:t>
            </a:r>
            <a:r>
              <a:rPr lang="it-IT" dirty="0"/>
              <a:t> </a:t>
            </a:r>
            <a:r>
              <a:rPr lang="it-IT" dirty="0" err="1"/>
              <a:t>Measures</a:t>
            </a:r>
            <a:r>
              <a:rPr lang="it-IT" dirty="0"/>
              <a:t>), dati utili a misurare la percezione della salute dal punto di vista dei pazienti, raccolte automaticamente con una cadenza impostata dall’equipe medica. E Routine, esercizi </a:t>
            </a:r>
            <a:r>
              <a:rPr lang="it-IT" dirty="0" err="1"/>
              <a:t>videoguidati</a:t>
            </a:r>
            <a:r>
              <a:rPr lang="it-IT" dirty="0"/>
              <a:t>, pensati per la riabilitazione</a:t>
            </a:r>
          </a:p>
        </p:txBody>
      </p:sp>
    </p:spTree>
    <p:extLst>
      <p:ext uri="{BB962C8B-B14F-4D97-AF65-F5344CB8AC3E}">
        <p14:creationId xmlns:p14="http://schemas.microsoft.com/office/powerpoint/2010/main" val="27855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A92410-C365-6B9C-D328-3C45AD85A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F8EE6D-3FDD-4667-B220-40D40D29C4DC}" type="slidenum">
              <a:rPr lang="it-IT" altLang="it-IT" smtClean="0"/>
              <a:pPr>
                <a:defRPr/>
              </a:pPr>
              <a:t>15</a:t>
            </a:fld>
            <a:endParaRPr lang="it-IT" alt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E3FFE61-C7D9-1987-0D5E-74359137A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559610"/>
            <a:ext cx="6104969" cy="42456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291F822-2A29-F2A8-0F72-53751ED97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486193"/>
            <a:ext cx="2071641" cy="3454975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78B68273-F3FA-F300-4662-2662E915ECAC}"/>
              </a:ext>
            </a:extLst>
          </p:cNvPr>
          <p:cNvSpPr txBox="1">
            <a:spLocks/>
          </p:cNvSpPr>
          <p:nvPr/>
        </p:nvSpPr>
        <p:spPr>
          <a:xfrm>
            <a:off x="695400" y="264199"/>
            <a:ext cx="10874424" cy="8124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Clinical Pathways: Impianto </a:t>
            </a:r>
            <a:r>
              <a:rPr lang="it-IT" dirty="0" err="1"/>
              <a:t>Transcatetere</a:t>
            </a:r>
            <a:r>
              <a:rPr lang="it-IT" dirty="0"/>
              <a:t> della Valvola Aortica (TAVI)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92ABAC0-40CD-2B7E-A80E-9DFFE7747691}"/>
              </a:ext>
            </a:extLst>
          </p:cNvPr>
          <p:cNvSpPr txBox="1"/>
          <p:nvPr/>
        </p:nvSpPr>
        <p:spPr>
          <a:xfrm>
            <a:off x="8455673" y="1443841"/>
            <a:ext cx="34267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>
                <a:solidFill>
                  <a:srgbClr val="002060"/>
                </a:solidFill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È un’applicazione mobile per il coinvolgimento del paziente e il coordinamento delle cure, che supporta il percorso dei pazienti per la procedura di Impianto </a:t>
            </a:r>
            <a:r>
              <a:rPr lang="it-IT" sz="1800" dirty="0" err="1"/>
              <a:t>Transcatetere</a:t>
            </a:r>
            <a:r>
              <a:rPr lang="it-IT" sz="1800" dirty="0"/>
              <a:t> della Valvola Aortica (TAVI).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L’applicazione offre materiale educativo sulla procedura e fornisce informazioni tempestive per i follow-up sul percorso del paziente sia prima dell’intervento che dopo.</a:t>
            </a:r>
          </a:p>
        </p:txBody>
      </p:sp>
    </p:spTree>
    <p:extLst>
      <p:ext uri="{BB962C8B-B14F-4D97-AF65-F5344CB8AC3E}">
        <p14:creationId xmlns:p14="http://schemas.microsoft.com/office/powerpoint/2010/main" val="185870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FCA545-8AE7-4C27-2E88-48712475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8EE6D-3FDD-4667-B220-40D40D29C4DC}" type="slidenum">
              <a:rPr lang="it-IT" altLang="it-IT" smtClean="0"/>
              <a:pPr>
                <a:defRPr/>
              </a:pPr>
              <a:t>16</a:t>
            </a:fld>
            <a:endParaRPr lang="it-IT" alt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57755053-70C5-4DB7-6AE7-6C75C7CD448D}"/>
              </a:ext>
            </a:extLst>
          </p:cNvPr>
          <p:cNvSpPr txBox="1">
            <a:spLocks/>
          </p:cNvSpPr>
          <p:nvPr/>
        </p:nvSpPr>
        <p:spPr>
          <a:xfrm>
            <a:off x="695400" y="264199"/>
            <a:ext cx="10874424" cy="8124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Clinical Pathways: Chirurgia Bariatrica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CA8AA38-6CE0-93FC-60E6-AB765493963E}"/>
              </a:ext>
            </a:extLst>
          </p:cNvPr>
          <p:cNvSpPr txBox="1"/>
          <p:nvPr/>
        </p:nvSpPr>
        <p:spPr>
          <a:xfrm>
            <a:off x="695399" y="1249800"/>
            <a:ext cx="10961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</a:defRPr>
            </a:lvl1pPr>
          </a:lstStyle>
          <a:p>
            <a:pPr marL="0" indent="0" algn="just">
              <a:buNone/>
            </a:pPr>
            <a:r>
              <a:rPr lang="it-IT" dirty="0"/>
              <a:t>Si tratta soluzione digitale di monitoraggio remoto che consente monitorare le condizioni </a:t>
            </a:r>
            <a:r>
              <a:rPr lang="it-IT" dirty="0" err="1"/>
              <a:t>pre</a:t>
            </a:r>
            <a:r>
              <a:rPr lang="it-IT" dirty="0"/>
              <a:t>-operatoria del paziente, il recupero post-operatorio e i progressi. Una combinazione di app mobile lato paziente e dashboard  Web operatore sanitario che include allarmi per indicare eventuali pazienti che potrebbero richiedere un follow-up.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D1C88F-98AB-4CB3-3D3C-F15981FBACF2}"/>
              </a:ext>
            </a:extLst>
          </p:cNvPr>
          <p:cNvSpPr txBox="1"/>
          <p:nvPr/>
        </p:nvSpPr>
        <p:spPr>
          <a:xfrm>
            <a:off x="5591944" y="2623483"/>
            <a:ext cx="6176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</a:defRPr>
            </a:lvl1pPr>
          </a:lstStyle>
          <a:p>
            <a:pPr marL="0" indent="0">
              <a:buNone/>
            </a:pPr>
            <a:r>
              <a:rPr lang="it-IT" sz="1400" b="1" dirty="0"/>
              <a:t>Messaggi</a:t>
            </a:r>
          </a:p>
          <a:p>
            <a:r>
              <a:rPr lang="it-IT" sz="1400" dirty="0"/>
              <a:t>Il paziente può ricevere messaggi e confermare che è stato letto</a:t>
            </a:r>
          </a:p>
          <a:p>
            <a:pPr marL="0" indent="0">
              <a:buNone/>
            </a:pPr>
            <a:r>
              <a:rPr lang="it-IT" sz="1400" b="1" dirty="0"/>
              <a:t>Questionari</a:t>
            </a:r>
          </a:p>
          <a:p>
            <a:r>
              <a:rPr lang="it-IT" sz="1400" dirty="0"/>
              <a:t>Il paziente può ricevere questionari</a:t>
            </a:r>
          </a:p>
          <a:p>
            <a:r>
              <a:rPr lang="it-IT" sz="1400" dirty="0"/>
              <a:t>Le domande possono essere poste una volta o ripetutamente</a:t>
            </a:r>
          </a:p>
          <a:p>
            <a:r>
              <a:rPr lang="it-IT" sz="1400" dirty="0"/>
              <a:t>I tipi di domanda possono essere a scelta singola, scelta multipla, selettore di data e numero, dispositivo di scorrimento (ad es. Punteggio VAS), supportati da immagini, video e collegamenti a fonti di informazioni esterne, campi pop-up con informazioni aggiuntive</a:t>
            </a:r>
          </a:p>
          <a:p>
            <a:r>
              <a:rPr lang="it-IT" sz="1400" dirty="0"/>
              <a:t>I pazienti possono rispondere alle domande entro una finestra temporale definita</a:t>
            </a:r>
          </a:p>
          <a:p>
            <a:r>
              <a:rPr lang="it-IT" sz="1400" dirty="0"/>
              <a:t>Ai pazienti viene ricordato quando le domande non ricevono una risposta</a:t>
            </a:r>
          </a:p>
          <a:p>
            <a:pPr marL="0" indent="0">
              <a:buNone/>
            </a:pPr>
            <a:r>
              <a:rPr lang="it-IT" sz="1400" b="1" dirty="0"/>
              <a:t>Notifiche</a:t>
            </a:r>
          </a:p>
          <a:p>
            <a:r>
              <a:rPr lang="it-IT" sz="1400" dirty="0"/>
              <a:t>Un messaggio può essere inviato al paziente quando si verifica un sintomo di complicazione</a:t>
            </a:r>
          </a:p>
          <a:p>
            <a:r>
              <a:rPr lang="it-IT" sz="1400" dirty="0"/>
              <a:t>I recapiti dell'ospedale sono inclusi nel messaggio</a:t>
            </a:r>
          </a:p>
          <a:p>
            <a:r>
              <a:rPr lang="it-IT" sz="1400" dirty="0"/>
              <a:t>Una notifica sarà visibile sulla dashboard e trasmessa anche via e-mail all'operatore sanitario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CBEAA13-4473-5DB3-9E9E-5CA96E6A8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2335187"/>
            <a:ext cx="2720456" cy="161816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E83F09A-D59D-31C8-ABE7-54540280C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340" y="4115408"/>
            <a:ext cx="3434863" cy="252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8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041740C-204D-7D74-9C33-30366482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8EE6D-3FDD-4667-B220-40D40D29C4DC}" type="slidenum">
              <a:rPr lang="it-IT" altLang="it-IT" smtClean="0"/>
              <a:pPr>
                <a:defRPr/>
              </a:pPr>
              <a:t>17</a:t>
            </a:fld>
            <a:endParaRPr lang="it-IT" alt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24F4BDA-7A09-C25D-67C0-86EDE7B2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64199"/>
            <a:ext cx="10874424" cy="812412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Clinical Pathways … cosa serve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0F2636F-A42E-C716-1274-CA043FDED4CF}"/>
              </a:ext>
            </a:extLst>
          </p:cNvPr>
          <p:cNvSpPr txBox="1"/>
          <p:nvPr/>
        </p:nvSpPr>
        <p:spPr>
          <a:xfrm>
            <a:off x="731404" y="2132856"/>
            <a:ext cx="107291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</a:defRPr>
            </a:lvl1pPr>
          </a:lstStyle>
          <a:p>
            <a:r>
              <a:rPr lang="it-IT" sz="2000" dirty="0"/>
              <a:t>Poter costruire percorsi di cura predefiniti, dinamici e personalizzabili</a:t>
            </a:r>
          </a:p>
          <a:p>
            <a:r>
              <a:rPr lang="it-IT" sz="2000" dirty="0"/>
              <a:t>Garantire una visione interdisciplinare nell’accesso al percorso di cura del paziente</a:t>
            </a:r>
          </a:p>
          <a:p>
            <a:r>
              <a:rPr lang="it-IT" sz="2000" dirty="0"/>
              <a:t>Integrare la piattaforma con il sistema informatico ospedaliero e con le altre piattaforme regionali e nazionali</a:t>
            </a:r>
          </a:p>
          <a:p>
            <a:r>
              <a:rPr lang="it-IT" sz="2000" dirty="0"/>
              <a:t>Pieno accesso ai dati clinici ospedalieri (ovviamente rispettando tutti i requisiti di privacy)</a:t>
            </a:r>
          </a:p>
          <a:p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55222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FF8DB8-13A6-BF34-EA96-B34372B7A9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F8EE6D-3FDD-4667-B220-40D40D29C4DC}" type="slidenum">
              <a:rPr lang="it-IT" altLang="it-IT" smtClean="0"/>
              <a:pPr>
                <a:defRPr/>
              </a:pPr>
              <a:t>18</a:t>
            </a:fld>
            <a:endParaRPr lang="it-IT" altLang="it-IT" dirty="0"/>
          </a:p>
        </p:txBody>
      </p:sp>
      <p:graphicFrame>
        <p:nvGraphicFramePr>
          <p:cNvPr id="17" name="Diagramma 16">
            <a:extLst>
              <a:ext uri="{FF2B5EF4-FFF2-40B4-BE49-F238E27FC236}">
                <a16:creationId xmlns:a16="http://schemas.microsoft.com/office/drawing/2014/main" id="{AFEFFC70-7FE2-87E4-C4C6-5D782A8357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515017"/>
              </p:ext>
            </p:extLst>
          </p:nvPr>
        </p:nvGraphicFramePr>
        <p:xfrm>
          <a:off x="695400" y="-747464"/>
          <a:ext cx="10874424" cy="5530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8345DA5-AE75-D5B0-6235-53C7F5D9996F}"/>
              </a:ext>
            </a:extLst>
          </p:cNvPr>
          <p:cNvSpPr txBox="1"/>
          <p:nvPr/>
        </p:nvSpPr>
        <p:spPr>
          <a:xfrm>
            <a:off x="662770" y="2350041"/>
            <a:ext cx="2684572" cy="181588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</a:rPr>
              <a:t>Assegnazione di una o più equipe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</a:rPr>
              <a:t>Disponibilità di materiale educazionale specifico, anche sullo stile di vita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</a:rPr>
              <a:t>Raccolta di documentazione fornita dal paziente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2060"/>
                </a:solidFill>
              </a:rPr>
              <a:t>Pianificazione delle attività, esami e visite</a:t>
            </a: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641EA06D-C614-ABCC-E440-A91C2748FF32}"/>
              </a:ext>
            </a:extLst>
          </p:cNvPr>
          <p:cNvSpPr txBox="1">
            <a:spLocks/>
          </p:cNvSpPr>
          <p:nvPr/>
        </p:nvSpPr>
        <p:spPr>
          <a:xfrm>
            <a:off x="695400" y="264199"/>
            <a:ext cx="10874424" cy="8124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Telemedicina e Clinical Pathway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455008C-011B-9176-CF93-AAB6FE75DBC4}"/>
              </a:ext>
            </a:extLst>
          </p:cNvPr>
          <p:cNvSpPr txBox="1"/>
          <p:nvPr/>
        </p:nvSpPr>
        <p:spPr>
          <a:xfrm>
            <a:off x="3379972" y="2350041"/>
            <a:ext cx="2577216" cy="418576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 marL="72000" indent="-72000"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Completo accesso alla documentazione clinica</a:t>
            </a:r>
          </a:p>
          <a:p>
            <a:r>
              <a:rPr lang="it-IT" dirty="0"/>
              <a:t>Diario</a:t>
            </a:r>
          </a:p>
          <a:p>
            <a:r>
              <a:rPr lang="it-IT" dirty="0"/>
              <a:t>Terapia</a:t>
            </a:r>
          </a:p>
          <a:p>
            <a:r>
              <a:rPr lang="it-IT" dirty="0"/>
              <a:t>Rivalutazione</a:t>
            </a:r>
          </a:p>
          <a:p>
            <a:r>
              <a:rPr lang="it-IT" dirty="0"/>
              <a:t>Prescrizione e prenotazione nuovi accertamenti strumentali e visite</a:t>
            </a:r>
          </a:p>
          <a:p>
            <a:r>
              <a:rPr lang="it-IT" dirty="0"/>
              <a:t>Raccolta informazioni, anche strutturate, attraverso questionari</a:t>
            </a:r>
          </a:p>
          <a:p>
            <a:r>
              <a:rPr lang="it-IT" dirty="0"/>
              <a:t>Raccolta di documentazione fornita dal paziente </a:t>
            </a:r>
          </a:p>
          <a:p>
            <a:r>
              <a:rPr lang="it-IT" dirty="0"/>
              <a:t>Raccolta di informazione anche attraverso sensoristica</a:t>
            </a:r>
          </a:p>
          <a:p>
            <a:r>
              <a:rPr lang="it-IT" dirty="0"/>
              <a:t>Chat e video chiamate</a:t>
            </a:r>
          </a:p>
          <a:p>
            <a:r>
              <a:rPr lang="it-IT" dirty="0" err="1"/>
              <a:t>Televisita</a:t>
            </a:r>
            <a:endParaRPr lang="it-IT" dirty="0"/>
          </a:p>
          <a:p>
            <a:r>
              <a:rPr lang="it-IT" dirty="0"/>
              <a:t>Gestione allarmi</a:t>
            </a:r>
          </a:p>
          <a:p>
            <a:r>
              <a:rPr lang="it-IT" dirty="0"/>
              <a:t>Dashboard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D083832-8710-38E3-9DA4-E3A816C4D03B}"/>
              </a:ext>
            </a:extLst>
          </p:cNvPr>
          <p:cNvSpPr txBox="1"/>
          <p:nvPr/>
        </p:nvSpPr>
        <p:spPr>
          <a:xfrm>
            <a:off x="7329119" y="2350041"/>
            <a:ext cx="1441825" cy="28931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 marL="72000" indent="-72000"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Assegnazione di una o più equipe</a:t>
            </a:r>
          </a:p>
          <a:p>
            <a:r>
              <a:rPr lang="it-IT" dirty="0"/>
              <a:t>Disponibilità di materiale educazionale specifico</a:t>
            </a:r>
          </a:p>
          <a:p>
            <a:r>
              <a:rPr lang="it-IT" dirty="0"/>
              <a:t>Pianificazione delle attività, esami e visite</a:t>
            </a:r>
          </a:p>
          <a:p>
            <a:r>
              <a:rPr lang="it-IT" dirty="0"/>
              <a:t>Terapia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9B1A2D3-1D62-F9CA-A268-7B335EB45A75}"/>
              </a:ext>
            </a:extLst>
          </p:cNvPr>
          <p:cNvSpPr txBox="1"/>
          <p:nvPr/>
        </p:nvSpPr>
        <p:spPr>
          <a:xfrm>
            <a:off x="8804684" y="2350041"/>
            <a:ext cx="2684572" cy="418576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 marL="72000" indent="-72000"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Completo accesso alla documentazione clinica</a:t>
            </a:r>
          </a:p>
          <a:p>
            <a:r>
              <a:rPr lang="it-IT" dirty="0"/>
              <a:t>Diario</a:t>
            </a:r>
          </a:p>
          <a:p>
            <a:r>
              <a:rPr lang="it-IT" dirty="0"/>
              <a:t>Terapia</a:t>
            </a:r>
          </a:p>
          <a:p>
            <a:r>
              <a:rPr lang="it-IT" dirty="0"/>
              <a:t>Rivalutazione</a:t>
            </a:r>
          </a:p>
          <a:p>
            <a:r>
              <a:rPr lang="it-IT" dirty="0"/>
              <a:t>Prescrizione e prenotazione nuovi accertamenti strumentali e visite</a:t>
            </a:r>
          </a:p>
          <a:p>
            <a:r>
              <a:rPr lang="it-IT" dirty="0"/>
              <a:t>Raccolta informazioni, anche strutturate, attraverso questionari</a:t>
            </a:r>
          </a:p>
          <a:p>
            <a:r>
              <a:rPr lang="it-IT" dirty="0"/>
              <a:t>Raccolta di documentazione fornita dal paziente </a:t>
            </a:r>
          </a:p>
          <a:p>
            <a:r>
              <a:rPr lang="it-IT" dirty="0"/>
              <a:t>Raccolta di informazione anche attraverso sensoristica</a:t>
            </a:r>
          </a:p>
          <a:p>
            <a:r>
              <a:rPr lang="it-IT" dirty="0"/>
              <a:t>Chat e video chiamate</a:t>
            </a:r>
          </a:p>
          <a:p>
            <a:r>
              <a:rPr lang="it-IT" dirty="0" err="1"/>
              <a:t>Televisita</a:t>
            </a:r>
            <a:endParaRPr lang="it-IT" dirty="0"/>
          </a:p>
          <a:p>
            <a:r>
              <a:rPr lang="it-IT" dirty="0"/>
              <a:t>Gestione allarmi</a:t>
            </a:r>
          </a:p>
          <a:p>
            <a:r>
              <a:rPr lang="it-IT" dirty="0"/>
              <a:t>Dashboard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2C4984-DB20-7F7C-A53D-53648B88FDF5}"/>
              </a:ext>
            </a:extLst>
          </p:cNvPr>
          <p:cNvSpPr txBox="1"/>
          <p:nvPr/>
        </p:nvSpPr>
        <p:spPr>
          <a:xfrm>
            <a:off x="5989818" y="2358039"/>
            <a:ext cx="1305561" cy="73866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 marL="72000" indent="-72000">
              <a:buFont typeface="Arial" panose="020B0604020202020204" pitchFamily="34" charset="0"/>
              <a:buChar char="•"/>
              <a:defRPr sz="1400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Disponibilità informazioni pregresse</a:t>
            </a:r>
          </a:p>
        </p:txBody>
      </p:sp>
    </p:spTree>
    <p:extLst>
      <p:ext uri="{BB962C8B-B14F-4D97-AF65-F5344CB8AC3E}">
        <p14:creationId xmlns:p14="http://schemas.microsoft.com/office/powerpoint/2010/main" val="1830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9CDF2D-1E5C-1475-7526-BA5C1DE2DF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F8EE6D-3FDD-4667-B220-40D40D29C4DC}" type="slidenum">
              <a:rPr lang="it-IT" altLang="it-IT" smtClean="0"/>
              <a:pPr>
                <a:defRPr/>
              </a:pPr>
              <a:t>19</a:t>
            </a:fld>
            <a:endParaRPr lang="it-IT" altLang="it-IT" dirty="0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6762CDF5-377C-4EDA-BCC8-46C88F4ED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94" y="671404"/>
            <a:ext cx="9133012" cy="5515192"/>
          </a:xfrm>
          <a:prstGeom prst="rect">
            <a:avLst/>
          </a:prstGeom>
        </p:spPr>
      </p:pic>
      <p:sp>
        <p:nvSpPr>
          <p:cNvPr id="7" name="Shape 114">
            <a:extLst>
              <a:ext uri="{FF2B5EF4-FFF2-40B4-BE49-F238E27FC236}">
                <a16:creationId xmlns:a16="http://schemas.microsoft.com/office/drawing/2014/main" id="{5F61EFB5-A6E1-186C-03E1-4C0362537471}"/>
              </a:ext>
            </a:extLst>
          </p:cNvPr>
          <p:cNvSpPr/>
          <p:nvPr/>
        </p:nvSpPr>
        <p:spPr>
          <a:xfrm>
            <a:off x="1707053" y="857836"/>
            <a:ext cx="8777893" cy="514232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Museo Sans 100" panose="020000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8" name="Shape 113">
            <a:extLst>
              <a:ext uri="{FF2B5EF4-FFF2-40B4-BE49-F238E27FC236}">
                <a16:creationId xmlns:a16="http://schemas.microsoft.com/office/drawing/2014/main" id="{93F5EA9C-968A-07C0-9DE4-4B5D089FD319}"/>
              </a:ext>
            </a:extLst>
          </p:cNvPr>
          <p:cNvSpPr txBox="1"/>
          <p:nvPr/>
        </p:nvSpPr>
        <p:spPr>
          <a:xfrm>
            <a:off x="2560464" y="857836"/>
            <a:ext cx="7071071" cy="5142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it-IT" sz="4000" dirty="0">
                <a:solidFill>
                  <a:schemeClr val="lt1"/>
                </a:solidFill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89387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2">
            <a:extLst>
              <a:ext uri="{FF2B5EF4-FFF2-40B4-BE49-F238E27FC236}">
                <a16:creationId xmlns:a16="http://schemas.microsoft.com/office/drawing/2014/main" id="{B45F39E8-50E2-43BC-AE11-410C514E924C}"/>
              </a:ext>
            </a:extLst>
          </p:cNvPr>
          <p:cNvSpPr txBox="1">
            <a:spLocks/>
          </p:cNvSpPr>
          <p:nvPr/>
        </p:nvSpPr>
        <p:spPr>
          <a:xfrm>
            <a:off x="370030" y="426666"/>
            <a:ext cx="3385592" cy="62697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4400" kern="0" baseline="0">
                <a:solidFill>
                  <a:srgbClr val="042345"/>
                </a:solidFill>
                <a:latin typeface="Museo Sans 500" panose="02000000000000000000" charset="0"/>
                <a:ea typeface="+mj-ea"/>
                <a:cs typeface="+mj-cs"/>
              </a:defRPr>
            </a:lvl1pPr>
          </a:lstStyle>
          <a:p>
            <a:r>
              <a:rPr lang="it-IT" sz="4000" dirty="0"/>
              <a:t>Chi siamo</a:t>
            </a:r>
          </a:p>
          <a:p>
            <a:endParaRPr lang="it-IT" sz="4000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5ABC4B48-35E0-4097-A158-26938601A7C3}"/>
              </a:ext>
            </a:extLst>
          </p:cNvPr>
          <p:cNvSpPr txBox="1">
            <a:spLocks/>
          </p:cNvSpPr>
          <p:nvPr/>
        </p:nvSpPr>
        <p:spPr>
          <a:xfrm>
            <a:off x="3971764" y="426667"/>
            <a:ext cx="7850206" cy="8420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b="0" i="0" kern="0" baseline="0">
                <a:solidFill>
                  <a:schemeClr val="tx1">
                    <a:tint val="75000"/>
                  </a:schemeClr>
                </a:solidFill>
                <a:latin typeface="Museo Sans 100" panose="02000000000000000000" pitchFamily="50" charset="0"/>
                <a:ea typeface="+mn-ea"/>
                <a:cs typeface="+mn-cs"/>
              </a:defRPr>
            </a:lvl1pPr>
            <a:lvl2pPr marL="60958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400" b="0" i="0" kern="0" baseline="0">
                <a:solidFill>
                  <a:schemeClr val="tx1">
                    <a:tint val="75000"/>
                  </a:schemeClr>
                </a:solidFill>
                <a:latin typeface="Museo Sans 100" panose="02000000000000000000" pitchFamily="50" charset="0"/>
                <a:ea typeface="+mn-ea"/>
                <a:cs typeface="+mn-cs"/>
              </a:defRPr>
            </a:lvl2pPr>
            <a:lvl3pPr marL="121917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2000" b="0" i="0" kern="0" baseline="0">
                <a:solidFill>
                  <a:schemeClr val="tx1">
                    <a:tint val="75000"/>
                  </a:schemeClr>
                </a:solidFill>
                <a:latin typeface="Museo Sans 100" panose="02000000000000000000" pitchFamily="50" charset="0"/>
                <a:ea typeface="+mn-ea"/>
                <a:cs typeface="+mn-cs"/>
              </a:defRPr>
            </a:lvl3pPr>
            <a:lvl4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800" b="0" i="0" kern="0" baseline="0">
                <a:solidFill>
                  <a:schemeClr val="tx1">
                    <a:tint val="75000"/>
                  </a:schemeClr>
                </a:solidFill>
                <a:latin typeface="Museo Sans 100" panose="02000000000000000000" pitchFamily="50" charset="0"/>
                <a:ea typeface="+mn-ea"/>
                <a:cs typeface="+mn-cs"/>
              </a:defRPr>
            </a:lvl4pPr>
            <a:lvl5pPr marL="243833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b="0" i="0" kern="0" baseline="0">
                <a:solidFill>
                  <a:schemeClr val="tx1">
                    <a:tint val="75000"/>
                  </a:schemeClr>
                </a:solidFill>
                <a:latin typeface="Museo Sans 100" panose="02000000000000000000" pitchFamily="50" charset="0"/>
                <a:ea typeface="+mn-ea"/>
                <a:cs typeface="+mn-cs"/>
              </a:defRPr>
            </a:lvl5pPr>
            <a:lvl6pPr marL="304792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Ospedale multi-specialistico, privato, non-profit, di ispirazione Cattolica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E675A4-5030-4E65-AFC0-471901AF5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763" y="1825625"/>
            <a:ext cx="7821351" cy="3190617"/>
          </a:xfr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it-IT" sz="2400" kern="1200" dirty="0">
                <a:solidFill>
                  <a:srgbClr val="002060"/>
                </a:solidFill>
                <a:latin typeface="+mn-lt"/>
              </a:rPr>
              <a:t>Accreditato con il Sistema Sanitario Nazionale in  Regione Lombardia</a:t>
            </a:r>
          </a:p>
          <a:p>
            <a:pPr marL="342900" indent="-342900">
              <a:lnSpc>
                <a:spcPct val="100000"/>
              </a:lnSpc>
            </a:pPr>
            <a:r>
              <a:rPr lang="it-IT" sz="2400" kern="1200" dirty="0">
                <a:solidFill>
                  <a:srgbClr val="002060"/>
                </a:solidFill>
                <a:latin typeface="+mn-lt"/>
              </a:rPr>
              <a:t>Sede di Insegnamento Universitario e attività di ricerca di base</a:t>
            </a:r>
          </a:p>
          <a:p>
            <a:pPr marL="342900" indent="-342900">
              <a:lnSpc>
                <a:spcPct val="100000"/>
              </a:lnSpc>
            </a:pPr>
            <a:r>
              <a:rPr lang="it-IT" sz="2400" kern="1200" dirty="0">
                <a:solidFill>
                  <a:srgbClr val="002060"/>
                </a:solidFill>
                <a:latin typeface="+mn-lt"/>
              </a:rPr>
              <a:t>HIMSS EMRAM stage 6</a:t>
            </a:r>
          </a:p>
          <a:p>
            <a:pPr marL="342900" indent="-342900">
              <a:lnSpc>
                <a:spcPct val="100000"/>
              </a:lnSpc>
            </a:pPr>
            <a:r>
              <a:rPr lang="it-IT" sz="2400" kern="1200" dirty="0">
                <a:solidFill>
                  <a:srgbClr val="002060"/>
                </a:solidFill>
                <a:latin typeface="+mn-lt"/>
              </a:rPr>
              <a:t>Accreditato JCI</a:t>
            </a:r>
          </a:p>
          <a:p>
            <a:pPr marL="342900" indent="-342900">
              <a:lnSpc>
                <a:spcPct val="100000"/>
              </a:lnSpc>
            </a:pPr>
            <a:endParaRPr lang="it-IT" sz="2400" kern="1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5" name="Shape 85">
            <a:extLst>
              <a:ext uri="{FF2B5EF4-FFF2-40B4-BE49-F238E27FC236}">
                <a16:creationId xmlns:a16="http://schemas.microsoft.com/office/drawing/2014/main" id="{EA916CD0-E4C9-44D8-BE0B-6C487D304D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7098" y="5120655"/>
            <a:ext cx="913286" cy="104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CCBF2F37-DEA0-4BA8-93E8-7120EA176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333" y="5255053"/>
            <a:ext cx="1582667" cy="870467"/>
          </a:xfrm>
          <a:prstGeom prst="rect">
            <a:avLst/>
          </a:prstGeom>
        </p:spPr>
      </p:pic>
      <p:grpSp>
        <p:nvGrpSpPr>
          <p:cNvPr id="17" name="Group 5">
            <a:extLst>
              <a:ext uri="{FF2B5EF4-FFF2-40B4-BE49-F238E27FC236}">
                <a16:creationId xmlns:a16="http://schemas.microsoft.com/office/drawing/2014/main" id="{4CEDCAB3-80A7-4449-8335-025F9F3B5EA2}"/>
              </a:ext>
            </a:extLst>
          </p:cNvPr>
          <p:cNvGrpSpPr/>
          <p:nvPr/>
        </p:nvGrpSpPr>
        <p:grpSpPr>
          <a:xfrm>
            <a:off x="6525662" y="5120655"/>
            <a:ext cx="974561" cy="1367518"/>
            <a:chOff x="1967354" y="3501008"/>
            <a:chExt cx="974561" cy="1367518"/>
          </a:xfrm>
        </p:grpSpPr>
        <p:pic>
          <p:nvPicPr>
            <p:cNvPr id="18" name="Picture 1">
              <a:extLst>
                <a:ext uri="{FF2B5EF4-FFF2-40B4-BE49-F238E27FC236}">
                  <a16:creationId xmlns:a16="http://schemas.microsoft.com/office/drawing/2014/main" id="{811E56FA-BE17-4C27-B759-A9AF4FDA7C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632" t="10262" r="13325" b="41078"/>
            <a:stretch/>
          </p:blipFill>
          <p:spPr>
            <a:xfrm>
              <a:off x="1967354" y="3501008"/>
              <a:ext cx="960108" cy="853565"/>
            </a:xfrm>
            <a:prstGeom prst="rect">
              <a:avLst/>
            </a:prstGeom>
          </p:spPr>
        </p:pic>
        <p:pic>
          <p:nvPicPr>
            <p:cNvPr id="19" name="Picture 11">
              <a:extLst>
                <a:ext uri="{FF2B5EF4-FFF2-40B4-BE49-F238E27FC236}">
                  <a16:creationId xmlns:a16="http://schemas.microsoft.com/office/drawing/2014/main" id="{1972F060-5CFF-4977-A412-A98ED92053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632" t="63627" r="13325" b="7638"/>
            <a:stretch/>
          </p:blipFill>
          <p:spPr>
            <a:xfrm>
              <a:off x="1981807" y="4364470"/>
              <a:ext cx="960108" cy="504056"/>
            </a:xfrm>
            <a:prstGeom prst="rect">
              <a:avLst/>
            </a:prstGeom>
          </p:spPr>
        </p:pic>
      </p:grpSp>
      <p:sp>
        <p:nvSpPr>
          <p:cNvPr id="21" name="CasellaDiTesto 18">
            <a:extLst>
              <a:ext uri="{FF2B5EF4-FFF2-40B4-BE49-F238E27FC236}">
                <a16:creationId xmlns:a16="http://schemas.microsoft.com/office/drawing/2014/main" id="{DA720589-CD49-4F55-A2A4-30621795D099}"/>
              </a:ext>
            </a:extLst>
          </p:cNvPr>
          <p:cNvSpPr txBox="1"/>
          <p:nvPr/>
        </p:nvSpPr>
        <p:spPr>
          <a:xfrm>
            <a:off x="1582949" y="1911693"/>
            <a:ext cx="2088000" cy="5616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267"/>
              </a:spcBef>
              <a:spcAft>
                <a:spcPts val="267"/>
              </a:spcAft>
            </a:pPr>
            <a:r>
              <a:rPr lang="en-US" sz="1400" b="1" dirty="0">
                <a:solidFill>
                  <a:srgbClr val="111C49"/>
                </a:solidFill>
                <a:latin typeface="Segoe UI" panose="020B0502040204020203" pitchFamily="34" charset="0"/>
              </a:rPr>
              <a:t>30.000 </a:t>
            </a:r>
          </a:p>
          <a:p>
            <a:r>
              <a:rPr lang="en-US" sz="1400" dirty="0" err="1">
                <a:solidFill>
                  <a:srgbClr val="111C49"/>
                </a:solidFill>
                <a:latin typeface="Segoe UI" panose="020B0502040204020203" pitchFamily="34" charset="0"/>
              </a:rPr>
              <a:t>Ricoveri</a:t>
            </a:r>
            <a:endParaRPr lang="en-US" sz="1400" dirty="0">
              <a:solidFill>
                <a:srgbClr val="111C49"/>
              </a:solidFill>
              <a:latin typeface="Segoe UI" panose="020B0502040204020203" pitchFamily="34" charset="0"/>
            </a:endParaRPr>
          </a:p>
        </p:txBody>
      </p:sp>
      <p:sp>
        <p:nvSpPr>
          <p:cNvPr id="22" name="CasellaDiTesto 20">
            <a:extLst>
              <a:ext uri="{FF2B5EF4-FFF2-40B4-BE49-F238E27FC236}">
                <a16:creationId xmlns:a16="http://schemas.microsoft.com/office/drawing/2014/main" id="{D19E935F-1794-421F-AD2A-8D0AEBA8C2BA}"/>
              </a:ext>
            </a:extLst>
          </p:cNvPr>
          <p:cNvSpPr txBox="1"/>
          <p:nvPr/>
        </p:nvSpPr>
        <p:spPr>
          <a:xfrm>
            <a:off x="1582949" y="2714036"/>
            <a:ext cx="2253516" cy="6001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267"/>
              </a:spcBef>
              <a:spcAft>
                <a:spcPts val="267"/>
              </a:spcAft>
            </a:pPr>
            <a:r>
              <a:rPr lang="en-US" sz="1400" b="1" dirty="0">
                <a:solidFill>
                  <a:srgbClr val="111C49"/>
                </a:solidFill>
                <a:latin typeface="Segoe UI" panose="020B0502040204020203" pitchFamily="34" charset="0"/>
              </a:rPr>
              <a:t>85.000</a:t>
            </a:r>
            <a:r>
              <a:rPr lang="en-US" sz="1400" dirty="0">
                <a:solidFill>
                  <a:srgbClr val="111C49"/>
                </a:solidFill>
                <a:latin typeface="Segoe UI" panose="020B0502040204020203" pitchFamily="34" charset="0"/>
              </a:rPr>
              <a:t> </a:t>
            </a:r>
          </a:p>
          <a:p>
            <a:pPr>
              <a:spcBef>
                <a:spcPts val="267"/>
              </a:spcBef>
            </a:pPr>
            <a:r>
              <a:rPr lang="en-US" sz="1400" dirty="0" err="1">
                <a:solidFill>
                  <a:srgbClr val="111C49"/>
                </a:solidFill>
                <a:latin typeface="Segoe UI" panose="020B0502040204020203" pitchFamily="34" charset="0"/>
              </a:rPr>
              <a:t>Accessi</a:t>
            </a:r>
            <a:r>
              <a:rPr lang="en-US" sz="1400" dirty="0">
                <a:solidFill>
                  <a:srgbClr val="111C49"/>
                </a:solidFill>
                <a:latin typeface="Segoe UI" panose="020B0502040204020203" pitchFamily="34" charset="0"/>
              </a:rPr>
              <a:t> Pronto Soccorso</a:t>
            </a:r>
          </a:p>
        </p:txBody>
      </p:sp>
      <p:sp>
        <p:nvSpPr>
          <p:cNvPr id="23" name="CasellaDiTesto 37">
            <a:extLst>
              <a:ext uri="{FF2B5EF4-FFF2-40B4-BE49-F238E27FC236}">
                <a16:creationId xmlns:a16="http://schemas.microsoft.com/office/drawing/2014/main" id="{2299C4AA-94D9-4B05-B49C-6E2A53EB4E1E}"/>
              </a:ext>
            </a:extLst>
          </p:cNvPr>
          <p:cNvSpPr txBox="1"/>
          <p:nvPr/>
        </p:nvSpPr>
        <p:spPr>
          <a:xfrm>
            <a:off x="1582949" y="3550745"/>
            <a:ext cx="2201936" cy="5616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267"/>
              </a:spcBef>
              <a:spcAft>
                <a:spcPts val="267"/>
              </a:spcAft>
            </a:pPr>
            <a:r>
              <a:rPr lang="en-US" sz="1400" b="1" dirty="0">
                <a:solidFill>
                  <a:srgbClr val="111C49"/>
                </a:solidFill>
                <a:latin typeface="Segoe UI" panose="020B0502040204020203" pitchFamily="34" charset="0"/>
              </a:rPr>
              <a:t>454.000</a:t>
            </a:r>
          </a:p>
          <a:p>
            <a:r>
              <a:rPr lang="en-US" sz="1400" dirty="0" err="1">
                <a:solidFill>
                  <a:srgbClr val="111C49"/>
                </a:solidFill>
                <a:latin typeface="Segoe UI" panose="020B0502040204020203" pitchFamily="34" charset="0"/>
              </a:rPr>
              <a:t>Accessi</a:t>
            </a:r>
            <a:r>
              <a:rPr lang="en-US" sz="1400" dirty="0">
                <a:solidFill>
                  <a:srgbClr val="111C49"/>
                </a:solidFill>
                <a:latin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111C49"/>
                </a:solidFill>
                <a:latin typeface="Segoe UI" panose="020B0502040204020203" pitchFamily="34" charset="0"/>
              </a:rPr>
              <a:t>Ambulatoriali</a:t>
            </a:r>
            <a:endParaRPr lang="en-US" sz="1400" dirty="0">
              <a:solidFill>
                <a:srgbClr val="111C49"/>
              </a:solidFill>
              <a:latin typeface="Segoe UI" panose="020B0502040204020203" pitchFamily="34" charset="0"/>
            </a:endParaRPr>
          </a:p>
        </p:txBody>
      </p:sp>
      <p:pic>
        <p:nvPicPr>
          <p:cNvPr id="24" name="Graphic 33">
            <a:extLst>
              <a:ext uri="{FF2B5EF4-FFF2-40B4-BE49-F238E27FC236}">
                <a16:creationId xmlns:a16="http://schemas.microsoft.com/office/drawing/2014/main" id="{0AB9C496-E77C-455C-8358-279A605709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7199" y="1981026"/>
            <a:ext cx="540000" cy="540000"/>
          </a:xfrm>
          <a:prstGeom prst="rect">
            <a:avLst/>
          </a:prstGeom>
        </p:spPr>
      </p:pic>
      <p:pic>
        <p:nvPicPr>
          <p:cNvPr id="25" name="Graphic 43">
            <a:extLst>
              <a:ext uri="{FF2B5EF4-FFF2-40B4-BE49-F238E27FC236}">
                <a16:creationId xmlns:a16="http://schemas.microsoft.com/office/drawing/2014/main" id="{3450C441-86E1-41EB-98FA-2766F9520A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1560" y="3654639"/>
            <a:ext cx="540000" cy="540000"/>
          </a:xfrm>
          <a:prstGeom prst="rect">
            <a:avLst/>
          </a:prstGeom>
        </p:spPr>
      </p:pic>
      <p:sp>
        <p:nvSpPr>
          <p:cNvPr id="26" name="Freeform: Shape 45">
            <a:extLst>
              <a:ext uri="{FF2B5EF4-FFF2-40B4-BE49-F238E27FC236}">
                <a16:creationId xmlns:a16="http://schemas.microsoft.com/office/drawing/2014/main" id="{2419A608-1E2C-4A47-B9DF-2333A0BCCC99}"/>
              </a:ext>
            </a:extLst>
          </p:cNvPr>
          <p:cNvSpPr/>
          <p:nvPr/>
        </p:nvSpPr>
        <p:spPr>
          <a:xfrm>
            <a:off x="529513" y="2767574"/>
            <a:ext cx="540000" cy="540000"/>
          </a:xfrm>
          <a:custGeom>
            <a:avLst/>
            <a:gdLst>
              <a:gd name="connsiteX0" fmla="*/ 777485 w 804548"/>
              <a:gd name="connsiteY0" fmla="*/ 381783 h 660739"/>
              <a:gd name="connsiteX1" fmla="*/ 775584 w 804548"/>
              <a:gd name="connsiteY1" fmla="*/ 380019 h 660739"/>
              <a:gd name="connsiteX2" fmla="*/ 772141 w 804548"/>
              <a:gd name="connsiteY2" fmla="*/ 376758 h 660739"/>
              <a:gd name="connsiteX3" fmla="*/ 591005 w 804548"/>
              <a:gd name="connsiteY3" fmla="*/ 195672 h 660739"/>
              <a:gd name="connsiteX4" fmla="*/ 589765 w 804548"/>
              <a:gd name="connsiteY4" fmla="*/ 194537 h 660739"/>
              <a:gd name="connsiteX5" fmla="*/ 559068 w 804548"/>
              <a:gd name="connsiteY5" fmla="*/ 178454 h 660739"/>
              <a:gd name="connsiteX6" fmla="*/ 559068 w 804548"/>
              <a:gd name="connsiteY6" fmla="*/ 134091 h 660739"/>
              <a:gd name="connsiteX7" fmla="*/ 539634 w 804548"/>
              <a:gd name="connsiteY7" fmla="*/ 114658 h 660739"/>
              <a:gd name="connsiteX8" fmla="*/ 451534 w 804548"/>
              <a:gd name="connsiteY8" fmla="*/ 114658 h 660739"/>
              <a:gd name="connsiteX9" fmla="*/ 432101 w 804548"/>
              <a:gd name="connsiteY9" fmla="*/ 134091 h 660739"/>
              <a:gd name="connsiteX10" fmla="*/ 432101 w 804548"/>
              <a:gd name="connsiteY10" fmla="*/ 175547 h 660739"/>
              <a:gd name="connsiteX11" fmla="*/ 57422 w 804548"/>
              <a:gd name="connsiteY11" fmla="*/ 175547 h 660739"/>
              <a:gd name="connsiteX12" fmla="*/ 0 w 804548"/>
              <a:gd name="connsiteY12" fmla="*/ 232969 h 660739"/>
              <a:gd name="connsiteX13" fmla="*/ 0 w 804548"/>
              <a:gd name="connsiteY13" fmla="*/ 577001 h 660739"/>
              <a:gd name="connsiteX14" fmla="*/ 19434 w 804548"/>
              <a:gd name="connsiteY14" fmla="*/ 596434 h 660739"/>
              <a:gd name="connsiteX15" fmla="*/ 70194 w 804548"/>
              <a:gd name="connsiteY15" fmla="*/ 596434 h 660739"/>
              <a:gd name="connsiteX16" fmla="*/ 154920 w 804548"/>
              <a:gd name="connsiteY16" fmla="*/ 663943 h 660739"/>
              <a:gd name="connsiteX17" fmla="*/ 239646 w 804548"/>
              <a:gd name="connsiteY17" fmla="*/ 596434 h 660739"/>
              <a:gd name="connsiteX18" fmla="*/ 572722 w 804548"/>
              <a:gd name="connsiteY18" fmla="*/ 596434 h 660739"/>
              <a:gd name="connsiteX19" fmla="*/ 657444 w 804548"/>
              <a:gd name="connsiteY19" fmla="*/ 663943 h 660739"/>
              <a:gd name="connsiteX20" fmla="*/ 742197 w 804548"/>
              <a:gd name="connsiteY20" fmla="*/ 596318 h 660739"/>
              <a:gd name="connsiteX21" fmla="*/ 806351 w 804548"/>
              <a:gd name="connsiteY21" fmla="*/ 529964 h 660739"/>
              <a:gd name="connsiteX22" fmla="*/ 806351 w 804548"/>
              <a:gd name="connsiteY22" fmla="*/ 448475 h 660739"/>
              <a:gd name="connsiteX23" fmla="*/ 777485 w 804548"/>
              <a:gd name="connsiteY23" fmla="*/ 381783 h 660739"/>
              <a:gd name="connsiteX24" fmla="*/ 470972 w 804548"/>
              <a:gd name="connsiteY24" fmla="*/ 153525 h 660739"/>
              <a:gd name="connsiteX25" fmla="*/ 520204 w 804548"/>
              <a:gd name="connsiteY25" fmla="*/ 153525 h 660739"/>
              <a:gd name="connsiteX26" fmla="*/ 520204 w 804548"/>
              <a:gd name="connsiteY26" fmla="*/ 175547 h 660739"/>
              <a:gd name="connsiteX27" fmla="*/ 470972 w 804548"/>
              <a:gd name="connsiteY27" fmla="*/ 175547 h 660739"/>
              <a:gd name="connsiteX28" fmla="*/ 470972 w 804548"/>
              <a:gd name="connsiteY28" fmla="*/ 153525 h 660739"/>
              <a:gd name="connsiteX29" fmla="*/ 154916 w 804548"/>
              <a:gd name="connsiteY29" fmla="*/ 625076 h 660739"/>
              <a:gd name="connsiteX30" fmla="*/ 106842 w 804548"/>
              <a:gd name="connsiteY30" fmla="*/ 577001 h 660739"/>
              <a:gd name="connsiteX31" fmla="*/ 154916 w 804548"/>
              <a:gd name="connsiteY31" fmla="*/ 528926 h 660739"/>
              <a:gd name="connsiteX32" fmla="*/ 202991 w 804548"/>
              <a:gd name="connsiteY32" fmla="*/ 577001 h 660739"/>
              <a:gd name="connsiteX33" fmla="*/ 154916 w 804548"/>
              <a:gd name="connsiteY33" fmla="*/ 625076 h 660739"/>
              <a:gd name="connsiteX34" fmla="*/ 254890 w 804548"/>
              <a:gd name="connsiteY34" fmla="*/ 346356 h 660739"/>
              <a:gd name="connsiteX35" fmla="*/ 235457 w 804548"/>
              <a:gd name="connsiteY35" fmla="*/ 365790 h 660739"/>
              <a:gd name="connsiteX36" fmla="*/ 203920 w 804548"/>
              <a:gd name="connsiteY36" fmla="*/ 365790 h 660739"/>
              <a:gd name="connsiteX37" fmla="*/ 203920 w 804548"/>
              <a:gd name="connsiteY37" fmla="*/ 397326 h 660739"/>
              <a:gd name="connsiteX38" fmla="*/ 184486 w 804548"/>
              <a:gd name="connsiteY38" fmla="*/ 416760 h 660739"/>
              <a:gd name="connsiteX39" fmla="*/ 146917 w 804548"/>
              <a:gd name="connsiteY39" fmla="*/ 416760 h 660739"/>
              <a:gd name="connsiteX40" fmla="*/ 127484 w 804548"/>
              <a:gd name="connsiteY40" fmla="*/ 397326 h 660739"/>
              <a:gd name="connsiteX41" fmla="*/ 127484 w 804548"/>
              <a:gd name="connsiteY41" fmla="*/ 365790 h 660739"/>
              <a:gd name="connsiteX42" fmla="*/ 95947 w 804548"/>
              <a:gd name="connsiteY42" fmla="*/ 365790 h 660739"/>
              <a:gd name="connsiteX43" fmla="*/ 76514 w 804548"/>
              <a:gd name="connsiteY43" fmla="*/ 346356 h 660739"/>
              <a:gd name="connsiteX44" fmla="*/ 76514 w 804548"/>
              <a:gd name="connsiteY44" fmla="*/ 308787 h 660739"/>
              <a:gd name="connsiteX45" fmla="*/ 95947 w 804548"/>
              <a:gd name="connsiteY45" fmla="*/ 289354 h 660739"/>
              <a:gd name="connsiteX46" fmla="*/ 127484 w 804548"/>
              <a:gd name="connsiteY46" fmla="*/ 289354 h 660739"/>
              <a:gd name="connsiteX47" fmla="*/ 127484 w 804548"/>
              <a:gd name="connsiteY47" fmla="*/ 257817 h 660739"/>
              <a:gd name="connsiteX48" fmla="*/ 146917 w 804548"/>
              <a:gd name="connsiteY48" fmla="*/ 238383 h 660739"/>
              <a:gd name="connsiteX49" fmla="*/ 184490 w 804548"/>
              <a:gd name="connsiteY49" fmla="*/ 238383 h 660739"/>
              <a:gd name="connsiteX50" fmla="*/ 203924 w 804548"/>
              <a:gd name="connsiteY50" fmla="*/ 257817 h 660739"/>
              <a:gd name="connsiteX51" fmla="*/ 203924 w 804548"/>
              <a:gd name="connsiteY51" fmla="*/ 289354 h 660739"/>
              <a:gd name="connsiteX52" fmla="*/ 235461 w 804548"/>
              <a:gd name="connsiteY52" fmla="*/ 289354 h 660739"/>
              <a:gd name="connsiteX53" fmla="*/ 254894 w 804548"/>
              <a:gd name="connsiteY53" fmla="*/ 308787 h 660739"/>
              <a:gd name="connsiteX54" fmla="*/ 254894 w 804548"/>
              <a:gd name="connsiteY54" fmla="*/ 346356 h 660739"/>
              <a:gd name="connsiteX55" fmla="*/ 491707 w 804548"/>
              <a:gd name="connsiteY55" fmla="*/ 365261 h 660739"/>
              <a:gd name="connsiteX56" fmla="*/ 474590 w 804548"/>
              <a:gd name="connsiteY56" fmla="*/ 348144 h 660739"/>
              <a:gd name="connsiteX57" fmla="*/ 474590 w 804548"/>
              <a:gd name="connsiteY57" fmla="*/ 256422 h 660739"/>
              <a:gd name="connsiteX58" fmla="*/ 484124 w 804548"/>
              <a:gd name="connsiteY58" fmla="*/ 246891 h 660739"/>
              <a:gd name="connsiteX59" fmla="*/ 545320 w 804548"/>
              <a:gd name="connsiteY59" fmla="*/ 246891 h 660739"/>
              <a:gd name="connsiteX60" fmla="*/ 561322 w 804548"/>
              <a:gd name="connsiteY60" fmla="*/ 253518 h 660739"/>
              <a:gd name="connsiteX61" fmla="*/ 654821 w 804548"/>
              <a:gd name="connsiteY61" fmla="*/ 347021 h 660739"/>
              <a:gd name="connsiteX62" fmla="*/ 657137 w 804548"/>
              <a:gd name="connsiteY62" fmla="*/ 358665 h 660739"/>
              <a:gd name="connsiteX63" fmla="*/ 647261 w 804548"/>
              <a:gd name="connsiteY63" fmla="*/ 365261 h 660739"/>
              <a:gd name="connsiteX64" fmla="*/ 491707 w 804548"/>
              <a:gd name="connsiteY64" fmla="*/ 365261 h 660739"/>
              <a:gd name="connsiteX65" fmla="*/ 657444 w 804548"/>
              <a:gd name="connsiteY65" fmla="*/ 625076 h 660739"/>
              <a:gd name="connsiteX66" fmla="*/ 609369 w 804548"/>
              <a:gd name="connsiteY66" fmla="*/ 577001 h 660739"/>
              <a:gd name="connsiteX67" fmla="*/ 657444 w 804548"/>
              <a:gd name="connsiteY67" fmla="*/ 528926 h 660739"/>
              <a:gd name="connsiteX68" fmla="*/ 705519 w 804548"/>
              <a:gd name="connsiteY68" fmla="*/ 577001 h 660739"/>
              <a:gd name="connsiteX69" fmla="*/ 657444 w 804548"/>
              <a:gd name="connsiteY69" fmla="*/ 625076 h 660739"/>
              <a:gd name="connsiteX70" fmla="*/ 495586 w 804548"/>
              <a:gd name="connsiteY70" fmla="*/ 93281 h 660739"/>
              <a:gd name="connsiteX71" fmla="*/ 476153 w 804548"/>
              <a:gd name="connsiteY71" fmla="*/ 73847 h 660739"/>
              <a:gd name="connsiteX72" fmla="*/ 476153 w 804548"/>
              <a:gd name="connsiteY72" fmla="*/ 19434 h 660739"/>
              <a:gd name="connsiteX73" fmla="*/ 495586 w 804548"/>
              <a:gd name="connsiteY73" fmla="*/ 0 h 660739"/>
              <a:gd name="connsiteX74" fmla="*/ 515020 w 804548"/>
              <a:gd name="connsiteY74" fmla="*/ 19434 h 660739"/>
              <a:gd name="connsiteX75" fmla="*/ 515020 w 804548"/>
              <a:gd name="connsiteY75" fmla="*/ 73847 h 660739"/>
              <a:gd name="connsiteX76" fmla="*/ 495586 w 804548"/>
              <a:gd name="connsiteY76" fmla="*/ 93281 h 660739"/>
              <a:gd name="connsiteX77" fmla="*/ 589936 w 804548"/>
              <a:gd name="connsiteY77" fmla="*/ 109799 h 660739"/>
              <a:gd name="connsiteX78" fmla="*/ 576192 w 804548"/>
              <a:gd name="connsiteY78" fmla="*/ 104105 h 660739"/>
              <a:gd name="connsiteX79" fmla="*/ 576192 w 804548"/>
              <a:gd name="connsiteY79" fmla="*/ 76626 h 660739"/>
              <a:gd name="connsiteX80" fmla="*/ 610477 w 804548"/>
              <a:gd name="connsiteY80" fmla="*/ 42342 h 660739"/>
              <a:gd name="connsiteX81" fmla="*/ 637960 w 804548"/>
              <a:gd name="connsiteY81" fmla="*/ 42342 h 660739"/>
              <a:gd name="connsiteX82" fmla="*/ 637960 w 804548"/>
              <a:gd name="connsiteY82" fmla="*/ 69821 h 660739"/>
              <a:gd name="connsiteX83" fmla="*/ 603675 w 804548"/>
              <a:gd name="connsiteY83" fmla="*/ 104105 h 660739"/>
              <a:gd name="connsiteX84" fmla="*/ 589936 w 804548"/>
              <a:gd name="connsiteY84" fmla="*/ 109799 h 660739"/>
              <a:gd name="connsiteX85" fmla="*/ 410378 w 804548"/>
              <a:gd name="connsiteY85" fmla="*/ 109799 h 660739"/>
              <a:gd name="connsiteX86" fmla="*/ 396634 w 804548"/>
              <a:gd name="connsiteY86" fmla="*/ 104105 h 660739"/>
              <a:gd name="connsiteX87" fmla="*/ 362350 w 804548"/>
              <a:gd name="connsiteY87" fmla="*/ 69821 h 660739"/>
              <a:gd name="connsiteX88" fmla="*/ 362350 w 804548"/>
              <a:gd name="connsiteY88" fmla="*/ 42342 h 660739"/>
              <a:gd name="connsiteX89" fmla="*/ 389833 w 804548"/>
              <a:gd name="connsiteY89" fmla="*/ 42342 h 660739"/>
              <a:gd name="connsiteX90" fmla="*/ 424117 w 804548"/>
              <a:gd name="connsiteY90" fmla="*/ 76626 h 660739"/>
              <a:gd name="connsiteX91" fmla="*/ 424117 w 804548"/>
              <a:gd name="connsiteY91" fmla="*/ 104105 h 660739"/>
              <a:gd name="connsiteX92" fmla="*/ 410378 w 804548"/>
              <a:gd name="connsiteY92" fmla="*/ 109799 h 66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804548" h="660739">
                <a:moveTo>
                  <a:pt x="777485" y="381783"/>
                </a:moveTo>
                <a:lnTo>
                  <a:pt x="775584" y="380019"/>
                </a:lnTo>
                <a:cubicBezTo>
                  <a:pt x="774422" y="378950"/>
                  <a:pt x="773260" y="377877"/>
                  <a:pt x="772141" y="376758"/>
                </a:cubicBezTo>
                <a:lnTo>
                  <a:pt x="591005" y="195672"/>
                </a:lnTo>
                <a:cubicBezTo>
                  <a:pt x="590608" y="195276"/>
                  <a:pt x="590196" y="194899"/>
                  <a:pt x="589765" y="194537"/>
                </a:cubicBezTo>
                <a:cubicBezTo>
                  <a:pt x="580767" y="186978"/>
                  <a:pt x="570261" y="181529"/>
                  <a:pt x="559068" y="178454"/>
                </a:cubicBezTo>
                <a:lnTo>
                  <a:pt x="559068" y="134091"/>
                </a:lnTo>
                <a:cubicBezTo>
                  <a:pt x="559068" y="123356"/>
                  <a:pt x="550365" y="114658"/>
                  <a:pt x="539634" y="114658"/>
                </a:cubicBezTo>
                <a:lnTo>
                  <a:pt x="451534" y="114658"/>
                </a:lnTo>
                <a:cubicBezTo>
                  <a:pt x="440803" y="114658"/>
                  <a:pt x="432101" y="123356"/>
                  <a:pt x="432101" y="134091"/>
                </a:cubicBezTo>
                <a:lnTo>
                  <a:pt x="432101" y="175547"/>
                </a:lnTo>
                <a:lnTo>
                  <a:pt x="57422" y="175547"/>
                </a:lnTo>
                <a:cubicBezTo>
                  <a:pt x="25757" y="175547"/>
                  <a:pt x="0" y="201308"/>
                  <a:pt x="0" y="232969"/>
                </a:cubicBezTo>
                <a:lnTo>
                  <a:pt x="0" y="577001"/>
                </a:lnTo>
                <a:cubicBezTo>
                  <a:pt x="0" y="587736"/>
                  <a:pt x="8702" y="596434"/>
                  <a:pt x="19434" y="596434"/>
                </a:cubicBezTo>
                <a:lnTo>
                  <a:pt x="70194" y="596434"/>
                </a:lnTo>
                <a:cubicBezTo>
                  <a:pt x="79048" y="635045"/>
                  <a:pt x="113659" y="663943"/>
                  <a:pt x="154920" y="663943"/>
                </a:cubicBezTo>
                <a:cubicBezTo>
                  <a:pt x="196181" y="663943"/>
                  <a:pt x="230793" y="635045"/>
                  <a:pt x="239646" y="596434"/>
                </a:cubicBezTo>
                <a:lnTo>
                  <a:pt x="572722" y="596434"/>
                </a:lnTo>
                <a:cubicBezTo>
                  <a:pt x="581576" y="635045"/>
                  <a:pt x="616187" y="663943"/>
                  <a:pt x="657444" y="663943"/>
                </a:cubicBezTo>
                <a:cubicBezTo>
                  <a:pt x="698744" y="663943"/>
                  <a:pt x="733386" y="634987"/>
                  <a:pt x="742197" y="596318"/>
                </a:cubicBezTo>
                <a:cubicBezTo>
                  <a:pt x="777772" y="595082"/>
                  <a:pt x="806351" y="565834"/>
                  <a:pt x="806351" y="529964"/>
                </a:cubicBezTo>
                <a:lnTo>
                  <a:pt x="806351" y="448475"/>
                </a:lnTo>
                <a:cubicBezTo>
                  <a:pt x="806351" y="423313"/>
                  <a:pt x="795830" y="399005"/>
                  <a:pt x="777485" y="381783"/>
                </a:cubicBezTo>
                <a:close/>
                <a:moveTo>
                  <a:pt x="470972" y="153525"/>
                </a:moveTo>
                <a:lnTo>
                  <a:pt x="520204" y="153525"/>
                </a:lnTo>
                <a:lnTo>
                  <a:pt x="520204" y="175547"/>
                </a:lnTo>
                <a:lnTo>
                  <a:pt x="470972" y="175547"/>
                </a:lnTo>
                <a:lnTo>
                  <a:pt x="470972" y="153525"/>
                </a:lnTo>
                <a:close/>
                <a:moveTo>
                  <a:pt x="154916" y="625076"/>
                </a:moveTo>
                <a:cubicBezTo>
                  <a:pt x="128409" y="625076"/>
                  <a:pt x="106842" y="603508"/>
                  <a:pt x="106842" y="577001"/>
                </a:cubicBezTo>
                <a:cubicBezTo>
                  <a:pt x="106842" y="550494"/>
                  <a:pt x="128409" y="528926"/>
                  <a:pt x="154916" y="528926"/>
                </a:cubicBezTo>
                <a:cubicBezTo>
                  <a:pt x="181424" y="528926"/>
                  <a:pt x="202991" y="550494"/>
                  <a:pt x="202991" y="577001"/>
                </a:cubicBezTo>
                <a:cubicBezTo>
                  <a:pt x="202991" y="603508"/>
                  <a:pt x="181428" y="625076"/>
                  <a:pt x="154916" y="625076"/>
                </a:cubicBezTo>
                <a:close/>
                <a:moveTo>
                  <a:pt x="254890" y="346356"/>
                </a:moveTo>
                <a:cubicBezTo>
                  <a:pt x="254890" y="357091"/>
                  <a:pt x="246188" y="365790"/>
                  <a:pt x="235457" y="365790"/>
                </a:cubicBezTo>
                <a:lnTo>
                  <a:pt x="203920" y="365790"/>
                </a:lnTo>
                <a:lnTo>
                  <a:pt x="203920" y="397326"/>
                </a:lnTo>
                <a:cubicBezTo>
                  <a:pt x="203920" y="408061"/>
                  <a:pt x="195218" y="416760"/>
                  <a:pt x="184486" y="416760"/>
                </a:cubicBezTo>
                <a:lnTo>
                  <a:pt x="146917" y="416760"/>
                </a:lnTo>
                <a:cubicBezTo>
                  <a:pt x="136186" y="416760"/>
                  <a:pt x="127484" y="408061"/>
                  <a:pt x="127484" y="397326"/>
                </a:cubicBezTo>
                <a:lnTo>
                  <a:pt x="127484" y="365790"/>
                </a:lnTo>
                <a:lnTo>
                  <a:pt x="95947" y="365790"/>
                </a:lnTo>
                <a:cubicBezTo>
                  <a:pt x="85216" y="365790"/>
                  <a:pt x="76514" y="357091"/>
                  <a:pt x="76514" y="346356"/>
                </a:cubicBezTo>
                <a:lnTo>
                  <a:pt x="76514" y="308787"/>
                </a:lnTo>
                <a:cubicBezTo>
                  <a:pt x="76514" y="298052"/>
                  <a:pt x="85216" y="289354"/>
                  <a:pt x="95947" y="289354"/>
                </a:cubicBezTo>
                <a:lnTo>
                  <a:pt x="127484" y="289354"/>
                </a:lnTo>
                <a:lnTo>
                  <a:pt x="127484" y="257817"/>
                </a:lnTo>
                <a:cubicBezTo>
                  <a:pt x="127484" y="247082"/>
                  <a:pt x="136186" y="238383"/>
                  <a:pt x="146917" y="238383"/>
                </a:cubicBezTo>
                <a:lnTo>
                  <a:pt x="184490" y="238383"/>
                </a:lnTo>
                <a:cubicBezTo>
                  <a:pt x="195221" y="238383"/>
                  <a:pt x="203924" y="247082"/>
                  <a:pt x="203924" y="257817"/>
                </a:cubicBezTo>
                <a:lnTo>
                  <a:pt x="203924" y="289354"/>
                </a:lnTo>
                <a:lnTo>
                  <a:pt x="235461" y="289354"/>
                </a:lnTo>
                <a:cubicBezTo>
                  <a:pt x="246192" y="289354"/>
                  <a:pt x="254894" y="298052"/>
                  <a:pt x="254894" y="308787"/>
                </a:cubicBezTo>
                <a:lnTo>
                  <a:pt x="254894" y="346356"/>
                </a:lnTo>
                <a:close/>
                <a:moveTo>
                  <a:pt x="491707" y="365261"/>
                </a:moveTo>
                <a:cubicBezTo>
                  <a:pt x="482266" y="365261"/>
                  <a:pt x="474590" y="357581"/>
                  <a:pt x="474590" y="348144"/>
                </a:cubicBezTo>
                <a:lnTo>
                  <a:pt x="474590" y="256422"/>
                </a:lnTo>
                <a:cubicBezTo>
                  <a:pt x="474590" y="251163"/>
                  <a:pt x="478865" y="246891"/>
                  <a:pt x="484124" y="246891"/>
                </a:cubicBezTo>
                <a:lnTo>
                  <a:pt x="545320" y="246891"/>
                </a:lnTo>
                <a:cubicBezTo>
                  <a:pt x="551364" y="246891"/>
                  <a:pt x="557047" y="249243"/>
                  <a:pt x="561322" y="253518"/>
                </a:cubicBezTo>
                <a:lnTo>
                  <a:pt x="654821" y="347021"/>
                </a:lnTo>
                <a:cubicBezTo>
                  <a:pt x="659376" y="351576"/>
                  <a:pt x="657957" y="356679"/>
                  <a:pt x="657137" y="358665"/>
                </a:cubicBezTo>
                <a:cubicBezTo>
                  <a:pt x="656317" y="360647"/>
                  <a:pt x="653709" y="365261"/>
                  <a:pt x="647261" y="365261"/>
                </a:cubicBezTo>
                <a:lnTo>
                  <a:pt x="491707" y="365261"/>
                </a:lnTo>
                <a:close/>
                <a:moveTo>
                  <a:pt x="657444" y="625076"/>
                </a:moveTo>
                <a:cubicBezTo>
                  <a:pt x="630937" y="625076"/>
                  <a:pt x="609369" y="603508"/>
                  <a:pt x="609369" y="577001"/>
                </a:cubicBezTo>
                <a:cubicBezTo>
                  <a:pt x="609369" y="550494"/>
                  <a:pt x="630933" y="528926"/>
                  <a:pt x="657444" y="528926"/>
                </a:cubicBezTo>
                <a:cubicBezTo>
                  <a:pt x="683955" y="528926"/>
                  <a:pt x="705519" y="550494"/>
                  <a:pt x="705519" y="577001"/>
                </a:cubicBezTo>
                <a:cubicBezTo>
                  <a:pt x="705519" y="603508"/>
                  <a:pt x="683951" y="625076"/>
                  <a:pt x="657444" y="625076"/>
                </a:cubicBezTo>
                <a:close/>
                <a:moveTo>
                  <a:pt x="495586" y="93281"/>
                </a:moveTo>
                <a:cubicBezTo>
                  <a:pt x="484855" y="93281"/>
                  <a:pt x="476153" y="84582"/>
                  <a:pt x="476153" y="73847"/>
                </a:cubicBezTo>
                <a:lnTo>
                  <a:pt x="476153" y="19434"/>
                </a:lnTo>
                <a:cubicBezTo>
                  <a:pt x="476153" y="8698"/>
                  <a:pt x="484855" y="0"/>
                  <a:pt x="495586" y="0"/>
                </a:cubicBezTo>
                <a:cubicBezTo>
                  <a:pt x="506317" y="0"/>
                  <a:pt x="515020" y="8698"/>
                  <a:pt x="515020" y="19434"/>
                </a:cubicBezTo>
                <a:lnTo>
                  <a:pt x="515020" y="73847"/>
                </a:lnTo>
                <a:cubicBezTo>
                  <a:pt x="515020" y="84582"/>
                  <a:pt x="506321" y="93281"/>
                  <a:pt x="495586" y="93281"/>
                </a:cubicBezTo>
                <a:close/>
                <a:moveTo>
                  <a:pt x="589936" y="109799"/>
                </a:moveTo>
                <a:cubicBezTo>
                  <a:pt x="584961" y="109799"/>
                  <a:pt x="579990" y="107903"/>
                  <a:pt x="576192" y="104105"/>
                </a:cubicBezTo>
                <a:cubicBezTo>
                  <a:pt x="568602" y="96519"/>
                  <a:pt x="568602" y="84213"/>
                  <a:pt x="576192" y="76626"/>
                </a:cubicBezTo>
                <a:lnTo>
                  <a:pt x="610477" y="42342"/>
                </a:lnTo>
                <a:cubicBezTo>
                  <a:pt x="618064" y="34751"/>
                  <a:pt x="630369" y="34751"/>
                  <a:pt x="637960" y="42342"/>
                </a:cubicBezTo>
                <a:cubicBezTo>
                  <a:pt x="645551" y="49929"/>
                  <a:pt x="645551" y="62234"/>
                  <a:pt x="637960" y="69821"/>
                </a:cubicBezTo>
                <a:lnTo>
                  <a:pt x="603675" y="104105"/>
                </a:lnTo>
                <a:cubicBezTo>
                  <a:pt x="599886" y="107903"/>
                  <a:pt x="594911" y="109799"/>
                  <a:pt x="589936" y="109799"/>
                </a:cubicBezTo>
                <a:close/>
                <a:moveTo>
                  <a:pt x="410378" y="109799"/>
                </a:moveTo>
                <a:cubicBezTo>
                  <a:pt x="405403" y="109799"/>
                  <a:pt x="400432" y="107903"/>
                  <a:pt x="396634" y="104105"/>
                </a:cubicBezTo>
                <a:lnTo>
                  <a:pt x="362350" y="69821"/>
                </a:lnTo>
                <a:cubicBezTo>
                  <a:pt x="354759" y="62234"/>
                  <a:pt x="354759" y="49929"/>
                  <a:pt x="362350" y="42342"/>
                </a:cubicBezTo>
                <a:cubicBezTo>
                  <a:pt x="369941" y="34751"/>
                  <a:pt x="382242" y="34751"/>
                  <a:pt x="389833" y="42342"/>
                </a:cubicBezTo>
                <a:lnTo>
                  <a:pt x="424117" y="76626"/>
                </a:lnTo>
                <a:cubicBezTo>
                  <a:pt x="431708" y="84213"/>
                  <a:pt x="431708" y="96519"/>
                  <a:pt x="424117" y="104105"/>
                </a:cubicBezTo>
                <a:cubicBezTo>
                  <a:pt x="420328" y="107903"/>
                  <a:pt x="415353" y="109799"/>
                  <a:pt x="410378" y="109799"/>
                </a:cubicBezTo>
                <a:close/>
              </a:path>
            </a:pathLst>
          </a:custGeom>
          <a:noFill/>
          <a:ln w="28575" cap="flat">
            <a:solidFill>
              <a:srgbClr val="111C49"/>
            </a:solidFill>
            <a:prstDash val="solid"/>
            <a:miter/>
          </a:ln>
        </p:spPr>
        <p:txBody>
          <a:bodyPr rtlCol="0" anchor="ctr"/>
          <a:lstStyle/>
          <a:p>
            <a:endParaRPr lang="en-US" sz="1400" dirty="0">
              <a:latin typeface="Segoe UI" panose="020B0502040204020203" pitchFamily="34" charset="0"/>
            </a:endParaRPr>
          </a:p>
        </p:txBody>
      </p:sp>
      <p:sp>
        <p:nvSpPr>
          <p:cNvPr id="27" name="CasellaDiTesto 19">
            <a:extLst>
              <a:ext uri="{FF2B5EF4-FFF2-40B4-BE49-F238E27FC236}">
                <a16:creationId xmlns:a16="http://schemas.microsoft.com/office/drawing/2014/main" id="{6441FF4D-A86F-45BC-AF8D-7F42B34D56A5}"/>
              </a:ext>
            </a:extLst>
          </p:cNvPr>
          <p:cNvSpPr txBox="1"/>
          <p:nvPr/>
        </p:nvSpPr>
        <p:spPr>
          <a:xfrm>
            <a:off x="1582949" y="5231808"/>
            <a:ext cx="1153216" cy="6001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267"/>
              </a:spcBef>
              <a:spcAft>
                <a:spcPts val="267"/>
              </a:spcAft>
            </a:pPr>
            <a:r>
              <a:rPr lang="en-US" sz="1400" b="1" dirty="0">
                <a:solidFill>
                  <a:srgbClr val="111C49"/>
                </a:solidFill>
                <a:latin typeface="Segoe UI" panose="020B0502040204020203" pitchFamily="34" charset="0"/>
              </a:rPr>
              <a:t>2.700</a:t>
            </a:r>
            <a:r>
              <a:rPr lang="en-US" sz="1400" u="sng" dirty="0">
                <a:solidFill>
                  <a:srgbClr val="111C49"/>
                </a:solidFill>
                <a:latin typeface="Segoe UI" panose="020B0502040204020203" pitchFamily="34" charset="0"/>
              </a:rPr>
              <a:t> </a:t>
            </a:r>
          </a:p>
          <a:p>
            <a:pPr>
              <a:spcBef>
                <a:spcPts val="267"/>
              </a:spcBef>
              <a:spcAft>
                <a:spcPts val="267"/>
              </a:spcAft>
            </a:pPr>
            <a:r>
              <a:rPr lang="en-US" sz="1400" dirty="0" err="1">
                <a:solidFill>
                  <a:srgbClr val="111C49"/>
                </a:solidFill>
                <a:latin typeface="Segoe UI" panose="020B0502040204020203" pitchFamily="34" charset="0"/>
              </a:rPr>
              <a:t>Nascite</a:t>
            </a:r>
            <a:endParaRPr lang="en-US" sz="1400" dirty="0">
              <a:solidFill>
                <a:srgbClr val="111C49"/>
              </a:solidFill>
              <a:latin typeface="Segoe UI" panose="020B0502040204020203" pitchFamily="34" charset="0"/>
            </a:endParaRPr>
          </a:p>
        </p:txBody>
      </p:sp>
      <p:pic>
        <p:nvPicPr>
          <p:cNvPr id="28" name="Graphic 31">
            <a:extLst>
              <a:ext uri="{FF2B5EF4-FFF2-40B4-BE49-F238E27FC236}">
                <a16:creationId xmlns:a16="http://schemas.microsoft.com/office/drawing/2014/main" id="{C9149C3B-34F1-4E12-BACA-FEC54C14F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1560" y="4477812"/>
            <a:ext cx="540000" cy="540000"/>
          </a:xfrm>
          <a:prstGeom prst="rect">
            <a:avLst/>
          </a:prstGeom>
        </p:spPr>
      </p:pic>
      <p:pic>
        <p:nvPicPr>
          <p:cNvPr id="29" name="Graphic 35">
            <a:extLst>
              <a:ext uri="{FF2B5EF4-FFF2-40B4-BE49-F238E27FC236}">
                <a16:creationId xmlns:a16="http://schemas.microsoft.com/office/drawing/2014/main" id="{2A8C2465-181F-4CBD-8C25-22AACEA323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3820" y="5178237"/>
            <a:ext cx="789508" cy="789508"/>
          </a:xfrm>
          <a:prstGeom prst="rect">
            <a:avLst/>
          </a:prstGeom>
        </p:spPr>
      </p:pic>
      <p:grpSp>
        <p:nvGrpSpPr>
          <p:cNvPr id="30" name="Gruppo 29">
            <a:extLst>
              <a:ext uri="{FF2B5EF4-FFF2-40B4-BE49-F238E27FC236}">
                <a16:creationId xmlns:a16="http://schemas.microsoft.com/office/drawing/2014/main" id="{BC59DAEE-D1C5-4716-B856-FD37DBDE2588}"/>
              </a:ext>
            </a:extLst>
          </p:cNvPr>
          <p:cNvGrpSpPr/>
          <p:nvPr/>
        </p:nvGrpSpPr>
        <p:grpSpPr>
          <a:xfrm>
            <a:off x="398885" y="5881422"/>
            <a:ext cx="969828" cy="789508"/>
            <a:chOff x="9305171" y="4802606"/>
            <a:chExt cx="1124649" cy="972168"/>
          </a:xfrm>
        </p:grpSpPr>
        <p:pic>
          <p:nvPicPr>
            <p:cNvPr id="33" name="Graphic 2">
              <a:extLst>
                <a:ext uri="{FF2B5EF4-FFF2-40B4-BE49-F238E27FC236}">
                  <a16:creationId xmlns:a16="http://schemas.microsoft.com/office/drawing/2014/main" id="{B5B687E1-F232-4E59-8C3D-74965D38D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889820" y="5234774"/>
              <a:ext cx="540000" cy="540000"/>
            </a:xfrm>
            <a:prstGeom prst="rect">
              <a:avLst/>
            </a:prstGeom>
          </p:spPr>
        </p:pic>
        <p:pic>
          <p:nvPicPr>
            <p:cNvPr id="34" name="Graphic 20">
              <a:extLst>
                <a:ext uri="{FF2B5EF4-FFF2-40B4-BE49-F238E27FC236}">
                  <a16:creationId xmlns:a16="http://schemas.microsoft.com/office/drawing/2014/main" id="{7CAEC1A8-1144-469C-B9F5-93001D61A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305171" y="5232288"/>
              <a:ext cx="540000" cy="540000"/>
            </a:xfrm>
            <a:prstGeom prst="rect">
              <a:avLst/>
            </a:prstGeom>
          </p:spPr>
        </p:pic>
        <p:pic>
          <p:nvPicPr>
            <p:cNvPr id="35" name="Graphic 47">
              <a:extLst>
                <a:ext uri="{FF2B5EF4-FFF2-40B4-BE49-F238E27FC236}">
                  <a16:creationId xmlns:a16="http://schemas.microsoft.com/office/drawing/2014/main" id="{4B353978-D2EC-4C96-B6F0-6CFEEF7F8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575171" y="4802606"/>
              <a:ext cx="540000" cy="540000"/>
            </a:xfrm>
            <a:prstGeom prst="rect">
              <a:avLst/>
            </a:prstGeom>
          </p:spPr>
        </p:pic>
      </p:grpSp>
      <p:sp>
        <p:nvSpPr>
          <p:cNvPr id="31" name="CasellaDiTesto 22">
            <a:extLst>
              <a:ext uri="{FF2B5EF4-FFF2-40B4-BE49-F238E27FC236}">
                <a16:creationId xmlns:a16="http://schemas.microsoft.com/office/drawing/2014/main" id="{3DBE4208-ACB1-48B7-A676-1944A1987DC2}"/>
              </a:ext>
            </a:extLst>
          </p:cNvPr>
          <p:cNvSpPr txBox="1"/>
          <p:nvPr/>
        </p:nvSpPr>
        <p:spPr>
          <a:xfrm>
            <a:off x="1588660" y="4387740"/>
            <a:ext cx="2126390" cy="561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267"/>
              </a:spcBef>
              <a:spcAft>
                <a:spcPts val="267"/>
              </a:spcAft>
            </a:pPr>
            <a:r>
              <a:rPr lang="en-US" sz="1400" b="1" dirty="0">
                <a:solidFill>
                  <a:srgbClr val="111C49"/>
                </a:solidFill>
                <a:latin typeface="Segoe UI" panose="020B0502040204020203" pitchFamily="34" charset="0"/>
              </a:rPr>
              <a:t>20.000 </a:t>
            </a:r>
          </a:p>
          <a:p>
            <a:r>
              <a:rPr lang="en-US" sz="1400" dirty="0">
                <a:solidFill>
                  <a:srgbClr val="111C49"/>
                </a:solidFill>
                <a:latin typeface="Segoe UI" panose="020B0502040204020203" pitchFamily="34" charset="0"/>
              </a:rPr>
              <a:t>Interventi </a:t>
            </a:r>
            <a:r>
              <a:rPr lang="en-US" sz="1400" dirty="0" err="1">
                <a:solidFill>
                  <a:srgbClr val="111C49"/>
                </a:solidFill>
                <a:latin typeface="Segoe UI" panose="020B0502040204020203" pitchFamily="34" charset="0"/>
              </a:rPr>
              <a:t>chirurgici</a:t>
            </a:r>
            <a:endParaRPr lang="en-US" sz="1400" dirty="0">
              <a:solidFill>
                <a:srgbClr val="111C49"/>
              </a:solidFill>
              <a:latin typeface="Segoe UI" panose="020B0502040204020203" pitchFamily="34" charset="0"/>
            </a:endParaRPr>
          </a:p>
        </p:txBody>
      </p:sp>
      <p:sp>
        <p:nvSpPr>
          <p:cNvPr id="32" name="CasellaDiTesto 17">
            <a:extLst>
              <a:ext uri="{FF2B5EF4-FFF2-40B4-BE49-F238E27FC236}">
                <a16:creationId xmlns:a16="http://schemas.microsoft.com/office/drawing/2014/main" id="{15BC4876-2CE0-44D9-94E8-E7BF5EDDC137}"/>
              </a:ext>
            </a:extLst>
          </p:cNvPr>
          <p:cNvSpPr txBox="1"/>
          <p:nvPr/>
        </p:nvSpPr>
        <p:spPr>
          <a:xfrm>
            <a:off x="1588240" y="5998015"/>
            <a:ext cx="2253516" cy="5616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267"/>
              </a:spcBef>
              <a:spcAft>
                <a:spcPts val="267"/>
              </a:spcAft>
            </a:pPr>
            <a:r>
              <a:rPr lang="en-US" sz="1400" b="1" dirty="0">
                <a:solidFill>
                  <a:srgbClr val="111C49"/>
                </a:solidFill>
                <a:latin typeface="Segoe UI" panose="020B0502040204020203" pitchFamily="34" charset="0"/>
              </a:rPr>
              <a:t>2.050</a:t>
            </a:r>
            <a:r>
              <a:rPr lang="en-US" sz="1400" dirty="0">
                <a:solidFill>
                  <a:srgbClr val="111C49"/>
                </a:solidFill>
                <a:latin typeface="Segoe UI" panose="020B0502040204020203" pitchFamily="34" charset="0"/>
              </a:rPr>
              <a:t> </a:t>
            </a:r>
          </a:p>
          <a:p>
            <a:r>
              <a:rPr lang="en-US" sz="1400" dirty="0" err="1">
                <a:solidFill>
                  <a:srgbClr val="111C49"/>
                </a:solidFill>
                <a:latin typeface="Segoe UI" panose="020B0502040204020203" pitchFamily="34" charset="0"/>
              </a:rPr>
              <a:t>Dipendenti</a:t>
            </a:r>
            <a:r>
              <a:rPr lang="en-US" sz="1400" dirty="0">
                <a:solidFill>
                  <a:srgbClr val="111C49"/>
                </a:solidFill>
                <a:latin typeface="Segoe UI" panose="020B0502040204020203" pitchFamily="34" charset="0"/>
              </a:rPr>
              <a:t> (459 Medici)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C03B7FB-631E-47CB-A225-07EEDFC31B80}"/>
              </a:ext>
            </a:extLst>
          </p:cNvPr>
          <p:cNvSpPr txBox="1"/>
          <p:nvPr/>
        </p:nvSpPr>
        <p:spPr>
          <a:xfrm>
            <a:off x="1582949" y="1248734"/>
            <a:ext cx="1175590" cy="6104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spcBef>
                <a:spcPts val="267"/>
              </a:spcBef>
              <a:spcAft>
                <a:spcPts val="267"/>
              </a:spcAft>
              <a:defRPr sz="1400" b="1">
                <a:solidFill>
                  <a:srgbClr val="111C49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 dirty="0"/>
              <a:t>650</a:t>
            </a:r>
          </a:p>
          <a:p>
            <a:r>
              <a:rPr lang="en-US" dirty="0" err="1"/>
              <a:t>Posti</a:t>
            </a:r>
            <a:r>
              <a:rPr lang="en-US" dirty="0"/>
              <a:t> </a:t>
            </a:r>
            <a:r>
              <a:rPr lang="en-US" dirty="0" err="1"/>
              <a:t>Letto</a:t>
            </a:r>
            <a:endParaRPr lang="en-US" dirty="0"/>
          </a:p>
        </p:txBody>
      </p:sp>
      <p:pic>
        <p:nvPicPr>
          <p:cNvPr id="37" name="Graphic 29">
            <a:extLst>
              <a:ext uri="{FF2B5EF4-FFF2-40B4-BE49-F238E27FC236}">
                <a16:creationId xmlns:a16="http://schemas.microsoft.com/office/drawing/2014/main" id="{69B8E050-F6FA-4C9F-AB1C-2765E5F0BF2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4902" y="1168311"/>
            <a:ext cx="622477" cy="622477"/>
          </a:xfrm>
          <a:prstGeom prst="rect">
            <a:avLst/>
          </a:prstGeom>
        </p:spPr>
      </p:pic>
      <p:sp>
        <p:nvSpPr>
          <p:cNvPr id="2" name="Segnaposto numero diapositiva 3">
            <a:extLst>
              <a:ext uri="{FF2B5EF4-FFF2-40B4-BE49-F238E27FC236}">
                <a16:creationId xmlns:a16="http://schemas.microsoft.com/office/drawing/2014/main" id="{8F56525F-B79F-53A4-2D82-565ACEC01AC0}"/>
              </a:ext>
            </a:extLst>
          </p:cNvPr>
          <p:cNvSpPr txBox="1">
            <a:spLocks/>
          </p:cNvSpPr>
          <p:nvPr/>
        </p:nvSpPr>
        <p:spPr>
          <a:xfrm>
            <a:off x="6672064" y="6452858"/>
            <a:ext cx="2743200" cy="365125"/>
          </a:xfr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8EE6D-3FDD-4667-B220-40D40D29C4DC}" type="slidenum">
              <a:rPr lang="it-IT" altLang="it-IT"/>
              <a:pPr/>
              <a:t>2</a:t>
            </a:fld>
            <a:endParaRPr lang="it-IT" alt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F3D8B8-3282-32D4-B7C5-B74E7E4821B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05" y="5856074"/>
            <a:ext cx="1338583" cy="62532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E0894B1-1183-05E2-C8A9-64260997E1B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07" y="5120655"/>
            <a:ext cx="1042442" cy="91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2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A9A67-0F53-43AE-93B1-0143B9D25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64199"/>
            <a:ext cx="10874424" cy="812412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Oltre un secolo di storia</a:t>
            </a:r>
          </a:p>
        </p:txBody>
      </p:sp>
      <p:sp>
        <p:nvSpPr>
          <p:cNvPr id="3" name="Segnaposto numero diapositiva 3">
            <a:extLst>
              <a:ext uri="{FF2B5EF4-FFF2-40B4-BE49-F238E27FC236}">
                <a16:creationId xmlns:a16="http://schemas.microsoft.com/office/drawing/2014/main" id="{24346157-48A8-AAEB-4F4E-29A5301EB8A2}"/>
              </a:ext>
            </a:extLst>
          </p:cNvPr>
          <p:cNvSpPr txBox="1">
            <a:spLocks/>
          </p:cNvSpPr>
          <p:nvPr/>
        </p:nvSpPr>
        <p:spPr>
          <a:xfrm>
            <a:off x="4655840" y="6311900"/>
            <a:ext cx="2743200" cy="365125"/>
          </a:xfr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8EE6D-3FDD-4667-B220-40D40D29C4DC}" type="slidenum">
              <a:rPr lang="it-IT" altLang="it-IT"/>
              <a:pPr/>
              <a:t>3</a:t>
            </a:fld>
            <a:endParaRPr lang="it-IT" altLang="it-IT" dirty="0"/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CD4E128F-A320-0CC4-5EE1-BCD76F96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96220" y="5889155"/>
            <a:ext cx="2743200" cy="365125"/>
          </a:xfrm>
        </p:spPr>
        <p:txBody>
          <a:bodyPr/>
          <a:lstStyle/>
          <a:p>
            <a:pPr>
              <a:defRPr/>
            </a:pPr>
            <a:fld id="{33F8EE6D-3FDD-4667-B220-40D40D29C4DC}" type="slidenum">
              <a:rPr lang="it-IT" altLang="it-IT" smtClean="0"/>
              <a:pPr>
                <a:defRPr/>
              </a:pPr>
              <a:t>3</a:t>
            </a:fld>
            <a:endParaRPr lang="it-IT" altLang="it-IT" dirty="0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92CE8787-074F-7395-4EF3-084E01B6BC27}"/>
              </a:ext>
            </a:extLst>
          </p:cNvPr>
          <p:cNvSpPr/>
          <p:nvPr/>
        </p:nvSpPr>
        <p:spPr>
          <a:xfrm>
            <a:off x="5591944" y="1549882"/>
            <a:ext cx="72008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F82C6655-B53C-A811-BDBD-EDC52532F578}"/>
              </a:ext>
            </a:extLst>
          </p:cNvPr>
          <p:cNvSpPr txBox="1">
            <a:spLocks/>
          </p:cNvSpPr>
          <p:nvPr/>
        </p:nvSpPr>
        <p:spPr>
          <a:xfrm>
            <a:off x="4655840" y="6311900"/>
            <a:ext cx="2743200" cy="365125"/>
          </a:xfr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8EE6D-3FDD-4667-B220-40D40D29C4DC}" type="slidenum">
              <a:rPr lang="it-IT" altLang="it-IT"/>
              <a:pPr/>
              <a:t>3</a:t>
            </a:fld>
            <a:endParaRPr lang="it-IT" alt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935D814-320F-38EF-F32F-ABD83DFD4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87" y="3091980"/>
            <a:ext cx="12058650" cy="31623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5D1DB62-4EDC-B711-42D7-8DDEE7BCE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1238149"/>
            <a:ext cx="1451221" cy="182502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CC670FF-9B19-1464-378A-641D083F7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107" y="1506351"/>
            <a:ext cx="1188225" cy="1679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47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639D09F-1330-1A1E-22F4-D1FBAEC4D0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8DD55-2B4D-4C5A-8A74-DF4D0B6D19C8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F5D703C-ED17-B573-C025-F4889EA6AB85}"/>
              </a:ext>
            </a:extLst>
          </p:cNvPr>
          <p:cNvSpPr txBox="1">
            <a:spLocks/>
          </p:cNvSpPr>
          <p:nvPr/>
        </p:nvSpPr>
        <p:spPr>
          <a:xfrm>
            <a:off x="695400" y="264199"/>
            <a:ext cx="10874424" cy="8124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4400" kern="0" baseline="0">
                <a:solidFill>
                  <a:srgbClr val="042345"/>
                </a:solidFill>
                <a:latin typeface="Museo Sans 500" panose="02000000000000000000" charset="0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Contesto di riferimento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3BB068E-9895-EC29-5EDB-EBB840564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087" y="1196752"/>
            <a:ext cx="84010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0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773F04E4-7D9B-808E-FA2C-A372E67DBCDE}"/>
              </a:ext>
            </a:extLst>
          </p:cNvPr>
          <p:cNvSpPr txBox="1">
            <a:spLocks/>
          </p:cNvSpPr>
          <p:nvPr/>
        </p:nvSpPr>
        <p:spPr>
          <a:xfrm>
            <a:off x="695400" y="264199"/>
            <a:ext cx="10874424" cy="8124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Telemedicina … l’esperienza di ieri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569AD3A-4672-8EB3-1D86-58EF61B68D35}"/>
              </a:ext>
            </a:extLst>
          </p:cNvPr>
          <p:cNvSpPr txBox="1"/>
          <p:nvPr/>
        </p:nvSpPr>
        <p:spPr>
          <a:xfrm>
            <a:off x="658788" y="1412776"/>
            <a:ext cx="108744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</a:defRPr>
            </a:lvl1pPr>
          </a:lstStyle>
          <a:p>
            <a:pPr marL="0" indent="0">
              <a:buNone/>
            </a:pPr>
            <a:r>
              <a:rPr lang="it-IT" b="1" dirty="0"/>
              <a:t>Telemedicina dello scompenso cardiaco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dirty="0"/>
              <a:t>Il servizio permette di seguire il paziente dal proprio domicilio, prestando assistenza attraverso il </a:t>
            </a:r>
            <a:r>
              <a:rPr lang="it-IT" dirty="0" err="1"/>
              <a:t>telemonitoraggio</a:t>
            </a:r>
            <a:r>
              <a:rPr lang="it-IT" dirty="0"/>
              <a:t> dei parametri vitali. Si avvale della collaborazione di una piattaforma esterna di Health Care attivo 24 ore su 24 che aiuta a gestire e filtrare le chiamate sia programmate che non. </a:t>
            </a:r>
          </a:p>
          <a:p>
            <a:pPr marL="0" indent="0">
              <a:lnSpc>
                <a:spcPct val="100000"/>
              </a:lnSpc>
              <a:buNone/>
            </a:pPr>
            <a:endParaRPr lang="it-IT" dirty="0"/>
          </a:p>
          <a:p>
            <a:pPr marL="0" indent="0">
              <a:lnSpc>
                <a:spcPct val="100000"/>
              </a:lnSpc>
              <a:buNone/>
            </a:pPr>
            <a:r>
              <a:rPr lang="it-IT" b="1" dirty="0" err="1"/>
              <a:t>Telerefertazione</a:t>
            </a:r>
            <a:r>
              <a:rPr lang="it-IT" b="1" dirty="0"/>
              <a:t> a distanza per ospiti delle RSA e Volontari Avis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dirty="0"/>
              <a:t>Dal 2012 Poliambulanza offre un servizio di registrazione e refertazione a distanza dell’elettrocardiogramma. La refertazione a distanza è resa possibile dalla partnership tra il nostro ospedale e un’azienda leader in Italia nel settore della telecardiologia.</a:t>
            </a:r>
          </a:p>
        </p:txBody>
      </p:sp>
      <p:sp>
        <p:nvSpPr>
          <p:cNvPr id="9" name="Segnaposto numero diapositiva 3">
            <a:extLst>
              <a:ext uri="{FF2B5EF4-FFF2-40B4-BE49-F238E27FC236}">
                <a16:creationId xmlns:a16="http://schemas.microsoft.com/office/drawing/2014/main" id="{A9E3C4B1-A6DE-0C10-9DFA-D7B64C035FD3}"/>
              </a:ext>
            </a:extLst>
          </p:cNvPr>
          <p:cNvSpPr txBox="1">
            <a:spLocks/>
          </p:cNvSpPr>
          <p:nvPr/>
        </p:nvSpPr>
        <p:spPr>
          <a:xfrm>
            <a:off x="4655840" y="6311900"/>
            <a:ext cx="2743200" cy="365125"/>
          </a:xfr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8EE6D-3FDD-4667-B220-40D40D29C4DC}" type="slidenum">
              <a:rPr lang="it-IT" altLang="it-IT"/>
              <a:pPr/>
              <a:t>5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2461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A5E28F6-4E0C-159F-DA28-6DB9A396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8993" y="6259315"/>
            <a:ext cx="2743200" cy="365125"/>
          </a:xfrm>
        </p:spPr>
        <p:txBody>
          <a:bodyPr/>
          <a:lstStyle/>
          <a:p>
            <a:pPr>
              <a:defRPr/>
            </a:pPr>
            <a:fld id="{33F8EE6D-3FDD-4667-B220-40D40D29C4DC}" type="slidenum">
              <a:rPr lang="it-IT" altLang="it-IT" smtClean="0"/>
              <a:pPr>
                <a:defRPr/>
              </a:pPr>
              <a:t>6</a:t>
            </a:fld>
            <a:endParaRPr lang="it-IT" alt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9FE67DA-4AFC-D1B7-095B-6A8C60CE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64199"/>
            <a:ext cx="10874424" cy="812412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L’esperienza recente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F06E7C-B4B5-843D-DE94-35716CCE5046}"/>
              </a:ext>
            </a:extLst>
          </p:cNvPr>
          <p:cNvSpPr txBox="1"/>
          <p:nvPr/>
        </p:nvSpPr>
        <p:spPr>
          <a:xfrm>
            <a:off x="695400" y="1272237"/>
            <a:ext cx="10874424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Lo scorso anno sono state valutate circa una decina di piattaforme di telemedicina che rappresentavano circa il 5% di quelle presenti sul mercato italiano.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Per quasi tutte le piattaforme la valutazione è stata eseguita con POC in cui sono stati simulati i comportamenti dei diversi attori: pazienti, caregiver, medici e altro personale sanitario e, se disponibili, sono stati utilizzati anche device per il monitoraggio e l’acquisizione di parametri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L’approccio metodologico utilizzato non ha nessuna pretesa di fornire un modello di riferimento ma solo descrivere un’esperienza e condividere alcune riflessioni sui risultati finali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26CD1115-CB74-272B-D702-06F9C3749BEE}"/>
              </a:ext>
            </a:extLst>
          </p:cNvPr>
          <p:cNvSpPr txBox="1">
            <a:spLocks/>
          </p:cNvSpPr>
          <p:nvPr/>
        </p:nvSpPr>
        <p:spPr>
          <a:xfrm>
            <a:off x="4655840" y="6311900"/>
            <a:ext cx="2743200" cy="365125"/>
          </a:xfr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8EE6D-3FDD-4667-B220-40D40D29C4DC}" type="slidenum">
              <a:rPr lang="it-IT" altLang="it-IT"/>
              <a:pPr/>
              <a:t>6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64179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A5E28F6-4E0C-159F-DA28-6DB9A396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8993" y="6259315"/>
            <a:ext cx="2743200" cy="365125"/>
          </a:xfrm>
        </p:spPr>
        <p:txBody>
          <a:bodyPr/>
          <a:lstStyle/>
          <a:p>
            <a:pPr>
              <a:defRPr/>
            </a:pPr>
            <a:fld id="{33F8EE6D-3FDD-4667-B220-40D40D29C4DC}" type="slidenum">
              <a:rPr lang="it-IT" altLang="it-IT" smtClean="0"/>
              <a:pPr>
                <a:defRPr/>
              </a:pPr>
              <a:t>7</a:t>
            </a:fld>
            <a:endParaRPr lang="it-IT" alt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9FE67DA-4AFC-D1B7-095B-6A8C60CE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64199"/>
            <a:ext cx="10874424" cy="812412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Approccio valutativo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F06E7C-B4B5-843D-DE94-35716CCE5046}"/>
              </a:ext>
            </a:extLst>
          </p:cNvPr>
          <p:cNvSpPr txBox="1"/>
          <p:nvPr/>
        </p:nvSpPr>
        <p:spPr>
          <a:xfrm>
            <a:off x="695400" y="1272237"/>
            <a:ext cx="10874424" cy="4209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Gli aspetti presi in esame sono stati i seguenti: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Copertura funzionale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Fruibilità/usabilità da parte dei pazienti e degli operatori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Adattabilità ai processi clinico assistenziali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Impatto organizzativo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Integrazione con i device di mercato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Integrazione con il sistema informatico ospedaliero, con quello regionale e la conformità con l’infrastruttura nazionale di telemedicina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Architettura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Sicurezza e privacy del dato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Disponibilità dei dati in forma strutturata</a:t>
            </a:r>
          </a:p>
        </p:txBody>
      </p:sp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26CD1115-CB74-272B-D702-06F9C3749BEE}"/>
              </a:ext>
            </a:extLst>
          </p:cNvPr>
          <p:cNvSpPr txBox="1">
            <a:spLocks/>
          </p:cNvSpPr>
          <p:nvPr/>
        </p:nvSpPr>
        <p:spPr>
          <a:xfrm>
            <a:off x="4655840" y="6311900"/>
            <a:ext cx="2743200" cy="365125"/>
          </a:xfr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8EE6D-3FDD-4667-B220-40D40D29C4DC}" type="slidenum">
              <a:rPr lang="it-IT" altLang="it-IT"/>
              <a:pPr/>
              <a:t>7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751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A5E28F6-4E0C-159F-DA28-6DB9A396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8993" y="6115299"/>
            <a:ext cx="2743200" cy="365125"/>
          </a:xfrm>
        </p:spPr>
        <p:txBody>
          <a:bodyPr/>
          <a:lstStyle/>
          <a:p>
            <a:pPr>
              <a:defRPr/>
            </a:pPr>
            <a:fld id="{33F8EE6D-3FDD-4667-B220-40D40D29C4DC}" type="slidenum">
              <a:rPr lang="it-IT" altLang="it-IT" smtClean="0"/>
              <a:pPr>
                <a:defRPr/>
              </a:pPr>
              <a:t>8</a:t>
            </a:fld>
            <a:endParaRPr lang="it-IT" alt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9FE67DA-4AFC-D1B7-095B-6A8C60CE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64199"/>
            <a:ext cx="10874424" cy="812412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it-IT" sz="28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Alcuni spunti di riflessione (1)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F06E7C-B4B5-843D-DE94-35716CCE5046}"/>
              </a:ext>
            </a:extLst>
          </p:cNvPr>
          <p:cNvSpPr txBox="1"/>
          <p:nvPr/>
        </p:nvSpPr>
        <p:spPr>
          <a:xfrm>
            <a:off x="695400" y="1409001"/>
            <a:ext cx="1087442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</a:defRPr>
            </a:lvl1pPr>
          </a:lstStyle>
          <a:p>
            <a:pPr marL="0" indent="0">
              <a:buNone/>
            </a:pPr>
            <a:r>
              <a:rPr lang="it-IT" dirty="0"/>
              <a:t>Il primo aspetto emerso è la componente di specializzazione, spesso derivata dalle origini del progetto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99DFAFFC-71D2-B67B-FBC8-16D7C269AE41}"/>
              </a:ext>
            </a:extLst>
          </p:cNvPr>
          <p:cNvSpPr/>
          <p:nvPr/>
        </p:nvSpPr>
        <p:spPr>
          <a:xfrm>
            <a:off x="6014404" y="3242885"/>
            <a:ext cx="2304256" cy="2304256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Riabilitative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225203BA-C2D5-FD60-3F44-83093D1539F0}"/>
              </a:ext>
            </a:extLst>
          </p:cNvPr>
          <p:cNvSpPr/>
          <p:nvPr/>
        </p:nvSpPr>
        <p:spPr>
          <a:xfrm>
            <a:off x="3871403" y="3267315"/>
            <a:ext cx="2304256" cy="2304255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Raccolta di parametri vitali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4E8A75F-3388-B538-3916-2AC1256CAC47}"/>
              </a:ext>
            </a:extLst>
          </p:cNvPr>
          <p:cNvSpPr/>
          <p:nvPr/>
        </p:nvSpPr>
        <p:spPr>
          <a:xfrm>
            <a:off x="4943872" y="2204864"/>
            <a:ext cx="2304256" cy="2304255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Generiche per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televisita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97BAC74D-0415-5D2E-6B6A-E56C6C2675B5}"/>
              </a:ext>
            </a:extLst>
          </p:cNvPr>
          <p:cNvSpPr/>
          <p:nvPr/>
        </p:nvSpPr>
        <p:spPr>
          <a:xfrm>
            <a:off x="4993650" y="4250996"/>
            <a:ext cx="2304256" cy="2304255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Assistenza domiciliare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B1D00B2B-31C0-EDE1-FDF3-F7FBC094A05E}"/>
              </a:ext>
            </a:extLst>
          </p:cNvPr>
          <p:cNvSpPr/>
          <p:nvPr/>
        </p:nvSpPr>
        <p:spPr>
          <a:xfrm>
            <a:off x="5007106" y="3242885"/>
            <a:ext cx="2304256" cy="2304256"/>
          </a:xfrm>
          <a:prstGeom prst="ellipse">
            <a:avLst/>
          </a:prstGeom>
          <a:solidFill>
            <a:schemeClr val="bg1">
              <a:lumMod val="65000"/>
              <a:alpha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Percorsi di cura specifici</a:t>
            </a:r>
          </a:p>
        </p:txBody>
      </p:sp>
    </p:spTree>
    <p:extLst>
      <p:ext uri="{BB962C8B-B14F-4D97-AF65-F5344CB8AC3E}">
        <p14:creationId xmlns:p14="http://schemas.microsoft.com/office/powerpoint/2010/main" val="6236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DD0D90-E1A0-2104-2A4F-6090C0CB79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F8EE6D-3FDD-4667-B220-40D40D29C4DC}" type="slidenum">
              <a:rPr lang="it-IT" altLang="it-IT" smtClean="0"/>
              <a:pPr>
                <a:defRPr/>
              </a:pPr>
              <a:t>9</a:t>
            </a:fld>
            <a:endParaRPr lang="it-IT" alt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9B2841E-2C0E-C7B5-1093-D29EEC5562A9}"/>
              </a:ext>
            </a:extLst>
          </p:cNvPr>
          <p:cNvSpPr txBox="1">
            <a:spLocks/>
          </p:cNvSpPr>
          <p:nvPr/>
        </p:nvSpPr>
        <p:spPr>
          <a:xfrm>
            <a:off x="695400" y="264199"/>
            <a:ext cx="10874424" cy="8124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Alcuni spunti di riflessione (2)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752890-B02F-9D34-C3D6-954A422F4A7D}"/>
              </a:ext>
            </a:extLst>
          </p:cNvPr>
          <p:cNvSpPr txBox="1"/>
          <p:nvPr/>
        </p:nvSpPr>
        <p:spPr>
          <a:xfrm>
            <a:off x="695400" y="1484784"/>
            <a:ext cx="108744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La quasi totalità delle piattaforme generiche di </a:t>
            </a:r>
            <a:r>
              <a:rPr lang="it-IT" sz="2000" dirty="0" err="1">
                <a:solidFill>
                  <a:srgbClr val="002060"/>
                </a:solidFill>
              </a:rPr>
              <a:t>televisita</a:t>
            </a:r>
            <a:r>
              <a:rPr lang="it-IT" sz="2000" dirty="0">
                <a:solidFill>
                  <a:srgbClr val="002060"/>
                </a:solidFill>
              </a:rPr>
              <a:t> forniscono normali funzionalità di una web conference tra paziente e medico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In alcuni casi la gestione del consenso non è integrata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Spesso non è presente una sala d’attesa virtuale nella quale il paziente possa interagire con strumenti di intrattenimento o per chiedere/ricevere informazioni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Non sempre è possibile da parte del paziente caricare documentazione in anticipo rispetto alla data della </a:t>
            </a:r>
            <a:r>
              <a:rPr lang="it-IT" sz="2000" dirty="0" err="1">
                <a:solidFill>
                  <a:srgbClr val="002060"/>
                </a:solidFill>
              </a:rPr>
              <a:t>televisita</a:t>
            </a:r>
            <a:endParaRPr lang="it-IT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Non sempre è possibile invitare soggetti terzi (ad esempio famigliari che non risiedono a casa del paziente, oppure altre figure sanitarie)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Non sempre è possibile per il medico fornire documentazione aggiuntiva</a:t>
            </a:r>
          </a:p>
        </p:txBody>
      </p:sp>
    </p:spTree>
    <p:extLst>
      <p:ext uri="{BB962C8B-B14F-4D97-AF65-F5344CB8AC3E}">
        <p14:creationId xmlns:p14="http://schemas.microsoft.com/office/powerpoint/2010/main" val="147285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8999</TotalTime>
  <Words>1371</Words>
  <Application>Microsoft Office PowerPoint</Application>
  <PresentationFormat>Widescreen</PresentationFormat>
  <Paragraphs>189</Paragraphs>
  <Slides>19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Museo Sans 100</vt:lpstr>
      <vt:lpstr>Museo Sans 500</vt:lpstr>
      <vt:lpstr>Segoe UI</vt:lpstr>
      <vt:lpstr>Office Theme</vt:lpstr>
      <vt:lpstr>Presentazione standard di PowerPoint</vt:lpstr>
      <vt:lpstr>Presentazione standard di PowerPoint</vt:lpstr>
      <vt:lpstr>Oltre un secolo di storia</vt:lpstr>
      <vt:lpstr>Presentazione standard di PowerPoint</vt:lpstr>
      <vt:lpstr>Presentazione standard di PowerPoint</vt:lpstr>
      <vt:lpstr>L’esperienza recente</vt:lpstr>
      <vt:lpstr>Approccio valutativo</vt:lpstr>
      <vt:lpstr>Alcuni spunti di riflessione (1)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Clinical Pathways: Protesi al ginocchio</vt:lpstr>
      <vt:lpstr>Presentazione standard di PowerPoint</vt:lpstr>
      <vt:lpstr>Presentazione standard di PowerPoint</vt:lpstr>
      <vt:lpstr>Clinical Pathways … cosa serve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INSERIRE TITOLO PRESENTAZIONE</dc:title>
  <dc:creator>RobiAdmin</dc:creator>
  <cp:lastModifiedBy>Roberto Poeta</cp:lastModifiedBy>
  <cp:revision>813</cp:revision>
  <cp:lastPrinted>2017-07-11T09:10:11Z</cp:lastPrinted>
  <dcterms:created xsi:type="dcterms:W3CDTF">2017-04-19T16:11:30Z</dcterms:created>
  <dcterms:modified xsi:type="dcterms:W3CDTF">2023-11-02T14:58:18Z</dcterms:modified>
</cp:coreProperties>
</file>