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1071" r:id="rId5"/>
    <p:sldId id="2445" r:id="rId6"/>
    <p:sldId id="2278" r:id="rId7"/>
    <p:sldId id="2390" r:id="rId8"/>
    <p:sldId id="887" r:id="rId9"/>
    <p:sldId id="1041" r:id="rId10"/>
    <p:sldId id="1045" r:id="rId11"/>
    <p:sldId id="1043" r:id="rId12"/>
    <p:sldId id="1044" r:id="rId13"/>
    <p:sldId id="1046" r:id="rId14"/>
    <p:sldId id="755" r:id="rId15"/>
    <p:sldId id="1040" r:id="rId16"/>
  </p:sldIdLst>
  <p:sldSz cx="12192000" cy="6858000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ghini Alice" initials="BA" lastIdx="6" clrIdx="0">
    <p:extLst>
      <p:ext uri="{19B8F6BF-5375-455C-9EA6-DF929625EA0E}">
        <p15:presenceInfo xmlns:p15="http://schemas.microsoft.com/office/powerpoint/2012/main" userId="S::borghini@agenas.it::8419d1c4-5d9b-48cd-a708-81e71023e35f" providerId="AD"/>
      </p:ext>
    </p:extLst>
  </p:cmAuthor>
  <p:cmAuthor id="2" name="Arena Pasquale" initials="AP" lastIdx="2" clrIdx="1">
    <p:extLst>
      <p:ext uri="{19B8F6BF-5375-455C-9EA6-DF929625EA0E}">
        <p15:presenceInfo xmlns:p15="http://schemas.microsoft.com/office/powerpoint/2012/main" userId="S::arena.p@agenas.it::c73591dc-1cef-48cc-a030-65de351a07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B"/>
    <a:srgbClr val="AFABAB"/>
    <a:srgbClr val="FACC46"/>
    <a:srgbClr val="D0CECE"/>
    <a:srgbClr val="958EB2"/>
    <a:srgbClr val="8FB5C4"/>
    <a:srgbClr val="5CC3DF"/>
    <a:srgbClr val="51AEE3"/>
    <a:srgbClr val="3FABBA"/>
    <a:srgbClr val="054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8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2CB276-875B-41D7-B2FF-79D4560ECAF9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87B508-1D52-420D-B826-DFF5968F0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85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588CE-B6B4-4876-B062-A58D2096D68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536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588CE-B6B4-4876-B062-A58D2096D68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470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588CE-B6B4-4876-B062-A58D2096D68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339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588CE-B6B4-4876-B062-A58D2096D68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412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588CE-B6B4-4876-B062-A58D2096D68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79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600DEF-FAF0-515E-44B4-26AE56D0A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9B4B0DA-71C2-4EE1-3803-75250588A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53C527-BBC9-64E7-4D06-60DE7FDA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21E850-5D6F-EF4D-2FD5-42307FE9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7B974A-43FC-2ED1-5CAD-A917D559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29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5291C1-05B3-9626-3EF7-33BFF407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AB6C888-D351-9BC5-6EFD-E4D57C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82B64C-1597-3221-0523-3EDDBF6E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09C3FA-D4C8-853B-7806-4B93F411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82366A-86DE-160C-191C-A75E9CC3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71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E76CA91-C3D6-8AFB-3147-F42D2CBBF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A7CEFC-76C6-6EF1-F478-7517A1EED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DD0DCA-1C12-FA26-0601-35AF256D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B321D1-0249-6021-2D73-92C8ACF9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9414FB-F33E-AF69-39A8-431BBB7C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37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lang="it-IT" smtClean="0"/>
              <a:pPr marL="38100">
                <a:spcBef>
                  <a:spcPts val="40"/>
                </a:spcBef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656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84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8E26EB-EE1D-1639-B1F7-D6CBFA13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035E42-FA21-4FD7-B247-19ADE9B4C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E4D4A4-68A1-B467-D551-18F6B69A4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1FCA5B-0E5F-824B-11C7-BDE1E5E9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C434E5-6E40-DCD0-C93D-168A44B9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2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59DE06-26D8-FC90-A149-BA960243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2ECD3B-FD80-B8DB-1AA8-19A50F44D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D8733A-0107-1E0E-AADA-AD5589B52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EF64FB-05D7-EF78-9C11-8E5A9C5A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CC5CCA-E1D1-E4D5-6072-3E967CF6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89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CD8C47-6C62-D105-A79E-D9D2D4C3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3A397B-3316-0879-5B4C-26E9EAA6D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5C0D05-DF52-33C7-9B24-EF9B6680E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3D31C4-3E21-7FFA-A683-8D462B3F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C2A2D1-146F-ADA0-3223-3F9B77BB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B50D1A-2514-F104-EA2F-D03DC30E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73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07C281-5F41-F0AD-0D7A-A4284747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DD45AB-960F-E751-7D82-E04DF3B1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BF316A-4E05-2308-C348-B2A1220E4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D71A5A1-AFDE-E2E8-31DD-751A3B637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0148A16-33BA-45B5-83C7-FA1A0909B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D586D81-77F2-716A-C924-041BC5B14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867BF9-9F21-55C0-7CA2-FD17B120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C05D3C4-B443-6DEB-7F9B-6AFEF553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93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D9312C-46B0-EC5D-B40E-0CD6D145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307989D-DE8E-F14F-B233-7790E5B3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94A5064-ECBD-0EB5-A352-75A9AE68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C7EDA53-B957-7E42-3973-F9F790EE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05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215791E-30DE-D668-5E08-35F1600E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AA349C5-A0CF-B5BC-7CB0-7917FFAA0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B89F62-B975-B17B-8145-93663C96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19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60C361-E391-B82C-B2FA-A78E2065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F6673B-E201-27C5-AA47-BDC049EB6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4F0C14-E22A-A9FF-E13D-BF94BFD7C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EA9A0C-077B-3034-FA47-2CC3A72F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190442-5FB8-8754-2F67-3FAAAC33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13C0A7-1C31-D404-D216-F67B74E7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5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4B874F-40AB-35F8-9D27-DEA418FDE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7425D34-FA15-D686-D71C-E904C820C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B36B16-D17D-75B6-8377-8B331B3EB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B519B4-4207-165D-30FD-1DFA6F2B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24A0F6-3498-5DD1-88AC-7B8B147C3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633EAB-E99A-26B4-1DF8-8145A3E1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75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6D2ADF5-E9B5-DF7E-4A7B-0229D0E5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172D44-41EF-EB77-FE07-249935147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B91952-5C7A-EFF8-733E-99B8376A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2A8E5-5BB6-4701-968A-4BDEDB527F99}" type="datetimeFigureOut">
              <a:rPr lang="it-IT" smtClean="0"/>
              <a:t>14/11/2023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BB81D2-A833-CC43-64BC-0ABF4B8EC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265103-530D-6A4D-4B19-7DC5E9869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55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e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8.emf"/><Relationship Id="rId4" Type="http://schemas.openxmlformats.org/officeDocument/2006/relationships/image" Target="../media/image22.jpeg"/><Relationship Id="rId9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emf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21.emf"/><Relationship Id="rId17" Type="http://schemas.openxmlformats.org/officeDocument/2006/relationships/image" Target="../media/image8.emf"/><Relationship Id="rId2" Type="http://schemas.openxmlformats.org/officeDocument/2006/relationships/image" Target="../media/image16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6.wdp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emf"/><Relationship Id="rId3" Type="http://schemas.openxmlformats.org/officeDocument/2006/relationships/image" Target="../media/image21.emf"/><Relationship Id="rId7" Type="http://schemas.openxmlformats.org/officeDocument/2006/relationships/image" Target="../media/image23.jpeg"/><Relationship Id="rId12" Type="http://schemas.microsoft.com/office/2007/relationships/hdphoto" Target="../media/hdphoto9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0" Type="http://schemas.microsoft.com/office/2007/relationships/hdphoto" Target="../media/hdphoto8.wdp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4.wdp"/><Relationship Id="rId18" Type="http://schemas.openxmlformats.org/officeDocument/2006/relationships/image" Target="../media/image20.png"/><Relationship Id="rId26" Type="http://schemas.openxmlformats.org/officeDocument/2006/relationships/image" Target="../media/image8.emf"/><Relationship Id="rId3" Type="http://schemas.openxmlformats.org/officeDocument/2006/relationships/image" Target="../media/image21.emf"/><Relationship Id="rId21" Type="http://schemas.microsoft.com/office/2007/relationships/hdphoto" Target="../media/hdphoto11.wdp"/><Relationship Id="rId7" Type="http://schemas.openxmlformats.org/officeDocument/2006/relationships/image" Target="../media/image23.jpeg"/><Relationship Id="rId12" Type="http://schemas.openxmlformats.org/officeDocument/2006/relationships/image" Target="../media/image17.png"/><Relationship Id="rId17" Type="http://schemas.microsoft.com/office/2007/relationships/hdphoto" Target="../media/hdphoto6.wdp"/><Relationship Id="rId25" Type="http://schemas.microsoft.com/office/2007/relationships/hdphoto" Target="../media/hdphoto13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openxmlformats.org/officeDocument/2006/relationships/image" Target="../media/image30.png"/><Relationship Id="rId5" Type="http://schemas.openxmlformats.org/officeDocument/2006/relationships/image" Target="../media/image6.png"/><Relationship Id="rId15" Type="http://schemas.microsoft.com/office/2007/relationships/hdphoto" Target="../media/hdphoto5.wdp"/><Relationship Id="rId23" Type="http://schemas.microsoft.com/office/2007/relationships/hdphoto" Target="../media/hdphoto12.wdp"/><Relationship Id="rId10" Type="http://schemas.openxmlformats.org/officeDocument/2006/relationships/image" Target="../media/image16.png"/><Relationship Id="rId19" Type="http://schemas.microsoft.com/office/2007/relationships/hdphoto" Target="../media/hdphoto7.wdp"/><Relationship Id="rId4" Type="http://schemas.openxmlformats.org/officeDocument/2006/relationships/image" Target="../media/image22.jpeg"/><Relationship Id="rId9" Type="http://schemas.microsoft.com/office/2007/relationships/hdphoto" Target="../media/hdphoto10.wdp"/><Relationship Id="rId14" Type="http://schemas.openxmlformats.org/officeDocument/2006/relationships/image" Target="../media/image18.png"/><Relationship Id="rId2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10" Type="http://schemas.openxmlformats.org/officeDocument/2006/relationships/image" Target="../media/image8.emf"/><Relationship Id="rId4" Type="http://schemas.microsoft.com/office/2007/relationships/hdphoto" Target="../media/hdphoto12.wdp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1.e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87ADB65B-5AA7-1FE2-D119-D3F36DBB6A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8" y="-171400"/>
            <a:ext cx="12205388" cy="407230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8129704-AE27-41BD-C256-55137257EC90}"/>
              </a:ext>
            </a:extLst>
          </p:cNvPr>
          <p:cNvSpPr txBox="1"/>
          <p:nvPr/>
        </p:nvSpPr>
        <p:spPr>
          <a:xfrm>
            <a:off x="264695" y="3152074"/>
            <a:ext cx="10825278" cy="14157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800" b="1" dirty="0">
                <a:solidFill>
                  <a:srgbClr val="00488C"/>
                </a:solidFill>
                <a:latin typeface="Raleway" pitchFamily="2" charset="0"/>
                <a:ea typeface="Arial Unicode MS"/>
                <a:cs typeface="Arial Unicode MS"/>
              </a:rPr>
              <a:t>La riorganizzazione territoriale di prossimità</a:t>
            </a:r>
          </a:p>
          <a:p>
            <a:pPr algn="ctr">
              <a:spcAft>
                <a:spcPts val="600"/>
              </a:spcAft>
            </a:pPr>
            <a:r>
              <a:rPr lang="it-IT" sz="2800" b="1" dirty="0">
                <a:solidFill>
                  <a:srgbClr val="00488C"/>
                </a:solidFill>
                <a:latin typeface="Raleway" pitchFamily="2" charset="0"/>
                <a:ea typeface="Arial Unicode MS"/>
                <a:cs typeface="Arial Unicode MS"/>
              </a:rPr>
              <a:t>e la telemedicina</a:t>
            </a:r>
          </a:p>
          <a:p>
            <a:pPr algn="ctr">
              <a:spcAft>
                <a:spcPts val="600"/>
              </a:spcAft>
            </a:pPr>
            <a:r>
              <a:rPr lang="it-IT" sz="2000" b="1" dirty="0">
                <a:solidFill>
                  <a:srgbClr val="00488C"/>
                </a:solidFill>
                <a:latin typeface="Raleway" pitchFamily="2" charset="0"/>
                <a:ea typeface="Arial Unicode MS"/>
                <a:cs typeface="Calibri" panose="020F0502020204030204"/>
              </a:rPr>
              <a:t>25 ottobre 2023</a:t>
            </a:r>
            <a:r>
              <a:rPr lang="it-IT" sz="2000" b="1" dirty="0">
                <a:solidFill>
                  <a:srgbClr val="00488C"/>
                </a:solidFill>
                <a:latin typeface="Oswald"/>
                <a:cs typeface="Calibri" panose="020F0502020204030204"/>
              </a:rPr>
              <a:t> </a:t>
            </a:r>
            <a:endParaRPr lang="it-IT" sz="2000" dirty="0">
              <a:cs typeface="Calibri" panose="020F0502020204030204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A42A7BC9-A3EE-12F7-4A99-46DA7F8A70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487" y="4225688"/>
            <a:ext cx="2586622" cy="266745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C6233F7-FF4E-D0CB-0D26-2F16E8DA684E}"/>
              </a:ext>
            </a:extLst>
          </p:cNvPr>
          <p:cNvSpPr txBox="1"/>
          <p:nvPr/>
        </p:nvSpPr>
        <p:spPr>
          <a:xfrm>
            <a:off x="2394708" y="4868924"/>
            <a:ext cx="7402583" cy="9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77"/>
              </a:rPr>
              <a:t>Dott.ssa Alice Borghini</a:t>
            </a:r>
          </a:p>
          <a:p>
            <a:pPr algn="ctr">
              <a:lnSpc>
                <a:spcPct val="150000"/>
              </a:lnSpc>
            </a:pPr>
            <a:r>
              <a:rPr lang="it-IT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77"/>
              </a:rPr>
              <a:t>Coordinatore Unità di Progetto di Telemedicina- Agenas 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AFB63F57-688A-AD44-DF58-01E8A0AE2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113" y="6205903"/>
            <a:ext cx="720189" cy="396626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49EB917B-251F-D948-5323-A630A83ACB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30" y="6131613"/>
            <a:ext cx="596239" cy="596239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E562901F-FA3C-2F4F-966F-3397887936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7328446" y="6225669"/>
            <a:ext cx="1872208" cy="398342"/>
          </a:xfrm>
          <a:prstGeom prst="rect">
            <a:avLst/>
          </a:prstGeom>
        </p:spPr>
      </p:pic>
      <p:pic>
        <p:nvPicPr>
          <p:cNvPr id="29" name="immagini2">
            <a:extLst>
              <a:ext uri="{FF2B5EF4-FFF2-40B4-BE49-F238E27FC236}">
                <a16:creationId xmlns:a16="http://schemas.microsoft.com/office/drawing/2014/main" id="{FB179066-4091-1EDD-354F-903042720AEA}"/>
              </a:ext>
            </a:extLst>
          </p:cNvPr>
          <p:cNvPicPr/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290411" y="6186895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0" name="immagini3">
            <a:extLst>
              <a:ext uri="{FF2B5EF4-FFF2-40B4-BE49-F238E27FC236}">
                <a16:creationId xmlns:a16="http://schemas.microsoft.com/office/drawing/2014/main" id="{C412E8A3-BA63-0E87-42D5-1242BBBF227B}"/>
              </a:ext>
            </a:extLst>
          </p:cNvPr>
          <p:cNvPicPr/>
          <p:nvPr/>
        </p:nvPicPr>
        <p:blipFill>
          <a:blip r:embed="rId8">
            <a:lum/>
            <a:alphaModFix/>
          </a:blip>
          <a:srcRect r="39914"/>
          <a:stretch>
            <a:fillRect/>
          </a:stretch>
        </p:blipFill>
        <p:spPr>
          <a:xfrm>
            <a:off x="2851168" y="6193684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85422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3">
            <a:extLst>
              <a:ext uri="{FF2B5EF4-FFF2-40B4-BE49-F238E27FC236}">
                <a16:creationId xmlns:a16="http://schemas.microsoft.com/office/drawing/2014/main" id="{FE54E324-43CC-AB0B-334B-EE4EBD525D72}"/>
              </a:ext>
            </a:extLst>
          </p:cNvPr>
          <p:cNvSpPr/>
          <p:nvPr/>
        </p:nvSpPr>
        <p:spPr>
          <a:xfrm>
            <a:off x="3724349" y="7156239"/>
            <a:ext cx="9525" cy="48895"/>
          </a:xfrm>
          <a:custGeom>
            <a:avLst/>
            <a:gdLst/>
            <a:ahLst/>
            <a:cxnLst/>
            <a:rect l="l" t="t" r="r" b="b"/>
            <a:pathLst>
              <a:path w="9525" h="48895">
                <a:moveTo>
                  <a:pt x="9429" y="0"/>
                </a:moveTo>
                <a:lnTo>
                  <a:pt x="0" y="0"/>
                </a:lnTo>
                <a:lnTo>
                  <a:pt x="0" y="48540"/>
                </a:lnTo>
                <a:lnTo>
                  <a:pt x="9429" y="48540"/>
                </a:lnTo>
                <a:lnTo>
                  <a:pt x="9429" y="0"/>
                </a:lnTo>
                <a:close/>
              </a:path>
            </a:pathLst>
          </a:custGeom>
          <a:solidFill>
            <a:srgbClr val="858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B9CDB033-A9FC-7D1D-69CD-BB8D5FF0D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388" y="6363351"/>
            <a:ext cx="1803400" cy="342900"/>
          </a:xfrm>
          <a:prstGeom prst="rect">
            <a:avLst/>
          </a:prstGeom>
        </p:spPr>
      </p:pic>
      <p:pic>
        <p:nvPicPr>
          <p:cNvPr id="34" name="Immagine 3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AA7F583-E1A7-CF66-C091-40E85441896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16" y="6356578"/>
            <a:ext cx="1523085" cy="32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magini2">
            <a:extLst>
              <a:ext uri="{FF2B5EF4-FFF2-40B4-BE49-F238E27FC236}">
                <a16:creationId xmlns:a16="http://schemas.microsoft.com/office/drawing/2014/main" id="{1A12EBBE-6391-49BD-8436-26E8F3353ABC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13816" y="6347033"/>
            <a:ext cx="1132642" cy="39052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16A77A62-D806-7313-197D-66B3569FA3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10" y="6394769"/>
            <a:ext cx="584547" cy="321924"/>
          </a:xfrm>
          <a:prstGeom prst="rect">
            <a:avLst/>
          </a:prstGeom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E4B5AFFD-44DC-5322-7A25-E40EF8BFB2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73" y="6387757"/>
            <a:ext cx="433765" cy="433765"/>
          </a:xfrm>
          <a:prstGeom prst="rect">
            <a:avLst/>
          </a:prstGeom>
        </p:spPr>
      </p:pic>
      <p:sp>
        <p:nvSpPr>
          <p:cNvPr id="1250" name="Flowchart: Off-page Connector 782">
            <a:extLst>
              <a:ext uri="{FF2B5EF4-FFF2-40B4-BE49-F238E27FC236}">
                <a16:creationId xmlns:a16="http://schemas.microsoft.com/office/drawing/2014/main" id="{0EA76452-C63C-ABCD-0EBF-C70C29672589}"/>
              </a:ext>
            </a:extLst>
          </p:cNvPr>
          <p:cNvSpPr/>
          <p:nvPr/>
        </p:nvSpPr>
        <p:spPr>
          <a:xfrm>
            <a:off x="1277357" y="2683926"/>
            <a:ext cx="423316" cy="563434"/>
          </a:xfrm>
          <a:prstGeom prst="flowChartOffpageConnector">
            <a:avLst/>
          </a:prstGeom>
          <a:solidFill>
            <a:srgbClr val="2D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prstClr val="white"/>
              </a:solidFill>
            </a:endParaRPr>
          </a:p>
        </p:txBody>
      </p:sp>
      <p:sp>
        <p:nvSpPr>
          <p:cNvPr id="1251" name="Flowchart: Off-page Connector 783">
            <a:extLst>
              <a:ext uri="{FF2B5EF4-FFF2-40B4-BE49-F238E27FC236}">
                <a16:creationId xmlns:a16="http://schemas.microsoft.com/office/drawing/2014/main" id="{6EDC7F30-2F09-F18A-E629-5BA4B3077A28}"/>
              </a:ext>
            </a:extLst>
          </p:cNvPr>
          <p:cNvSpPr/>
          <p:nvPr/>
        </p:nvSpPr>
        <p:spPr>
          <a:xfrm>
            <a:off x="1277357" y="3697623"/>
            <a:ext cx="423316" cy="563434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prstClr val="white"/>
              </a:solidFill>
            </a:endParaRPr>
          </a:p>
        </p:txBody>
      </p:sp>
      <p:sp>
        <p:nvSpPr>
          <p:cNvPr id="1253" name="Oval 785">
            <a:extLst>
              <a:ext uri="{FF2B5EF4-FFF2-40B4-BE49-F238E27FC236}">
                <a16:creationId xmlns:a16="http://schemas.microsoft.com/office/drawing/2014/main" id="{45757931-3F14-966F-3071-279D230EF740}"/>
              </a:ext>
            </a:extLst>
          </p:cNvPr>
          <p:cNvSpPr/>
          <p:nvPr/>
        </p:nvSpPr>
        <p:spPr>
          <a:xfrm>
            <a:off x="1251597" y="2646437"/>
            <a:ext cx="487711" cy="558338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Sosa" pitchFamily="2" charset="0"/>
            </a:endParaRPr>
          </a:p>
        </p:txBody>
      </p:sp>
      <p:sp>
        <p:nvSpPr>
          <p:cNvPr id="1254" name="Oval 786">
            <a:extLst>
              <a:ext uri="{FF2B5EF4-FFF2-40B4-BE49-F238E27FC236}">
                <a16:creationId xmlns:a16="http://schemas.microsoft.com/office/drawing/2014/main" id="{81462990-D621-2653-8048-CBAAC36A2118}"/>
              </a:ext>
            </a:extLst>
          </p:cNvPr>
          <p:cNvSpPr/>
          <p:nvPr/>
        </p:nvSpPr>
        <p:spPr>
          <a:xfrm>
            <a:off x="1245159" y="3658563"/>
            <a:ext cx="487711" cy="558338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  <a:latin typeface="Sosa" pitchFamily="2" charset="0"/>
            </a:endParaRPr>
          </a:p>
        </p:txBody>
      </p:sp>
      <p:sp>
        <p:nvSpPr>
          <p:cNvPr id="1260" name="Rectangle 1436">
            <a:extLst>
              <a:ext uri="{FF2B5EF4-FFF2-40B4-BE49-F238E27FC236}">
                <a16:creationId xmlns:a16="http://schemas.microsoft.com/office/drawing/2014/main" id="{A7CCA3F7-F76F-0B50-9505-6A46837FF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450" y="2624557"/>
            <a:ext cx="50286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latin typeface="Raleway "/>
                <a:cs typeface="Arial" pitchFamily="34" charset="0"/>
              </a:rPr>
              <a:t>Il modello di responsabilità digitale non si discosta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latin typeface="Raleway "/>
                <a:cs typeface="Arial" pitchFamily="34" charset="0"/>
              </a:rPr>
              <a:t>dai canoni del tradizionale modello assistenziale 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latin typeface="Raleway "/>
                <a:cs typeface="Arial" pitchFamily="34" charset="0"/>
              </a:rPr>
              <a:t>presenza </a:t>
            </a:r>
            <a:endParaRPr lang="en-US" sz="1600" b="1" dirty="0">
              <a:latin typeface="Raleway "/>
              <a:cs typeface="Arial" pitchFamily="34" charset="0"/>
            </a:endParaRPr>
          </a:p>
        </p:txBody>
      </p:sp>
      <p:sp>
        <p:nvSpPr>
          <p:cNvPr id="1258" name="Rectangle 1436">
            <a:extLst>
              <a:ext uri="{FF2B5EF4-FFF2-40B4-BE49-F238E27FC236}">
                <a16:creationId xmlns:a16="http://schemas.microsoft.com/office/drawing/2014/main" id="{49B78970-B254-0522-301C-52D15D3D5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745" y="3610718"/>
            <a:ext cx="502862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latin typeface="Raleway "/>
                <a:cs typeface="Arial" pitchFamily="34" charset="0"/>
              </a:rPr>
              <a:t>La prestazione sanitaria è una responsabilità in capo all’</a:t>
            </a:r>
            <a:r>
              <a:rPr lang="it-IT" sz="1600" b="1" dirty="0" err="1">
                <a:latin typeface="Raleway "/>
                <a:cs typeface="Arial" pitchFamily="34" charset="0"/>
              </a:rPr>
              <a:t>equipè</a:t>
            </a:r>
            <a:r>
              <a:rPr lang="it-IT" sz="1600" b="1" dirty="0">
                <a:latin typeface="Raleway "/>
                <a:cs typeface="Arial" pitchFamily="34" charset="0"/>
              </a:rPr>
              <a:t> o al singolo professionista sanitario rispetto al raggiungimento degli obiettivi prefissati dal percorso assistenziale integrato delle prestazioni di telemedicina. </a:t>
            </a:r>
            <a:endParaRPr lang="en-US" sz="1600" b="1" dirty="0">
              <a:latin typeface="Raleway "/>
              <a:cs typeface="Arial" pitchFamily="34" charset="0"/>
            </a:endParaRPr>
          </a:p>
        </p:txBody>
      </p:sp>
      <p:pic>
        <p:nvPicPr>
          <p:cNvPr id="1266" name="Immagine 1265">
            <a:extLst>
              <a:ext uri="{FF2B5EF4-FFF2-40B4-BE49-F238E27FC236}">
                <a16:creationId xmlns:a16="http://schemas.microsoft.com/office/drawing/2014/main" id="{1B04AE4C-79AE-C9B5-2816-546BB22E54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2149" y1="24317" x2="42149" y2="24317"/>
                        <a14:foregroundMark x1="62534" y1="57650" x2="62534" y2="576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5438" y="2024393"/>
            <a:ext cx="3458058" cy="348663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CF7D8C-3652-E916-C3F8-F168348B506A}"/>
              </a:ext>
            </a:extLst>
          </p:cNvPr>
          <p:cNvSpPr txBox="1"/>
          <p:nvPr/>
        </p:nvSpPr>
        <p:spPr>
          <a:xfrm>
            <a:off x="343298" y="589795"/>
            <a:ext cx="1098265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498B"/>
                </a:solidFill>
                <a:effectLst/>
                <a:uLnTx/>
                <a:uFillTx/>
                <a:latin typeface="Raleway"/>
              </a:defRPr>
            </a:lvl1pPr>
          </a:lstStyle>
          <a:p>
            <a:r>
              <a:rPr lang="it-IT" sz="1800" dirty="0">
                <a:solidFill>
                  <a:srgbClr val="1297EE"/>
                </a:solidFill>
              </a:rPr>
              <a:t>La matrice di responsabilità è definita nelle linee guida (Decreto 29 aprile 2022- G.U. 24 Maggio 2022)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2EF9CD-4919-BA63-095A-EA518742BDDC}"/>
              </a:ext>
            </a:extLst>
          </p:cNvPr>
          <p:cNvSpPr txBox="1">
            <a:spLocks/>
          </p:cNvSpPr>
          <p:nvPr/>
        </p:nvSpPr>
        <p:spPr>
          <a:xfrm>
            <a:off x="344862" y="110272"/>
            <a:ext cx="984800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2"/>
                </a:solidFill>
                <a:latin typeface="Ralewa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00498B"/>
                </a:solidFill>
                <a:latin typeface="Raleway" pitchFamily="2" charset="0"/>
              </a:rPr>
              <a:t>Le responsabilità dei diversi attori coinvolti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EA8ED30-57D0-7D06-C77E-CAF183EFCF7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25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EE64F6AB-26B5-AA67-4B7F-AE8B8017B9E0}"/>
              </a:ext>
            </a:extLst>
          </p:cNvPr>
          <p:cNvSpPr/>
          <p:nvPr/>
        </p:nvSpPr>
        <p:spPr>
          <a:xfrm>
            <a:off x="1105785" y="2252696"/>
            <a:ext cx="9690503" cy="3980187"/>
          </a:xfrm>
          <a:prstGeom prst="roundRect">
            <a:avLst/>
          </a:prstGeom>
          <a:solidFill>
            <a:srgbClr val="D5ECF8"/>
          </a:solidFill>
          <a:ln>
            <a:solidFill>
              <a:srgbClr val="D5EC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Raleway" pitchFamily="2" charset="0"/>
            </a:endParaRP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A3969137-769D-74FF-1C5E-4B822A8D7404}"/>
              </a:ext>
            </a:extLst>
          </p:cNvPr>
          <p:cNvGrpSpPr>
            <a:grpSpLocks noChangeAspect="1"/>
          </p:cNvGrpSpPr>
          <p:nvPr/>
        </p:nvGrpSpPr>
        <p:grpSpPr>
          <a:xfrm>
            <a:off x="2033471" y="1336928"/>
            <a:ext cx="8125058" cy="4820362"/>
            <a:chOff x="1628780" y="2045493"/>
            <a:chExt cx="6005931" cy="3563145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86CE4ED-EB71-2430-EF79-EC0932102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33" y="4068763"/>
              <a:ext cx="2452688" cy="595313"/>
            </a:xfrm>
            <a:custGeom>
              <a:avLst/>
              <a:gdLst>
                <a:gd name="T0" fmla="*/ 0 w 1545"/>
                <a:gd name="T1" fmla="*/ 0 h 375"/>
                <a:gd name="T2" fmla="*/ 2147483647 w 1545"/>
                <a:gd name="T3" fmla="*/ 2147483647 h 375"/>
                <a:gd name="T4" fmla="*/ 2147483647 w 1545"/>
                <a:gd name="T5" fmla="*/ 2147483647 h 375"/>
                <a:gd name="T6" fmla="*/ 2147483647 w 1545"/>
                <a:gd name="T7" fmla="*/ 0 h 375"/>
                <a:gd name="T8" fmla="*/ 0 w 1545"/>
                <a:gd name="T9" fmla="*/ 0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5"/>
                <a:gd name="T16" fmla="*/ 0 h 375"/>
                <a:gd name="T17" fmla="*/ 1545 w 1545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5" h="375">
                  <a:moveTo>
                    <a:pt x="0" y="0"/>
                  </a:moveTo>
                  <a:lnTo>
                    <a:pt x="319" y="375"/>
                  </a:lnTo>
                  <a:lnTo>
                    <a:pt x="1545" y="375"/>
                  </a:lnTo>
                  <a:lnTo>
                    <a:pt x="15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/>
            <a:lstStyle/>
            <a:p>
              <a:pPr defTabSz="457200"/>
              <a:endParaRPr lang="en-US" sz="1400">
                <a:solidFill>
                  <a:srgbClr val="000000"/>
                </a:solidFill>
                <a:latin typeface="Raleway" pitchFamily="2" charset="0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3BAEDD0A-1A5F-FC7E-9366-8D4870A4C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671" y="3402015"/>
              <a:ext cx="3003550" cy="595313"/>
            </a:xfrm>
            <a:custGeom>
              <a:avLst/>
              <a:gdLst>
                <a:gd name="T0" fmla="*/ 2147483647 w 1892"/>
                <a:gd name="T1" fmla="*/ 0 h 375"/>
                <a:gd name="T2" fmla="*/ 0 w 1892"/>
                <a:gd name="T3" fmla="*/ 0 h 375"/>
                <a:gd name="T4" fmla="*/ 2147483647 w 1892"/>
                <a:gd name="T5" fmla="*/ 2147483647 h 375"/>
                <a:gd name="T6" fmla="*/ 2147483647 w 1892"/>
                <a:gd name="T7" fmla="*/ 2147483647 h 375"/>
                <a:gd name="T8" fmla="*/ 2147483647 w 1892"/>
                <a:gd name="T9" fmla="*/ 0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2"/>
                <a:gd name="T16" fmla="*/ 0 h 375"/>
                <a:gd name="T17" fmla="*/ 1892 w 1892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2" h="375">
                  <a:moveTo>
                    <a:pt x="1892" y="0"/>
                  </a:moveTo>
                  <a:lnTo>
                    <a:pt x="0" y="0"/>
                  </a:lnTo>
                  <a:lnTo>
                    <a:pt x="319" y="375"/>
                  </a:lnTo>
                  <a:lnTo>
                    <a:pt x="1892" y="375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0C7BC1"/>
            </a:solidFill>
            <a:ln>
              <a:noFill/>
            </a:ln>
          </p:spPr>
          <p:txBody>
            <a:bodyPr/>
            <a:lstStyle/>
            <a:p>
              <a:pPr defTabSz="457200"/>
              <a:endParaRPr lang="en-US" sz="1400">
                <a:solidFill>
                  <a:srgbClr val="000000"/>
                </a:solidFill>
                <a:latin typeface="Raleway" pitchFamily="2" charset="0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08D6EC8-822D-D651-6661-400087C97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696" y="2719388"/>
              <a:ext cx="3565525" cy="595313"/>
            </a:xfrm>
            <a:custGeom>
              <a:avLst/>
              <a:gdLst>
                <a:gd name="T0" fmla="*/ 2147483647 w 2246"/>
                <a:gd name="T1" fmla="*/ 0 h 375"/>
                <a:gd name="T2" fmla="*/ 0 w 2246"/>
                <a:gd name="T3" fmla="*/ 0 h 375"/>
                <a:gd name="T4" fmla="*/ 2147483647 w 2246"/>
                <a:gd name="T5" fmla="*/ 2147483647 h 375"/>
                <a:gd name="T6" fmla="*/ 2147483647 w 2246"/>
                <a:gd name="T7" fmla="*/ 2147483647 h 375"/>
                <a:gd name="T8" fmla="*/ 2147483647 w 2246"/>
                <a:gd name="T9" fmla="*/ 0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6"/>
                <a:gd name="T16" fmla="*/ 0 h 375"/>
                <a:gd name="T17" fmla="*/ 2246 w 2246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6" h="375">
                  <a:moveTo>
                    <a:pt x="2246" y="0"/>
                  </a:moveTo>
                  <a:lnTo>
                    <a:pt x="0" y="0"/>
                  </a:lnTo>
                  <a:lnTo>
                    <a:pt x="318" y="375"/>
                  </a:lnTo>
                  <a:lnTo>
                    <a:pt x="2246" y="375"/>
                  </a:lnTo>
                  <a:lnTo>
                    <a:pt x="2246" y="0"/>
                  </a:lnTo>
                  <a:close/>
                </a:path>
              </a:pathLst>
            </a:custGeom>
            <a:solidFill>
              <a:srgbClr val="6D2077"/>
            </a:solidFill>
            <a:ln>
              <a:noFill/>
            </a:ln>
          </p:spPr>
          <p:txBody>
            <a:bodyPr/>
            <a:lstStyle/>
            <a:p>
              <a:pPr defTabSz="457200"/>
              <a:endParaRPr lang="en-US" sz="1400">
                <a:solidFill>
                  <a:srgbClr val="000000"/>
                </a:solidFill>
                <a:latin typeface="Raleway" pitchFamily="2" charset="0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505F653D-8B17-4A10-F5E2-D07AA0D1B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46" y="2045493"/>
              <a:ext cx="4117975" cy="595313"/>
            </a:xfrm>
            <a:custGeom>
              <a:avLst/>
              <a:gdLst>
                <a:gd name="T0" fmla="*/ 2147483647 w 2594"/>
                <a:gd name="T1" fmla="*/ 0 h 375"/>
                <a:gd name="T2" fmla="*/ 0 w 2594"/>
                <a:gd name="T3" fmla="*/ 0 h 375"/>
                <a:gd name="T4" fmla="*/ 2147483647 w 2594"/>
                <a:gd name="T5" fmla="*/ 2147483647 h 375"/>
                <a:gd name="T6" fmla="*/ 2147483647 w 2594"/>
                <a:gd name="T7" fmla="*/ 2147483647 h 375"/>
                <a:gd name="T8" fmla="*/ 2147483647 w 2594"/>
                <a:gd name="T9" fmla="*/ 0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94"/>
                <a:gd name="T16" fmla="*/ 0 h 375"/>
                <a:gd name="T17" fmla="*/ 2594 w 2594"/>
                <a:gd name="T18" fmla="*/ 375 h 3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94" h="375">
                  <a:moveTo>
                    <a:pt x="2594" y="0"/>
                  </a:moveTo>
                  <a:lnTo>
                    <a:pt x="0" y="0"/>
                  </a:lnTo>
                  <a:lnTo>
                    <a:pt x="319" y="375"/>
                  </a:lnTo>
                  <a:lnTo>
                    <a:pt x="2594" y="375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0091DA"/>
            </a:solidFill>
            <a:ln>
              <a:noFill/>
            </a:ln>
          </p:spPr>
          <p:txBody>
            <a:bodyPr/>
            <a:lstStyle/>
            <a:p>
              <a:pPr defTabSz="457200"/>
              <a:endParaRPr lang="en-US" sz="1400">
                <a:solidFill>
                  <a:srgbClr val="000000"/>
                </a:solidFill>
                <a:latin typeface="Raleway" pitchFamily="2" charset="0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FF7F3A08-637D-413E-24F2-B9E0A085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593" y="3248026"/>
              <a:ext cx="877888" cy="1495425"/>
            </a:xfrm>
            <a:custGeom>
              <a:avLst/>
              <a:gdLst>
                <a:gd name="T0" fmla="*/ 0 w 553"/>
                <a:gd name="T1" fmla="*/ 2147483647 h 942"/>
                <a:gd name="T2" fmla="*/ 2147483647 w 553"/>
                <a:gd name="T3" fmla="*/ 2147483647 h 942"/>
                <a:gd name="T4" fmla="*/ 2147483647 w 553"/>
                <a:gd name="T5" fmla="*/ 2147483647 h 942"/>
                <a:gd name="T6" fmla="*/ 2147483647 w 553"/>
                <a:gd name="T7" fmla="*/ 0 h 942"/>
                <a:gd name="T8" fmla="*/ 0 w 553"/>
                <a:gd name="T9" fmla="*/ 2147483647 h 9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3"/>
                <a:gd name="T16" fmla="*/ 0 h 942"/>
                <a:gd name="T17" fmla="*/ 553 w 553"/>
                <a:gd name="T18" fmla="*/ 942 h 9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3" h="942">
                  <a:moveTo>
                    <a:pt x="0" y="318"/>
                  </a:moveTo>
                  <a:lnTo>
                    <a:pt x="454" y="942"/>
                  </a:lnTo>
                  <a:lnTo>
                    <a:pt x="553" y="439"/>
                  </a:lnTo>
                  <a:lnTo>
                    <a:pt x="234" y="0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00498B"/>
            </a:solidFill>
            <a:ln>
              <a:noFill/>
            </a:ln>
          </p:spPr>
          <p:txBody>
            <a:bodyPr/>
            <a:lstStyle/>
            <a:p>
              <a:pPr defTabSz="457200"/>
              <a:endParaRPr lang="en-US" sz="1400">
                <a:solidFill>
                  <a:srgbClr val="000000"/>
                </a:solidFill>
                <a:latin typeface="Raleway" pitchFamily="2" charset="0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796EC092-FCBC-2727-357D-5E6978A1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780" y="3776663"/>
              <a:ext cx="1125538" cy="1831975"/>
            </a:xfrm>
            <a:custGeom>
              <a:avLst/>
              <a:gdLst>
                <a:gd name="T0" fmla="*/ 0 w 709"/>
                <a:gd name="T1" fmla="*/ 2147483647 h 1154"/>
                <a:gd name="T2" fmla="*/ 2147483647 w 709"/>
                <a:gd name="T3" fmla="*/ 2147483647 h 1154"/>
                <a:gd name="T4" fmla="*/ 2147483647 w 709"/>
                <a:gd name="T5" fmla="*/ 2147483647 h 1154"/>
                <a:gd name="T6" fmla="*/ 2147483647 w 709"/>
                <a:gd name="T7" fmla="*/ 0 h 1154"/>
                <a:gd name="T8" fmla="*/ 0 w 709"/>
                <a:gd name="T9" fmla="*/ 2147483647 h 1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9"/>
                <a:gd name="T16" fmla="*/ 0 h 1154"/>
                <a:gd name="T17" fmla="*/ 709 w 709"/>
                <a:gd name="T18" fmla="*/ 1154 h 1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9" h="1154">
                  <a:moveTo>
                    <a:pt x="0" y="318"/>
                  </a:moveTo>
                  <a:lnTo>
                    <a:pt x="609" y="1154"/>
                  </a:lnTo>
                  <a:lnTo>
                    <a:pt x="709" y="644"/>
                  </a:lnTo>
                  <a:lnTo>
                    <a:pt x="241" y="0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/>
            <a:lstStyle/>
            <a:p>
              <a:pPr defTabSz="457200"/>
              <a:endParaRPr lang="en-US" sz="1400">
                <a:solidFill>
                  <a:srgbClr val="000000"/>
                </a:solidFill>
                <a:latin typeface="Raleway" pitchFamily="2" charset="0"/>
              </a:endParaRPr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D84E98B0-E43F-B9ED-5429-5CF3F42CD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93" y="2708276"/>
              <a:ext cx="652463" cy="1179513"/>
            </a:xfrm>
            <a:custGeom>
              <a:avLst/>
              <a:gdLst>
                <a:gd name="T0" fmla="*/ 2147483647 w 411"/>
                <a:gd name="T1" fmla="*/ 0 h 743"/>
                <a:gd name="T2" fmla="*/ 0 w 411"/>
                <a:gd name="T3" fmla="*/ 2147483647 h 743"/>
                <a:gd name="T4" fmla="*/ 2147483647 w 411"/>
                <a:gd name="T5" fmla="*/ 2147483647 h 743"/>
                <a:gd name="T6" fmla="*/ 2147483647 w 411"/>
                <a:gd name="T7" fmla="*/ 2147483647 h 743"/>
                <a:gd name="T8" fmla="*/ 2147483647 w 411"/>
                <a:gd name="T9" fmla="*/ 0 h 7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1"/>
                <a:gd name="T16" fmla="*/ 0 h 743"/>
                <a:gd name="T17" fmla="*/ 411 w 411"/>
                <a:gd name="T18" fmla="*/ 743 h 7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1" h="743">
                  <a:moveTo>
                    <a:pt x="234" y="0"/>
                  </a:moveTo>
                  <a:lnTo>
                    <a:pt x="0" y="319"/>
                  </a:lnTo>
                  <a:lnTo>
                    <a:pt x="312" y="743"/>
                  </a:lnTo>
                  <a:lnTo>
                    <a:pt x="411" y="241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470A68"/>
            </a:solidFill>
            <a:ln>
              <a:noFill/>
            </a:ln>
          </p:spPr>
          <p:txBody>
            <a:bodyPr/>
            <a:lstStyle/>
            <a:p>
              <a:pPr defTabSz="457200"/>
              <a:endParaRPr lang="en-US" sz="1400">
                <a:solidFill>
                  <a:srgbClr val="000000"/>
                </a:solidFill>
                <a:latin typeface="Raleway" pitchFamily="2" charset="0"/>
              </a:endParaRPr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2253AD9E-2DAC-305E-8950-17087D8C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993" y="2078038"/>
              <a:ext cx="450850" cy="955675"/>
            </a:xfrm>
            <a:custGeom>
              <a:avLst/>
              <a:gdLst>
                <a:gd name="T0" fmla="*/ 2147483647 w 284"/>
                <a:gd name="T1" fmla="*/ 0 h 602"/>
                <a:gd name="T2" fmla="*/ 0 w 284"/>
                <a:gd name="T3" fmla="*/ 2147483647 h 602"/>
                <a:gd name="T4" fmla="*/ 2147483647 w 284"/>
                <a:gd name="T5" fmla="*/ 2147483647 h 602"/>
                <a:gd name="T6" fmla="*/ 2147483647 w 284"/>
                <a:gd name="T7" fmla="*/ 0 h 6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4"/>
                <a:gd name="T13" fmla="*/ 0 h 602"/>
                <a:gd name="T14" fmla="*/ 284 w 284"/>
                <a:gd name="T15" fmla="*/ 602 h 6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4" h="602">
                  <a:moveTo>
                    <a:pt x="284" y="0"/>
                  </a:moveTo>
                  <a:lnTo>
                    <a:pt x="0" y="376"/>
                  </a:lnTo>
                  <a:lnTo>
                    <a:pt x="170" y="60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</p:spPr>
          <p:txBody>
            <a:bodyPr/>
            <a:lstStyle/>
            <a:p>
              <a:pPr defTabSz="457200"/>
              <a:endParaRPr lang="en-US" sz="1400">
                <a:solidFill>
                  <a:srgbClr val="000000"/>
                </a:solidFill>
                <a:latin typeface="Raleway" pitchFamily="2" charset="0"/>
              </a:endParaRPr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0F907773-2E84-3447-84F3-BED0B0DA2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55" y="2078038"/>
              <a:ext cx="787400" cy="955675"/>
            </a:xfrm>
            <a:custGeom>
              <a:avLst/>
              <a:gdLst>
                <a:gd name="T0" fmla="*/ 2147483647 w 496"/>
                <a:gd name="T1" fmla="*/ 0 h 602"/>
                <a:gd name="T2" fmla="*/ 0 w 496"/>
                <a:gd name="T3" fmla="*/ 2147483647 h 602"/>
                <a:gd name="T4" fmla="*/ 2147483647 w 496"/>
                <a:gd name="T5" fmla="*/ 2147483647 h 602"/>
                <a:gd name="T6" fmla="*/ 2147483647 w 496"/>
                <a:gd name="T7" fmla="*/ 0 h 6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6"/>
                <a:gd name="T13" fmla="*/ 0 h 602"/>
                <a:gd name="T14" fmla="*/ 496 w 496"/>
                <a:gd name="T15" fmla="*/ 602 h 6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6" h="602">
                  <a:moveTo>
                    <a:pt x="121" y="0"/>
                  </a:moveTo>
                  <a:lnTo>
                    <a:pt x="0" y="602"/>
                  </a:lnTo>
                  <a:lnTo>
                    <a:pt x="496" y="45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91DA"/>
            </a:solidFill>
            <a:ln>
              <a:noFill/>
            </a:ln>
          </p:spPr>
          <p:txBody>
            <a:bodyPr/>
            <a:lstStyle/>
            <a:p>
              <a:pPr defTabSz="457200"/>
              <a:endParaRPr lang="en-US" sz="1400">
                <a:solidFill>
                  <a:srgbClr val="000000"/>
                </a:solidFill>
                <a:latin typeface="Raleway" pitchFamily="2" charset="0"/>
              </a:endParaRPr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85780412-7BCE-E27B-4E1E-091E71F0B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593" y="2832101"/>
              <a:ext cx="1473200" cy="1055688"/>
            </a:xfrm>
            <a:custGeom>
              <a:avLst/>
              <a:gdLst>
                <a:gd name="T0" fmla="*/ 2147483647 w 928"/>
                <a:gd name="T1" fmla="*/ 0 h 665"/>
                <a:gd name="T2" fmla="*/ 2147483647 w 928"/>
                <a:gd name="T3" fmla="*/ 2147483647 h 665"/>
                <a:gd name="T4" fmla="*/ 0 w 928"/>
                <a:gd name="T5" fmla="*/ 2147483647 h 665"/>
                <a:gd name="T6" fmla="*/ 2147483647 w 928"/>
                <a:gd name="T7" fmla="*/ 2147483647 h 665"/>
                <a:gd name="T8" fmla="*/ 2147483647 w 928"/>
                <a:gd name="T9" fmla="*/ 0 h 6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8"/>
                <a:gd name="T16" fmla="*/ 0 h 665"/>
                <a:gd name="T17" fmla="*/ 928 w 928"/>
                <a:gd name="T18" fmla="*/ 665 h 6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8" h="665">
                  <a:moveTo>
                    <a:pt x="616" y="0"/>
                  </a:moveTo>
                  <a:lnTo>
                    <a:pt x="99" y="163"/>
                  </a:lnTo>
                  <a:lnTo>
                    <a:pt x="0" y="665"/>
                  </a:lnTo>
                  <a:lnTo>
                    <a:pt x="928" y="382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6D2077"/>
            </a:solidFill>
            <a:ln>
              <a:noFill/>
            </a:ln>
          </p:spPr>
          <p:txBody>
            <a:bodyPr/>
            <a:lstStyle/>
            <a:p>
              <a:pPr defTabSz="457200"/>
              <a:endParaRPr lang="en-US" sz="1400">
                <a:solidFill>
                  <a:srgbClr val="000000"/>
                </a:solidFill>
                <a:latin typeface="Raleway" pitchFamily="2" charset="0"/>
              </a:endParaRPr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501E63C7-5B8D-38A6-6458-060374A27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8" y="4113213"/>
              <a:ext cx="2879725" cy="1495425"/>
            </a:xfrm>
            <a:custGeom>
              <a:avLst/>
              <a:gdLst>
                <a:gd name="T0" fmla="*/ 2147483647 w 1814"/>
                <a:gd name="T1" fmla="*/ 2147483647 h 942"/>
                <a:gd name="T2" fmla="*/ 2147483647 w 1814"/>
                <a:gd name="T3" fmla="*/ 0 h 942"/>
                <a:gd name="T4" fmla="*/ 2147483647 w 1814"/>
                <a:gd name="T5" fmla="*/ 2147483647 h 942"/>
                <a:gd name="T6" fmla="*/ 0 w 1814"/>
                <a:gd name="T7" fmla="*/ 2147483647 h 942"/>
                <a:gd name="T8" fmla="*/ 2147483647 w 1814"/>
                <a:gd name="T9" fmla="*/ 2147483647 h 9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14"/>
                <a:gd name="T16" fmla="*/ 0 h 942"/>
                <a:gd name="T17" fmla="*/ 1814 w 1814"/>
                <a:gd name="T18" fmla="*/ 942 h 9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14" h="942">
                  <a:moveTo>
                    <a:pt x="1814" y="383"/>
                  </a:moveTo>
                  <a:lnTo>
                    <a:pt x="1496" y="0"/>
                  </a:lnTo>
                  <a:lnTo>
                    <a:pt x="100" y="432"/>
                  </a:lnTo>
                  <a:lnTo>
                    <a:pt x="0" y="942"/>
                  </a:lnTo>
                  <a:lnTo>
                    <a:pt x="1814" y="383"/>
                  </a:ln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/>
            <a:lstStyle/>
            <a:p>
              <a:pPr defTabSz="457200"/>
              <a:endParaRPr lang="en-US" sz="1400">
                <a:solidFill>
                  <a:srgbClr val="000000"/>
                </a:solidFill>
                <a:latin typeface="Raleway" pitchFamily="2" charset="0"/>
              </a:endParaRPr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62C3EC44-4411-250E-E484-BF0A8EE62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318" y="3471863"/>
              <a:ext cx="2181225" cy="1271588"/>
            </a:xfrm>
            <a:custGeom>
              <a:avLst/>
              <a:gdLst>
                <a:gd name="T0" fmla="*/ 2147483647 w 1374"/>
                <a:gd name="T1" fmla="*/ 0 h 801"/>
                <a:gd name="T2" fmla="*/ 2147483647 w 1374"/>
                <a:gd name="T3" fmla="*/ 2147483647 h 801"/>
                <a:gd name="T4" fmla="*/ 0 w 1374"/>
                <a:gd name="T5" fmla="*/ 2147483647 h 801"/>
                <a:gd name="T6" fmla="*/ 2147483647 w 1374"/>
                <a:gd name="T7" fmla="*/ 2147483647 h 801"/>
                <a:gd name="T8" fmla="*/ 2147483647 w 1374"/>
                <a:gd name="T9" fmla="*/ 0 h 8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4"/>
                <a:gd name="T16" fmla="*/ 0 h 801"/>
                <a:gd name="T17" fmla="*/ 1374 w 1374"/>
                <a:gd name="T18" fmla="*/ 801 h 8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4" h="801">
                  <a:moveTo>
                    <a:pt x="1055" y="0"/>
                  </a:moveTo>
                  <a:lnTo>
                    <a:pt x="99" y="298"/>
                  </a:lnTo>
                  <a:lnTo>
                    <a:pt x="0" y="801"/>
                  </a:lnTo>
                  <a:lnTo>
                    <a:pt x="1374" y="383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0C7BC1"/>
            </a:solidFill>
            <a:ln>
              <a:noFill/>
            </a:ln>
          </p:spPr>
          <p:txBody>
            <a:bodyPr/>
            <a:lstStyle/>
            <a:p>
              <a:pPr defTabSz="457200"/>
              <a:endParaRPr lang="en-US" sz="1400">
                <a:solidFill>
                  <a:srgbClr val="000000"/>
                </a:solidFill>
                <a:latin typeface="Raleway" pitchFamily="2" charset="0"/>
              </a:endParaRPr>
            </a:p>
          </p:txBody>
        </p:sp>
        <p:sp>
          <p:nvSpPr>
            <p:cNvPr id="35" name="TextBox 134">
              <a:extLst>
                <a:ext uri="{FF2B5EF4-FFF2-40B4-BE49-F238E27FC236}">
                  <a16:creationId xmlns:a16="http://schemas.microsoft.com/office/drawing/2014/main" id="{75ED6CDF-7AC0-B836-BB58-D2C3D18C4E6B}"/>
                </a:ext>
              </a:extLst>
            </p:cNvPr>
            <p:cNvSpPr txBox="1"/>
            <p:nvPr/>
          </p:nvSpPr>
          <p:spPr bwMode="auto">
            <a:xfrm>
              <a:off x="4225430" y="2247119"/>
              <a:ext cx="2286180" cy="204754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defTabSz="457200">
                <a:defRPr/>
              </a:pPr>
              <a:r>
                <a:rPr lang="en-US" b="1" spc="-70" dirty="0" err="1">
                  <a:solidFill>
                    <a:prstClr val="white"/>
                  </a:solidFill>
                  <a:latin typeface="Raleway" pitchFamily="2" charset="0"/>
                  <a:cs typeface="Times New Roman" panose="02020603050405020304" pitchFamily="18" charset="0"/>
                </a:rPr>
                <a:t>Fascicolo</a:t>
              </a:r>
              <a:r>
                <a:rPr lang="en-US" b="1" spc="-70" dirty="0">
                  <a:solidFill>
                    <a:prstClr val="white"/>
                  </a:solidFill>
                  <a:latin typeface="Raleway" pitchFamily="2" charset="0"/>
                  <a:cs typeface="Times New Roman" panose="02020603050405020304" pitchFamily="18" charset="0"/>
                </a:rPr>
                <a:t> </a:t>
              </a:r>
              <a:r>
                <a:rPr lang="en-US" b="1" spc="-70" dirty="0" err="1">
                  <a:solidFill>
                    <a:prstClr val="white"/>
                  </a:solidFill>
                  <a:latin typeface="Raleway" pitchFamily="2" charset="0"/>
                  <a:cs typeface="Times New Roman" panose="02020603050405020304" pitchFamily="18" charset="0"/>
                </a:rPr>
                <a:t>Sanitario</a:t>
              </a:r>
              <a:r>
                <a:rPr lang="en-US" b="1" spc="-70" dirty="0">
                  <a:solidFill>
                    <a:prstClr val="white"/>
                  </a:solidFill>
                  <a:latin typeface="Raleway" pitchFamily="2" charset="0"/>
                  <a:cs typeface="Times New Roman" panose="02020603050405020304" pitchFamily="18" charset="0"/>
                </a:rPr>
                <a:t> </a:t>
              </a:r>
              <a:r>
                <a:rPr lang="en-US" b="1" spc="-70" dirty="0" err="1">
                  <a:solidFill>
                    <a:prstClr val="white"/>
                  </a:solidFill>
                  <a:latin typeface="Raleway" pitchFamily="2" charset="0"/>
                  <a:cs typeface="Times New Roman" panose="02020603050405020304" pitchFamily="18" charset="0"/>
                </a:rPr>
                <a:t>Elettronico</a:t>
              </a:r>
              <a:endParaRPr lang="en-US" b="1" spc="-70" dirty="0">
                <a:solidFill>
                  <a:prstClr val="white"/>
                </a:solidFill>
                <a:latin typeface="Raleway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135">
              <a:extLst>
                <a:ext uri="{FF2B5EF4-FFF2-40B4-BE49-F238E27FC236}">
                  <a16:creationId xmlns:a16="http://schemas.microsoft.com/office/drawing/2014/main" id="{3D8A027A-9B1A-A5B0-2017-70C0EA6D9DA8}"/>
                </a:ext>
              </a:extLst>
            </p:cNvPr>
            <p:cNvSpPr txBox="1"/>
            <p:nvPr/>
          </p:nvSpPr>
          <p:spPr bwMode="auto">
            <a:xfrm>
              <a:off x="4943043" y="2807342"/>
              <a:ext cx="2691668" cy="40950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457200">
                <a:defRPr/>
              </a:pPr>
              <a:r>
                <a:rPr lang="en-US" b="1" spc="-70" dirty="0" err="1">
                  <a:solidFill>
                    <a:prstClr val="white"/>
                  </a:solidFill>
                  <a:latin typeface="Raleway" pitchFamily="2" charset="0"/>
                  <a:cs typeface="Times New Roman" panose="02020603050405020304" pitchFamily="18" charset="0"/>
                </a:rPr>
                <a:t>Piattaforma</a:t>
              </a:r>
              <a:r>
                <a:rPr lang="en-US" b="1" spc="-70" dirty="0">
                  <a:solidFill>
                    <a:prstClr val="white"/>
                  </a:solidFill>
                  <a:latin typeface="Raleway" pitchFamily="2" charset="0"/>
                  <a:cs typeface="Times New Roman" panose="02020603050405020304" pitchFamily="18" charset="0"/>
                </a:rPr>
                <a:t> Nazionale di</a:t>
              </a:r>
            </a:p>
            <a:p>
              <a:pPr defTabSz="457200">
                <a:defRPr/>
              </a:pPr>
              <a:r>
                <a:rPr lang="en-US" b="1" spc="-70" dirty="0">
                  <a:solidFill>
                    <a:prstClr val="white"/>
                  </a:solidFill>
                  <a:latin typeface="Raleway" pitchFamily="2" charset="0"/>
                  <a:cs typeface="Times New Roman" panose="02020603050405020304" pitchFamily="18" charset="0"/>
                </a:rPr>
                <a:t> Telemedicina</a:t>
              </a:r>
            </a:p>
          </p:txBody>
        </p:sp>
        <p:sp>
          <p:nvSpPr>
            <p:cNvPr id="37" name="TextBox 136">
              <a:extLst>
                <a:ext uri="{FF2B5EF4-FFF2-40B4-BE49-F238E27FC236}">
                  <a16:creationId xmlns:a16="http://schemas.microsoft.com/office/drawing/2014/main" id="{86D3023E-F10C-DBC2-0895-3706B986A6F4}"/>
                </a:ext>
              </a:extLst>
            </p:cNvPr>
            <p:cNvSpPr txBox="1"/>
            <p:nvPr/>
          </p:nvSpPr>
          <p:spPr bwMode="auto">
            <a:xfrm>
              <a:off x="5475995" y="3505074"/>
              <a:ext cx="1649879" cy="40950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defTabSz="457200">
                <a:defRPr/>
              </a:pPr>
              <a:r>
                <a:rPr lang="en-US" b="1" spc="-70" dirty="0" err="1">
                  <a:solidFill>
                    <a:prstClr val="white"/>
                  </a:solidFill>
                  <a:latin typeface="Raleway" pitchFamily="2" charset="0"/>
                  <a:cs typeface="Times New Roman" panose="02020603050405020304" pitchFamily="18" charset="0"/>
                </a:rPr>
                <a:t>Piattaforma</a:t>
              </a:r>
              <a:r>
                <a:rPr lang="en-US" b="1" spc="-70" dirty="0">
                  <a:solidFill>
                    <a:prstClr val="white"/>
                  </a:solidFill>
                  <a:latin typeface="Raleway" pitchFamily="2" charset="0"/>
                  <a:cs typeface="Times New Roman" panose="02020603050405020304" pitchFamily="18" charset="0"/>
                </a:rPr>
                <a:t> </a:t>
              </a:r>
              <a:r>
                <a:rPr lang="en-US" b="1" spc="-70" dirty="0" err="1">
                  <a:solidFill>
                    <a:prstClr val="white"/>
                  </a:solidFill>
                  <a:latin typeface="Raleway" pitchFamily="2" charset="0"/>
                  <a:cs typeface="Times New Roman" panose="02020603050405020304" pitchFamily="18" charset="0"/>
                </a:rPr>
                <a:t>regionale</a:t>
              </a:r>
              <a:endParaRPr lang="en-US" b="1" spc="-70" dirty="0">
                <a:solidFill>
                  <a:prstClr val="white"/>
                </a:solidFill>
                <a:latin typeface="Raleway" pitchFamily="2" charset="0"/>
                <a:cs typeface="Times New Roman" panose="02020603050405020304" pitchFamily="18" charset="0"/>
              </a:endParaRPr>
            </a:p>
            <a:p>
              <a:pPr defTabSz="457200">
                <a:defRPr/>
              </a:pPr>
              <a:r>
                <a:rPr lang="en-US" b="1" spc="-70" dirty="0">
                  <a:solidFill>
                    <a:prstClr val="white"/>
                  </a:solidFill>
                  <a:latin typeface="Raleway" pitchFamily="2" charset="0"/>
                  <a:cs typeface="Times New Roman" panose="02020603050405020304" pitchFamily="18" charset="0"/>
                </a:rPr>
                <a:t>Telemedicina</a:t>
              </a:r>
            </a:p>
          </p:txBody>
        </p:sp>
        <p:sp>
          <p:nvSpPr>
            <p:cNvPr id="38" name="TextBox 137">
              <a:extLst>
                <a:ext uri="{FF2B5EF4-FFF2-40B4-BE49-F238E27FC236}">
                  <a16:creationId xmlns:a16="http://schemas.microsoft.com/office/drawing/2014/main" id="{1FF6CB1F-5851-92EE-0265-FCECFE1210A4}"/>
                </a:ext>
              </a:extLst>
            </p:cNvPr>
            <p:cNvSpPr txBox="1"/>
            <p:nvPr/>
          </p:nvSpPr>
          <p:spPr bwMode="auto">
            <a:xfrm>
              <a:off x="5909991" y="4157295"/>
              <a:ext cx="1369765" cy="40950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defTabSz="457200">
                <a:defRPr/>
              </a:pPr>
              <a:r>
                <a:rPr lang="en-US" b="1" dirty="0" err="1">
                  <a:solidFill>
                    <a:schemeClr val="bg1"/>
                  </a:solidFill>
                  <a:latin typeface="Raleway" pitchFamily="2" charset="0"/>
                  <a:cs typeface="Times New Roman" panose="02020603050405020304" pitchFamily="18" charset="0"/>
                </a:rPr>
                <a:t>Servizi</a:t>
              </a:r>
              <a:r>
                <a:rPr lang="en-US" b="1" dirty="0">
                  <a:latin typeface="Raleway" pitchFamily="2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Raleway" pitchFamily="2" charset="0"/>
                  <a:cs typeface="Times New Roman" panose="02020603050405020304" pitchFamily="18" charset="0"/>
                </a:rPr>
                <a:t>Minimi</a:t>
              </a:r>
              <a:r>
                <a:rPr lang="en-US" b="1" dirty="0">
                  <a:solidFill>
                    <a:schemeClr val="bg1"/>
                  </a:solidFill>
                  <a:latin typeface="Raleway" pitchFamily="2" charset="0"/>
                  <a:cs typeface="Times New Roman" panose="02020603050405020304" pitchFamily="18" charset="0"/>
                </a:rPr>
                <a:t> Di </a:t>
              </a:r>
            </a:p>
            <a:p>
              <a:pPr defTabSz="457200">
                <a:defRPr/>
              </a:pPr>
              <a:r>
                <a:rPr lang="en-US" b="1" dirty="0">
                  <a:solidFill>
                    <a:schemeClr val="bg1"/>
                  </a:solidFill>
                  <a:latin typeface="Raleway" pitchFamily="2" charset="0"/>
                  <a:cs typeface="Times New Roman" panose="02020603050405020304" pitchFamily="18" charset="0"/>
                </a:rPr>
                <a:t>Telemedicina</a:t>
              </a: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F25E0F-1CC5-9649-BFB6-C952E6799104}"/>
              </a:ext>
            </a:extLst>
          </p:cNvPr>
          <p:cNvSpPr txBox="1"/>
          <p:nvPr/>
        </p:nvSpPr>
        <p:spPr>
          <a:xfrm rot="20590718">
            <a:off x="4165228" y="5072863"/>
            <a:ext cx="1138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Televisita</a:t>
            </a:r>
            <a:endParaRPr lang="it-IT" sz="1400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0A2C1B-512C-31B4-B716-B4D7C5514615}"/>
              </a:ext>
            </a:extLst>
          </p:cNvPr>
          <p:cNvSpPr txBox="1"/>
          <p:nvPr/>
        </p:nvSpPr>
        <p:spPr>
          <a:xfrm rot="20490162">
            <a:off x="4081408" y="5317569"/>
            <a:ext cx="1416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Teleconsulto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42EC1C-7D1E-5C23-9216-E6197D298B2C}"/>
              </a:ext>
            </a:extLst>
          </p:cNvPr>
          <p:cNvSpPr txBox="1"/>
          <p:nvPr/>
        </p:nvSpPr>
        <p:spPr>
          <a:xfrm rot="20557441">
            <a:off x="5183270" y="4630068"/>
            <a:ext cx="183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Telemonitoraggio</a:t>
            </a:r>
            <a:endParaRPr lang="it-IT" sz="1400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83B5633-FC96-9DDE-CA52-3D1BEE1C86B1}"/>
              </a:ext>
            </a:extLst>
          </p:cNvPr>
          <p:cNvSpPr txBox="1"/>
          <p:nvPr/>
        </p:nvSpPr>
        <p:spPr>
          <a:xfrm rot="20567346">
            <a:off x="5296677" y="4939370"/>
            <a:ext cx="148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Teleassistenza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25D7542-828A-319B-BB3E-0500EF5F9B21}"/>
              </a:ext>
            </a:extLst>
          </p:cNvPr>
          <p:cNvSpPr txBox="1"/>
          <p:nvPr/>
        </p:nvSpPr>
        <p:spPr>
          <a:xfrm>
            <a:off x="1290275" y="2380816"/>
            <a:ext cx="1718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Raleway" pitchFamily="2" charset="0"/>
              </a:rPr>
              <a:t>Ecosistema dati sanitari telemedicina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2DDA1C9-7AF5-E08E-745F-A7279383A310}"/>
              </a:ext>
            </a:extLst>
          </p:cNvPr>
          <p:cNvSpPr txBox="1"/>
          <p:nvPr/>
        </p:nvSpPr>
        <p:spPr>
          <a:xfrm rot="3203310">
            <a:off x="1921384" y="4417873"/>
            <a:ext cx="1962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Ente Sanitario,</a:t>
            </a:r>
          </a:p>
          <a:p>
            <a:r>
              <a:rPr lang="it-IT" sz="14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 Studio del Medico di Assistenza Primaria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E331B00-A5BB-DA68-38C4-3BB4A470EF5E}"/>
              </a:ext>
            </a:extLst>
          </p:cNvPr>
          <p:cNvSpPr txBox="1"/>
          <p:nvPr/>
        </p:nvSpPr>
        <p:spPr>
          <a:xfrm rot="3203310">
            <a:off x="2643433" y="3589991"/>
            <a:ext cx="121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Cloud </a:t>
            </a:r>
          </a:p>
          <a:p>
            <a:r>
              <a:rPr lang="it-IT" sz="14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Regionale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8EF84CE-C798-34D2-5EF2-20E765550570}"/>
              </a:ext>
            </a:extLst>
          </p:cNvPr>
          <p:cNvSpPr txBox="1"/>
          <p:nvPr/>
        </p:nvSpPr>
        <p:spPr>
          <a:xfrm rot="3203310">
            <a:off x="2798252" y="3373114"/>
            <a:ext cx="2525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Cloud </a:t>
            </a:r>
          </a:p>
          <a:p>
            <a:r>
              <a:rPr lang="it-IT" sz="14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Nazionale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58871C2F-DD80-F863-038B-6940E8AB732F}"/>
              </a:ext>
            </a:extLst>
          </p:cNvPr>
          <p:cNvSpPr txBox="1"/>
          <p:nvPr/>
        </p:nvSpPr>
        <p:spPr>
          <a:xfrm rot="20557441">
            <a:off x="3891485" y="3123554"/>
            <a:ext cx="1529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Servizi Abilitanti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2F5E8850-A9C3-4829-5ABB-7D97DDD6FE10}"/>
              </a:ext>
            </a:extLst>
          </p:cNvPr>
          <p:cNvSpPr txBox="1"/>
          <p:nvPr/>
        </p:nvSpPr>
        <p:spPr>
          <a:xfrm rot="20557441">
            <a:off x="3861741" y="1977197"/>
            <a:ext cx="1529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     Dati </a:t>
            </a:r>
          </a:p>
          <a:p>
            <a:r>
              <a:rPr lang="it-IT" sz="14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 Documenti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F8283093-79E0-AFBF-A491-075D43A834E0}"/>
              </a:ext>
            </a:extLst>
          </p:cNvPr>
          <p:cNvSpPr txBox="1"/>
          <p:nvPr/>
        </p:nvSpPr>
        <p:spPr>
          <a:xfrm rot="20557441">
            <a:off x="3824555" y="3692228"/>
            <a:ext cx="2159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Infrastruttura aggregativa dei Servizi Minimi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F49C060C-CE40-C952-773C-B11EEB37D482}"/>
              </a:ext>
            </a:extLst>
          </p:cNvPr>
          <p:cNvSpPr txBox="1"/>
          <p:nvPr/>
        </p:nvSpPr>
        <p:spPr>
          <a:xfrm rot="20557441">
            <a:off x="4407008" y="4625078"/>
            <a:ext cx="1529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Servizi Minimi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B54D478-98A3-223A-5298-72BFA296C7DF}"/>
              </a:ext>
            </a:extLst>
          </p:cNvPr>
          <p:cNvSpPr txBox="1"/>
          <p:nvPr/>
        </p:nvSpPr>
        <p:spPr>
          <a:xfrm rot="20557441">
            <a:off x="3988950" y="2541921"/>
            <a:ext cx="1529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Infrastruttura Abilitante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D7B5ECF-BB1D-6D25-0608-B77F474D42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9AB8F40-E2C2-D0FE-367F-1325649FF8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9967184" y="6333246"/>
            <a:ext cx="1872208" cy="39834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804BF7A-EE86-C344-7BAD-D7A64AB5C4D8}"/>
              </a:ext>
            </a:extLst>
          </p:cNvPr>
          <p:cNvSpPr txBox="1">
            <a:spLocks/>
          </p:cNvSpPr>
          <p:nvPr/>
        </p:nvSpPr>
        <p:spPr>
          <a:xfrm>
            <a:off x="344862" y="110272"/>
            <a:ext cx="984800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2"/>
                </a:solidFill>
                <a:latin typeface="Ralewa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00498B"/>
                </a:solidFill>
                <a:latin typeface="Raleway" pitchFamily="2" charset="0"/>
              </a:rPr>
              <a:t>Ecosistema dati sanitari</a:t>
            </a:r>
          </a:p>
        </p:txBody>
      </p:sp>
    </p:spTree>
    <p:extLst>
      <p:ext uri="{BB962C8B-B14F-4D97-AF65-F5344CB8AC3E}">
        <p14:creationId xmlns:p14="http://schemas.microsoft.com/office/powerpoint/2010/main" val="3939642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5">
            <a:extLst>
              <a:ext uri="{FF2B5EF4-FFF2-40B4-BE49-F238E27FC236}">
                <a16:creationId xmlns:a16="http://schemas.microsoft.com/office/drawing/2014/main" id="{A41C2183-196C-26DA-89BC-69F1D304C1A2}"/>
              </a:ext>
            </a:extLst>
          </p:cNvPr>
          <p:cNvSpPr/>
          <p:nvPr/>
        </p:nvSpPr>
        <p:spPr>
          <a:xfrm>
            <a:off x="0" y="5705950"/>
            <a:ext cx="12192000" cy="1152050"/>
          </a:xfrm>
          <a:prstGeom prst="rect">
            <a:avLst/>
          </a:prstGeom>
          <a:solidFill>
            <a:srgbClr val="B5A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034" name="Picture 10" descr="Telemedicina – Unisan Gruppo">
            <a:extLst>
              <a:ext uri="{FF2B5EF4-FFF2-40B4-BE49-F238E27FC236}">
                <a16:creationId xmlns:a16="http://schemas.microsoft.com/office/drawing/2014/main" id="{A3300B48-C0B6-9B86-5373-4B3CF0413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42" y="-335160"/>
            <a:ext cx="10787474" cy="71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0">
            <a:extLst>
              <a:ext uri="{FF2B5EF4-FFF2-40B4-BE49-F238E27FC236}">
                <a16:creationId xmlns:a16="http://schemas.microsoft.com/office/drawing/2014/main" id="{7B0DDC23-515A-1EB0-8E42-A9B5553D495E}"/>
              </a:ext>
            </a:extLst>
          </p:cNvPr>
          <p:cNvSpPr/>
          <p:nvPr/>
        </p:nvSpPr>
        <p:spPr>
          <a:xfrm>
            <a:off x="4921217" y="4613920"/>
            <a:ext cx="159987" cy="1599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48" name="Oval 42">
            <a:extLst>
              <a:ext uri="{FF2B5EF4-FFF2-40B4-BE49-F238E27FC236}">
                <a16:creationId xmlns:a16="http://schemas.microsoft.com/office/drawing/2014/main" id="{78C4B3CB-5F6B-A069-492C-93D9F8BBEFF0}"/>
              </a:ext>
            </a:extLst>
          </p:cNvPr>
          <p:cNvSpPr/>
          <p:nvPr/>
        </p:nvSpPr>
        <p:spPr>
          <a:xfrm>
            <a:off x="7624916" y="4613920"/>
            <a:ext cx="159987" cy="1599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58" name="Rectangular Callout 74">
            <a:extLst>
              <a:ext uri="{FF2B5EF4-FFF2-40B4-BE49-F238E27FC236}">
                <a16:creationId xmlns:a16="http://schemas.microsoft.com/office/drawing/2014/main" id="{CB9CDA4C-EC0F-0BAE-3DB7-FA231A300DC8}"/>
              </a:ext>
            </a:extLst>
          </p:cNvPr>
          <p:cNvSpPr/>
          <p:nvPr/>
        </p:nvSpPr>
        <p:spPr>
          <a:xfrm>
            <a:off x="303133" y="1664094"/>
            <a:ext cx="1792800" cy="676800"/>
          </a:xfrm>
          <a:prstGeom prst="wedgeRectCallout">
            <a:avLst>
              <a:gd name="adj1" fmla="val 61888"/>
              <a:gd name="adj2" fmla="val 122359"/>
            </a:avLst>
          </a:prstGeom>
          <a:solidFill>
            <a:srgbClr val="0E7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prstClr val="white"/>
                </a:solidFill>
              </a:rPr>
              <a:t>Cybersicurezza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59" name="Rectangular Callout 74">
            <a:extLst>
              <a:ext uri="{FF2B5EF4-FFF2-40B4-BE49-F238E27FC236}">
                <a16:creationId xmlns:a16="http://schemas.microsoft.com/office/drawing/2014/main" id="{0A4B0939-78AB-1242-BCF4-FA88206BFF17}"/>
              </a:ext>
            </a:extLst>
          </p:cNvPr>
          <p:cNvSpPr/>
          <p:nvPr/>
        </p:nvSpPr>
        <p:spPr>
          <a:xfrm>
            <a:off x="10189372" y="2317107"/>
            <a:ext cx="1793576" cy="676347"/>
          </a:xfrm>
          <a:prstGeom prst="wedgeRectCallout">
            <a:avLst>
              <a:gd name="adj1" fmla="val -68086"/>
              <a:gd name="adj2" fmla="val 249619"/>
            </a:avLst>
          </a:prstGeom>
          <a:solidFill>
            <a:srgbClr val="0E7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prstClr val="white"/>
                </a:solidFill>
              </a:rPr>
              <a:t>Integrazione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nel</a:t>
            </a:r>
            <a:r>
              <a:rPr lang="en-US" sz="1400" dirty="0">
                <a:solidFill>
                  <a:prstClr val="white"/>
                </a:solidFill>
              </a:rPr>
              <a:t> </a:t>
            </a:r>
            <a:r>
              <a:rPr lang="en-US" sz="1400" dirty="0" err="1">
                <a:solidFill>
                  <a:prstClr val="white"/>
                </a:solidFill>
              </a:rPr>
              <a:t>processo</a:t>
            </a:r>
            <a:r>
              <a:rPr lang="en-US" sz="1400" dirty="0">
                <a:solidFill>
                  <a:prstClr val="white"/>
                </a:solidFill>
              </a:rPr>
              <a:t> di </a:t>
            </a:r>
            <a:r>
              <a:rPr lang="en-US" sz="1400" dirty="0" err="1">
                <a:solidFill>
                  <a:prstClr val="white"/>
                </a:solidFill>
              </a:rPr>
              <a:t>cura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61" name="Rectangular Callout 74">
            <a:extLst>
              <a:ext uri="{FF2B5EF4-FFF2-40B4-BE49-F238E27FC236}">
                <a16:creationId xmlns:a16="http://schemas.microsoft.com/office/drawing/2014/main" id="{87E0C847-B1EE-B018-70AD-F67A3216B099}"/>
              </a:ext>
            </a:extLst>
          </p:cNvPr>
          <p:cNvSpPr/>
          <p:nvPr/>
        </p:nvSpPr>
        <p:spPr>
          <a:xfrm>
            <a:off x="8082098" y="983537"/>
            <a:ext cx="1792800" cy="676800"/>
          </a:xfrm>
          <a:prstGeom prst="wedgeRectCallout">
            <a:avLst>
              <a:gd name="adj1" fmla="val -46621"/>
              <a:gd name="adj2" fmla="val 166070"/>
            </a:avLst>
          </a:prstGeom>
          <a:solidFill>
            <a:srgbClr val="0E7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prstClr val="white"/>
                </a:solidFill>
              </a:rPr>
              <a:t>Cambiamento</a:t>
            </a:r>
            <a:r>
              <a:rPr lang="en-US" sz="1400" dirty="0">
                <a:solidFill>
                  <a:prstClr val="white"/>
                </a:solidFill>
              </a:rPr>
              <a:t>  </a:t>
            </a:r>
            <a:r>
              <a:rPr lang="en-US" sz="1400" dirty="0" err="1">
                <a:solidFill>
                  <a:prstClr val="white"/>
                </a:solidFill>
              </a:rPr>
              <a:t>Culturale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51" name="Rectangular Callout 74">
            <a:extLst>
              <a:ext uri="{FF2B5EF4-FFF2-40B4-BE49-F238E27FC236}">
                <a16:creationId xmlns:a16="http://schemas.microsoft.com/office/drawing/2014/main" id="{D062BD4C-88DA-53C0-F2DF-1F828DCA1AB6}"/>
              </a:ext>
            </a:extLst>
          </p:cNvPr>
          <p:cNvSpPr/>
          <p:nvPr/>
        </p:nvSpPr>
        <p:spPr>
          <a:xfrm>
            <a:off x="4184804" y="294315"/>
            <a:ext cx="1792800" cy="676800"/>
          </a:xfrm>
          <a:prstGeom prst="wedgeRectCallout">
            <a:avLst>
              <a:gd name="adj1" fmla="val 883"/>
              <a:gd name="adj2" fmla="val 167395"/>
            </a:avLst>
          </a:prstGeom>
          <a:solidFill>
            <a:srgbClr val="0E7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prstClr val="white"/>
                </a:solidFill>
              </a:rPr>
              <a:t>Interoperabilità</a:t>
            </a:r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5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3675F9B-1408-531A-4748-4A88DF6636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21" y="6130425"/>
            <a:ext cx="596239" cy="59623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F1112BD-7EBD-AD9F-E302-AF8E776C1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04" y="6207091"/>
            <a:ext cx="720189" cy="39662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689A782-30D0-DAC8-2BA7-63F9DF0464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5106237" y="6226857"/>
            <a:ext cx="1872208" cy="398342"/>
          </a:xfrm>
          <a:prstGeom prst="rect">
            <a:avLst/>
          </a:prstGeom>
        </p:spPr>
      </p:pic>
      <p:pic>
        <p:nvPicPr>
          <p:cNvPr id="5" name="immagini2">
            <a:extLst>
              <a:ext uri="{FF2B5EF4-FFF2-40B4-BE49-F238E27FC236}">
                <a16:creationId xmlns:a16="http://schemas.microsoft.com/office/drawing/2014/main" id="{1A9E440A-E7F3-E78E-7F6D-60E54CD16E74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068202" y="6188083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37EEDC7-F5D9-C7C1-40B7-7D18076C8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04" y="6205903"/>
            <a:ext cx="720189" cy="39662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37494B6-EA53-EA96-427D-B3E9EBA55A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5106237" y="6225669"/>
            <a:ext cx="1872208" cy="398342"/>
          </a:xfrm>
          <a:prstGeom prst="rect">
            <a:avLst/>
          </a:prstGeom>
        </p:spPr>
      </p:pic>
      <p:pic>
        <p:nvPicPr>
          <p:cNvPr id="8" name="immagini2">
            <a:extLst>
              <a:ext uri="{FF2B5EF4-FFF2-40B4-BE49-F238E27FC236}">
                <a16:creationId xmlns:a16="http://schemas.microsoft.com/office/drawing/2014/main" id="{F2D091C6-44B9-7A9B-E5AD-E41FF653D726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068202" y="6186895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immagini3">
            <a:extLst>
              <a:ext uri="{FF2B5EF4-FFF2-40B4-BE49-F238E27FC236}">
                <a16:creationId xmlns:a16="http://schemas.microsoft.com/office/drawing/2014/main" id="{3857D42D-4599-08B5-11EE-CE4202598BCE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 r="39914"/>
          <a:stretch>
            <a:fillRect/>
          </a:stretch>
        </p:blipFill>
        <p:spPr>
          <a:xfrm>
            <a:off x="628959" y="6193684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766F6F5-9ED0-C60D-FE35-A10466791A2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A5BC32E-7654-E4D2-32FE-9EA85CAD264C}"/>
              </a:ext>
            </a:extLst>
          </p:cNvPr>
          <p:cNvSpPr txBox="1"/>
          <p:nvPr/>
        </p:nvSpPr>
        <p:spPr>
          <a:xfrm>
            <a:off x="7608000" y="6063784"/>
            <a:ext cx="4550050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algn="just">
              <a:defRPr b="1">
                <a:solidFill>
                  <a:srgbClr val="E19C01"/>
                </a:solidFill>
                <a:latin typeface="Raleway" panose="020B0503030101060003" pitchFamily="34" charset="77"/>
              </a:defRPr>
            </a:lvl1pPr>
          </a:lstStyle>
          <a:p>
            <a:r>
              <a:rPr lang="it-IT" sz="1000" b="1" dirty="0">
                <a:solidFill>
                  <a:srgbClr val="00B0F0"/>
                </a:solidFill>
                <a:latin typeface="Raleway"/>
              </a:rPr>
              <a:t>DM </a:t>
            </a:r>
            <a:r>
              <a:rPr lang="it-IT" sz="1000" b="1" dirty="0">
                <a:solidFill>
                  <a:srgbClr val="00B0F0"/>
                </a:solidFill>
                <a:latin typeface="Raleway" pitchFamily="2" charset="0"/>
                <a:cs typeface="Calibri"/>
              </a:rPr>
              <a:t>n. 77 del 23 maggio 2022 </a:t>
            </a:r>
            <a:r>
              <a:rPr lang="it-IT" sz="1000" dirty="0">
                <a:solidFill>
                  <a:srgbClr val="00B0F0"/>
                </a:solidFill>
                <a:latin typeface="Raleway" pitchFamily="2" charset="0"/>
                <a:cs typeface="Calibri"/>
              </a:rPr>
              <a:t>Pubblicato in G.U. - n. 144 del 22/06/2022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88D51346-5A8B-F644-BD61-EB311F01E8EA}"/>
              </a:ext>
            </a:extLst>
          </p:cNvPr>
          <p:cNvGrpSpPr/>
          <p:nvPr/>
        </p:nvGrpSpPr>
        <p:grpSpPr>
          <a:xfrm>
            <a:off x="2958251" y="904510"/>
            <a:ext cx="6609955" cy="4953998"/>
            <a:chOff x="628959" y="1250717"/>
            <a:chExt cx="6349486" cy="4719153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59601A69-13AD-7D45-9E27-872F607E7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710"/>
            <a:stretch/>
          </p:blipFill>
          <p:spPr>
            <a:xfrm>
              <a:off x="628959" y="1250717"/>
              <a:ext cx="6349486" cy="4719153"/>
            </a:xfrm>
            <a:prstGeom prst="rect">
              <a:avLst/>
            </a:prstGeom>
          </p:spPr>
        </p:pic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F1F68E17-8532-B24F-AA39-7924DFFFF285}"/>
                </a:ext>
              </a:extLst>
            </p:cNvPr>
            <p:cNvSpPr/>
            <p:nvPr/>
          </p:nvSpPr>
          <p:spPr>
            <a:xfrm>
              <a:off x="853774" y="4379580"/>
              <a:ext cx="5899856" cy="21964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accent1">
                      <a:lumMod val="75000"/>
                    </a:schemeClr>
                  </a:solidFill>
                  <a:latin typeface="Raleway" panose="020B0503030101060003" pitchFamily="34" charset="77"/>
                </a:rPr>
                <a:t>SERVIZI DI TELEMEDICINA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941E65F-999B-9B11-996A-97E7DE4E3976}"/>
              </a:ext>
            </a:extLst>
          </p:cNvPr>
          <p:cNvSpPr txBox="1">
            <a:spLocks/>
          </p:cNvSpPr>
          <p:nvPr/>
        </p:nvSpPr>
        <p:spPr>
          <a:xfrm>
            <a:off x="344862" y="110272"/>
            <a:ext cx="906246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2"/>
                </a:solidFill>
                <a:latin typeface="Ralewa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498B"/>
                </a:solidFill>
                <a:effectLst/>
                <a:uLnTx/>
                <a:uFillTx/>
                <a:latin typeface="Raleway" pitchFamily="2" charset="0"/>
              </a:rPr>
              <a:t>Il modello organizzativo della rete Territoriale</a:t>
            </a:r>
          </a:p>
        </p:txBody>
      </p:sp>
    </p:spTree>
    <p:extLst>
      <p:ext uri="{BB962C8B-B14F-4D97-AF65-F5344CB8AC3E}">
        <p14:creationId xmlns:p14="http://schemas.microsoft.com/office/powerpoint/2010/main" val="18413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21421B-644A-1F5B-B4C9-8DFD69D1399D}"/>
              </a:ext>
            </a:extLst>
          </p:cNvPr>
          <p:cNvSpPr txBox="1">
            <a:spLocks/>
          </p:cNvSpPr>
          <p:nvPr/>
        </p:nvSpPr>
        <p:spPr>
          <a:xfrm>
            <a:off x="332067" y="88208"/>
            <a:ext cx="906246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2"/>
                </a:solidFill>
                <a:latin typeface="Ralewa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srgbClr val="00498B"/>
                </a:solidFill>
                <a:effectLst/>
                <a:uLnTx/>
                <a:uFillTx/>
                <a:latin typeface="Raleway" pitchFamily="2" charset="0"/>
              </a:rPr>
              <a:t>Investimento 1.2.3. Telemedicina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DA1224A-7C64-400A-F088-1310438075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CC9C44B-A416-F182-2D06-D11D3CB163B5}"/>
              </a:ext>
            </a:extLst>
          </p:cNvPr>
          <p:cNvSpPr txBox="1">
            <a:spLocks/>
          </p:cNvSpPr>
          <p:nvPr/>
        </p:nvSpPr>
        <p:spPr>
          <a:xfrm>
            <a:off x="6744535" y="1441820"/>
            <a:ext cx="2896089" cy="307777"/>
          </a:xfrm>
          <a:prstGeom prst="rect">
            <a:avLst/>
          </a:prstGeom>
        </p:spPr>
        <p:txBody>
          <a:bodyPr lIns="64294" tIns="32147" rIns="64294" bIns="3214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>
                <a:solidFill>
                  <a:srgbClr val="1297EE"/>
                </a:solidFill>
                <a:latin typeface="Raleway" pitchFamily="2" charset="0"/>
                <a:cs typeface="Calibri"/>
              </a:rPr>
              <a:t>Finanziamento Telemedicina</a:t>
            </a:r>
          </a:p>
          <a:p>
            <a:endParaRPr lang="it-IT" sz="1400" b="1" i="1" dirty="0">
              <a:solidFill>
                <a:srgbClr val="1297EE"/>
              </a:solidFill>
              <a:latin typeface="Raleway" pitchFamily="2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1411EDF-D271-75A9-0925-F5184F1A5036}"/>
              </a:ext>
            </a:extLst>
          </p:cNvPr>
          <p:cNvSpPr txBox="1"/>
          <p:nvPr/>
        </p:nvSpPr>
        <p:spPr>
          <a:xfrm>
            <a:off x="7684579" y="1708640"/>
            <a:ext cx="1016000" cy="313932"/>
          </a:xfrm>
          <a:prstGeom prst="rect">
            <a:avLst/>
          </a:prstGeom>
        </p:spPr>
        <p:txBody>
          <a:bodyPr lIns="64294" tIns="32147" rIns="64294" bIns="32147" anchor="t"/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1600" b="1" spc="-60" baseline="0">
                <a:solidFill>
                  <a:srgbClr val="FF0000"/>
                </a:solidFill>
                <a:latin typeface="Raleway" pitchFamily="2" charset="0"/>
                <a:ea typeface="+mj-ea"/>
                <a:cs typeface="Calibri"/>
              </a:defRPr>
            </a:lvl1pPr>
          </a:lstStyle>
          <a:p>
            <a:r>
              <a:rPr lang="it-IT" dirty="0">
                <a:solidFill>
                  <a:srgbClr val="1297EE"/>
                </a:solidFill>
              </a:rPr>
              <a:t>€ 1,0 Mld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C526D1C9-CCDD-95BD-3FFE-676328254E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9967184" y="6333246"/>
            <a:ext cx="1872208" cy="398342"/>
          </a:xfrm>
          <a:prstGeom prst="rect">
            <a:avLst/>
          </a:prstGeom>
        </p:spPr>
      </p:pic>
      <p:grpSp>
        <p:nvGrpSpPr>
          <p:cNvPr id="5" name="Group 9">
            <a:extLst>
              <a:ext uri="{FF2B5EF4-FFF2-40B4-BE49-F238E27FC236}">
                <a16:creationId xmlns:a16="http://schemas.microsoft.com/office/drawing/2014/main" id="{06B4138F-E888-66D9-2E1E-742BB28BBF03}"/>
              </a:ext>
            </a:extLst>
          </p:cNvPr>
          <p:cNvGrpSpPr/>
          <p:nvPr/>
        </p:nvGrpSpPr>
        <p:grpSpPr>
          <a:xfrm>
            <a:off x="595632" y="1335741"/>
            <a:ext cx="10992208" cy="4794145"/>
            <a:chOff x="1287463" y="1704975"/>
            <a:chExt cx="6604000" cy="3962400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782C73B-B6D8-8C19-8A64-3DCAD2BD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463" y="1704975"/>
              <a:ext cx="3876796" cy="3962400"/>
            </a:xfrm>
            <a:custGeom>
              <a:avLst/>
              <a:gdLst>
                <a:gd name="T0" fmla="*/ 251 w 317"/>
                <a:gd name="T1" fmla="*/ 324 h 324"/>
                <a:gd name="T2" fmla="*/ 0 w 317"/>
                <a:gd name="T3" fmla="*/ 324 h 324"/>
                <a:gd name="T4" fmla="*/ 0 w 317"/>
                <a:gd name="T5" fmla="*/ 0 h 324"/>
                <a:gd name="T6" fmla="*/ 279 w 317"/>
                <a:gd name="T7" fmla="*/ 0 h 324"/>
                <a:gd name="T8" fmla="*/ 272 w 317"/>
                <a:gd name="T9" fmla="*/ 88 h 324"/>
                <a:gd name="T10" fmla="*/ 282 w 317"/>
                <a:gd name="T11" fmla="*/ 88 h 324"/>
                <a:gd name="T12" fmla="*/ 285 w 317"/>
                <a:gd name="T13" fmla="*/ 50 h 324"/>
                <a:gd name="T14" fmla="*/ 317 w 317"/>
                <a:gd name="T15" fmla="*/ 115 h 324"/>
                <a:gd name="T16" fmla="*/ 274 w 317"/>
                <a:gd name="T17" fmla="*/ 175 h 324"/>
                <a:gd name="T18" fmla="*/ 278 w 317"/>
                <a:gd name="T19" fmla="*/ 141 h 324"/>
                <a:gd name="T20" fmla="*/ 267 w 317"/>
                <a:gd name="T21" fmla="*/ 141 h 324"/>
                <a:gd name="T22" fmla="*/ 251 w 317"/>
                <a:gd name="T2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324">
                  <a:moveTo>
                    <a:pt x="251" y="324"/>
                  </a:moveTo>
                  <a:lnTo>
                    <a:pt x="0" y="324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2" y="88"/>
                  </a:lnTo>
                  <a:lnTo>
                    <a:pt x="282" y="88"/>
                  </a:lnTo>
                  <a:lnTo>
                    <a:pt x="285" y="50"/>
                  </a:lnTo>
                  <a:lnTo>
                    <a:pt x="317" y="115"/>
                  </a:lnTo>
                  <a:lnTo>
                    <a:pt x="274" y="175"/>
                  </a:lnTo>
                  <a:lnTo>
                    <a:pt x="278" y="141"/>
                  </a:lnTo>
                  <a:lnTo>
                    <a:pt x="267" y="141"/>
                  </a:lnTo>
                  <a:lnTo>
                    <a:pt x="251" y="324"/>
                  </a:lnTo>
                  <a:close/>
                </a:path>
              </a:pathLst>
            </a:custGeom>
            <a:solidFill>
              <a:srgbClr val="2160AD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01A07607-BBF3-14FC-B503-0561B2291C9F}"/>
                </a:ext>
              </a:extLst>
            </p:cNvPr>
            <p:cNvGrpSpPr/>
            <p:nvPr/>
          </p:nvGrpSpPr>
          <p:grpSpPr>
            <a:xfrm>
              <a:off x="4002441" y="1704975"/>
              <a:ext cx="3889022" cy="3962400"/>
              <a:chOff x="4002441" y="1704975"/>
              <a:chExt cx="3889022" cy="3962400"/>
            </a:xfrm>
          </p:grpSpPr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E607431E-A077-F46D-D4EC-709C4E252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441" y="1704975"/>
                <a:ext cx="3889022" cy="3962400"/>
              </a:xfrm>
              <a:custGeom>
                <a:avLst/>
                <a:gdLst>
                  <a:gd name="T0" fmla="*/ 68 w 318"/>
                  <a:gd name="T1" fmla="*/ 0 h 324"/>
                  <a:gd name="T2" fmla="*/ 318 w 318"/>
                  <a:gd name="T3" fmla="*/ 0 h 324"/>
                  <a:gd name="T4" fmla="*/ 318 w 318"/>
                  <a:gd name="T5" fmla="*/ 324 h 324"/>
                  <a:gd name="T6" fmla="*/ 39 w 318"/>
                  <a:gd name="T7" fmla="*/ 324 h 324"/>
                  <a:gd name="T8" fmla="*/ 46 w 318"/>
                  <a:gd name="T9" fmla="*/ 236 h 324"/>
                  <a:gd name="T10" fmla="*/ 36 w 318"/>
                  <a:gd name="T11" fmla="*/ 236 h 324"/>
                  <a:gd name="T12" fmla="*/ 32 w 318"/>
                  <a:gd name="T13" fmla="*/ 274 h 324"/>
                  <a:gd name="T14" fmla="*/ 0 w 318"/>
                  <a:gd name="T15" fmla="*/ 210 h 324"/>
                  <a:gd name="T16" fmla="*/ 44 w 318"/>
                  <a:gd name="T17" fmla="*/ 150 h 324"/>
                  <a:gd name="T18" fmla="*/ 40 w 318"/>
                  <a:gd name="T19" fmla="*/ 184 h 324"/>
                  <a:gd name="T20" fmla="*/ 51 w 318"/>
                  <a:gd name="T21" fmla="*/ 184 h 324"/>
                  <a:gd name="T22" fmla="*/ 68 w 318"/>
                  <a:gd name="T23" fmla="*/ 0 h 324"/>
                  <a:gd name="connsiteX0" fmla="*/ 2138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1226 w 10000"/>
                  <a:gd name="connsiteY3" fmla="*/ 10000 h 10000"/>
                  <a:gd name="connsiteX4" fmla="*/ 1447 w 10000"/>
                  <a:gd name="connsiteY4" fmla="*/ 7284 h 10000"/>
                  <a:gd name="connsiteX5" fmla="*/ 1132 w 10000"/>
                  <a:gd name="connsiteY5" fmla="*/ 7284 h 10000"/>
                  <a:gd name="connsiteX6" fmla="*/ 1006 w 10000"/>
                  <a:gd name="connsiteY6" fmla="*/ 8457 h 10000"/>
                  <a:gd name="connsiteX7" fmla="*/ 0 w 10000"/>
                  <a:gd name="connsiteY7" fmla="*/ 6481 h 10000"/>
                  <a:gd name="connsiteX8" fmla="*/ 1384 w 10000"/>
                  <a:gd name="connsiteY8" fmla="*/ 4630 h 10000"/>
                  <a:gd name="connsiteX9" fmla="*/ 1289 w 10000"/>
                  <a:gd name="connsiteY9" fmla="*/ 5667 h 10000"/>
                  <a:gd name="connsiteX10" fmla="*/ 1604 w 10000"/>
                  <a:gd name="connsiteY10" fmla="*/ 5679 h 10000"/>
                  <a:gd name="connsiteX11" fmla="*/ 2138 w 10000"/>
                  <a:gd name="connsiteY11" fmla="*/ 0 h 10000"/>
                  <a:gd name="connsiteX0" fmla="*/ 2138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1226 w 10000"/>
                  <a:gd name="connsiteY3" fmla="*/ 10000 h 10000"/>
                  <a:gd name="connsiteX4" fmla="*/ 1447 w 10000"/>
                  <a:gd name="connsiteY4" fmla="*/ 7284 h 10000"/>
                  <a:gd name="connsiteX5" fmla="*/ 1132 w 10000"/>
                  <a:gd name="connsiteY5" fmla="*/ 7284 h 10000"/>
                  <a:gd name="connsiteX6" fmla="*/ 1037 w 10000"/>
                  <a:gd name="connsiteY6" fmla="*/ 8457 h 10000"/>
                  <a:gd name="connsiteX7" fmla="*/ 0 w 10000"/>
                  <a:gd name="connsiteY7" fmla="*/ 6481 h 10000"/>
                  <a:gd name="connsiteX8" fmla="*/ 1384 w 10000"/>
                  <a:gd name="connsiteY8" fmla="*/ 4630 h 10000"/>
                  <a:gd name="connsiteX9" fmla="*/ 1289 w 10000"/>
                  <a:gd name="connsiteY9" fmla="*/ 5667 h 10000"/>
                  <a:gd name="connsiteX10" fmla="*/ 1604 w 10000"/>
                  <a:gd name="connsiteY10" fmla="*/ 5679 h 10000"/>
                  <a:gd name="connsiteX11" fmla="*/ 2138 w 10000"/>
                  <a:gd name="connsiteY11" fmla="*/ 0 h 10000"/>
                  <a:gd name="connsiteX0" fmla="*/ 2138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1226 w 10000"/>
                  <a:gd name="connsiteY3" fmla="*/ 10000 h 10000"/>
                  <a:gd name="connsiteX4" fmla="*/ 1447 w 10000"/>
                  <a:gd name="connsiteY4" fmla="*/ 7284 h 10000"/>
                  <a:gd name="connsiteX5" fmla="*/ 1144 w 10000"/>
                  <a:gd name="connsiteY5" fmla="*/ 7302 h 10000"/>
                  <a:gd name="connsiteX6" fmla="*/ 1037 w 10000"/>
                  <a:gd name="connsiteY6" fmla="*/ 8457 h 10000"/>
                  <a:gd name="connsiteX7" fmla="*/ 0 w 10000"/>
                  <a:gd name="connsiteY7" fmla="*/ 6481 h 10000"/>
                  <a:gd name="connsiteX8" fmla="*/ 1384 w 10000"/>
                  <a:gd name="connsiteY8" fmla="*/ 4630 h 10000"/>
                  <a:gd name="connsiteX9" fmla="*/ 1289 w 10000"/>
                  <a:gd name="connsiteY9" fmla="*/ 5667 h 10000"/>
                  <a:gd name="connsiteX10" fmla="*/ 1604 w 10000"/>
                  <a:gd name="connsiteY10" fmla="*/ 5679 h 10000"/>
                  <a:gd name="connsiteX11" fmla="*/ 2138 w 10000"/>
                  <a:gd name="connsiteY11" fmla="*/ 0 h 10000"/>
                  <a:gd name="connsiteX0" fmla="*/ 2138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1226 w 10000"/>
                  <a:gd name="connsiteY3" fmla="*/ 10000 h 10000"/>
                  <a:gd name="connsiteX4" fmla="*/ 1447 w 10000"/>
                  <a:gd name="connsiteY4" fmla="*/ 7284 h 10000"/>
                  <a:gd name="connsiteX5" fmla="*/ 1144 w 10000"/>
                  <a:gd name="connsiteY5" fmla="*/ 7302 h 10000"/>
                  <a:gd name="connsiteX6" fmla="*/ 1037 w 10000"/>
                  <a:gd name="connsiteY6" fmla="*/ 8487 h 10000"/>
                  <a:gd name="connsiteX7" fmla="*/ 0 w 10000"/>
                  <a:gd name="connsiteY7" fmla="*/ 6481 h 10000"/>
                  <a:gd name="connsiteX8" fmla="*/ 1384 w 10000"/>
                  <a:gd name="connsiteY8" fmla="*/ 4630 h 10000"/>
                  <a:gd name="connsiteX9" fmla="*/ 1289 w 10000"/>
                  <a:gd name="connsiteY9" fmla="*/ 5667 h 10000"/>
                  <a:gd name="connsiteX10" fmla="*/ 1604 w 10000"/>
                  <a:gd name="connsiteY10" fmla="*/ 5679 h 10000"/>
                  <a:gd name="connsiteX11" fmla="*/ 2138 w 10000"/>
                  <a:gd name="connsiteY1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00" h="10000">
                    <a:moveTo>
                      <a:pt x="2138" y="0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1226" y="10000"/>
                    </a:lnTo>
                    <a:cubicBezTo>
                      <a:pt x="1300" y="9095"/>
                      <a:pt x="1373" y="8189"/>
                      <a:pt x="1447" y="7284"/>
                    </a:cubicBezTo>
                    <a:lnTo>
                      <a:pt x="1144" y="7302"/>
                    </a:lnTo>
                    <a:cubicBezTo>
                      <a:pt x="1112" y="7693"/>
                      <a:pt x="1069" y="8096"/>
                      <a:pt x="1037" y="8487"/>
                    </a:cubicBezTo>
                    <a:lnTo>
                      <a:pt x="0" y="6481"/>
                    </a:lnTo>
                    <a:lnTo>
                      <a:pt x="1384" y="4630"/>
                    </a:lnTo>
                    <a:cubicBezTo>
                      <a:pt x="1352" y="4976"/>
                      <a:pt x="1321" y="5321"/>
                      <a:pt x="1289" y="5667"/>
                    </a:cubicBezTo>
                    <a:lnTo>
                      <a:pt x="1604" y="5679"/>
                    </a:lnTo>
                    <a:lnTo>
                      <a:pt x="2138" y="0"/>
                    </a:lnTo>
                    <a:close/>
                  </a:path>
                </a:pathLst>
              </a:custGeom>
              <a:solidFill>
                <a:srgbClr val="2290CF"/>
              </a:solidFill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13">
                <a:extLst>
                  <a:ext uri="{FF2B5EF4-FFF2-40B4-BE49-F238E27FC236}">
                    <a16:creationId xmlns:a16="http://schemas.microsoft.com/office/drawing/2014/main" id="{2E4D3758-EB64-DDED-E5BF-47F756280290}"/>
                  </a:ext>
                </a:extLst>
              </p:cNvPr>
              <p:cNvSpPr/>
              <p:nvPr/>
            </p:nvSpPr>
            <p:spPr>
              <a:xfrm rot="250782">
                <a:off x="4438578" y="3935740"/>
                <a:ext cx="301865" cy="674068"/>
              </a:xfrm>
              <a:prstGeom prst="rect">
                <a:avLst/>
              </a:prstGeom>
              <a:solidFill>
                <a:srgbClr val="2290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5" name="Group 5">
              <a:extLst>
                <a:ext uri="{FF2B5EF4-FFF2-40B4-BE49-F238E27FC236}">
                  <a16:creationId xmlns:a16="http://schemas.microsoft.com/office/drawing/2014/main" id="{D0598B53-42B7-E3C2-7276-FF34E03E7394}"/>
                </a:ext>
              </a:extLst>
            </p:cNvPr>
            <p:cNvGrpSpPr/>
            <p:nvPr/>
          </p:nvGrpSpPr>
          <p:grpSpPr>
            <a:xfrm>
              <a:off x="4461440" y="2316456"/>
              <a:ext cx="702811" cy="1528708"/>
              <a:chOff x="4461440" y="2316456"/>
              <a:chExt cx="702811" cy="1528708"/>
            </a:xfrm>
          </p:grpSpPr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1A0BE22D-C01D-1488-F428-974F42598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770" y="2316456"/>
                <a:ext cx="611481" cy="1528708"/>
              </a:xfrm>
              <a:custGeom>
                <a:avLst/>
                <a:gdLst>
                  <a:gd name="T0" fmla="*/ 5 w 50"/>
                  <a:gd name="T1" fmla="*/ 38 h 125"/>
                  <a:gd name="T2" fmla="*/ 15 w 50"/>
                  <a:gd name="T3" fmla="*/ 38 h 125"/>
                  <a:gd name="T4" fmla="*/ 18 w 50"/>
                  <a:gd name="T5" fmla="*/ 0 h 125"/>
                  <a:gd name="T6" fmla="*/ 50 w 50"/>
                  <a:gd name="T7" fmla="*/ 65 h 125"/>
                  <a:gd name="T8" fmla="*/ 7 w 50"/>
                  <a:gd name="T9" fmla="*/ 125 h 125"/>
                  <a:gd name="T10" fmla="*/ 11 w 50"/>
                  <a:gd name="T11" fmla="*/ 91 h 125"/>
                  <a:gd name="T12" fmla="*/ 0 w 50"/>
                  <a:gd name="T13" fmla="*/ 91 h 125"/>
                  <a:gd name="T14" fmla="*/ 5 w 50"/>
                  <a:gd name="T15" fmla="*/ 38 h 125"/>
                  <a:gd name="connsiteX0" fmla="*/ 1000 w 10000"/>
                  <a:gd name="connsiteY0" fmla="*/ 3040 h 10000"/>
                  <a:gd name="connsiteX1" fmla="*/ 3000 w 10000"/>
                  <a:gd name="connsiteY1" fmla="*/ 3040 h 10000"/>
                  <a:gd name="connsiteX2" fmla="*/ 3600 w 10000"/>
                  <a:gd name="connsiteY2" fmla="*/ 0 h 10000"/>
                  <a:gd name="connsiteX3" fmla="*/ 10000 w 10000"/>
                  <a:gd name="connsiteY3" fmla="*/ 5200 h 10000"/>
                  <a:gd name="connsiteX4" fmla="*/ 1400 w 10000"/>
                  <a:gd name="connsiteY4" fmla="*/ 10000 h 10000"/>
                  <a:gd name="connsiteX5" fmla="*/ 2005 w 10000"/>
                  <a:gd name="connsiteY5" fmla="*/ 7311 h 10000"/>
                  <a:gd name="connsiteX6" fmla="*/ 0 w 10000"/>
                  <a:gd name="connsiteY6" fmla="*/ 7280 h 10000"/>
                  <a:gd name="connsiteX7" fmla="*/ 1000 w 10000"/>
                  <a:gd name="connsiteY7" fmla="*/ 3040 h 10000"/>
                  <a:gd name="connsiteX0" fmla="*/ 1000 w 10000"/>
                  <a:gd name="connsiteY0" fmla="*/ 3040 h 10000"/>
                  <a:gd name="connsiteX1" fmla="*/ 3000 w 10000"/>
                  <a:gd name="connsiteY1" fmla="*/ 3040 h 10000"/>
                  <a:gd name="connsiteX2" fmla="*/ 3600 w 10000"/>
                  <a:gd name="connsiteY2" fmla="*/ 0 h 10000"/>
                  <a:gd name="connsiteX3" fmla="*/ 10000 w 10000"/>
                  <a:gd name="connsiteY3" fmla="*/ 5200 h 10000"/>
                  <a:gd name="connsiteX4" fmla="*/ 1400 w 10000"/>
                  <a:gd name="connsiteY4" fmla="*/ 10000 h 10000"/>
                  <a:gd name="connsiteX5" fmla="*/ 2239 w 10000"/>
                  <a:gd name="connsiteY5" fmla="*/ 7295 h 10000"/>
                  <a:gd name="connsiteX6" fmla="*/ 0 w 10000"/>
                  <a:gd name="connsiteY6" fmla="*/ 7280 h 10000"/>
                  <a:gd name="connsiteX7" fmla="*/ 1000 w 10000"/>
                  <a:gd name="connsiteY7" fmla="*/ 3040 h 10000"/>
                  <a:gd name="connsiteX0" fmla="*/ 1000 w 10000"/>
                  <a:gd name="connsiteY0" fmla="*/ 3040 h 10000"/>
                  <a:gd name="connsiteX1" fmla="*/ 3000 w 10000"/>
                  <a:gd name="connsiteY1" fmla="*/ 3040 h 10000"/>
                  <a:gd name="connsiteX2" fmla="*/ 3600 w 10000"/>
                  <a:gd name="connsiteY2" fmla="*/ 0 h 10000"/>
                  <a:gd name="connsiteX3" fmla="*/ 10000 w 10000"/>
                  <a:gd name="connsiteY3" fmla="*/ 5200 h 10000"/>
                  <a:gd name="connsiteX4" fmla="*/ 1400 w 10000"/>
                  <a:gd name="connsiteY4" fmla="*/ 10000 h 10000"/>
                  <a:gd name="connsiteX5" fmla="*/ 2044 w 10000"/>
                  <a:gd name="connsiteY5" fmla="*/ 7248 h 10000"/>
                  <a:gd name="connsiteX6" fmla="*/ 0 w 10000"/>
                  <a:gd name="connsiteY6" fmla="*/ 7280 h 10000"/>
                  <a:gd name="connsiteX7" fmla="*/ 1000 w 10000"/>
                  <a:gd name="connsiteY7" fmla="*/ 30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000">
                    <a:moveTo>
                      <a:pt x="1000" y="3040"/>
                    </a:moveTo>
                    <a:lnTo>
                      <a:pt x="3000" y="3040"/>
                    </a:lnTo>
                    <a:lnTo>
                      <a:pt x="3600" y="0"/>
                    </a:lnTo>
                    <a:lnTo>
                      <a:pt x="10000" y="5200"/>
                    </a:lnTo>
                    <a:lnTo>
                      <a:pt x="1400" y="10000"/>
                    </a:lnTo>
                    <a:lnTo>
                      <a:pt x="2044" y="7248"/>
                    </a:lnTo>
                    <a:lnTo>
                      <a:pt x="0" y="7280"/>
                    </a:lnTo>
                    <a:lnTo>
                      <a:pt x="1000" y="3040"/>
                    </a:lnTo>
                    <a:close/>
                  </a:path>
                </a:pathLst>
              </a:custGeom>
              <a:solidFill>
                <a:srgbClr val="2160AD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1">
                <a:extLst>
                  <a:ext uri="{FF2B5EF4-FFF2-40B4-BE49-F238E27FC236}">
                    <a16:creationId xmlns:a16="http://schemas.microsoft.com/office/drawing/2014/main" id="{BB45D284-CCDE-076B-6598-9A219B3E311A}"/>
                  </a:ext>
                </a:extLst>
              </p:cNvPr>
              <p:cNvSpPr/>
              <p:nvPr/>
            </p:nvSpPr>
            <p:spPr>
              <a:xfrm rot="250782">
                <a:off x="4461440" y="2769879"/>
                <a:ext cx="301865" cy="674068"/>
              </a:xfrm>
              <a:prstGeom prst="rect">
                <a:avLst/>
              </a:prstGeom>
              <a:solidFill>
                <a:srgbClr val="2160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72E66C46-72AA-BF06-B3DB-BEC0F0C70564}"/>
              </a:ext>
            </a:extLst>
          </p:cNvPr>
          <p:cNvSpPr/>
          <p:nvPr/>
        </p:nvSpPr>
        <p:spPr>
          <a:xfrm>
            <a:off x="1140898" y="1478362"/>
            <a:ext cx="3722400" cy="51234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6" b="1" dirty="0">
                <a:solidFill>
                  <a:srgbClr val="004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400" b="1" dirty="0">
                <a:solidFill>
                  <a:srgbClr val="00498B"/>
                </a:solidFill>
                <a:latin typeface="Raleway" pitchFamily="2" charset="0"/>
                <a:cs typeface="Calibri" panose="020F0502020204030204" pitchFamily="34" charset="0"/>
              </a:rPr>
              <a:t>Piattaforma di Telemedicina</a:t>
            </a:r>
          </a:p>
          <a:p>
            <a:pPr algn="ctr"/>
            <a:r>
              <a:rPr lang="it-IT" sz="1400" b="1" dirty="0">
                <a:solidFill>
                  <a:srgbClr val="00498B"/>
                </a:solidFill>
                <a:latin typeface="Raleway" pitchFamily="2" charset="0"/>
                <a:cs typeface="Calibri" panose="020F0502020204030204" pitchFamily="34" charset="0"/>
              </a:rPr>
              <a:t>250 €/Mln*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85A70F82-1EB6-6EC2-48C6-D44CBC0D2A73}"/>
              </a:ext>
            </a:extLst>
          </p:cNvPr>
          <p:cNvSpPr/>
          <p:nvPr/>
        </p:nvSpPr>
        <p:spPr>
          <a:xfrm>
            <a:off x="7300349" y="1453040"/>
            <a:ext cx="3721875" cy="51120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00498B"/>
                </a:solidFill>
                <a:latin typeface="Raleway" pitchFamily="2" charset="0"/>
                <a:cs typeface="Calibri" panose="020F0502020204030204" pitchFamily="34" charset="0"/>
              </a:rPr>
              <a:t>Servizi di Telemedicina</a:t>
            </a:r>
          </a:p>
          <a:p>
            <a:pPr algn="ctr"/>
            <a:r>
              <a:rPr lang="it-IT" sz="1400" b="1" dirty="0">
                <a:solidFill>
                  <a:srgbClr val="00498B"/>
                </a:solidFill>
                <a:latin typeface="Raleway" pitchFamily="2" charset="0"/>
                <a:cs typeface="Calibri" panose="020F0502020204030204" pitchFamily="34" charset="0"/>
              </a:rPr>
              <a:t>750 €/Mln*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D6DBF93-CA94-5E48-DF2A-D301083F79E3}"/>
              </a:ext>
            </a:extLst>
          </p:cNvPr>
          <p:cNvSpPr txBox="1"/>
          <p:nvPr/>
        </p:nvSpPr>
        <p:spPr>
          <a:xfrm>
            <a:off x="933771" y="2894506"/>
            <a:ext cx="3181180" cy="1788471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pPr marL="200911" indent="-200911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bg1"/>
                </a:solidFill>
                <a:latin typeface="Raleway"/>
              </a:rPr>
              <a:t>Governo e validazione delle soluzioni; </a:t>
            </a: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bg1"/>
                </a:solidFill>
                <a:latin typeface="Raleway"/>
              </a:rPr>
              <a:t>Workflow clinico </a:t>
            </a:r>
          </a:p>
          <a:p>
            <a:pPr marL="200911" indent="-200911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bg1"/>
                </a:solidFill>
                <a:latin typeface="Raleway"/>
              </a:rPr>
              <a:t>Codifiche e standard terminologici</a:t>
            </a:r>
          </a:p>
          <a:p>
            <a:pPr marL="200911" indent="-200911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bg1"/>
                </a:solidFill>
                <a:latin typeface="Raleway"/>
              </a:rPr>
              <a:t>Valutazione degli outcome di utilizzo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A146369-AECB-8973-E16A-11CA6144BE96}"/>
              </a:ext>
            </a:extLst>
          </p:cNvPr>
          <p:cNvSpPr txBox="1"/>
          <p:nvPr/>
        </p:nvSpPr>
        <p:spPr>
          <a:xfrm>
            <a:off x="7401794" y="2894506"/>
            <a:ext cx="3746944" cy="2011609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pPr algn="just"/>
            <a:endParaRPr lang="it-IT" sz="400" dirty="0">
              <a:latin typeface="Raleway"/>
              <a:cs typeface="Calibri" panose="020F0502020204030204" pitchFamily="34" charset="0"/>
            </a:endParaRP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bg1"/>
                </a:solidFill>
                <a:latin typeface="Raleway"/>
              </a:rPr>
              <a:t>Televisita</a:t>
            </a: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bg1"/>
                </a:solidFill>
                <a:latin typeface="Raleway"/>
              </a:rPr>
              <a:t>Teleconsulto</a:t>
            </a: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bg1"/>
                </a:solidFill>
                <a:latin typeface="Raleway"/>
              </a:rPr>
              <a:t>Teleassistenza</a:t>
            </a: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bg1"/>
                </a:solidFill>
                <a:latin typeface="Raleway"/>
              </a:rPr>
              <a:t>Telemonitoraggio</a:t>
            </a:r>
            <a:r>
              <a:rPr lang="it-IT" sz="1600" b="1" dirty="0">
                <a:solidFill>
                  <a:schemeClr val="bg1"/>
                </a:solidFill>
                <a:latin typeface="Raleway"/>
              </a:rPr>
              <a:t>/Telecontrollo per diabetologia, neurologia, pneumologia, cardiologia e oncologia</a:t>
            </a:r>
          </a:p>
          <a:p>
            <a:pPr algn="just"/>
            <a:endParaRPr lang="it-IT" sz="1050" dirty="0">
              <a:latin typeface="Ralewa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F435310-5096-3E5E-876D-406B3DA39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9845" y1="24654" x2="69845" y2="24654"/>
                        <a14:foregroundMark x1="63918" y1="19668" x2="63918" y2="196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7288" y="1698895"/>
            <a:ext cx="4024607" cy="3744541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509E06C1-D59C-8B32-F764-E8A94ADEB9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225" y1="80415" x2="56225" y2="8041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71" y="5191362"/>
            <a:ext cx="584327" cy="790836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1A7F503-DA6F-94F7-F3B9-2E754061AAA3}"/>
              </a:ext>
            </a:extLst>
          </p:cNvPr>
          <p:cNvSpPr txBox="1"/>
          <p:nvPr/>
        </p:nvSpPr>
        <p:spPr>
          <a:xfrm>
            <a:off x="1140898" y="5374109"/>
            <a:ext cx="4510099" cy="557364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r>
              <a:rPr lang="it-IT" sz="1600" b="1" dirty="0">
                <a:solidFill>
                  <a:srgbClr val="FACC46"/>
                </a:solidFill>
                <a:latin typeface="Raleway"/>
              </a:rPr>
              <a:t>Collaudo della Piattaforma entro il 30 novembre 2023 </a:t>
            </a:r>
          </a:p>
        </p:txBody>
      </p:sp>
    </p:spTree>
    <p:extLst>
      <p:ext uri="{BB962C8B-B14F-4D97-AF65-F5344CB8AC3E}">
        <p14:creationId xmlns:p14="http://schemas.microsoft.com/office/powerpoint/2010/main" val="193758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E315A60-B72C-BCBC-E6F4-4F0946B1F82C}"/>
              </a:ext>
            </a:extLst>
          </p:cNvPr>
          <p:cNvSpPr txBox="1">
            <a:spLocks/>
          </p:cNvSpPr>
          <p:nvPr/>
        </p:nvSpPr>
        <p:spPr>
          <a:xfrm>
            <a:off x="344862" y="110272"/>
            <a:ext cx="906246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2"/>
                </a:solidFill>
                <a:latin typeface="Ralewa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00498B"/>
                </a:solidFill>
                <a:latin typeface="Raleway" pitchFamily="2" charset="0"/>
              </a:rPr>
              <a:t>I moduli della PNT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srgbClr val="00498B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D1CBAF02-2881-799B-995E-C5AFD6617807}"/>
              </a:ext>
            </a:extLst>
          </p:cNvPr>
          <p:cNvSpPr>
            <a:spLocks/>
          </p:cNvSpPr>
          <p:nvPr/>
        </p:nvSpPr>
        <p:spPr bwMode="auto">
          <a:xfrm rot="5400000">
            <a:off x="3400363" y="-750754"/>
            <a:ext cx="4837013" cy="8900971"/>
          </a:xfrm>
          <a:custGeom>
            <a:avLst/>
            <a:gdLst/>
            <a:ahLst/>
            <a:cxnLst>
              <a:cxn ang="0">
                <a:pos x="2692" y="0"/>
              </a:cxn>
              <a:cxn ang="0">
                <a:pos x="2692" y="0"/>
              </a:cxn>
              <a:cxn ang="0">
                <a:pos x="2692" y="97"/>
              </a:cxn>
              <a:cxn ang="0">
                <a:pos x="2692" y="97"/>
              </a:cxn>
              <a:cxn ang="0">
                <a:pos x="2692" y="1449"/>
              </a:cxn>
              <a:cxn ang="0">
                <a:pos x="2692" y="1449"/>
              </a:cxn>
              <a:cxn ang="0">
                <a:pos x="2692" y="1547"/>
              </a:cxn>
              <a:cxn ang="0">
                <a:pos x="2692" y="1547"/>
              </a:cxn>
              <a:cxn ang="0">
                <a:pos x="2693" y="1567"/>
              </a:cxn>
              <a:cxn ang="0">
                <a:pos x="2695" y="1586"/>
              </a:cxn>
              <a:cxn ang="0">
                <a:pos x="2698" y="1604"/>
              </a:cxn>
              <a:cxn ang="0">
                <a:pos x="2703" y="1620"/>
              </a:cxn>
              <a:cxn ang="0">
                <a:pos x="2708" y="1636"/>
              </a:cxn>
              <a:cxn ang="0">
                <a:pos x="2714" y="1649"/>
              </a:cxn>
              <a:cxn ang="0">
                <a:pos x="2720" y="1661"/>
              </a:cxn>
              <a:cxn ang="0">
                <a:pos x="2726" y="1672"/>
              </a:cxn>
              <a:cxn ang="0">
                <a:pos x="2733" y="1682"/>
              </a:cxn>
              <a:cxn ang="0">
                <a:pos x="2739" y="1692"/>
              </a:cxn>
              <a:cxn ang="0">
                <a:pos x="2751" y="1705"/>
              </a:cxn>
              <a:cxn ang="0">
                <a:pos x="2761" y="1715"/>
              </a:cxn>
              <a:cxn ang="0">
                <a:pos x="2766" y="1719"/>
              </a:cxn>
              <a:cxn ang="0">
                <a:pos x="3264" y="1994"/>
              </a:cxn>
              <a:cxn ang="0">
                <a:pos x="0" y="1987"/>
              </a:cxn>
              <a:cxn ang="0">
                <a:pos x="446" y="1719"/>
              </a:cxn>
              <a:cxn ang="0">
                <a:pos x="446" y="1719"/>
              </a:cxn>
              <a:cxn ang="0">
                <a:pos x="452" y="1715"/>
              </a:cxn>
              <a:cxn ang="0">
                <a:pos x="461" y="1707"/>
              </a:cxn>
              <a:cxn ang="0">
                <a:pos x="473" y="1694"/>
              </a:cxn>
              <a:cxn ang="0">
                <a:pos x="480" y="1685"/>
              </a:cxn>
              <a:cxn ang="0">
                <a:pos x="486" y="1676"/>
              </a:cxn>
              <a:cxn ang="0">
                <a:pos x="493" y="1665"/>
              </a:cxn>
              <a:cxn ang="0">
                <a:pos x="499" y="1653"/>
              </a:cxn>
              <a:cxn ang="0">
                <a:pos x="506" y="1639"/>
              </a:cxn>
              <a:cxn ang="0">
                <a:pos x="511" y="1623"/>
              </a:cxn>
              <a:cxn ang="0">
                <a:pos x="516" y="1607"/>
              </a:cxn>
              <a:cxn ang="0">
                <a:pos x="519" y="1589"/>
              </a:cxn>
              <a:cxn ang="0">
                <a:pos x="521" y="1568"/>
              </a:cxn>
              <a:cxn ang="0">
                <a:pos x="522" y="1547"/>
              </a:cxn>
              <a:cxn ang="0">
                <a:pos x="522" y="1547"/>
              </a:cxn>
              <a:cxn ang="0">
                <a:pos x="522" y="1449"/>
              </a:cxn>
              <a:cxn ang="0">
                <a:pos x="522" y="1449"/>
              </a:cxn>
              <a:cxn ang="0">
                <a:pos x="522" y="97"/>
              </a:cxn>
              <a:cxn ang="0">
                <a:pos x="522" y="97"/>
              </a:cxn>
              <a:cxn ang="0">
                <a:pos x="522" y="0"/>
              </a:cxn>
              <a:cxn ang="0">
                <a:pos x="2692" y="0"/>
              </a:cxn>
            </a:cxnLst>
            <a:rect l="0" t="0" r="r" b="b"/>
            <a:pathLst>
              <a:path w="3264" h="1994">
                <a:moveTo>
                  <a:pt x="2692" y="0"/>
                </a:moveTo>
                <a:lnTo>
                  <a:pt x="2692" y="0"/>
                </a:lnTo>
                <a:lnTo>
                  <a:pt x="2692" y="97"/>
                </a:lnTo>
                <a:lnTo>
                  <a:pt x="2692" y="97"/>
                </a:lnTo>
                <a:lnTo>
                  <a:pt x="2692" y="1449"/>
                </a:lnTo>
                <a:lnTo>
                  <a:pt x="2692" y="1449"/>
                </a:lnTo>
                <a:lnTo>
                  <a:pt x="2692" y="1547"/>
                </a:lnTo>
                <a:lnTo>
                  <a:pt x="2692" y="1547"/>
                </a:lnTo>
                <a:lnTo>
                  <a:pt x="2693" y="1567"/>
                </a:lnTo>
                <a:lnTo>
                  <a:pt x="2695" y="1586"/>
                </a:lnTo>
                <a:lnTo>
                  <a:pt x="2698" y="1604"/>
                </a:lnTo>
                <a:lnTo>
                  <a:pt x="2703" y="1620"/>
                </a:lnTo>
                <a:lnTo>
                  <a:pt x="2708" y="1636"/>
                </a:lnTo>
                <a:lnTo>
                  <a:pt x="2714" y="1649"/>
                </a:lnTo>
                <a:lnTo>
                  <a:pt x="2720" y="1661"/>
                </a:lnTo>
                <a:lnTo>
                  <a:pt x="2726" y="1672"/>
                </a:lnTo>
                <a:lnTo>
                  <a:pt x="2733" y="1682"/>
                </a:lnTo>
                <a:lnTo>
                  <a:pt x="2739" y="1692"/>
                </a:lnTo>
                <a:lnTo>
                  <a:pt x="2751" y="1705"/>
                </a:lnTo>
                <a:lnTo>
                  <a:pt x="2761" y="1715"/>
                </a:lnTo>
                <a:lnTo>
                  <a:pt x="2766" y="1719"/>
                </a:lnTo>
                <a:lnTo>
                  <a:pt x="3264" y="1994"/>
                </a:lnTo>
                <a:lnTo>
                  <a:pt x="0" y="1987"/>
                </a:lnTo>
                <a:lnTo>
                  <a:pt x="446" y="1719"/>
                </a:lnTo>
                <a:lnTo>
                  <a:pt x="446" y="1719"/>
                </a:lnTo>
                <a:lnTo>
                  <a:pt x="452" y="1715"/>
                </a:lnTo>
                <a:lnTo>
                  <a:pt x="461" y="1707"/>
                </a:lnTo>
                <a:lnTo>
                  <a:pt x="473" y="1694"/>
                </a:lnTo>
                <a:lnTo>
                  <a:pt x="480" y="1685"/>
                </a:lnTo>
                <a:lnTo>
                  <a:pt x="486" y="1676"/>
                </a:lnTo>
                <a:lnTo>
                  <a:pt x="493" y="1665"/>
                </a:lnTo>
                <a:lnTo>
                  <a:pt x="499" y="1653"/>
                </a:lnTo>
                <a:lnTo>
                  <a:pt x="506" y="1639"/>
                </a:lnTo>
                <a:lnTo>
                  <a:pt x="511" y="1623"/>
                </a:lnTo>
                <a:lnTo>
                  <a:pt x="516" y="1607"/>
                </a:lnTo>
                <a:lnTo>
                  <a:pt x="519" y="1589"/>
                </a:lnTo>
                <a:lnTo>
                  <a:pt x="521" y="1568"/>
                </a:lnTo>
                <a:lnTo>
                  <a:pt x="522" y="1547"/>
                </a:lnTo>
                <a:lnTo>
                  <a:pt x="522" y="1547"/>
                </a:lnTo>
                <a:lnTo>
                  <a:pt x="522" y="1449"/>
                </a:lnTo>
                <a:lnTo>
                  <a:pt x="522" y="1449"/>
                </a:lnTo>
                <a:lnTo>
                  <a:pt x="522" y="97"/>
                </a:lnTo>
                <a:lnTo>
                  <a:pt x="522" y="97"/>
                </a:lnTo>
                <a:lnTo>
                  <a:pt x="522" y="0"/>
                </a:lnTo>
                <a:lnTo>
                  <a:pt x="2692" y="0"/>
                </a:lnTo>
                <a:close/>
              </a:path>
            </a:pathLst>
          </a:custGeom>
          <a:solidFill>
            <a:srgbClr val="1297EE"/>
          </a:solidFill>
          <a:ln w="9525">
            <a:solidFill>
              <a:srgbClr val="1297EE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B28FDEC8-4F11-FE0D-1C10-FBE01587CBF0}"/>
              </a:ext>
            </a:extLst>
          </p:cNvPr>
          <p:cNvSpPr>
            <a:spLocks/>
          </p:cNvSpPr>
          <p:nvPr/>
        </p:nvSpPr>
        <p:spPr bwMode="auto">
          <a:xfrm rot="5400000">
            <a:off x="4340768" y="-730028"/>
            <a:ext cx="3002930" cy="8854242"/>
          </a:xfrm>
          <a:custGeom>
            <a:avLst/>
            <a:gdLst/>
            <a:ahLst/>
            <a:cxnLst>
              <a:cxn ang="0">
                <a:pos x="1683" y="0"/>
              </a:cxn>
              <a:cxn ang="0">
                <a:pos x="1683" y="0"/>
              </a:cxn>
              <a:cxn ang="0">
                <a:pos x="1683" y="109"/>
              </a:cxn>
              <a:cxn ang="0">
                <a:pos x="1683" y="109"/>
              </a:cxn>
              <a:cxn ang="0">
                <a:pos x="1683" y="1626"/>
              </a:cxn>
              <a:cxn ang="0">
                <a:pos x="1683" y="1626"/>
              </a:cxn>
              <a:cxn ang="0">
                <a:pos x="1683" y="1735"/>
              </a:cxn>
              <a:cxn ang="0">
                <a:pos x="1683" y="1735"/>
              </a:cxn>
              <a:cxn ang="0">
                <a:pos x="1684" y="1771"/>
              </a:cxn>
              <a:cxn ang="0">
                <a:pos x="1687" y="1801"/>
              </a:cxn>
              <a:cxn ang="0">
                <a:pos x="1690" y="1828"/>
              </a:cxn>
              <a:cxn ang="0">
                <a:pos x="1694" y="1851"/>
              </a:cxn>
              <a:cxn ang="0">
                <a:pos x="1699" y="1870"/>
              </a:cxn>
              <a:cxn ang="0">
                <a:pos x="1704" y="1887"/>
              </a:cxn>
              <a:cxn ang="0">
                <a:pos x="1709" y="1900"/>
              </a:cxn>
              <a:cxn ang="0">
                <a:pos x="1713" y="1910"/>
              </a:cxn>
              <a:cxn ang="0">
                <a:pos x="1713" y="1910"/>
              </a:cxn>
              <a:cxn ang="0">
                <a:pos x="1718" y="1916"/>
              </a:cxn>
              <a:cxn ang="0">
                <a:pos x="1729" y="1927"/>
              </a:cxn>
              <a:cxn ang="0">
                <a:pos x="1767" y="1967"/>
              </a:cxn>
              <a:cxn ang="0">
                <a:pos x="1881" y="2078"/>
              </a:cxn>
              <a:cxn ang="0">
                <a:pos x="2044" y="2237"/>
              </a:cxn>
              <a:cxn ang="0">
                <a:pos x="0" y="2237"/>
              </a:cxn>
              <a:cxn ang="0">
                <a:pos x="0" y="2237"/>
              </a:cxn>
              <a:cxn ang="0">
                <a:pos x="145" y="2078"/>
              </a:cxn>
              <a:cxn ang="0">
                <a:pos x="244" y="1966"/>
              </a:cxn>
              <a:cxn ang="0">
                <a:pos x="278" y="1927"/>
              </a:cxn>
              <a:cxn ang="0">
                <a:pos x="292" y="1910"/>
              </a:cxn>
              <a:cxn ang="0">
                <a:pos x="292" y="1910"/>
              </a:cxn>
              <a:cxn ang="0">
                <a:pos x="297" y="1899"/>
              </a:cxn>
              <a:cxn ang="0">
                <a:pos x="302" y="1884"/>
              </a:cxn>
              <a:cxn ang="0">
                <a:pos x="308" y="1866"/>
              </a:cxn>
              <a:cxn ang="0">
                <a:pos x="314" y="1846"/>
              </a:cxn>
              <a:cxn ang="0">
                <a:pos x="319" y="1823"/>
              </a:cxn>
              <a:cxn ang="0">
                <a:pos x="322" y="1796"/>
              </a:cxn>
              <a:cxn ang="0">
                <a:pos x="325" y="1768"/>
              </a:cxn>
              <a:cxn ang="0">
                <a:pos x="326" y="1735"/>
              </a:cxn>
              <a:cxn ang="0">
                <a:pos x="326" y="1735"/>
              </a:cxn>
              <a:cxn ang="0">
                <a:pos x="326" y="1626"/>
              </a:cxn>
              <a:cxn ang="0">
                <a:pos x="326" y="1626"/>
              </a:cxn>
              <a:cxn ang="0">
                <a:pos x="326" y="109"/>
              </a:cxn>
              <a:cxn ang="0">
                <a:pos x="326" y="109"/>
              </a:cxn>
              <a:cxn ang="0">
                <a:pos x="326" y="0"/>
              </a:cxn>
              <a:cxn ang="0">
                <a:pos x="1683" y="0"/>
              </a:cxn>
            </a:cxnLst>
            <a:rect l="0" t="0" r="r" b="b"/>
            <a:pathLst>
              <a:path w="2044" h="2237">
                <a:moveTo>
                  <a:pt x="1683" y="0"/>
                </a:moveTo>
                <a:lnTo>
                  <a:pt x="1683" y="0"/>
                </a:lnTo>
                <a:lnTo>
                  <a:pt x="1683" y="109"/>
                </a:lnTo>
                <a:lnTo>
                  <a:pt x="1683" y="109"/>
                </a:lnTo>
                <a:lnTo>
                  <a:pt x="1683" y="1626"/>
                </a:lnTo>
                <a:lnTo>
                  <a:pt x="1683" y="1626"/>
                </a:lnTo>
                <a:lnTo>
                  <a:pt x="1683" y="1735"/>
                </a:lnTo>
                <a:lnTo>
                  <a:pt x="1683" y="1735"/>
                </a:lnTo>
                <a:lnTo>
                  <a:pt x="1684" y="1771"/>
                </a:lnTo>
                <a:lnTo>
                  <a:pt x="1687" y="1801"/>
                </a:lnTo>
                <a:lnTo>
                  <a:pt x="1690" y="1828"/>
                </a:lnTo>
                <a:lnTo>
                  <a:pt x="1694" y="1851"/>
                </a:lnTo>
                <a:lnTo>
                  <a:pt x="1699" y="1870"/>
                </a:lnTo>
                <a:lnTo>
                  <a:pt x="1704" y="1887"/>
                </a:lnTo>
                <a:lnTo>
                  <a:pt x="1709" y="1900"/>
                </a:lnTo>
                <a:lnTo>
                  <a:pt x="1713" y="1910"/>
                </a:lnTo>
                <a:lnTo>
                  <a:pt x="1713" y="1910"/>
                </a:lnTo>
                <a:lnTo>
                  <a:pt x="1718" y="1916"/>
                </a:lnTo>
                <a:lnTo>
                  <a:pt x="1729" y="1927"/>
                </a:lnTo>
                <a:lnTo>
                  <a:pt x="1767" y="1967"/>
                </a:lnTo>
                <a:lnTo>
                  <a:pt x="1881" y="2078"/>
                </a:lnTo>
                <a:lnTo>
                  <a:pt x="2044" y="2237"/>
                </a:lnTo>
                <a:lnTo>
                  <a:pt x="0" y="2237"/>
                </a:lnTo>
                <a:lnTo>
                  <a:pt x="0" y="2237"/>
                </a:lnTo>
                <a:lnTo>
                  <a:pt x="145" y="2078"/>
                </a:lnTo>
                <a:lnTo>
                  <a:pt x="244" y="1966"/>
                </a:lnTo>
                <a:lnTo>
                  <a:pt x="278" y="1927"/>
                </a:lnTo>
                <a:lnTo>
                  <a:pt x="292" y="1910"/>
                </a:lnTo>
                <a:lnTo>
                  <a:pt x="292" y="1910"/>
                </a:lnTo>
                <a:lnTo>
                  <a:pt x="297" y="1899"/>
                </a:lnTo>
                <a:lnTo>
                  <a:pt x="302" y="1884"/>
                </a:lnTo>
                <a:lnTo>
                  <a:pt x="308" y="1866"/>
                </a:lnTo>
                <a:lnTo>
                  <a:pt x="314" y="1846"/>
                </a:lnTo>
                <a:lnTo>
                  <a:pt x="319" y="1823"/>
                </a:lnTo>
                <a:lnTo>
                  <a:pt x="322" y="1796"/>
                </a:lnTo>
                <a:lnTo>
                  <a:pt x="325" y="1768"/>
                </a:lnTo>
                <a:lnTo>
                  <a:pt x="326" y="1735"/>
                </a:lnTo>
                <a:lnTo>
                  <a:pt x="326" y="1735"/>
                </a:lnTo>
                <a:lnTo>
                  <a:pt x="326" y="1626"/>
                </a:lnTo>
                <a:lnTo>
                  <a:pt x="326" y="1626"/>
                </a:lnTo>
                <a:lnTo>
                  <a:pt x="326" y="109"/>
                </a:lnTo>
                <a:lnTo>
                  <a:pt x="326" y="109"/>
                </a:lnTo>
                <a:lnTo>
                  <a:pt x="326" y="0"/>
                </a:lnTo>
                <a:lnTo>
                  <a:pt x="16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7146766C-7619-8D09-7E4C-183FC64272C8}"/>
              </a:ext>
            </a:extLst>
          </p:cNvPr>
          <p:cNvSpPr>
            <a:spLocks/>
          </p:cNvSpPr>
          <p:nvPr/>
        </p:nvSpPr>
        <p:spPr bwMode="auto">
          <a:xfrm rot="5400000">
            <a:off x="5355444" y="-728704"/>
            <a:ext cx="973581" cy="8854242"/>
          </a:xfrm>
          <a:custGeom>
            <a:avLst/>
            <a:gdLst/>
            <a:ahLst/>
            <a:cxnLst>
              <a:cxn ang="0">
                <a:pos x="749" y="0"/>
              </a:cxn>
              <a:cxn ang="0">
                <a:pos x="749" y="0"/>
              </a:cxn>
              <a:cxn ang="0">
                <a:pos x="749" y="119"/>
              </a:cxn>
              <a:cxn ang="0">
                <a:pos x="749" y="119"/>
              </a:cxn>
              <a:cxn ang="0">
                <a:pos x="749" y="1774"/>
              </a:cxn>
              <a:cxn ang="0">
                <a:pos x="749" y="1774"/>
              </a:cxn>
              <a:cxn ang="0">
                <a:pos x="749" y="1892"/>
              </a:cxn>
              <a:cxn ang="0">
                <a:pos x="749" y="1892"/>
              </a:cxn>
              <a:cxn ang="0">
                <a:pos x="750" y="1958"/>
              </a:cxn>
              <a:cxn ang="0">
                <a:pos x="753" y="2008"/>
              </a:cxn>
              <a:cxn ang="0">
                <a:pos x="757" y="2047"/>
              </a:cxn>
              <a:cxn ang="0">
                <a:pos x="762" y="2075"/>
              </a:cxn>
              <a:cxn ang="0">
                <a:pos x="766" y="2093"/>
              </a:cxn>
              <a:cxn ang="0">
                <a:pos x="770" y="2104"/>
              </a:cxn>
              <a:cxn ang="0">
                <a:pos x="772" y="2110"/>
              </a:cxn>
              <a:cxn ang="0">
                <a:pos x="773" y="2111"/>
              </a:cxn>
              <a:cxn ang="0">
                <a:pos x="913" y="2438"/>
              </a:cxn>
              <a:cxn ang="0">
                <a:pos x="0" y="2438"/>
              </a:cxn>
              <a:cxn ang="0">
                <a:pos x="130" y="2111"/>
              </a:cxn>
              <a:cxn ang="0">
                <a:pos x="130" y="2111"/>
              </a:cxn>
              <a:cxn ang="0">
                <a:pos x="130" y="2110"/>
              </a:cxn>
              <a:cxn ang="0">
                <a:pos x="133" y="2104"/>
              </a:cxn>
              <a:cxn ang="0">
                <a:pos x="136" y="2093"/>
              </a:cxn>
              <a:cxn ang="0">
                <a:pos x="140" y="2075"/>
              </a:cxn>
              <a:cxn ang="0">
                <a:pos x="143" y="2047"/>
              </a:cxn>
              <a:cxn ang="0">
                <a:pos x="147" y="2008"/>
              </a:cxn>
              <a:cxn ang="0">
                <a:pos x="149" y="1958"/>
              </a:cxn>
              <a:cxn ang="0">
                <a:pos x="150" y="1892"/>
              </a:cxn>
              <a:cxn ang="0">
                <a:pos x="150" y="1892"/>
              </a:cxn>
              <a:cxn ang="0">
                <a:pos x="150" y="1774"/>
              </a:cxn>
              <a:cxn ang="0">
                <a:pos x="150" y="1774"/>
              </a:cxn>
              <a:cxn ang="0">
                <a:pos x="150" y="119"/>
              </a:cxn>
              <a:cxn ang="0">
                <a:pos x="150" y="119"/>
              </a:cxn>
              <a:cxn ang="0">
                <a:pos x="150" y="0"/>
              </a:cxn>
              <a:cxn ang="0">
                <a:pos x="749" y="0"/>
              </a:cxn>
            </a:cxnLst>
            <a:rect l="0" t="0" r="r" b="b"/>
            <a:pathLst>
              <a:path w="913" h="2438">
                <a:moveTo>
                  <a:pt x="749" y="0"/>
                </a:moveTo>
                <a:lnTo>
                  <a:pt x="749" y="0"/>
                </a:lnTo>
                <a:lnTo>
                  <a:pt x="749" y="119"/>
                </a:lnTo>
                <a:lnTo>
                  <a:pt x="749" y="119"/>
                </a:lnTo>
                <a:lnTo>
                  <a:pt x="749" y="1774"/>
                </a:lnTo>
                <a:lnTo>
                  <a:pt x="749" y="1774"/>
                </a:lnTo>
                <a:lnTo>
                  <a:pt x="749" y="1892"/>
                </a:lnTo>
                <a:lnTo>
                  <a:pt x="749" y="1892"/>
                </a:lnTo>
                <a:lnTo>
                  <a:pt x="750" y="1958"/>
                </a:lnTo>
                <a:lnTo>
                  <a:pt x="753" y="2008"/>
                </a:lnTo>
                <a:lnTo>
                  <a:pt x="757" y="2047"/>
                </a:lnTo>
                <a:lnTo>
                  <a:pt x="762" y="2075"/>
                </a:lnTo>
                <a:lnTo>
                  <a:pt x="766" y="2093"/>
                </a:lnTo>
                <a:lnTo>
                  <a:pt x="770" y="2104"/>
                </a:lnTo>
                <a:lnTo>
                  <a:pt x="772" y="2110"/>
                </a:lnTo>
                <a:lnTo>
                  <a:pt x="773" y="2111"/>
                </a:lnTo>
                <a:lnTo>
                  <a:pt x="913" y="2438"/>
                </a:lnTo>
                <a:lnTo>
                  <a:pt x="0" y="2438"/>
                </a:lnTo>
                <a:lnTo>
                  <a:pt x="130" y="2111"/>
                </a:lnTo>
                <a:lnTo>
                  <a:pt x="130" y="2111"/>
                </a:lnTo>
                <a:lnTo>
                  <a:pt x="130" y="2110"/>
                </a:lnTo>
                <a:lnTo>
                  <a:pt x="133" y="2104"/>
                </a:lnTo>
                <a:lnTo>
                  <a:pt x="136" y="2093"/>
                </a:lnTo>
                <a:lnTo>
                  <a:pt x="140" y="2075"/>
                </a:lnTo>
                <a:lnTo>
                  <a:pt x="143" y="2047"/>
                </a:lnTo>
                <a:lnTo>
                  <a:pt x="147" y="2008"/>
                </a:lnTo>
                <a:lnTo>
                  <a:pt x="149" y="1958"/>
                </a:lnTo>
                <a:lnTo>
                  <a:pt x="150" y="1892"/>
                </a:lnTo>
                <a:lnTo>
                  <a:pt x="150" y="1892"/>
                </a:lnTo>
                <a:lnTo>
                  <a:pt x="150" y="1774"/>
                </a:lnTo>
                <a:lnTo>
                  <a:pt x="150" y="1774"/>
                </a:lnTo>
                <a:lnTo>
                  <a:pt x="150" y="119"/>
                </a:lnTo>
                <a:lnTo>
                  <a:pt x="150" y="119"/>
                </a:lnTo>
                <a:lnTo>
                  <a:pt x="150" y="0"/>
                </a:lnTo>
                <a:lnTo>
                  <a:pt x="749" y="0"/>
                </a:lnTo>
                <a:close/>
              </a:path>
            </a:pathLst>
          </a:custGeom>
          <a:solidFill>
            <a:srgbClr val="AFABAB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2" name="Rectangle 341">
            <a:extLst>
              <a:ext uri="{FF2B5EF4-FFF2-40B4-BE49-F238E27FC236}">
                <a16:creationId xmlns:a16="http://schemas.microsoft.com/office/drawing/2014/main" id="{287F86AD-3FEC-9475-8501-9AF52F10F9C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716269" y="2997492"/>
            <a:ext cx="4837013" cy="1404477"/>
          </a:xfrm>
          <a:prstGeom prst="rect">
            <a:avLst/>
          </a:prstGeom>
          <a:solidFill>
            <a:srgbClr val="1672C4"/>
          </a:solidFill>
          <a:ln w="9525">
            <a:solidFill>
              <a:srgbClr val="0E7BC0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6CBFAB3-B5DC-21FE-96A1-40F6F18EE8FA}"/>
              </a:ext>
            </a:extLst>
          </p:cNvPr>
          <p:cNvSpPr txBox="1"/>
          <p:nvPr/>
        </p:nvSpPr>
        <p:spPr>
          <a:xfrm>
            <a:off x="2615607" y="2151331"/>
            <a:ext cx="7653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it-IT" sz="1400" b="1" spc="-64" dirty="0">
                <a:solidFill>
                  <a:schemeClr val="bg1"/>
                </a:solidFill>
                <a:latin typeface="Raleway" pitchFamily="2" charset="0"/>
                <a:cs typeface="Calibri"/>
              </a:rPr>
              <a:t>Business </a:t>
            </a:r>
            <a:r>
              <a:rPr lang="it-IT" sz="1400" b="1" spc="-64" dirty="0" err="1">
                <a:solidFill>
                  <a:schemeClr val="bg1"/>
                </a:solidFill>
                <a:latin typeface="Raleway" pitchFamily="2" charset="0"/>
                <a:cs typeface="Calibri"/>
              </a:rPr>
              <a:t>Glossary</a:t>
            </a:r>
            <a:r>
              <a:rPr lang="it-IT" sz="1400" b="1" spc="-64" dirty="0">
                <a:solidFill>
                  <a:schemeClr val="bg1"/>
                </a:solidFill>
                <a:latin typeface="Raleway" pitchFamily="2" charset="0"/>
                <a:cs typeface="Calibri"/>
              </a:rPr>
              <a:t> </a:t>
            </a:r>
            <a:r>
              <a:rPr lang="it-IT" sz="1400" b="1" dirty="0">
                <a:solidFill>
                  <a:schemeClr val="bg1"/>
                </a:solidFill>
                <a:latin typeface="Raleway"/>
                <a:cs typeface="Calibri"/>
                <a:sym typeface="Wingdings" panose="05000000000000000000" pitchFamily="2" charset="2"/>
              </a:rPr>
              <a:t> </a:t>
            </a:r>
            <a:r>
              <a:rPr lang="it-IT" sz="1400" b="1" dirty="0">
                <a:solidFill>
                  <a:schemeClr val="bg1"/>
                </a:solidFill>
                <a:latin typeface="Raleway"/>
                <a:cs typeface="Calibri"/>
              </a:rPr>
              <a:t>Colloquio tra applicativi che si scambiano documenti e dati strutturati </a:t>
            </a:r>
          </a:p>
        </p:txBody>
      </p:sp>
      <p:sp>
        <p:nvSpPr>
          <p:cNvPr id="23" name="Rectangle 342">
            <a:extLst>
              <a:ext uri="{FF2B5EF4-FFF2-40B4-BE49-F238E27FC236}">
                <a16:creationId xmlns:a16="http://schemas.microsoft.com/office/drawing/2014/main" id="{3FBEA64D-DBA4-47F5-07A3-F4F1ABCF942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775397" y="2982776"/>
            <a:ext cx="2979426" cy="14286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Rectangle 343">
            <a:extLst>
              <a:ext uri="{FF2B5EF4-FFF2-40B4-BE49-F238E27FC236}">
                <a16:creationId xmlns:a16="http://schemas.microsoft.com/office/drawing/2014/main" id="{E86F2A95-872E-06A6-F22F-79F6C9A9CF2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8851" y="2982776"/>
            <a:ext cx="970931" cy="1428631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884454B-5272-05ED-130B-E3CC67C5A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80" y="1579792"/>
            <a:ext cx="478973" cy="47897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00131A5-3845-2986-618B-96AFC6E6C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21" y="6130425"/>
            <a:ext cx="596239" cy="59623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8B266C8-BCF3-76E0-B4AC-67230C038A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04" y="6205903"/>
            <a:ext cx="720189" cy="39662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108DD22-7450-BBED-F0E7-81EE892DC4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5106237" y="6225669"/>
            <a:ext cx="1872208" cy="398342"/>
          </a:xfrm>
          <a:prstGeom prst="rect">
            <a:avLst/>
          </a:prstGeom>
        </p:spPr>
      </p:pic>
      <p:pic>
        <p:nvPicPr>
          <p:cNvPr id="8" name="immagini2">
            <a:extLst>
              <a:ext uri="{FF2B5EF4-FFF2-40B4-BE49-F238E27FC236}">
                <a16:creationId xmlns:a16="http://schemas.microsoft.com/office/drawing/2014/main" id="{B8940F81-96BC-0573-2DFD-84E9FEB793FC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068202" y="6186895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" name="immagini3">
            <a:extLst>
              <a:ext uri="{FF2B5EF4-FFF2-40B4-BE49-F238E27FC236}">
                <a16:creationId xmlns:a16="http://schemas.microsoft.com/office/drawing/2014/main" id="{982DD0F3-2052-0AB3-7054-7216A0F92FEF}"/>
              </a:ext>
            </a:extLst>
          </p:cNvPr>
          <p:cNvPicPr/>
          <p:nvPr/>
        </p:nvPicPr>
        <p:blipFill>
          <a:blip r:embed="rId7">
            <a:lum/>
            <a:alphaModFix/>
          </a:blip>
          <a:srcRect r="39914"/>
          <a:stretch>
            <a:fillRect/>
          </a:stretch>
        </p:blipFill>
        <p:spPr>
          <a:xfrm>
            <a:off x="628959" y="6193684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C983C22-976D-41A0-E541-0918ADBE7E96}"/>
              </a:ext>
            </a:extLst>
          </p:cNvPr>
          <p:cNvSpPr txBox="1"/>
          <p:nvPr/>
        </p:nvSpPr>
        <p:spPr>
          <a:xfrm>
            <a:off x="3118382" y="2829960"/>
            <a:ext cx="6848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it-IT" sz="1600" b="1" spc="-64" dirty="0">
                <a:solidFill>
                  <a:schemeClr val="bg1"/>
                </a:solidFill>
                <a:latin typeface="Raleway" pitchFamily="2" charset="0"/>
                <a:cs typeface="Calibri"/>
              </a:rPr>
              <a:t>Motore di Workflow </a:t>
            </a:r>
            <a:r>
              <a:rPr lang="it-IT" sz="1600" b="1" dirty="0">
                <a:solidFill>
                  <a:schemeClr val="bg1"/>
                </a:solidFill>
                <a:latin typeface="Raleway"/>
                <a:cs typeface="Calibri"/>
              </a:rPr>
              <a:t>a livello dei servizi abilitanti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C8965C6-6E50-00BE-1807-906F3D361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9" y="2536335"/>
            <a:ext cx="552825" cy="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C9B9812-C2FE-1F05-BDD5-3CA20B93B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7" y="4424367"/>
            <a:ext cx="478973" cy="47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9D37274C-0780-3A94-6ABC-A2677E01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3" y="5368693"/>
            <a:ext cx="552826" cy="5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EE3159E-294B-A293-5479-4D8839122B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9967184" y="6333246"/>
            <a:ext cx="1872208" cy="39834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1D06CEF-D10E-1B91-9A11-CA76592FB79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8AF3638-31E6-F192-067B-CBAADEC30304}"/>
              </a:ext>
            </a:extLst>
          </p:cNvPr>
          <p:cNvSpPr txBox="1"/>
          <p:nvPr/>
        </p:nvSpPr>
        <p:spPr>
          <a:xfrm>
            <a:off x="3118382" y="4183620"/>
            <a:ext cx="66031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it-IT" sz="1600" b="1" spc="-64" dirty="0">
                <a:solidFill>
                  <a:schemeClr val="bg1"/>
                </a:solidFill>
                <a:latin typeface="Raleway" pitchFamily="2" charset="0"/>
                <a:cs typeface="Calibri"/>
              </a:rPr>
              <a:t>Cruscotto di governo</a:t>
            </a:r>
            <a:endParaRPr lang="it-IT" sz="1600" b="1" dirty="0">
              <a:solidFill>
                <a:schemeClr val="bg1"/>
              </a:solidFill>
              <a:latin typeface="Raleway"/>
              <a:cs typeface="Calibri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39DE672-012E-29D4-4F02-CF0CD37C3955}"/>
              </a:ext>
            </a:extLst>
          </p:cNvPr>
          <p:cNvSpPr txBox="1"/>
          <p:nvPr/>
        </p:nvSpPr>
        <p:spPr>
          <a:xfrm>
            <a:off x="3140210" y="4758316"/>
            <a:ext cx="67256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it-IT" sz="1600" b="1" spc="-64" dirty="0">
                <a:solidFill>
                  <a:schemeClr val="bg1"/>
                </a:solidFill>
                <a:latin typeface="Raleway" pitchFamily="2" charset="0"/>
                <a:cs typeface="Calibri"/>
              </a:rPr>
              <a:t>Validazione delle soluzioni</a:t>
            </a:r>
            <a:endParaRPr lang="it-IT" sz="1600" b="1" dirty="0">
              <a:solidFill>
                <a:schemeClr val="bg1"/>
              </a:solidFill>
              <a:latin typeface="Raleway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48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5A6DF53-249B-CBD8-9573-CC72951036EE}"/>
              </a:ext>
            </a:extLst>
          </p:cNvPr>
          <p:cNvSpPr txBox="1">
            <a:spLocks/>
          </p:cNvSpPr>
          <p:nvPr/>
        </p:nvSpPr>
        <p:spPr>
          <a:xfrm>
            <a:off x="1130561" y="845287"/>
            <a:ext cx="10829449" cy="507063"/>
          </a:xfrm>
          <a:prstGeom prst="rect">
            <a:avLst/>
          </a:prstGeom>
        </p:spPr>
        <p:txBody>
          <a:bodyPr lIns="68580" tIns="34290" rIns="68580" bIns="3429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975390">
              <a:lnSpc>
                <a:spcPct val="90000"/>
              </a:lnSpc>
              <a:spcBef>
                <a:spcPct val="0"/>
              </a:spcBef>
              <a:defRPr sz="2400" b="1" spc="-64">
                <a:solidFill>
                  <a:schemeClr val="accent2"/>
                </a:solidFill>
                <a:latin typeface="Raleway"/>
              </a:defRPr>
            </a:lvl1pPr>
          </a:lstStyle>
          <a:p>
            <a:endParaRPr lang="it-IT" dirty="0">
              <a:solidFill>
                <a:srgbClr val="00498B"/>
              </a:solidFill>
              <a:cs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7D7DD1C-A026-9156-FFC1-B037F9E6BC0B}"/>
              </a:ext>
            </a:extLst>
          </p:cNvPr>
          <p:cNvSpPr txBox="1"/>
          <p:nvPr/>
        </p:nvSpPr>
        <p:spPr>
          <a:xfrm>
            <a:off x="623748" y="3350386"/>
            <a:ext cx="4748295" cy="1573027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pPr algn="just"/>
            <a:r>
              <a:rPr lang="it-IT" sz="1400" dirty="0">
                <a:latin typeface="Raleway"/>
              </a:rPr>
              <a:t>Telemonitoraggio/Telecontrollo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  <a:latin typeface="Raleway"/>
                <a:cs typeface="Calibri"/>
              </a:rPr>
              <a:t> </a:t>
            </a:r>
            <a:r>
              <a:rPr lang="it-IT" sz="1400" dirty="0">
                <a:latin typeface="Raleway"/>
              </a:rPr>
              <a:t>di determinati target di pazienti anche attraverso </a:t>
            </a:r>
            <a:r>
              <a:rPr lang="it-IT" sz="1400" b="1" dirty="0" err="1">
                <a:solidFill>
                  <a:srgbClr val="00498B"/>
                </a:solidFill>
                <a:latin typeface="Raleway"/>
              </a:rPr>
              <a:t>Medical</a:t>
            </a:r>
            <a:r>
              <a:rPr lang="it-IT" sz="1400" b="1" dirty="0">
                <a:solidFill>
                  <a:srgbClr val="00498B"/>
                </a:solidFill>
                <a:latin typeface="Raleway"/>
              </a:rPr>
              <a:t> device</a:t>
            </a:r>
            <a:r>
              <a:rPr lang="it-IT" sz="1400" dirty="0">
                <a:latin typeface="Raleway"/>
              </a:rPr>
              <a:t>: </a:t>
            </a: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Raleway"/>
              </a:rPr>
              <a:t>Pazienti con </a:t>
            </a:r>
            <a:r>
              <a:rPr lang="it-IT" sz="1400" b="1" dirty="0">
                <a:latin typeface="Raleway"/>
              </a:rPr>
              <a:t>patologia cardiovascolare</a:t>
            </a: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Raleway"/>
              </a:rPr>
              <a:t>Pazienti con </a:t>
            </a:r>
            <a:r>
              <a:rPr lang="it-IT" sz="1400" b="1" dirty="0">
                <a:latin typeface="Raleway"/>
              </a:rPr>
              <a:t>patologia pneumologica</a:t>
            </a:r>
            <a:r>
              <a:rPr lang="it-IT" sz="1400" dirty="0">
                <a:latin typeface="Raleway"/>
              </a:rPr>
              <a:t> </a:t>
            </a: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Raleway"/>
              </a:rPr>
              <a:t>Pazienti con </a:t>
            </a:r>
            <a:r>
              <a:rPr lang="it-IT" sz="1400" b="1" dirty="0">
                <a:latin typeface="Raleway"/>
              </a:rPr>
              <a:t>diabete</a:t>
            </a: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Raleway"/>
              </a:rPr>
              <a:t>Pazienti </a:t>
            </a:r>
            <a:r>
              <a:rPr lang="it-IT" sz="1400" b="1" dirty="0">
                <a:latin typeface="Raleway"/>
              </a:rPr>
              <a:t>oncologici</a:t>
            </a: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Raleway"/>
              </a:rPr>
              <a:t>Pazienti </a:t>
            </a:r>
            <a:r>
              <a:rPr lang="it-IT" sz="1400" b="1" dirty="0">
                <a:latin typeface="Raleway"/>
              </a:rPr>
              <a:t>neurologici</a:t>
            </a:r>
            <a:endParaRPr lang="it-IT" sz="1200" b="1" dirty="0">
              <a:latin typeface="Raleway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8C7E120-B39F-43EE-5BD6-40D3AC4739EA}"/>
              </a:ext>
            </a:extLst>
          </p:cNvPr>
          <p:cNvSpPr txBox="1"/>
          <p:nvPr/>
        </p:nvSpPr>
        <p:spPr>
          <a:xfrm>
            <a:off x="502460" y="1669086"/>
            <a:ext cx="4624780" cy="341921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pPr algn="ctr"/>
            <a:r>
              <a:rPr lang="it-IT" b="1" dirty="0">
                <a:solidFill>
                  <a:srgbClr val="1297EE"/>
                </a:solidFill>
                <a:latin typeface="Raleway" panose="020B0503030101060003" pitchFamily="34" charset="77"/>
              </a:rPr>
              <a:t>Telemonitoraggio e Telecontrollo</a:t>
            </a:r>
          </a:p>
        </p:txBody>
      </p: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35D9ACB6-89ED-55B1-B146-1BBC2C6665C9}"/>
              </a:ext>
            </a:extLst>
          </p:cNvPr>
          <p:cNvGrpSpPr/>
          <p:nvPr/>
        </p:nvGrpSpPr>
        <p:grpSpPr>
          <a:xfrm>
            <a:off x="1703012" y="2266499"/>
            <a:ext cx="1080854" cy="1103668"/>
            <a:chOff x="9104562" y="2502451"/>
            <a:chExt cx="2235080" cy="2532258"/>
          </a:xfrm>
        </p:grpSpPr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0ADA2397-5DBD-A0A0-6116-E2B8BF211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51" b="89851" l="9915" r="92068">
                          <a14:foregroundMark x1="78187" y1="53134" x2="78187" y2="53134"/>
                          <a14:foregroundMark x1="81020" y1="41194" x2="81020" y2="41194"/>
                          <a14:foregroundMark x1="80170" y1="45373" x2="80170" y2="45373"/>
                          <a14:foregroundMark x1="92068" y1="47463" x2="92068" y2="474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51094" y="3906767"/>
              <a:ext cx="1188548" cy="1127942"/>
            </a:xfrm>
            <a:prstGeom prst="rect">
              <a:avLst/>
            </a:prstGeom>
          </p:spPr>
        </p:pic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54B6EBD1-C956-EB40-7032-6A795EB35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79313" y="3336482"/>
              <a:ext cx="843785" cy="846498"/>
            </a:xfrm>
            <a:prstGeom prst="rect">
              <a:avLst/>
            </a:prstGeom>
          </p:spPr>
        </p:pic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2BC50D02-E490-8169-FD32-AF9147543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20238" y1="57326" x2="20238" y2="7506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04613" y="2502451"/>
              <a:ext cx="1046602" cy="1211691"/>
            </a:xfrm>
            <a:prstGeom prst="rect">
              <a:avLst/>
            </a:prstGeom>
          </p:spPr>
        </p:pic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9D7D05DD-1C3E-5B55-ADFF-55AFF6C98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49175" y1="18413" x2="49175" y2="18413"/>
                          <a14:foregroundMark x1="56106" y1="42222" x2="56106" y2="42222"/>
                          <a14:foregroundMark x1="76238" y1="37143" x2="76238" y2="37143"/>
                          <a14:foregroundMark x1="68647" y1="70476" x2="68647" y2="70476"/>
                          <a14:foregroundMark x1="22112" y1="69206" x2="22112" y2="69206"/>
                          <a14:foregroundMark x1="51485" y1="26349" x2="51485" y2="26349"/>
                          <a14:foregroundMark x1="50165" y1="57143" x2="50165" y2="57143"/>
                          <a14:foregroundMark x1="44884" y1="46667" x2="46205" y2="51111"/>
                          <a14:foregroundMark x1="24422" y1="67302" x2="24422" y2="6730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21034" y="3521518"/>
              <a:ext cx="1367158" cy="1421303"/>
            </a:xfrm>
            <a:prstGeom prst="rect">
              <a:avLst/>
            </a:prstGeom>
          </p:spPr>
        </p:pic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E4EE1065-B0C0-2067-78AD-50807C4ED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04562" y="2745856"/>
              <a:ext cx="1046601" cy="1170497"/>
            </a:xfrm>
            <a:prstGeom prst="rect">
              <a:avLst/>
            </a:prstGeom>
          </p:spPr>
        </p:pic>
      </p:grpSp>
      <p:pic>
        <p:nvPicPr>
          <p:cNvPr id="61" name="Immagine 60">
            <a:extLst>
              <a:ext uri="{FF2B5EF4-FFF2-40B4-BE49-F238E27FC236}">
                <a16:creationId xmlns:a16="http://schemas.microsoft.com/office/drawing/2014/main" id="{100B3C11-9374-4435-13D6-F146CBA21F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620" y="6326067"/>
            <a:ext cx="1803400" cy="342900"/>
          </a:xfrm>
          <a:prstGeom prst="rect">
            <a:avLst/>
          </a:prstGeom>
        </p:spPr>
      </p:pic>
      <p:pic>
        <p:nvPicPr>
          <p:cNvPr id="62" name="Immagine 61" descr="Immagine che contiene testo&#10;&#10;Descrizione generata automaticamente">
            <a:extLst>
              <a:ext uri="{FF2B5EF4-FFF2-40B4-BE49-F238E27FC236}">
                <a16:creationId xmlns:a16="http://schemas.microsoft.com/office/drawing/2014/main" id="{97EF4099-4482-753A-D12F-DFCE4D17D728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97" y="6302254"/>
            <a:ext cx="17526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immagini2">
            <a:extLst>
              <a:ext uri="{FF2B5EF4-FFF2-40B4-BE49-F238E27FC236}">
                <a16:creationId xmlns:a16="http://schemas.microsoft.com/office/drawing/2014/main" id="{B1F85CBC-A5C3-2C34-BDDA-9955832299D9}"/>
              </a:ext>
            </a:extLst>
          </p:cNvPr>
          <p:cNvPicPr/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3978854" y="6269193"/>
            <a:ext cx="1393190" cy="46672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4" name="Immagine 63">
            <a:extLst>
              <a:ext uri="{FF2B5EF4-FFF2-40B4-BE49-F238E27FC236}">
                <a16:creationId xmlns:a16="http://schemas.microsoft.com/office/drawing/2014/main" id="{3D34CD49-EF6A-DA58-750F-6A065B5906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58" y="6269193"/>
            <a:ext cx="832485" cy="458470"/>
          </a:xfrm>
          <a:prstGeom prst="rect">
            <a:avLst/>
          </a:prstGeom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8C8F4A7D-5D0D-1CC8-62B6-A3E3F2DEB77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06" y="6155568"/>
            <a:ext cx="683895" cy="68389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43919A9-E72D-A0B4-AB55-75F9ADAF383D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E6590C0-90BB-2D18-7B13-32FC83074260}"/>
              </a:ext>
            </a:extLst>
          </p:cNvPr>
          <p:cNvSpPr txBox="1">
            <a:spLocks/>
          </p:cNvSpPr>
          <p:nvPr/>
        </p:nvSpPr>
        <p:spPr>
          <a:xfrm>
            <a:off x="483096" y="400895"/>
            <a:ext cx="10051554" cy="39088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b="1" dirty="0">
              <a:solidFill>
                <a:srgbClr val="00488B"/>
              </a:solidFill>
              <a:latin typeface="Raleway" pitchFamily="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EB8775A-E83B-EC74-9CCE-F7AC104946B2}"/>
              </a:ext>
            </a:extLst>
          </p:cNvPr>
          <p:cNvSpPr txBox="1"/>
          <p:nvPr/>
        </p:nvSpPr>
        <p:spPr>
          <a:xfrm>
            <a:off x="343298" y="589795"/>
            <a:ext cx="109826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498B"/>
                </a:solidFill>
                <a:effectLst/>
                <a:uLnTx/>
                <a:uFillTx/>
                <a:latin typeface="Raleway"/>
              </a:defRPr>
            </a:lvl1pPr>
          </a:lstStyle>
          <a:p>
            <a:r>
              <a:rPr lang="it-IT" sz="1800" dirty="0">
                <a:solidFill>
                  <a:srgbClr val="1297EE"/>
                </a:solidFill>
              </a:rPr>
              <a:t>I Servizi minimi previsti: </a:t>
            </a:r>
            <a:r>
              <a:rPr lang="it-IT" sz="1800" dirty="0" err="1">
                <a:solidFill>
                  <a:srgbClr val="1297EE"/>
                </a:solidFill>
              </a:rPr>
              <a:t>Televisita</a:t>
            </a:r>
            <a:r>
              <a:rPr lang="it-IT" sz="1800" dirty="0">
                <a:solidFill>
                  <a:srgbClr val="1297EE"/>
                </a:solidFill>
              </a:rPr>
              <a:t>, Teleconsulto, Teleassistenza, Telemonitoraggio</a:t>
            </a:r>
          </a:p>
        </p:txBody>
      </p:sp>
      <p:sp>
        <p:nvSpPr>
          <p:cNvPr id="4" name="Rettangolo con angoli arrotondati 29">
            <a:extLst>
              <a:ext uri="{FF2B5EF4-FFF2-40B4-BE49-F238E27FC236}">
                <a16:creationId xmlns:a16="http://schemas.microsoft.com/office/drawing/2014/main" id="{16EE51EE-F8FC-61D1-44BC-32067E17E23F}"/>
              </a:ext>
            </a:extLst>
          </p:cNvPr>
          <p:cNvSpPr/>
          <p:nvPr/>
        </p:nvSpPr>
        <p:spPr>
          <a:xfrm>
            <a:off x="6251895" y="2612704"/>
            <a:ext cx="4817535" cy="363805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4" tIns="32147" rIns="64294" bIns="32147" rtlCol="0" anchor="ctr"/>
          <a:lstStyle/>
          <a:p>
            <a:pPr algn="ctr"/>
            <a:r>
              <a:rPr lang="it-IT" sz="1600" b="1" dirty="0">
                <a:solidFill>
                  <a:srgbClr val="00498B"/>
                </a:solidFill>
                <a:latin typeface="Raleway" pitchFamily="2" charset="0"/>
                <a:cs typeface="Times New Roman" panose="02020603050405020304" pitchFamily="18" charset="0"/>
              </a:rPr>
              <a:t>Decreto Interministeriale – 21 settembre 2022</a:t>
            </a:r>
          </a:p>
        </p:txBody>
      </p:sp>
      <p:sp>
        <p:nvSpPr>
          <p:cNvPr id="5" name="Rettangolo con angoli arrotondati 29">
            <a:extLst>
              <a:ext uri="{FF2B5EF4-FFF2-40B4-BE49-F238E27FC236}">
                <a16:creationId xmlns:a16="http://schemas.microsoft.com/office/drawing/2014/main" id="{6921F1C8-1ED0-46CD-E3E5-AE3C099BFED9}"/>
              </a:ext>
            </a:extLst>
          </p:cNvPr>
          <p:cNvSpPr/>
          <p:nvPr/>
        </p:nvSpPr>
        <p:spPr>
          <a:xfrm>
            <a:off x="6276557" y="4167604"/>
            <a:ext cx="4817535" cy="363805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4" tIns="32147" rIns="64294" bIns="32147" rtlCol="0" anchor="ctr"/>
          <a:lstStyle/>
          <a:p>
            <a:pPr algn="ctr"/>
            <a:r>
              <a:rPr lang="it-IT" sz="1600" b="1" dirty="0">
                <a:solidFill>
                  <a:srgbClr val="00498B"/>
                </a:solidFill>
                <a:latin typeface="Raleway" pitchFamily="2" charset="0"/>
                <a:cs typeface="Times New Roman" panose="02020603050405020304" pitchFamily="18" charset="0"/>
              </a:rPr>
              <a:t>Decreto Interministeriale – 30 settembre 2022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A379C61-316D-6C30-FDAC-F732B3C3087F}"/>
              </a:ext>
            </a:extLst>
          </p:cNvPr>
          <p:cNvSpPr txBox="1"/>
          <p:nvPr/>
        </p:nvSpPr>
        <p:spPr>
          <a:xfrm>
            <a:off x="6335001" y="3102847"/>
            <a:ext cx="4632298" cy="646331"/>
          </a:xfrm>
          <a:prstGeom prst="rect">
            <a:avLst/>
          </a:prstGeom>
        </p:spPr>
        <p:txBody>
          <a:bodyPr lIns="64294" tIns="32147" rIns="64294" bIns="32147" anchor="t"/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0"/>
              </a:spcBef>
              <a:buNone/>
              <a:defRPr b="1" spc="-60" baseline="0">
                <a:solidFill>
                  <a:srgbClr val="1297EE"/>
                </a:solidFill>
                <a:latin typeface="Raleway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it-IT" dirty="0"/>
              <a:t>Definizione dei requisiti tecnologici e funzionali 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3DAC93D-E8BB-297A-BA20-E75DF3629760}"/>
              </a:ext>
            </a:extLst>
          </p:cNvPr>
          <p:cNvSpPr txBox="1"/>
          <p:nvPr/>
        </p:nvSpPr>
        <p:spPr>
          <a:xfrm>
            <a:off x="6335001" y="4855286"/>
            <a:ext cx="4871755" cy="646331"/>
          </a:xfrm>
          <a:prstGeom prst="rect">
            <a:avLst/>
          </a:prstGeom>
        </p:spPr>
        <p:txBody>
          <a:bodyPr lIns="64294" tIns="32147" rIns="64294" bIns="32147" anchor="t"/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b="1" spc="-60" baseline="0">
                <a:solidFill>
                  <a:srgbClr val="1297EE"/>
                </a:solidFill>
                <a:latin typeface="Raleway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it-IT" dirty="0"/>
              <a:t>Specifiche aree cliniche e bisogni di salute 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EE3636-B16E-94BB-4603-6E6A22751597}"/>
              </a:ext>
            </a:extLst>
          </p:cNvPr>
          <p:cNvSpPr txBox="1">
            <a:spLocks/>
          </p:cNvSpPr>
          <p:nvPr/>
        </p:nvSpPr>
        <p:spPr>
          <a:xfrm>
            <a:off x="344862" y="110272"/>
            <a:ext cx="906246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2"/>
                </a:solidFill>
                <a:latin typeface="Ralewa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00498B"/>
                </a:solidFill>
                <a:latin typeface="Raleway" pitchFamily="2" charset="0"/>
              </a:rPr>
              <a:t>I Servizi minimi di Telemedicina</a:t>
            </a:r>
          </a:p>
        </p:txBody>
      </p:sp>
    </p:spTree>
    <p:extLst>
      <p:ext uri="{BB962C8B-B14F-4D97-AF65-F5344CB8AC3E}">
        <p14:creationId xmlns:p14="http://schemas.microsoft.com/office/powerpoint/2010/main" val="180855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>
            <a:extLst>
              <a:ext uri="{FF2B5EF4-FFF2-40B4-BE49-F238E27FC236}">
                <a16:creationId xmlns:a16="http://schemas.microsoft.com/office/drawing/2014/main" id="{ACD034DD-F1FE-C748-7A2D-4D00D0C60B1A}"/>
              </a:ext>
            </a:extLst>
          </p:cNvPr>
          <p:cNvSpPr/>
          <p:nvPr/>
        </p:nvSpPr>
        <p:spPr>
          <a:xfrm>
            <a:off x="2222868" y="2161652"/>
            <a:ext cx="1274064" cy="1322378"/>
          </a:xfrm>
          <a:prstGeom prst="ellipse">
            <a:avLst/>
          </a:prstGeom>
          <a:solidFill>
            <a:srgbClr val="2D69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84B24D-2955-D810-DD16-0E75CE251009}"/>
              </a:ext>
            </a:extLst>
          </p:cNvPr>
          <p:cNvSpPr txBox="1"/>
          <p:nvPr/>
        </p:nvSpPr>
        <p:spPr>
          <a:xfrm>
            <a:off x="561370" y="1557675"/>
            <a:ext cx="4632298" cy="646331"/>
          </a:xfrm>
          <a:prstGeom prst="rect">
            <a:avLst/>
          </a:prstGeom>
        </p:spPr>
        <p:txBody>
          <a:bodyPr lIns="64294" tIns="32147" rIns="64294" bIns="32147" anchor="t"/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0"/>
              </a:spcBef>
              <a:buNone/>
              <a:defRPr b="1" spc="-60" baseline="0">
                <a:solidFill>
                  <a:srgbClr val="1297EE"/>
                </a:solidFill>
                <a:latin typeface="Raleway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it-IT" dirty="0">
                <a:latin typeface="Raleway" panose="020B0503030101060003" pitchFamily="34" charset="77"/>
                <a:ea typeface="+mn-ea"/>
                <a:cs typeface="+mn-cs"/>
              </a:rPr>
              <a:t>Setting Domiciliare </a:t>
            </a:r>
          </a:p>
        </p:txBody>
      </p:sp>
      <p:sp>
        <p:nvSpPr>
          <p:cNvPr id="11" name="object 23">
            <a:extLst>
              <a:ext uri="{FF2B5EF4-FFF2-40B4-BE49-F238E27FC236}">
                <a16:creationId xmlns:a16="http://schemas.microsoft.com/office/drawing/2014/main" id="{FE54E324-43CC-AB0B-334B-EE4EBD525D72}"/>
              </a:ext>
            </a:extLst>
          </p:cNvPr>
          <p:cNvSpPr/>
          <p:nvPr/>
        </p:nvSpPr>
        <p:spPr>
          <a:xfrm>
            <a:off x="3724349" y="7156239"/>
            <a:ext cx="9525" cy="48895"/>
          </a:xfrm>
          <a:custGeom>
            <a:avLst/>
            <a:gdLst/>
            <a:ahLst/>
            <a:cxnLst/>
            <a:rect l="l" t="t" r="r" b="b"/>
            <a:pathLst>
              <a:path w="9525" h="48895">
                <a:moveTo>
                  <a:pt x="9429" y="0"/>
                </a:moveTo>
                <a:lnTo>
                  <a:pt x="0" y="0"/>
                </a:lnTo>
                <a:lnTo>
                  <a:pt x="0" y="48540"/>
                </a:lnTo>
                <a:lnTo>
                  <a:pt x="9429" y="48540"/>
                </a:lnTo>
                <a:lnTo>
                  <a:pt x="9429" y="0"/>
                </a:lnTo>
                <a:close/>
              </a:path>
            </a:pathLst>
          </a:custGeom>
          <a:solidFill>
            <a:srgbClr val="858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53B251-F6A4-089B-6597-3D6A8F548789}"/>
              </a:ext>
            </a:extLst>
          </p:cNvPr>
          <p:cNvSpPr txBox="1"/>
          <p:nvPr/>
        </p:nvSpPr>
        <p:spPr>
          <a:xfrm>
            <a:off x="675234" y="3628213"/>
            <a:ext cx="4632298" cy="1542249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pPr algn="just"/>
            <a:endParaRPr lang="it-IT" sz="1200" dirty="0">
              <a:latin typeface="Raleway" pitchFamily="2" charset="0"/>
              <a:cs typeface="Times New Roman" panose="02020603050405020304" pitchFamily="18" charset="0"/>
            </a:endParaRP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Raleway" pitchFamily="2" charset="0"/>
                <a:cs typeface="Times New Roman" panose="02020603050405020304" pitchFamily="18" charset="0"/>
              </a:rPr>
              <a:t>Identificazione del paziente eleggibile anche in telemedicina </a:t>
            </a:r>
            <a:endParaRPr lang="it-IT" sz="1400" b="1" dirty="0">
              <a:latin typeface="Raleway" pitchFamily="2" charset="0"/>
              <a:cs typeface="Times New Roman" panose="02020603050405020304" pitchFamily="18" charset="0"/>
            </a:endParaRP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Raleway" pitchFamily="2" charset="0"/>
                <a:cs typeface="Times New Roman" panose="02020603050405020304" pitchFamily="18" charset="0"/>
              </a:rPr>
              <a:t>Verifica della presenza delle componenti tecnologiche necessarie per effettuare le prestazioni </a:t>
            </a:r>
          </a:p>
          <a:p>
            <a:pPr algn="just"/>
            <a:endParaRPr lang="it-IT" sz="1400" dirty="0">
              <a:latin typeface="Raleway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C7A22B8-B9C5-BFD0-DF84-78C2328D19E7}"/>
              </a:ext>
            </a:extLst>
          </p:cNvPr>
          <p:cNvSpPr txBox="1"/>
          <p:nvPr/>
        </p:nvSpPr>
        <p:spPr>
          <a:xfrm>
            <a:off x="6615953" y="1557674"/>
            <a:ext cx="4871755" cy="646331"/>
          </a:xfrm>
          <a:prstGeom prst="rect">
            <a:avLst/>
          </a:prstGeom>
        </p:spPr>
        <p:txBody>
          <a:bodyPr lIns="64294" tIns="32147" rIns="64294" bIns="32147" anchor="t"/>
          <a:lstStyle>
            <a:defPPr>
              <a:defRPr lang="it-IT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b="1" spc="-60" baseline="0">
                <a:solidFill>
                  <a:srgbClr val="1297EE"/>
                </a:solidFill>
                <a:latin typeface="Raleway" pitchFamily="2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latin typeface="Raleway" panose="020B0503030101060003" pitchFamily="34" charset="77"/>
                <a:ea typeface="+mn-ea"/>
                <a:cs typeface="+mn-cs"/>
              </a:rPr>
              <a:t>Setting di ricovero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4C17169-9254-DEAF-BD32-A1332F69966C}"/>
              </a:ext>
            </a:extLst>
          </p:cNvPr>
          <p:cNvSpPr txBox="1"/>
          <p:nvPr/>
        </p:nvSpPr>
        <p:spPr>
          <a:xfrm>
            <a:off x="6941045" y="3628213"/>
            <a:ext cx="4320244" cy="1142140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pPr algn="just"/>
            <a:endParaRPr lang="it-IT" sz="1400" dirty="0">
              <a:latin typeface="Raleway" pitchFamily="2" charset="0"/>
              <a:cs typeface="Times New Roman" panose="02020603050405020304" pitchFamily="18" charset="0"/>
            </a:endParaRP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Raleway" pitchFamily="2" charset="0"/>
                <a:cs typeface="Times New Roman" panose="02020603050405020304" pitchFamily="18" charset="0"/>
              </a:rPr>
              <a:t>Il personale della struttura sanitaria identifica i pazienti eleggibili per poter proseguire le cure attraverso le cure domiciliari integrate con prestazioni di telemedicina </a:t>
            </a:r>
          </a:p>
        </p:txBody>
      </p:sp>
      <p:sp>
        <p:nvSpPr>
          <p:cNvPr id="39" name="Rettangolo con angoli arrotondati 29">
            <a:extLst>
              <a:ext uri="{FF2B5EF4-FFF2-40B4-BE49-F238E27FC236}">
                <a16:creationId xmlns:a16="http://schemas.microsoft.com/office/drawing/2014/main" id="{3D28BF42-CF9B-1748-8AC6-211F55D58F45}"/>
              </a:ext>
            </a:extLst>
          </p:cNvPr>
          <p:cNvSpPr/>
          <p:nvPr/>
        </p:nvSpPr>
        <p:spPr>
          <a:xfrm>
            <a:off x="554508" y="5366094"/>
            <a:ext cx="10764000" cy="68138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4" tIns="32147" rIns="64294" bIns="32147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  <a:latin typeface="Raleway" pitchFamily="2" charset="0"/>
                <a:cs typeface="Times New Roman" panose="02020603050405020304" pitchFamily="18" charset="0"/>
              </a:rPr>
              <a:t>L’eleggibilità del paziente, oltre che in sede di prima attivazione, deve essere oggetto di rivalutazione periodica, al fine di rispondere ai criteri di attualità tipici di ogni percorso assistenziale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B9CDB033-A9FC-7D1D-69CD-BB8D5FF0D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388" y="6363351"/>
            <a:ext cx="1803400" cy="342900"/>
          </a:xfrm>
          <a:prstGeom prst="rect">
            <a:avLst/>
          </a:prstGeom>
        </p:spPr>
      </p:pic>
      <p:pic>
        <p:nvPicPr>
          <p:cNvPr id="34" name="Immagine 3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AA7F583-E1A7-CF66-C091-40E85441896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16" y="6356578"/>
            <a:ext cx="1523085" cy="32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magini2">
            <a:extLst>
              <a:ext uri="{FF2B5EF4-FFF2-40B4-BE49-F238E27FC236}">
                <a16:creationId xmlns:a16="http://schemas.microsoft.com/office/drawing/2014/main" id="{1A12EBBE-6391-49BD-8436-26E8F3353ABC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13816" y="6347033"/>
            <a:ext cx="1132642" cy="39052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16A77A62-D806-7313-197D-66B3569FA3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10" y="6394769"/>
            <a:ext cx="584547" cy="321924"/>
          </a:xfrm>
          <a:prstGeom prst="rect">
            <a:avLst/>
          </a:prstGeom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E4B5AFFD-44DC-5322-7A25-E40EF8BFB2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73" y="6387757"/>
            <a:ext cx="433765" cy="433765"/>
          </a:xfrm>
          <a:prstGeom prst="rect">
            <a:avLst/>
          </a:prstGeom>
        </p:spPr>
      </p:pic>
      <p:sp>
        <p:nvSpPr>
          <p:cNvPr id="41" name="Titolo 1">
            <a:extLst>
              <a:ext uri="{FF2B5EF4-FFF2-40B4-BE49-F238E27FC236}">
                <a16:creationId xmlns:a16="http://schemas.microsoft.com/office/drawing/2014/main" id="{8AA824FB-C1F8-3179-0F1B-DD9F9B749425}"/>
              </a:ext>
            </a:extLst>
          </p:cNvPr>
          <p:cNvSpPr txBox="1">
            <a:spLocks/>
          </p:cNvSpPr>
          <p:nvPr/>
        </p:nvSpPr>
        <p:spPr>
          <a:xfrm>
            <a:off x="723982" y="2243240"/>
            <a:ext cx="1122203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98B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endParaRPr lang="it-IT" spc="-60" dirty="0">
              <a:solidFill>
                <a:schemeClr val="tx1"/>
              </a:solidFill>
              <a:latin typeface="Raleway" pitchFamily="2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icovero - ASST Cremona">
            <a:extLst>
              <a:ext uri="{FF2B5EF4-FFF2-40B4-BE49-F238E27FC236}">
                <a16:creationId xmlns:a16="http://schemas.microsoft.com/office/drawing/2014/main" id="{6E0C3ABD-4642-74F0-AA61-F7DDA7606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798" y="2255416"/>
            <a:ext cx="1274064" cy="12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3DD5A30-3950-00CF-5DEE-7EBB150980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2324" y="1991315"/>
            <a:ext cx="1724879" cy="153816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DE586C7-7570-F842-4C57-37547508FD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45" b="94891" l="6545" r="93091">
                        <a14:foregroundMark x1="50182" y1="10219" x2="50182" y2="10219"/>
                        <a14:foregroundMark x1="50909" y1="5839" x2="50909" y2="5839"/>
                        <a14:foregroundMark x1="53818" y1="95255" x2="53818" y2="95255"/>
                        <a14:foregroundMark x1="6909" y1="53650" x2="6909" y2="53650"/>
                        <a14:foregroundMark x1="93091" y1="51825" x2="93091" y2="518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1704" y="2429648"/>
            <a:ext cx="246118" cy="24522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891002D-5709-C564-64D9-0ED3521FB212}"/>
              </a:ext>
            </a:extLst>
          </p:cNvPr>
          <p:cNvSpPr txBox="1"/>
          <p:nvPr/>
        </p:nvSpPr>
        <p:spPr>
          <a:xfrm>
            <a:off x="343298" y="589795"/>
            <a:ext cx="109826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498B"/>
                </a:solidFill>
                <a:effectLst/>
                <a:uLnTx/>
                <a:uFillTx/>
                <a:latin typeface="Raleway"/>
              </a:defRPr>
            </a:lvl1pPr>
          </a:lstStyle>
          <a:p>
            <a:r>
              <a:rPr lang="it-IT" sz="1800" dirty="0">
                <a:solidFill>
                  <a:srgbClr val="1297EE"/>
                </a:solidFill>
              </a:rPr>
              <a:t>Il servizio domiciliare può essere integrato con le prestazioni di telemedicina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2A22437-58F4-0337-4BD2-007A8F5E11B9}"/>
              </a:ext>
            </a:extLst>
          </p:cNvPr>
          <p:cNvSpPr txBox="1">
            <a:spLocks/>
          </p:cNvSpPr>
          <p:nvPr/>
        </p:nvSpPr>
        <p:spPr>
          <a:xfrm>
            <a:off x="344862" y="110272"/>
            <a:ext cx="906246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2"/>
                </a:solidFill>
                <a:latin typeface="Ralewa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00498B"/>
                </a:solidFill>
                <a:latin typeface="Raleway" pitchFamily="2" charset="0"/>
              </a:rPr>
              <a:t>La modalità di attivazione dei servizi di Telemedicina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1CF9D18-B1BC-3C61-E793-CE222F626092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8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E12AF9-225A-A614-D31B-6E63124E589F}"/>
              </a:ext>
            </a:extLst>
          </p:cNvPr>
          <p:cNvSpPr>
            <a:spLocks/>
          </p:cNvSpPr>
          <p:nvPr/>
        </p:nvSpPr>
        <p:spPr bwMode="auto">
          <a:xfrm>
            <a:off x="4739435" y="2489777"/>
            <a:ext cx="2603500" cy="3729401"/>
          </a:xfrm>
          <a:custGeom>
            <a:avLst/>
            <a:gdLst>
              <a:gd name="T0" fmla="*/ 2465798 w 941"/>
              <a:gd name="T1" fmla="*/ 1186519 h 1350"/>
              <a:gd name="T2" fmla="*/ 1948284 w 941"/>
              <a:gd name="T3" fmla="*/ 1490754 h 1350"/>
              <a:gd name="T4" fmla="*/ 2474100 w 941"/>
              <a:gd name="T5" fmla="*/ 821436 h 1350"/>
              <a:gd name="T6" fmla="*/ 2446425 w 941"/>
              <a:gd name="T7" fmla="*/ 533795 h 1350"/>
              <a:gd name="T8" fmla="*/ 1790540 w 941"/>
              <a:gd name="T9" fmla="*/ 1194816 h 1350"/>
              <a:gd name="T10" fmla="*/ 2158611 w 941"/>
              <a:gd name="T11" fmla="*/ 240623 h 1350"/>
              <a:gd name="T12" fmla="*/ 1823749 w 941"/>
              <a:gd name="T13" fmla="*/ 519966 h 1350"/>
              <a:gd name="T14" fmla="*/ 1372655 w 941"/>
              <a:gd name="T15" fmla="*/ 838031 h 1350"/>
              <a:gd name="T16" fmla="*/ 1289631 w 941"/>
              <a:gd name="T17" fmla="*/ 105100 h 1350"/>
              <a:gd name="T18" fmla="*/ 877281 w 941"/>
              <a:gd name="T19" fmla="*/ 1239068 h 1350"/>
              <a:gd name="T20" fmla="*/ 520281 w 941"/>
              <a:gd name="T21" fmla="*/ 1122906 h 1350"/>
              <a:gd name="T22" fmla="*/ 315489 w 941"/>
              <a:gd name="T23" fmla="*/ 887815 h 1350"/>
              <a:gd name="T24" fmla="*/ 301652 w 941"/>
              <a:gd name="T25" fmla="*/ 865688 h 1350"/>
              <a:gd name="T26" fmla="*/ 2767 w 941"/>
              <a:gd name="T27" fmla="*/ 821436 h 1350"/>
              <a:gd name="T28" fmla="*/ 2767 w 941"/>
              <a:gd name="T29" fmla="*/ 851860 h 1350"/>
              <a:gd name="T30" fmla="*/ 185419 w 941"/>
              <a:gd name="T31" fmla="*/ 1136735 h 1350"/>
              <a:gd name="T32" fmla="*/ 666955 w 941"/>
              <a:gd name="T33" fmla="*/ 2171136 h 1350"/>
              <a:gd name="T34" fmla="*/ 780421 w 941"/>
              <a:gd name="T35" fmla="*/ 3733800 h 1350"/>
              <a:gd name="T36" fmla="*/ 1630028 w 941"/>
              <a:gd name="T37" fmla="*/ 3733800 h 1350"/>
              <a:gd name="T38" fmla="*/ 1524865 w 941"/>
              <a:gd name="T39" fmla="*/ 2602597 h 1350"/>
              <a:gd name="T40" fmla="*/ 2321890 w 941"/>
              <a:gd name="T41" fmla="*/ 1546070 h 1350"/>
              <a:gd name="T42" fmla="*/ 2465798 w 941"/>
              <a:gd name="T43" fmla="*/ 1186519 h 13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41" h="1350">
                <a:moveTo>
                  <a:pt x="891" y="429"/>
                </a:moveTo>
                <a:cubicBezTo>
                  <a:pt x="843" y="434"/>
                  <a:pt x="716" y="560"/>
                  <a:pt x="704" y="539"/>
                </a:cubicBezTo>
                <a:cubicBezTo>
                  <a:pt x="693" y="517"/>
                  <a:pt x="847" y="378"/>
                  <a:pt x="894" y="297"/>
                </a:cubicBezTo>
                <a:cubicBezTo>
                  <a:pt x="941" y="216"/>
                  <a:pt x="905" y="199"/>
                  <a:pt x="884" y="193"/>
                </a:cubicBezTo>
                <a:cubicBezTo>
                  <a:pt x="862" y="187"/>
                  <a:pt x="661" y="446"/>
                  <a:pt x="647" y="432"/>
                </a:cubicBezTo>
                <a:cubicBezTo>
                  <a:pt x="634" y="418"/>
                  <a:pt x="790" y="111"/>
                  <a:pt x="780" y="87"/>
                </a:cubicBezTo>
                <a:cubicBezTo>
                  <a:pt x="771" y="64"/>
                  <a:pt x="725" y="17"/>
                  <a:pt x="659" y="188"/>
                </a:cubicBezTo>
                <a:cubicBezTo>
                  <a:pt x="594" y="360"/>
                  <a:pt x="479" y="444"/>
                  <a:pt x="496" y="303"/>
                </a:cubicBezTo>
                <a:cubicBezTo>
                  <a:pt x="513" y="162"/>
                  <a:pt x="526" y="0"/>
                  <a:pt x="466" y="38"/>
                </a:cubicBezTo>
                <a:cubicBezTo>
                  <a:pt x="405" y="76"/>
                  <a:pt x="401" y="426"/>
                  <a:pt x="317" y="448"/>
                </a:cubicBezTo>
                <a:cubicBezTo>
                  <a:pt x="274" y="459"/>
                  <a:pt x="227" y="437"/>
                  <a:pt x="188" y="406"/>
                </a:cubicBezTo>
                <a:cubicBezTo>
                  <a:pt x="155" y="379"/>
                  <a:pt x="128" y="345"/>
                  <a:pt x="114" y="321"/>
                </a:cubicBezTo>
                <a:cubicBezTo>
                  <a:pt x="112" y="318"/>
                  <a:pt x="111" y="316"/>
                  <a:pt x="109" y="313"/>
                </a:cubicBezTo>
                <a:cubicBezTo>
                  <a:pt x="84" y="263"/>
                  <a:pt x="12" y="240"/>
                  <a:pt x="1" y="297"/>
                </a:cubicBezTo>
                <a:cubicBezTo>
                  <a:pt x="0" y="300"/>
                  <a:pt x="0" y="304"/>
                  <a:pt x="1" y="308"/>
                </a:cubicBezTo>
                <a:cubicBezTo>
                  <a:pt x="5" y="332"/>
                  <a:pt x="31" y="361"/>
                  <a:pt x="67" y="411"/>
                </a:cubicBezTo>
                <a:cubicBezTo>
                  <a:pt x="116" y="480"/>
                  <a:pt x="184" y="590"/>
                  <a:pt x="241" y="785"/>
                </a:cubicBezTo>
                <a:cubicBezTo>
                  <a:pt x="290" y="949"/>
                  <a:pt x="293" y="1164"/>
                  <a:pt x="282" y="1350"/>
                </a:cubicBezTo>
                <a:cubicBezTo>
                  <a:pt x="589" y="1350"/>
                  <a:pt x="589" y="1350"/>
                  <a:pt x="589" y="1350"/>
                </a:cubicBezTo>
                <a:cubicBezTo>
                  <a:pt x="572" y="1216"/>
                  <a:pt x="554" y="1056"/>
                  <a:pt x="551" y="941"/>
                </a:cubicBezTo>
                <a:cubicBezTo>
                  <a:pt x="546" y="705"/>
                  <a:pt x="756" y="626"/>
                  <a:pt x="839" y="559"/>
                </a:cubicBezTo>
                <a:cubicBezTo>
                  <a:pt x="923" y="493"/>
                  <a:pt x="939" y="423"/>
                  <a:pt x="891" y="429"/>
                </a:cubicBezTo>
                <a:close/>
              </a:path>
            </a:pathLst>
          </a:custGeom>
          <a:solidFill>
            <a:srgbClr val="4454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20" tIns="60960" rIns="121920" bIns="6096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bject 23">
            <a:extLst>
              <a:ext uri="{FF2B5EF4-FFF2-40B4-BE49-F238E27FC236}">
                <a16:creationId xmlns:a16="http://schemas.microsoft.com/office/drawing/2014/main" id="{FE54E324-43CC-AB0B-334B-EE4EBD525D72}"/>
              </a:ext>
            </a:extLst>
          </p:cNvPr>
          <p:cNvSpPr/>
          <p:nvPr/>
        </p:nvSpPr>
        <p:spPr>
          <a:xfrm>
            <a:off x="3724349" y="7156239"/>
            <a:ext cx="9525" cy="48895"/>
          </a:xfrm>
          <a:custGeom>
            <a:avLst/>
            <a:gdLst/>
            <a:ahLst/>
            <a:cxnLst/>
            <a:rect l="l" t="t" r="r" b="b"/>
            <a:pathLst>
              <a:path w="9525" h="48895">
                <a:moveTo>
                  <a:pt x="9429" y="0"/>
                </a:moveTo>
                <a:lnTo>
                  <a:pt x="0" y="0"/>
                </a:lnTo>
                <a:lnTo>
                  <a:pt x="0" y="48540"/>
                </a:lnTo>
                <a:lnTo>
                  <a:pt x="9429" y="48540"/>
                </a:lnTo>
                <a:lnTo>
                  <a:pt x="9429" y="0"/>
                </a:lnTo>
                <a:close/>
              </a:path>
            </a:pathLst>
          </a:custGeom>
          <a:solidFill>
            <a:srgbClr val="858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B9CDB033-A9FC-7D1D-69CD-BB8D5FF0D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388" y="6363351"/>
            <a:ext cx="1803400" cy="342900"/>
          </a:xfrm>
          <a:prstGeom prst="rect">
            <a:avLst/>
          </a:prstGeom>
        </p:spPr>
      </p:pic>
      <p:pic>
        <p:nvPicPr>
          <p:cNvPr id="34" name="Immagine 3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AA7F583-E1A7-CF66-C091-40E85441896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16" y="6356578"/>
            <a:ext cx="1523085" cy="32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magini2">
            <a:extLst>
              <a:ext uri="{FF2B5EF4-FFF2-40B4-BE49-F238E27FC236}">
                <a16:creationId xmlns:a16="http://schemas.microsoft.com/office/drawing/2014/main" id="{1A12EBBE-6391-49BD-8436-26E8F3353ABC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13816" y="6347033"/>
            <a:ext cx="1132642" cy="39052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16A77A62-D806-7313-197D-66B3569FA3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10" y="6394769"/>
            <a:ext cx="584547" cy="321924"/>
          </a:xfrm>
          <a:prstGeom prst="rect">
            <a:avLst/>
          </a:prstGeom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E4B5AFFD-44DC-5322-7A25-E40EF8BFB2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73" y="6387757"/>
            <a:ext cx="433765" cy="433765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6FE4F1EF-A823-485D-89C8-13BF3EB258F0}"/>
              </a:ext>
            </a:extLst>
          </p:cNvPr>
          <p:cNvSpPr/>
          <p:nvPr/>
        </p:nvSpPr>
        <p:spPr>
          <a:xfrm>
            <a:off x="1232647" y="2870778"/>
            <a:ext cx="2327275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sz="1400" b="1" dirty="0" err="1">
                <a:solidFill>
                  <a:srgbClr val="00488B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Assistenza</a:t>
            </a:r>
            <a:r>
              <a:rPr lang="en-US" sz="1400" b="1" dirty="0">
                <a:solidFill>
                  <a:srgbClr val="00488B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Continua</a:t>
            </a:r>
          </a:p>
          <a:p>
            <a:pPr algn="r">
              <a:defRPr/>
            </a:pPr>
            <a:r>
              <a:rPr lang="en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Gestione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dell’assistenza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continua </a:t>
            </a:r>
            <a:r>
              <a:rPr lang="en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tra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le </a:t>
            </a:r>
            <a:r>
              <a:rPr lang="en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visite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dei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pazienti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in </a:t>
            </a:r>
            <a:r>
              <a:rPr lang="en-US" sz="1400" b="1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televisita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0F9494D4-F725-C8A7-EA69-0A1D4D32C475}"/>
              </a:ext>
            </a:extLst>
          </p:cNvPr>
          <p:cNvSpPr/>
          <p:nvPr/>
        </p:nvSpPr>
        <p:spPr>
          <a:xfrm>
            <a:off x="2750926" y="1575378"/>
            <a:ext cx="2328862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en-US" sz="1400" b="1" dirty="0" err="1">
                <a:solidFill>
                  <a:srgbClr val="00488B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Trattamento</a:t>
            </a:r>
            <a:endParaRPr lang="en-US" sz="1400" b="1" dirty="0">
              <a:solidFill>
                <a:srgbClr val="00488B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Cure in loco e di follow-up</a:t>
            </a:r>
          </a:p>
          <a:p>
            <a:pPr algn="r">
              <a:defRPr/>
            </a:pPr>
            <a:r>
              <a:rPr lang="en-US" sz="1400" b="1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telemonitoraggio</a:t>
            </a:r>
            <a:r>
              <a:rPr lang="en-US" sz="1400" b="1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e </a:t>
            </a:r>
            <a:r>
              <a:rPr lang="en-US" sz="1400" b="1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teleriabilitazione</a:t>
            </a:r>
            <a:endParaRPr lang="en-US" sz="1400" b="1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23B57789-6A21-A56B-9419-1B53A4EA56CB}"/>
              </a:ext>
            </a:extLst>
          </p:cNvPr>
          <p:cNvSpPr/>
          <p:nvPr/>
        </p:nvSpPr>
        <p:spPr>
          <a:xfrm>
            <a:off x="8273210" y="3645478"/>
            <a:ext cx="2328862" cy="14927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b="1" dirty="0" err="1">
                <a:solidFill>
                  <a:srgbClr val="00488B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Consapevolezza</a:t>
            </a:r>
            <a:endParaRPr lang="en-US" sz="1400" b="1" dirty="0">
              <a:solidFill>
                <a:srgbClr val="00488B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Autovalutazione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condizioni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sintomi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che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porta </a:t>
            </a:r>
            <a:r>
              <a:rPr lang="en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alla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ricercar e </a:t>
            </a:r>
            <a:r>
              <a:rPr lang="en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all’istruzione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online </a:t>
            </a:r>
            <a:endParaRPr lang="en-US" sz="1400" b="1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b="1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telesalute</a:t>
            </a:r>
            <a:endParaRPr lang="en-US" sz="1400" b="1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2254FC05-15F6-F378-5E1A-7235ED4F98DE}"/>
              </a:ext>
            </a:extLst>
          </p:cNvPr>
          <p:cNvSpPr/>
          <p:nvPr/>
        </p:nvSpPr>
        <p:spPr>
          <a:xfrm>
            <a:off x="8395447" y="2350078"/>
            <a:ext cx="2327275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b="1" dirty="0" err="1">
                <a:solidFill>
                  <a:srgbClr val="00488B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Aiuto</a:t>
            </a:r>
            <a:endParaRPr lang="en-US" sz="1400" b="1" dirty="0">
              <a:solidFill>
                <a:srgbClr val="00488B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Controllo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con I Sistemi </a:t>
            </a:r>
            <a:r>
              <a:rPr lang="en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sanitari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- </a:t>
            </a:r>
            <a:r>
              <a:rPr lang="en-US" sz="1400" b="1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televista</a:t>
            </a:r>
            <a:r>
              <a:rPr lang="en-US" sz="1400" b="1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e </a:t>
            </a:r>
            <a:r>
              <a:rPr lang="en-US" sz="1400" b="1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telemonitoraggio</a:t>
            </a:r>
            <a:endParaRPr lang="en-US" sz="1400" b="1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18B0CFAF-3FC9-A950-DF6C-C1265A438DE5}"/>
              </a:ext>
            </a:extLst>
          </p:cNvPr>
          <p:cNvSpPr/>
          <p:nvPr/>
        </p:nvSpPr>
        <p:spPr bwMode="auto">
          <a:xfrm>
            <a:off x="5180760" y="1676978"/>
            <a:ext cx="812800" cy="812800"/>
          </a:xfrm>
          <a:prstGeom prst="ellipse">
            <a:avLst/>
          </a:prstGeom>
          <a:solidFill>
            <a:srgbClr val="B5A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F625F99F-2BC8-4B3D-9102-2D3D7E7F3BFD}"/>
              </a:ext>
            </a:extLst>
          </p:cNvPr>
          <p:cNvSpPr/>
          <p:nvPr/>
        </p:nvSpPr>
        <p:spPr bwMode="auto">
          <a:xfrm>
            <a:off x="6779372" y="1410278"/>
            <a:ext cx="812800" cy="812800"/>
          </a:xfrm>
          <a:prstGeom prst="ellipse">
            <a:avLst/>
          </a:prstGeom>
          <a:solidFill>
            <a:srgbClr val="0E7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Oval 23">
            <a:extLst>
              <a:ext uri="{FF2B5EF4-FFF2-40B4-BE49-F238E27FC236}">
                <a16:creationId xmlns:a16="http://schemas.microsoft.com/office/drawing/2014/main" id="{9766500E-2FCA-9AC2-01AD-670B3C9E9BC9}"/>
              </a:ext>
            </a:extLst>
          </p:cNvPr>
          <p:cNvSpPr/>
          <p:nvPr/>
        </p:nvSpPr>
        <p:spPr bwMode="auto">
          <a:xfrm>
            <a:off x="7465172" y="2489778"/>
            <a:ext cx="812800" cy="812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10">
            <a:extLst>
              <a:ext uri="{FF2B5EF4-FFF2-40B4-BE49-F238E27FC236}">
                <a16:creationId xmlns:a16="http://schemas.microsoft.com/office/drawing/2014/main" id="{01C3B302-621D-3145-C4D7-3D40E236DB92}"/>
              </a:ext>
            </a:extLst>
          </p:cNvPr>
          <p:cNvSpPr/>
          <p:nvPr/>
        </p:nvSpPr>
        <p:spPr bwMode="auto">
          <a:xfrm>
            <a:off x="3682160" y="2972378"/>
            <a:ext cx="812800" cy="812800"/>
          </a:xfrm>
          <a:prstGeom prst="ellipse">
            <a:avLst/>
          </a:prstGeom>
          <a:solidFill>
            <a:srgbClr val="00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3" name="Oval 19">
            <a:extLst>
              <a:ext uri="{FF2B5EF4-FFF2-40B4-BE49-F238E27FC236}">
                <a16:creationId xmlns:a16="http://schemas.microsoft.com/office/drawing/2014/main" id="{A06B431B-F825-120D-FA9B-6FD970872DB1}"/>
              </a:ext>
            </a:extLst>
          </p:cNvPr>
          <p:cNvSpPr/>
          <p:nvPr/>
        </p:nvSpPr>
        <p:spPr bwMode="auto">
          <a:xfrm>
            <a:off x="7342935" y="3785178"/>
            <a:ext cx="812800" cy="812800"/>
          </a:xfrm>
          <a:prstGeom prst="ellipse">
            <a:avLst/>
          </a:prstGeom>
          <a:solidFill>
            <a:srgbClr val="297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7" name="Immagine 26" descr="Immagine che contiene testo, finestra, grafica vettoriale&#10;&#10;Descrizione generata automaticamente">
            <a:extLst>
              <a:ext uri="{FF2B5EF4-FFF2-40B4-BE49-F238E27FC236}">
                <a16:creationId xmlns:a16="http://schemas.microsoft.com/office/drawing/2014/main" id="{219364B1-D94D-1918-603C-5E57559E1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40633" y1="81654" x2="40633" y2="81654"/>
                        <a14:backgroundMark x1="41689" y1="75711" x2="41689" y2="75711"/>
                        <a14:backgroundMark x1="27968" y1="81137" x2="45119" y2="81395"/>
                        <a14:backgroundMark x1="45119" y1="81395" x2="48285" y2="81137"/>
                        <a14:backgroundMark x1="21900" y1="76486" x2="39842" y2="76744"/>
                        <a14:backgroundMark x1="39842" y1="76744" x2="50396" y2="75711"/>
                        <a14:backgroundMark x1="50396" y1="75711" x2="49868" y2="75711"/>
                        <a14:backgroundMark x1="44855" y1="77261" x2="43008" y2="85788"/>
                        <a14:backgroundMark x1="48549" y1="78295" x2="48549" y2="84755"/>
                        <a14:backgroundMark x1="32982" y1="76227" x2="43272" y2="76227"/>
                        <a14:backgroundMark x1="43272" y1="76227" x2="33773" y2="74160"/>
                        <a14:backgroundMark x1="48549" y1="74419" x2="33245" y2="74935"/>
                        <a14:backgroundMark x1="47757" y1="80362" x2="52243" y2="85013"/>
                        <a14:backgroundMark x1="51715" y1="77778" x2="51715" y2="86563"/>
                        <a14:backgroundMark x1="48285" y1="73902" x2="33509" y2="74677"/>
                        <a14:backgroundMark x1="48285" y1="74419" x2="30871" y2="74419"/>
                        <a14:backgroundMark x1="48549" y1="73385" x2="48549" y2="73385"/>
                        <a14:backgroundMark x1="48549" y1="73385" x2="48549" y2="73385"/>
                        <a14:backgroundMark x1="48549" y1="73385" x2="34565" y2="73902"/>
                        <a14:backgroundMark x1="31398" y1="73643" x2="39050" y2="73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545" y="3013953"/>
            <a:ext cx="639296" cy="652791"/>
          </a:xfrm>
          <a:prstGeom prst="rect">
            <a:avLst/>
          </a:prstGeom>
        </p:spPr>
      </p:pic>
      <p:grpSp>
        <p:nvGrpSpPr>
          <p:cNvPr id="28" name="Gruppo 27">
            <a:extLst>
              <a:ext uri="{FF2B5EF4-FFF2-40B4-BE49-F238E27FC236}">
                <a16:creationId xmlns:a16="http://schemas.microsoft.com/office/drawing/2014/main" id="{1A5D15AD-6DCD-6A88-BEB0-B3B23458ABF1}"/>
              </a:ext>
            </a:extLst>
          </p:cNvPr>
          <p:cNvGrpSpPr/>
          <p:nvPr/>
        </p:nvGrpSpPr>
        <p:grpSpPr>
          <a:xfrm>
            <a:off x="5351192" y="1757364"/>
            <a:ext cx="464402" cy="575560"/>
            <a:chOff x="9104562" y="2502451"/>
            <a:chExt cx="2235080" cy="2532258"/>
          </a:xfrm>
        </p:grpSpPr>
        <p:pic>
          <p:nvPicPr>
            <p:cNvPr id="31" name="Immagine 30">
              <a:extLst>
                <a:ext uri="{FF2B5EF4-FFF2-40B4-BE49-F238E27FC236}">
                  <a16:creationId xmlns:a16="http://schemas.microsoft.com/office/drawing/2014/main" id="{081ED81C-8F19-206F-1C55-EDD9A2713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851" b="89851" l="9915" r="92068">
                          <a14:foregroundMark x1="78187" y1="53134" x2="78187" y2="53134"/>
                          <a14:foregroundMark x1="81020" y1="41194" x2="81020" y2="41194"/>
                          <a14:foregroundMark x1="80170" y1="45373" x2="80170" y2="45373"/>
                          <a14:foregroundMark x1="92068" y1="47463" x2="92068" y2="474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51094" y="3906767"/>
              <a:ext cx="1188548" cy="1127942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6B2F96C5-93D1-C4DC-C485-762B6CD82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79313" y="3336482"/>
              <a:ext cx="843785" cy="846498"/>
            </a:xfrm>
            <a:prstGeom prst="rect">
              <a:avLst/>
            </a:prstGeom>
          </p:spPr>
        </p:pic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DD9EADB0-0A25-4234-C43E-9BEF79404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backgroundMark x1="20238" y1="57326" x2="20238" y2="7506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04613" y="2502451"/>
              <a:ext cx="1046602" cy="1211691"/>
            </a:xfrm>
            <a:prstGeom prst="rect">
              <a:avLst/>
            </a:prstGeom>
          </p:spPr>
        </p:pic>
        <p:pic>
          <p:nvPicPr>
            <p:cNvPr id="40" name="Immagine 39">
              <a:extLst>
                <a:ext uri="{FF2B5EF4-FFF2-40B4-BE49-F238E27FC236}">
                  <a16:creationId xmlns:a16="http://schemas.microsoft.com/office/drawing/2014/main" id="{C1C41853-196C-EC3C-40F0-31CB22FFD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49175" y1="18413" x2="49175" y2="18413"/>
                          <a14:foregroundMark x1="56106" y1="42222" x2="56106" y2="42222"/>
                          <a14:foregroundMark x1="76238" y1="37143" x2="76238" y2="37143"/>
                          <a14:foregroundMark x1="68647" y1="70476" x2="68647" y2="70476"/>
                          <a14:foregroundMark x1="22112" y1="69206" x2="22112" y2="69206"/>
                          <a14:foregroundMark x1="51485" y1="26349" x2="51485" y2="26349"/>
                          <a14:foregroundMark x1="50165" y1="57143" x2="50165" y2="57143"/>
                          <a14:foregroundMark x1="44884" y1="46667" x2="46205" y2="51111"/>
                          <a14:foregroundMark x1="24422" y1="67302" x2="24422" y2="6730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21034" y="3521518"/>
              <a:ext cx="1367158" cy="1421303"/>
            </a:xfrm>
            <a:prstGeom prst="rect">
              <a:avLst/>
            </a:prstGeom>
          </p:spPr>
        </p:pic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21628F61-3967-A91A-2E44-66154215E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04562" y="2745856"/>
              <a:ext cx="1046601" cy="1170497"/>
            </a:xfrm>
            <a:prstGeom prst="rect">
              <a:avLst/>
            </a:prstGeom>
          </p:spPr>
        </p:pic>
      </p:grpSp>
      <p:pic>
        <p:nvPicPr>
          <p:cNvPr id="50" name="Immagine 49">
            <a:extLst>
              <a:ext uri="{FF2B5EF4-FFF2-40B4-BE49-F238E27FC236}">
                <a16:creationId xmlns:a16="http://schemas.microsoft.com/office/drawing/2014/main" id="{0059192B-3AA2-6007-87E4-DBE30464F7B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41471" y1="23733" x2="54706" y2="22933"/>
                        <a14:foregroundMark x1="22353" y1="39200" x2="38529" y2="66667"/>
                        <a14:foregroundMark x1="38529" y1="66667" x2="39706" y2="778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0313" y="1493894"/>
            <a:ext cx="622187" cy="686236"/>
          </a:xfrm>
          <a:prstGeom prst="rect">
            <a:avLst/>
          </a:prstGeom>
        </p:spPr>
      </p:pic>
      <p:pic>
        <p:nvPicPr>
          <p:cNvPr id="51" name="Immagine 50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1D2EB8CC-71F7-3C04-4D00-55A1296C647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backgroundMark x1="10198" y1="64620" x2="19830" y2="69006"/>
                        <a14:backgroundMark x1="19830" y1="69006" x2="21813" y2="885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6562" y="2557203"/>
            <a:ext cx="643938" cy="623872"/>
          </a:xfrm>
          <a:prstGeom prst="rect">
            <a:avLst/>
          </a:prstGeom>
        </p:spPr>
      </p:pic>
      <p:pic>
        <p:nvPicPr>
          <p:cNvPr id="52" name="Immagine 51">
            <a:extLst>
              <a:ext uri="{FF2B5EF4-FFF2-40B4-BE49-F238E27FC236}">
                <a16:creationId xmlns:a16="http://schemas.microsoft.com/office/drawing/2014/main" id="{CE1A90C5-B2D7-6CBB-F417-8D012BEE78F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>
                        <a14:foregroundMark x1="55944" y1="50303" x2="72378" y2="49394"/>
                        <a14:foregroundMark x1="76923" y1="43030" x2="74825" y2="70000"/>
                        <a14:foregroundMark x1="74825" y1="70000" x2="74476" y2="70606"/>
                        <a14:backgroundMark x1="15385" y1="31212" x2="9790" y2="63030"/>
                        <a14:backgroundMark x1="55245" y1="19697" x2="85315" y2="36061"/>
                        <a14:backgroundMark x1="86014" y1="38182" x2="87063" y2="55152"/>
                        <a14:backgroundMark x1="61888" y1="80000" x2="78671" y2="80000"/>
                        <a14:backgroundMark x1="83916" y1="69091" x2="88811" y2="60000"/>
                        <a14:backgroundMark x1="53497" y1="26061" x2="74476" y2="26364"/>
                        <a14:backgroundMark x1="54895" y1="25455" x2="68531" y2="34848"/>
                        <a14:backgroundMark x1="68531" y1="34848" x2="60839" y2="27273"/>
                        <a14:backgroundMark x1="18182" y1="29394" x2="18182" y2="475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1177" y="3886441"/>
            <a:ext cx="506071" cy="583928"/>
          </a:xfrm>
          <a:prstGeom prst="rect">
            <a:avLst/>
          </a:prstGeom>
        </p:spPr>
      </p:pic>
      <p:sp>
        <p:nvSpPr>
          <p:cNvPr id="53" name="Rectangle 22">
            <a:extLst>
              <a:ext uri="{FF2B5EF4-FFF2-40B4-BE49-F238E27FC236}">
                <a16:creationId xmlns:a16="http://schemas.microsoft.com/office/drawing/2014/main" id="{B62516AB-4256-F703-802B-F20F8273D039}"/>
              </a:ext>
            </a:extLst>
          </p:cNvPr>
          <p:cNvSpPr/>
          <p:nvPr/>
        </p:nvSpPr>
        <p:spPr>
          <a:xfrm>
            <a:off x="7693144" y="1221523"/>
            <a:ext cx="331381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b="1" dirty="0" err="1">
                <a:solidFill>
                  <a:srgbClr val="00488B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Cura</a:t>
            </a:r>
            <a:endParaRPr lang="en-US" sz="1400" b="1" dirty="0">
              <a:solidFill>
                <a:srgbClr val="00488B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Valutazione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delle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condizioni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di salute in </a:t>
            </a:r>
            <a:r>
              <a:rPr lang="en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una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struttura</a:t>
            </a:r>
            <a:r>
              <a:rPr lang="en-US" sz="1400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medica</a:t>
            </a:r>
          </a:p>
          <a:p>
            <a:pPr>
              <a:defRPr/>
            </a:pPr>
            <a:r>
              <a:rPr lang="en-US" sz="1400" b="1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Teleconsulto</a:t>
            </a:r>
            <a:r>
              <a:rPr lang="en-US" sz="1400" b="1" dirty="0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 sempre </a:t>
            </a:r>
            <a:r>
              <a:rPr lang="en-US" sz="1400" b="1" dirty="0" err="1">
                <a:latin typeface="Arial" panose="020B0604020202020204" pitchFamily="34" charset="0"/>
                <a:ea typeface="Open Sans" pitchFamily="34" charset="0"/>
                <a:cs typeface="Arial" panose="020B0604020202020204" pitchFamily="34" charset="0"/>
              </a:rPr>
              <a:t>disponibile</a:t>
            </a:r>
            <a:endParaRPr lang="en-US" sz="1400" b="1" dirty="0">
              <a:latin typeface="Arial" panose="020B0604020202020204" pitchFamily="34" charset="0"/>
              <a:ea typeface="Open Sans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628FDF5-5BE7-17DA-686C-47CA3B366875}"/>
              </a:ext>
            </a:extLst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1075FA-0758-7452-A3F3-9F7ECA81DF67}"/>
              </a:ext>
            </a:extLst>
          </p:cNvPr>
          <p:cNvSpPr txBox="1"/>
          <p:nvPr/>
        </p:nvSpPr>
        <p:spPr>
          <a:xfrm>
            <a:off x="343298" y="589795"/>
            <a:ext cx="109826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498B"/>
                </a:solidFill>
                <a:effectLst/>
                <a:uLnTx/>
                <a:uFillTx/>
                <a:latin typeface="Raleway"/>
              </a:defRPr>
            </a:lvl1pPr>
          </a:lstStyle>
          <a:p>
            <a:r>
              <a:rPr lang="it-IT" sz="1800" dirty="0">
                <a:solidFill>
                  <a:srgbClr val="1297EE"/>
                </a:solidFill>
              </a:rPr>
              <a:t>Il servizio domiciliare può essere integrato con le prestazioni di telemedicina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B926D8-834B-4FCE-17B1-CCBA1ECED344}"/>
              </a:ext>
            </a:extLst>
          </p:cNvPr>
          <p:cNvSpPr txBox="1">
            <a:spLocks/>
          </p:cNvSpPr>
          <p:nvPr/>
        </p:nvSpPr>
        <p:spPr>
          <a:xfrm>
            <a:off x="344862" y="110272"/>
            <a:ext cx="906246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2"/>
                </a:solidFill>
                <a:latin typeface="Ralewa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00498B"/>
                </a:solidFill>
                <a:latin typeface="Raleway" pitchFamily="2" charset="0"/>
              </a:rPr>
              <a:t>Il </a:t>
            </a:r>
            <a:r>
              <a:rPr lang="it-IT" dirty="0" err="1">
                <a:solidFill>
                  <a:srgbClr val="00498B"/>
                </a:solidFill>
                <a:latin typeface="Raleway" pitchFamily="2" charset="0"/>
              </a:rPr>
              <a:t>patient</a:t>
            </a:r>
            <a:r>
              <a:rPr lang="it-IT" dirty="0">
                <a:solidFill>
                  <a:srgbClr val="00498B"/>
                </a:solidFill>
                <a:latin typeface="Raleway" pitchFamily="2" charset="0"/>
              </a:rPr>
              <a:t> </a:t>
            </a:r>
            <a:r>
              <a:rPr lang="it-IT" dirty="0" err="1">
                <a:solidFill>
                  <a:srgbClr val="00498B"/>
                </a:solidFill>
                <a:latin typeface="Raleway" pitchFamily="2" charset="0"/>
              </a:rPr>
              <a:t>journey</a:t>
            </a:r>
            <a:r>
              <a:rPr lang="it-IT" dirty="0">
                <a:solidFill>
                  <a:srgbClr val="00498B"/>
                </a:solidFill>
                <a:latin typeface="Raleway" pitchFamily="2" charset="0"/>
              </a:rPr>
              <a:t> in Telemedicina</a:t>
            </a:r>
          </a:p>
        </p:txBody>
      </p:sp>
    </p:spTree>
    <p:extLst>
      <p:ext uri="{BB962C8B-B14F-4D97-AF65-F5344CB8AC3E}">
        <p14:creationId xmlns:p14="http://schemas.microsoft.com/office/powerpoint/2010/main" val="27018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8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3">
            <a:extLst>
              <a:ext uri="{FF2B5EF4-FFF2-40B4-BE49-F238E27FC236}">
                <a16:creationId xmlns:a16="http://schemas.microsoft.com/office/drawing/2014/main" id="{FE54E324-43CC-AB0B-334B-EE4EBD525D72}"/>
              </a:ext>
            </a:extLst>
          </p:cNvPr>
          <p:cNvSpPr/>
          <p:nvPr/>
        </p:nvSpPr>
        <p:spPr>
          <a:xfrm>
            <a:off x="3724349" y="7156239"/>
            <a:ext cx="9525" cy="48895"/>
          </a:xfrm>
          <a:custGeom>
            <a:avLst/>
            <a:gdLst/>
            <a:ahLst/>
            <a:cxnLst/>
            <a:rect l="l" t="t" r="r" b="b"/>
            <a:pathLst>
              <a:path w="9525" h="48895">
                <a:moveTo>
                  <a:pt x="9429" y="0"/>
                </a:moveTo>
                <a:lnTo>
                  <a:pt x="0" y="0"/>
                </a:lnTo>
                <a:lnTo>
                  <a:pt x="0" y="48540"/>
                </a:lnTo>
                <a:lnTo>
                  <a:pt x="9429" y="48540"/>
                </a:lnTo>
                <a:lnTo>
                  <a:pt x="9429" y="0"/>
                </a:lnTo>
                <a:close/>
              </a:path>
            </a:pathLst>
          </a:custGeom>
          <a:solidFill>
            <a:srgbClr val="858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Freeform 6">
            <a:extLst>
              <a:ext uri="{FF2B5EF4-FFF2-40B4-BE49-F238E27FC236}">
                <a16:creationId xmlns:a16="http://schemas.microsoft.com/office/drawing/2014/main" id="{B72AB916-72A0-1D27-F3AA-283270096164}"/>
              </a:ext>
            </a:extLst>
          </p:cNvPr>
          <p:cNvSpPr>
            <a:spLocks noChangeAspect="1"/>
          </p:cNvSpPr>
          <p:nvPr/>
        </p:nvSpPr>
        <p:spPr bwMode="auto">
          <a:xfrm>
            <a:off x="2363061" y="1497754"/>
            <a:ext cx="2595600" cy="2308640"/>
          </a:xfrm>
          <a:custGeom>
            <a:avLst/>
            <a:gdLst>
              <a:gd name="T0" fmla="*/ 689 w 794"/>
              <a:gd name="T1" fmla="*/ 0 h 727"/>
              <a:gd name="T2" fmla="*/ 502 w 794"/>
              <a:gd name="T3" fmla="*/ 0 h 727"/>
              <a:gd name="T4" fmla="*/ 344 w 794"/>
              <a:gd name="T5" fmla="*/ 91 h 727"/>
              <a:gd name="T6" fmla="*/ 29 w 794"/>
              <a:gd name="T7" fmla="*/ 636 h 727"/>
              <a:gd name="T8" fmla="*/ 81 w 794"/>
              <a:gd name="T9" fmla="*/ 727 h 727"/>
              <a:gd name="T10" fmla="*/ 459 w 794"/>
              <a:gd name="T11" fmla="*/ 727 h 727"/>
              <a:gd name="T12" fmla="*/ 794 w 794"/>
              <a:gd name="T13" fmla="*/ 392 h 727"/>
              <a:gd name="T14" fmla="*/ 794 w 794"/>
              <a:gd name="T15" fmla="*/ 105 h 727"/>
              <a:gd name="T16" fmla="*/ 689 w 794"/>
              <a:gd name="T17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4" h="727">
                <a:moveTo>
                  <a:pt x="689" y="0"/>
                </a:moveTo>
                <a:cubicBezTo>
                  <a:pt x="502" y="0"/>
                  <a:pt x="502" y="0"/>
                  <a:pt x="502" y="0"/>
                </a:cubicBezTo>
                <a:cubicBezTo>
                  <a:pt x="444" y="0"/>
                  <a:pt x="373" y="41"/>
                  <a:pt x="344" y="91"/>
                </a:cubicBezTo>
                <a:cubicBezTo>
                  <a:pt x="29" y="636"/>
                  <a:pt x="29" y="636"/>
                  <a:pt x="29" y="636"/>
                </a:cubicBezTo>
                <a:cubicBezTo>
                  <a:pt x="0" y="686"/>
                  <a:pt x="24" y="727"/>
                  <a:pt x="81" y="727"/>
                </a:cubicBezTo>
                <a:cubicBezTo>
                  <a:pt x="459" y="727"/>
                  <a:pt x="459" y="727"/>
                  <a:pt x="459" y="727"/>
                </a:cubicBezTo>
                <a:cubicBezTo>
                  <a:pt x="482" y="553"/>
                  <a:pt x="620" y="415"/>
                  <a:pt x="794" y="392"/>
                </a:cubicBezTo>
                <a:cubicBezTo>
                  <a:pt x="794" y="105"/>
                  <a:pt x="794" y="105"/>
                  <a:pt x="794" y="105"/>
                </a:cubicBezTo>
                <a:cubicBezTo>
                  <a:pt x="794" y="47"/>
                  <a:pt x="747" y="0"/>
                  <a:pt x="689" y="0"/>
                </a:cubicBezTo>
                <a:close/>
              </a:path>
            </a:pathLst>
          </a:custGeom>
          <a:solidFill>
            <a:srgbClr val="00A3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70" name="Freeform 8">
            <a:extLst>
              <a:ext uri="{FF2B5EF4-FFF2-40B4-BE49-F238E27FC236}">
                <a16:creationId xmlns:a16="http://schemas.microsoft.com/office/drawing/2014/main" id="{E52EBB60-F867-FB98-6179-CC7E4FB9FBBF}"/>
              </a:ext>
            </a:extLst>
          </p:cNvPr>
          <p:cNvSpPr>
            <a:spLocks noChangeAspect="1"/>
          </p:cNvSpPr>
          <p:nvPr/>
        </p:nvSpPr>
        <p:spPr bwMode="auto">
          <a:xfrm>
            <a:off x="7278371" y="1472934"/>
            <a:ext cx="2520920" cy="2307600"/>
          </a:xfrm>
          <a:custGeom>
            <a:avLst/>
            <a:gdLst>
              <a:gd name="T0" fmla="*/ 335 w 794"/>
              <a:gd name="T1" fmla="*/ 727 h 727"/>
              <a:gd name="T2" fmla="*/ 713 w 794"/>
              <a:gd name="T3" fmla="*/ 727 h 727"/>
              <a:gd name="T4" fmla="*/ 765 w 794"/>
              <a:gd name="T5" fmla="*/ 636 h 727"/>
              <a:gd name="T6" fmla="*/ 450 w 794"/>
              <a:gd name="T7" fmla="*/ 91 h 727"/>
              <a:gd name="T8" fmla="*/ 292 w 794"/>
              <a:gd name="T9" fmla="*/ 0 h 727"/>
              <a:gd name="T10" fmla="*/ 105 w 794"/>
              <a:gd name="T11" fmla="*/ 0 h 727"/>
              <a:gd name="T12" fmla="*/ 0 w 794"/>
              <a:gd name="T13" fmla="*/ 105 h 727"/>
              <a:gd name="T14" fmla="*/ 0 w 794"/>
              <a:gd name="T15" fmla="*/ 392 h 727"/>
              <a:gd name="T16" fmla="*/ 335 w 794"/>
              <a:gd name="T17" fmla="*/ 727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4" h="727">
                <a:moveTo>
                  <a:pt x="335" y="727"/>
                </a:moveTo>
                <a:cubicBezTo>
                  <a:pt x="713" y="727"/>
                  <a:pt x="713" y="727"/>
                  <a:pt x="713" y="727"/>
                </a:cubicBezTo>
                <a:cubicBezTo>
                  <a:pt x="770" y="727"/>
                  <a:pt x="794" y="686"/>
                  <a:pt x="765" y="636"/>
                </a:cubicBezTo>
                <a:cubicBezTo>
                  <a:pt x="450" y="91"/>
                  <a:pt x="450" y="91"/>
                  <a:pt x="450" y="91"/>
                </a:cubicBezTo>
                <a:cubicBezTo>
                  <a:pt x="421" y="41"/>
                  <a:pt x="350" y="0"/>
                  <a:pt x="292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47" y="0"/>
                  <a:pt x="0" y="47"/>
                  <a:pt x="0" y="105"/>
                </a:cubicBezTo>
                <a:cubicBezTo>
                  <a:pt x="0" y="392"/>
                  <a:pt x="0" y="392"/>
                  <a:pt x="0" y="392"/>
                </a:cubicBezTo>
                <a:cubicBezTo>
                  <a:pt x="174" y="415"/>
                  <a:pt x="312" y="553"/>
                  <a:pt x="335" y="7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072" name="Freeform 10">
            <a:extLst>
              <a:ext uri="{FF2B5EF4-FFF2-40B4-BE49-F238E27FC236}">
                <a16:creationId xmlns:a16="http://schemas.microsoft.com/office/drawing/2014/main" id="{4570379B-B0A8-EF1A-B820-B8D9719C978D}"/>
              </a:ext>
            </a:extLst>
          </p:cNvPr>
          <p:cNvSpPr>
            <a:spLocks noChangeAspect="1"/>
          </p:cNvSpPr>
          <p:nvPr/>
        </p:nvSpPr>
        <p:spPr bwMode="auto">
          <a:xfrm>
            <a:off x="7400873" y="3886296"/>
            <a:ext cx="2406801" cy="2080800"/>
          </a:xfrm>
          <a:custGeom>
            <a:avLst/>
            <a:gdLst>
              <a:gd name="T0" fmla="*/ 713 w 794"/>
              <a:gd name="T1" fmla="*/ 0 h 727"/>
              <a:gd name="T2" fmla="*/ 335 w 794"/>
              <a:gd name="T3" fmla="*/ 0 h 727"/>
              <a:gd name="T4" fmla="*/ 0 w 794"/>
              <a:gd name="T5" fmla="*/ 335 h 727"/>
              <a:gd name="T6" fmla="*/ 0 w 794"/>
              <a:gd name="T7" fmla="*/ 622 h 727"/>
              <a:gd name="T8" fmla="*/ 105 w 794"/>
              <a:gd name="T9" fmla="*/ 727 h 727"/>
              <a:gd name="T10" fmla="*/ 292 w 794"/>
              <a:gd name="T11" fmla="*/ 727 h 727"/>
              <a:gd name="T12" fmla="*/ 450 w 794"/>
              <a:gd name="T13" fmla="*/ 636 h 727"/>
              <a:gd name="T14" fmla="*/ 765 w 794"/>
              <a:gd name="T15" fmla="*/ 91 h 727"/>
              <a:gd name="T16" fmla="*/ 713 w 794"/>
              <a:gd name="T17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4" h="727">
                <a:moveTo>
                  <a:pt x="713" y="0"/>
                </a:moveTo>
                <a:cubicBezTo>
                  <a:pt x="335" y="0"/>
                  <a:pt x="335" y="0"/>
                  <a:pt x="335" y="0"/>
                </a:cubicBezTo>
                <a:cubicBezTo>
                  <a:pt x="312" y="174"/>
                  <a:pt x="174" y="312"/>
                  <a:pt x="0" y="335"/>
                </a:cubicBezTo>
                <a:cubicBezTo>
                  <a:pt x="0" y="622"/>
                  <a:pt x="0" y="622"/>
                  <a:pt x="0" y="622"/>
                </a:cubicBezTo>
                <a:cubicBezTo>
                  <a:pt x="0" y="680"/>
                  <a:pt x="47" y="727"/>
                  <a:pt x="105" y="727"/>
                </a:cubicBezTo>
                <a:cubicBezTo>
                  <a:pt x="292" y="727"/>
                  <a:pt x="292" y="727"/>
                  <a:pt x="292" y="727"/>
                </a:cubicBezTo>
                <a:cubicBezTo>
                  <a:pt x="350" y="727"/>
                  <a:pt x="421" y="686"/>
                  <a:pt x="450" y="636"/>
                </a:cubicBezTo>
                <a:cubicBezTo>
                  <a:pt x="765" y="91"/>
                  <a:pt x="765" y="91"/>
                  <a:pt x="765" y="91"/>
                </a:cubicBezTo>
                <a:cubicBezTo>
                  <a:pt x="794" y="40"/>
                  <a:pt x="770" y="0"/>
                  <a:pt x="713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074" name="Freeform 12">
            <a:extLst>
              <a:ext uri="{FF2B5EF4-FFF2-40B4-BE49-F238E27FC236}">
                <a16:creationId xmlns:a16="http://schemas.microsoft.com/office/drawing/2014/main" id="{1036E3CB-84E8-291F-01E8-1400811FB523}"/>
              </a:ext>
            </a:extLst>
          </p:cNvPr>
          <p:cNvSpPr>
            <a:spLocks noChangeAspect="1"/>
          </p:cNvSpPr>
          <p:nvPr/>
        </p:nvSpPr>
        <p:spPr bwMode="auto">
          <a:xfrm>
            <a:off x="2363061" y="3886297"/>
            <a:ext cx="2660739" cy="2081286"/>
          </a:xfrm>
          <a:custGeom>
            <a:avLst/>
            <a:gdLst>
              <a:gd name="T0" fmla="*/ 459 w 794"/>
              <a:gd name="T1" fmla="*/ 0 h 727"/>
              <a:gd name="T2" fmla="*/ 81 w 794"/>
              <a:gd name="T3" fmla="*/ 0 h 727"/>
              <a:gd name="T4" fmla="*/ 29 w 794"/>
              <a:gd name="T5" fmla="*/ 91 h 727"/>
              <a:gd name="T6" fmla="*/ 344 w 794"/>
              <a:gd name="T7" fmla="*/ 636 h 727"/>
              <a:gd name="T8" fmla="*/ 502 w 794"/>
              <a:gd name="T9" fmla="*/ 727 h 727"/>
              <a:gd name="T10" fmla="*/ 689 w 794"/>
              <a:gd name="T11" fmla="*/ 727 h 727"/>
              <a:gd name="T12" fmla="*/ 794 w 794"/>
              <a:gd name="T13" fmla="*/ 622 h 727"/>
              <a:gd name="T14" fmla="*/ 794 w 794"/>
              <a:gd name="T15" fmla="*/ 335 h 727"/>
              <a:gd name="T16" fmla="*/ 459 w 794"/>
              <a:gd name="T17" fmla="*/ 0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4" h="727">
                <a:moveTo>
                  <a:pt x="459" y="0"/>
                </a:moveTo>
                <a:cubicBezTo>
                  <a:pt x="81" y="0"/>
                  <a:pt x="81" y="0"/>
                  <a:pt x="81" y="0"/>
                </a:cubicBezTo>
                <a:cubicBezTo>
                  <a:pt x="24" y="0"/>
                  <a:pt x="0" y="40"/>
                  <a:pt x="29" y="91"/>
                </a:cubicBezTo>
                <a:cubicBezTo>
                  <a:pt x="344" y="636"/>
                  <a:pt x="344" y="636"/>
                  <a:pt x="344" y="636"/>
                </a:cubicBezTo>
                <a:cubicBezTo>
                  <a:pt x="373" y="686"/>
                  <a:pt x="444" y="727"/>
                  <a:pt x="502" y="727"/>
                </a:cubicBezTo>
                <a:cubicBezTo>
                  <a:pt x="689" y="727"/>
                  <a:pt x="689" y="727"/>
                  <a:pt x="689" y="727"/>
                </a:cubicBezTo>
                <a:cubicBezTo>
                  <a:pt x="747" y="727"/>
                  <a:pt x="794" y="680"/>
                  <a:pt x="794" y="622"/>
                </a:cubicBezTo>
                <a:cubicBezTo>
                  <a:pt x="794" y="335"/>
                  <a:pt x="794" y="335"/>
                  <a:pt x="794" y="335"/>
                </a:cubicBezTo>
                <a:cubicBezTo>
                  <a:pt x="620" y="312"/>
                  <a:pt x="482" y="174"/>
                  <a:pt x="459" y="0"/>
                </a:cubicBezTo>
                <a:close/>
              </a:path>
            </a:pathLst>
          </a:custGeom>
          <a:solidFill>
            <a:srgbClr val="2D69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084" name="TextBox 28">
            <a:extLst>
              <a:ext uri="{FF2B5EF4-FFF2-40B4-BE49-F238E27FC236}">
                <a16:creationId xmlns:a16="http://schemas.microsoft.com/office/drawing/2014/main" id="{C47A28F2-18A7-CA17-0FFF-DB7A30D54839}"/>
              </a:ext>
            </a:extLst>
          </p:cNvPr>
          <p:cNvSpPr txBox="1"/>
          <p:nvPr/>
        </p:nvSpPr>
        <p:spPr>
          <a:xfrm>
            <a:off x="7722138" y="1947318"/>
            <a:ext cx="120225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sz="1600" b="1" dirty="0">
                <a:solidFill>
                  <a:prstClr val="white"/>
                </a:solidFill>
                <a:latin typeface="Raleway" pitchFamily="2" charset="0"/>
              </a:rPr>
              <a:t>Formazione</a:t>
            </a:r>
            <a:r>
              <a:rPr lang="en-US" sz="1600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085" name="TextBox 30">
            <a:extLst>
              <a:ext uri="{FF2B5EF4-FFF2-40B4-BE49-F238E27FC236}">
                <a16:creationId xmlns:a16="http://schemas.microsoft.com/office/drawing/2014/main" id="{C126B3B6-EA31-1BF7-9866-C10B45E8D01A}"/>
              </a:ext>
            </a:extLst>
          </p:cNvPr>
          <p:cNvSpPr txBox="1"/>
          <p:nvPr/>
        </p:nvSpPr>
        <p:spPr>
          <a:xfrm>
            <a:off x="3600204" y="5352820"/>
            <a:ext cx="110607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sz="1600" b="1" dirty="0" err="1">
                <a:solidFill>
                  <a:prstClr val="white"/>
                </a:solidFill>
                <a:latin typeface="Raleway" pitchFamily="2" charset="0"/>
              </a:rPr>
              <a:t>Idoneità</a:t>
            </a:r>
            <a:endParaRPr lang="en-US" sz="1600" b="1" dirty="0">
              <a:solidFill>
                <a:prstClr val="white"/>
              </a:solidFill>
              <a:latin typeface="Raleway" pitchFamily="2" charset="0"/>
            </a:endParaRPr>
          </a:p>
          <a:p>
            <a:pPr defTabSz="457200"/>
            <a:r>
              <a:rPr lang="en-US" sz="1600" b="1" dirty="0">
                <a:solidFill>
                  <a:prstClr val="white"/>
                </a:solidFill>
                <a:latin typeface="Raleway" pitchFamily="2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Raleway" pitchFamily="2" charset="0"/>
              </a:rPr>
              <a:t>strutturale</a:t>
            </a:r>
            <a:endParaRPr lang="en-US" sz="1600" b="1" dirty="0">
              <a:solidFill>
                <a:prstClr val="white"/>
              </a:solidFill>
              <a:latin typeface="Raleway" pitchFamily="2" charset="0"/>
            </a:endParaRPr>
          </a:p>
        </p:txBody>
      </p:sp>
      <p:sp>
        <p:nvSpPr>
          <p:cNvPr id="1086" name="TextBox 31">
            <a:extLst>
              <a:ext uri="{FF2B5EF4-FFF2-40B4-BE49-F238E27FC236}">
                <a16:creationId xmlns:a16="http://schemas.microsoft.com/office/drawing/2014/main" id="{43A5B4BB-730D-49AE-A8CF-8B1A43F5E1FB}"/>
              </a:ext>
            </a:extLst>
          </p:cNvPr>
          <p:cNvSpPr txBox="1"/>
          <p:nvPr/>
        </p:nvSpPr>
        <p:spPr>
          <a:xfrm>
            <a:off x="7722138" y="5422039"/>
            <a:ext cx="120225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sz="1600" b="1" dirty="0" err="1">
                <a:solidFill>
                  <a:prstClr val="white"/>
                </a:solidFill>
                <a:latin typeface="Raleway" pitchFamily="2" charset="0"/>
              </a:rPr>
              <a:t>Adesione</a:t>
            </a:r>
            <a:r>
              <a:rPr lang="en-US" sz="1600" b="1" dirty="0">
                <a:solidFill>
                  <a:prstClr val="white"/>
                </a:solidFill>
                <a:latin typeface="Raleway" pitchFamily="2" charset="0"/>
              </a:rPr>
              <a:t> al </a:t>
            </a:r>
          </a:p>
          <a:p>
            <a:pPr defTabSz="457200"/>
            <a:r>
              <a:rPr lang="en-US" sz="1600" b="1" dirty="0" err="1">
                <a:solidFill>
                  <a:prstClr val="white"/>
                </a:solidFill>
                <a:latin typeface="Raleway" pitchFamily="2" charset="0"/>
              </a:rPr>
              <a:t>percorso</a:t>
            </a:r>
            <a:endParaRPr lang="en-US" sz="1600" b="1" dirty="0">
              <a:solidFill>
                <a:prstClr val="white"/>
              </a:solidFill>
              <a:latin typeface="Raleway" pitchFamily="2" charset="0"/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5D20A16B-8714-37A3-A315-3F4F8CFC95E5}"/>
              </a:ext>
            </a:extLst>
          </p:cNvPr>
          <p:cNvSpPr>
            <a:spLocks noChangeAspect="1"/>
          </p:cNvSpPr>
          <p:nvPr/>
        </p:nvSpPr>
        <p:spPr>
          <a:xfrm>
            <a:off x="3871531" y="1472932"/>
            <a:ext cx="4487042" cy="4487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32466FA2-2C9B-8C81-89E4-DB9854BF440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0198" y1="64620" x2="19830" y2="69006"/>
                        <a14:backgroundMark x1="19830" y1="69006" x2="21813" y2="885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3800" y="1372999"/>
            <a:ext cx="4281427" cy="4148013"/>
          </a:xfrm>
          <a:prstGeom prst="rect">
            <a:avLst/>
          </a:prstGeom>
        </p:spPr>
      </p:pic>
      <p:sp>
        <p:nvSpPr>
          <p:cNvPr id="1079" name="TextBox 22">
            <a:extLst>
              <a:ext uri="{FF2B5EF4-FFF2-40B4-BE49-F238E27FC236}">
                <a16:creationId xmlns:a16="http://schemas.microsoft.com/office/drawing/2014/main" id="{B26A1786-BCC0-5E49-A34B-64C5BC6CC615}"/>
              </a:ext>
            </a:extLst>
          </p:cNvPr>
          <p:cNvSpPr txBox="1"/>
          <p:nvPr/>
        </p:nvSpPr>
        <p:spPr>
          <a:xfrm>
            <a:off x="2970950" y="2600442"/>
            <a:ext cx="103331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Verifica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degli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aspetti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sociali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del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contesto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familiar e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dell’ambiente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domestico</a:t>
            </a:r>
            <a:endParaRPr lang="en-US" sz="1100" b="1" dirty="0">
              <a:solidFill>
                <a:prstClr val="white"/>
              </a:solidFill>
              <a:latin typeface="Raleway "/>
              <a:cs typeface="Arial" pitchFamily="34" charset="0"/>
            </a:endParaRPr>
          </a:p>
        </p:txBody>
      </p:sp>
      <p:sp>
        <p:nvSpPr>
          <p:cNvPr id="1083" name="TextBox 27">
            <a:extLst>
              <a:ext uri="{FF2B5EF4-FFF2-40B4-BE49-F238E27FC236}">
                <a16:creationId xmlns:a16="http://schemas.microsoft.com/office/drawing/2014/main" id="{CD65A6C8-F2F3-5480-0D77-4FCC9925C21C}"/>
              </a:ext>
            </a:extLst>
          </p:cNvPr>
          <p:cNvSpPr txBox="1"/>
          <p:nvPr/>
        </p:nvSpPr>
        <p:spPr>
          <a:xfrm>
            <a:off x="3334397" y="1947318"/>
            <a:ext cx="12888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/>
            <a:r>
              <a:rPr lang="en-US" sz="1600" b="1" dirty="0" err="1">
                <a:solidFill>
                  <a:prstClr val="white"/>
                </a:solidFill>
                <a:latin typeface="Raleway" pitchFamily="2" charset="0"/>
              </a:rPr>
              <a:t>Adeguatezza</a:t>
            </a:r>
            <a:endParaRPr lang="en-US" sz="1600" b="1" dirty="0">
              <a:solidFill>
                <a:prstClr val="white"/>
              </a:solidFill>
              <a:latin typeface="Raleway" pitchFamily="2" charset="0"/>
            </a:endParaRP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142CDEF4-35DD-E88E-4187-1BDB02E142F6}"/>
              </a:ext>
            </a:extLst>
          </p:cNvPr>
          <p:cNvSpPr txBox="1"/>
          <p:nvPr/>
        </p:nvSpPr>
        <p:spPr>
          <a:xfrm>
            <a:off x="8351444" y="2495907"/>
            <a:ext cx="1033316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Percorso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di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formazione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all’utilizzo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della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tecnologia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relativa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ai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servizi</a:t>
            </a:r>
            <a:endParaRPr lang="en-US" sz="1100" b="1" dirty="0">
              <a:solidFill>
                <a:prstClr val="white"/>
              </a:solidFill>
              <a:latin typeface="Raleway "/>
              <a:cs typeface="Arial" pitchFamily="34" charset="0"/>
            </a:endParaRP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BA7994CA-AE13-2537-D85D-EA7FEA5409C7}"/>
              </a:ext>
            </a:extLst>
          </p:cNvPr>
          <p:cNvSpPr txBox="1"/>
          <p:nvPr/>
        </p:nvSpPr>
        <p:spPr>
          <a:xfrm>
            <a:off x="3139627" y="4220188"/>
            <a:ext cx="1033316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Verifica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del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contesto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abitativo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del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paziente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interessato</a:t>
            </a:r>
            <a:endParaRPr lang="en-US" sz="1100" b="1" dirty="0">
              <a:solidFill>
                <a:prstClr val="white"/>
              </a:solidFill>
              <a:latin typeface="Raleway "/>
              <a:cs typeface="Arial" pitchFamily="34" charset="0"/>
            </a:endParaRP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31D933F7-2F40-EED0-D08B-8AF3F2B9C65A}"/>
              </a:ext>
            </a:extLst>
          </p:cNvPr>
          <p:cNvSpPr txBox="1"/>
          <p:nvPr/>
        </p:nvSpPr>
        <p:spPr>
          <a:xfrm>
            <a:off x="8317496" y="4280880"/>
            <a:ext cx="1033316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Verifica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del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contesto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abitativo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del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paziente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interessato</a:t>
            </a:r>
            <a:endParaRPr lang="en-US" sz="1100" b="1" dirty="0">
              <a:solidFill>
                <a:prstClr val="white"/>
              </a:solidFill>
              <a:latin typeface="Raleway "/>
              <a:cs typeface="Arial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8F57931-8037-C95B-F710-00565CA0E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388" y="6363351"/>
            <a:ext cx="1803400" cy="342900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8FE090A1-3BB9-8204-274D-11E3CFA1067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16" y="6356578"/>
            <a:ext cx="1523085" cy="32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i2">
            <a:extLst>
              <a:ext uri="{FF2B5EF4-FFF2-40B4-BE49-F238E27FC236}">
                <a16:creationId xmlns:a16="http://schemas.microsoft.com/office/drawing/2014/main" id="{E32F212A-7CF6-737C-684D-C8F95C720761}"/>
              </a:ext>
            </a:extLst>
          </p:cNvPr>
          <p:cNvPicPr/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713816" y="6347033"/>
            <a:ext cx="1132642" cy="39052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E41B603-74F5-0EAB-DABA-42A7C44B89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10" y="6394769"/>
            <a:ext cx="584547" cy="321924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5D2CFE42-B5A1-2B73-52B8-F58250E235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73" y="6387757"/>
            <a:ext cx="433765" cy="433765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6B996E1-8731-90A1-0CF6-EA6B26300477}"/>
              </a:ext>
            </a:extLst>
          </p:cNvPr>
          <p:cNvSpPr txBox="1"/>
          <p:nvPr/>
        </p:nvSpPr>
        <p:spPr>
          <a:xfrm>
            <a:off x="343298" y="589795"/>
            <a:ext cx="109826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498B"/>
                </a:solidFill>
                <a:effectLst/>
                <a:uLnTx/>
                <a:uFillTx/>
                <a:latin typeface="Raleway"/>
              </a:defRPr>
            </a:lvl1pPr>
          </a:lstStyle>
          <a:p>
            <a:r>
              <a:rPr lang="it-IT" sz="1800" dirty="0">
                <a:solidFill>
                  <a:srgbClr val="1297EE"/>
                </a:solidFill>
              </a:rPr>
              <a:t>Sono previsti dei requisiti essenziali per l’inserimento delle prestazioni di telemedicina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38B120D-916D-21E3-E898-A92306D8A42D}"/>
              </a:ext>
            </a:extLst>
          </p:cNvPr>
          <p:cNvSpPr txBox="1">
            <a:spLocks/>
          </p:cNvSpPr>
          <p:nvPr/>
        </p:nvSpPr>
        <p:spPr>
          <a:xfrm>
            <a:off x="344862" y="110272"/>
            <a:ext cx="984800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2"/>
                </a:solidFill>
                <a:latin typeface="Ralewa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00498B"/>
                </a:solidFill>
                <a:latin typeface="Raleway" pitchFamily="2" charset="0"/>
              </a:rPr>
              <a:t>I requisiti essenziali per la Telemedicina nelle cure domiciliari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07B88C5A-A5D7-B6CA-1FD4-4245F2822A2A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8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3">
            <a:extLst>
              <a:ext uri="{FF2B5EF4-FFF2-40B4-BE49-F238E27FC236}">
                <a16:creationId xmlns:a16="http://schemas.microsoft.com/office/drawing/2014/main" id="{FE54E324-43CC-AB0B-334B-EE4EBD525D72}"/>
              </a:ext>
            </a:extLst>
          </p:cNvPr>
          <p:cNvSpPr/>
          <p:nvPr/>
        </p:nvSpPr>
        <p:spPr>
          <a:xfrm>
            <a:off x="3724349" y="7156239"/>
            <a:ext cx="9525" cy="48895"/>
          </a:xfrm>
          <a:custGeom>
            <a:avLst/>
            <a:gdLst/>
            <a:ahLst/>
            <a:cxnLst/>
            <a:rect l="l" t="t" r="r" b="b"/>
            <a:pathLst>
              <a:path w="9525" h="48895">
                <a:moveTo>
                  <a:pt x="9429" y="0"/>
                </a:moveTo>
                <a:lnTo>
                  <a:pt x="0" y="0"/>
                </a:lnTo>
                <a:lnTo>
                  <a:pt x="0" y="48540"/>
                </a:lnTo>
                <a:lnTo>
                  <a:pt x="9429" y="48540"/>
                </a:lnTo>
                <a:lnTo>
                  <a:pt x="9429" y="0"/>
                </a:lnTo>
                <a:close/>
              </a:path>
            </a:pathLst>
          </a:custGeom>
          <a:solidFill>
            <a:srgbClr val="858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B9CDB033-A9FC-7D1D-69CD-BB8D5FF0D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388" y="6363351"/>
            <a:ext cx="1803400" cy="342900"/>
          </a:xfrm>
          <a:prstGeom prst="rect">
            <a:avLst/>
          </a:prstGeom>
        </p:spPr>
      </p:pic>
      <p:pic>
        <p:nvPicPr>
          <p:cNvPr id="34" name="Immagine 33" descr="Immagine che contiene testo&#10;&#10;Descrizione generata automaticamente">
            <a:extLst>
              <a:ext uri="{FF2B5EF4-FFF2-40B4-BE49-F238E27FC236}">
                <a16:creationId xmlns:a16="http://schemas.microsoft.com/office/drawing/2014/main" id="{6AA7F583-E1A7-CF66-C091-40E85441896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16" y="6356578"/>
            <a:ext cx="1523085" cy="32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magini2">
            <a:extLst>
              <a:ext uri="{FF2B5EF4-FFF2-40B4-BE49-F238E27FC236}">
                <a16:creationId xmlns:a16="http://schemas.microsoft.com/office/drawing/2014/main" id="{1A12EBBE-6391-49BD-8436-26E8F3353ABC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13816" y="6347033"/>
            <a:ext cx="1132642" cy="39052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16A77A62-D806-7313-197D-66B3569FA3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10" y="6394769"/>
            <a:ext cx="584547" cy="321924"/>
          </a:xfrm>
          <a:prstGeom prst="rect">
            <a:avLst/>
          </a:prstGeom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E4B5AFFD-44DC-5322-7A25-E40EF8BFB2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673" y="6387757"/>
            <a:ext cx="433765" cy="433765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3BDA1ED2-8D80-E4D0-83A7-5986E02EEEEC}"/>
              </a:ext>
            </a:extLst>
          </p:cNvPr>
          <p:cNvGrpSpPr>
            <a:grpSpLocks noChangeAspect="1"/>
          </p:cNvGrpSpPr>
          <p:nvPr/>
        </p:nvGrpSpPr>
        <p:grpSpPr>
          <a:xfrm>
            <a:off x="371262" y="2044724"/>
            <a:ext cx="1635940" cy="2827440"/>
            <a:chOff x="0" y="-456"/>
            <a:chExt cx="1829061" cy="2972218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A5BBAC52-3DA1-4979-5DFB-BBB3A2860C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" y="-456"/>
              <a:ext cx="1829060" cy="14861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2797FB1F-B471-5C01-35EE-06FB6A6EBE5E}"/>
                </a:ext>
              </a:extLst>
            </p:cNvPr>
            <p:cNvSpPr/>
            <p:nvPr/>
          </p:nvSpPr>
          <p:spPr>
            <a:xfrm>
              <a:off x="0" y="1485653"/>
              <a:ext cx="1829060" cy="14861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8">
            <a:extLst>
              <a:ext uri="{FF2B5EF4-FFF2-40B4-BE49-F238E27FC236}">
                <a16:creationId xmlns:a16="http://schemas.microsoft.com/office/drawing/2014/main" id="{423B6C01-D73A-621F-E1B7-34E43981C4B6}"/>
              </a:ext>
            </a:extLst>
          </p:cNvPr>
          <p:cNvGrpSpPr/>
          <p:nvPr/>
        </p:nvGrpSpPr>
        <p:grpSpPr>
          <a:xfrm>
            <a:off x="3643364" y="2047299"/>
            <a:ext cx="1634400" cy="2826000"/>
            <a:chOff x="3656820" y="1185166"/>
            <a:chExt cx="1830362" cy="3596384"/>
          </a:xfrm>
        </p:grpSpPr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935653F1-9F62-F633-C25D-81D3A33C2A38}"/>
                </a:ext>
              </a:extLst>
            </p:cNvPr>
            <p:cNvSpPr/>
            <p:nvPr/>
          </p:nvSpPr>
          <p:spPr>
            <a:xfrm>
              <a:off x="3656820" y="1185166"/>
              <a:ext cx="1829060" cy="17981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84EE761-57C7-BD5E-FC63-E5F082CBA08A}"/>
                </a:ext>
              </a:extLst>
            </p:cNvPr>
            <p:cNvSpPr/>
            <p:nvPr/>
          </p:nvSpPr>
          <p:spPr>
            <a:xfrm>
              <a:off x="3658122" y="2983358"/>
              <a:ext cx="1829060" cy="17981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1">
            <a:extLst>
              <a:ext uri="{FF2B5EF4-FFF2-40B4-BE49-F238E27FC236}">
                <a16:creationId xmlns:a16="http://schemas.microsoft.com/office/drawing/2014/main" id="{A71FED57-058F-993A-8E39-7BCB88F11134}"/>
              </a:ext>
            </a:extLst>
          </p:cNvPr>
          <p:cNvGrpSpPr/>
          <p:nvPr/>
        </p:nvGrpSpPr>
        <p:grpSpPr>
          <a:xfrm>
            <a:off x="5287455" y="2053286"/>
            <a:ext cx="1634400" cy="2826000"/>
            <a:chOff x="5485879" y="-456"/>
            <a:chExt cx="1829061" cy="2972218"/>
          </a:xfrm>
        </p:grpSpPr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0C281A0A-7390-6805-B439-A28263D98EFC}"/>
                </a:ext>
              </a:extLst>
            </p:cNvPr>
            <p:cNvSpPr/>
            <p:nvPr/>
          </p:nvSpPr>
          <p:spPr>
            <a:xfrm>
              <a:off x="5485880" y="-456"/>
              <a:ext cx="1829060" cy="1486109"/>
            </a:xfrm>
            <a:prstGeom prst="rect">
              <a:avLst/>
            </a:prstGeom>
            <a:solidFill>
              <a:srgbClr val="00A3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FF7F252D-0C8B-5BBC-91BB-5372DD7F568E}"/>
                </a:ext>
              </a:extLst>
            </p:cNvPr>
            <p:cNvSpPr/>
            <p:nvPr/>
          </p:nvSpPr>
          <p:spPr>
            <a:xfrm>
              <a:off x="5485879" y="1485653"/>
              <a:ext cx="1829060" cy="14861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16">
            <a:extLst>
              <a:ext uri="{FF2B5EF4-FFF2-40B4-BE49-F238E27FC236}">
                <a16:creationId xmlns:a16="http://schemas.microsoft.com/office/drawing/2014/main" id="{23E95DA7-A7BF-0343-058B-7E032F2FC43C}"/>
              </a:ext>
            </a:extLst>
          </p:cNvPr>
          <p:cNvGrpSpPr/>
          <p:nvPr/>
        </p:nvGrpSpPr>
        <p:grpSpPr>
          <a:xfrm>
            <a:off x="7808348" y="2077274"/>
            <a:ext cx="1882800" cy="0"/>
            <a:chOff x="7314939" y="-456"/>
            <a:chExt cx="1829061" cy="2972218"/>
          </a:xfrm>
        </p:grpSpPr>
        <p:sp>
          <p:nvSpPr>
            <p:cNvPr id="25" name="Rectangle 17">
              <a:extLst>
                <a:ext uri="{FF2B5EF4-FFF2-40B4-BE49-F238E27FC236}">
                  <a16:creationId xmlns:a16="http://schemas.microsoft.com/office/drawing/2014/main" id="{788919CE-ED14-51E8-97CE-E63CA612A0CF}"/>
                </a:ext>
              </a:extLst>
            </p:cNvPr>
            <p:cNvSpPr/>
            <p:nvPr/>
          </p:nvSpPr>
          <p:spPr>
            <a:xfrm>
              <a:off x="7314940" y="-456"/>
              <a:ext cx="1829060" cy="14861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F692B058-798D-33BD-D040-72BF87A92396}"/>
                </a:ext>
              </a:extLst>
            </p:cNvPr>
            <p:cNvSpPr/>
            <p:nvPr/>
          </p:nvSpPr>
          <p:spPr>
            <a:xfrm>
              <a:off x="7314939" y="1485653"/>
              <a:ext cx="1829060" cy="14861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Group 21">
            <a:extLst>
              <a:ext uri="{FF2B5EF4-FFF2-40B4-BE49-F238E27FC236}">
                <a16:creationId xmlns:a16="http://schemas.microsoft.com/office/drawing/2014/main" id="{27F70D38-B5D7-8D98-A402-8C9ABA21D48A}"/>
              </a:ext>
            </a:extLst>
          </p:cNvPr>
          <p:cNvGrpSpPr/>
          <p:nvPr/>
        </p:nvGrpSpPr>
        <p:grpSpPr>
          <a:xfrm>
            <a:off x="1998966" y="2056591"/>
            <a:ext cx="1634400" cy="2826000"/>
            <a:chOff x="5485879" y="-456"/>
            <a:chExt cx="1829061" cy="2972218"/>
          </a:xfrm>
        </p:grpSpPr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561BE2AB-A84F-5333-CAF4-CADED8D03638}"/>
                </a:ext>
              </a:extLst>
            </p:cNvPr>
            <p:cNvSpPr/>
            <p:nvPr/>
          </p:nvSpPr>
          <p:spPr>
            <a:xfrm>
              <a:off x="5485880" y="-456"/>
              <a:ext cx="1829060" cy="1486109"/>
            </a:xfrm>
            <a:prstGeom prst="rect">
              <a:avLst/>
            </a:prstGeom>
            <a:solidFill>
              <a:srgbClr val="009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A074A8AF-7AC6-1F5C-469B-0CE689503EBC}"/>
                </a:ext>
              </a:extLst>
            </p:cNvPr>
            <p:cNvSpPr/>
            <p:nvPr/>
          </p:nvSpPr>
          <p:spPr>
            <a:xfrm>
              <a:off x="5485879" y="1485653"/>
              <a:ext cx="1829060" cy="14861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42" name="TextBox 22">
            <a:extLst>
              <a:ext uri="{FF2B5EF4-FFF2-40B4-BE49-F238E27FC236}">
                <a16:creationId xmlns:a16="http://schemas.microsoft.com/office/drawing/2014/main" id="{CEC4237D-0674-031A-F0C2-822EFCD298D4}"/>
              </a:ext>
            </a:extLst>
          </p:cNvPr>
          <p:cNvSpPr txBox="1"/>
          <p:nvPr/>
        </p:nvSpPr>
        <p:spPr>
          <a:xfrm>
            <a:off x="361510" y="4369546"/>
            <a:ext cx="1665871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Paziente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eventualmente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supportato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dal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cargiver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F167848C-0BEF-31F5-84E9-60259CC5FE38}"/>
              </a:ext>
            </a:extLst>
          </p:cNvPr>
          <p:cNvSpPr txBox="1"/>
          <p:nvPr/>
        </p:nvSpPr>
        <p:spPr>
          <a:xfrm>
            <a:off x="367914" y="3453231"/>
            <a:ext cx="16343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600" b="1" dirty="0" err="1">
                <a:solidFill>
                  <a:prstClr val="white"/>
                </a:solidFill>
                <a:latin typeface="Raleway" pitchFamily="2" charset="0"/>
              </a:rPr>
              <a:t>Paziente</a:t>
            </a:r>
            <a:r>
              <a:rPr lang="en-US" sz="1600" b="1" dirty="0">
                <a:solidFill>
                  <a:prstClr val="white"/>
                </a:solidFill>
                <a:latin typeface="Raleway" pitchFamily="2" charset="0"/>
              </a:rPr>
              <a:t> a </a:t>
            </a:r>
          </a:p>
          <a:p>
            <a:pPr algn="ctr" defTabSz="457200"/>
            <a:r>
              <a:rPr lang="en-US" sz="1600" b="1" dirty="0" err="1">
                <a:solidFill>
                  <a:prstClr val="white"/>
                </a:solidFill>
                <a:latin typeface="Raleway" pitchFamily="2" charset="0"/>
              </a:rPr>
              <a:t>domicilio</a:t>
            </a:r>
            <a:endParaRPr lang="en-US" sz="1600" b="1" dirty="0">
              <a:solidFill>
                <a:prstClr val="white"/>
              </a:solidFill>
              <a:latin typeface="Raleway" pitchFamily="2" charset="0"/>
            </a:endParaRPr>
          </a:p>
        </p:txBody>
      </p:sp>
      <p:sp>
        <p:nvSpPr>
          <p:cNvPr id="44" name="TextBox 22">
            <a:extLst>
              <a:ext uri="{FF2B5EF4-FFF2-40B4-BE49-F238E27FC236}">
                <a16:creationId xmlns:a16="http://schemas.microsoft.com/office/drawing/2014/main" id="{64835B28-5CCF-1004-0632-3A23CC7D0622}"/>
              </a:ext>
            </a:extLst>
          </p:cNvPr>
          <p:cNvSpPr txBox="1"/>
          <p:nvPr/>
        </p:nvSpPr>
        <p:spPr>
          <a:xfrm>
            <a:off x="3665237" y="4189714"/>
            <a:ext cx="159583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Funzione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di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coordinamento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della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presa in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carico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della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persona</a:t>
            </a:r>
          </a:p>
        </p:txBody>
      </p:sp>
      <p:sp>
        <p:nvSpPr>
          <p:cNvPr id="45" name="TextBox 27">
            <a:extLst>
              <a:ext uri="{FF2B5EF4-FFF2-40B4-BE49-F238E27FC236}">
                <a16:creationId xmlns:a16="http://schemas.microsoft.com/office/drawing/2014/main" id="{BDD203EA-815D-BCB9-031C-1454D3382471}"/>
              </a:ext>
            </a:extLst>
          </p:cNvPr>
          <p:cNvSpPr txBox="1"/>
          <p:nvPr/>
        </p:nvSpPr>
        <p:spPr>
          <a:xfrm>
            <a:off x="3584217" y="3444573"/>
            <a:ext cx="175535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600" b="1" dirty="0">
                <a:solidFill>
                  <a:prstClr val="white"/>
                </a:solidFill>
                <a:latin typeface="Raleway" pitchFamily="2" charset="0"/>
              </a:rPr>
              <a:t>Centrale operative territorial (COT)</a:t>
            </a:r>
          </a:p>
        </p:txBody>
      </p:sp>
      <p:sp>
        <p:nvSpPr>
          <p:cNvPr id="46" name="TextBox 22">
            <a:extLst>
              <a:ext uri="{FF2B5EF4-FFF2-40B4-BE49-F238E27FC236}">
                <a16:creationId xmlns:a16="http://schemas.microsoft.com/office/drawing/2014/main" id="{3FE23D6F-1A0F-E142-67BA-A6C27C021745}"/>
              </a:ext>
            </a:extLst>
          </p:cNvPr>
          <p:cNvSpPr txBox="1"/>
          <p:nvPr/>
        </p:nvSpPr>
        <p:spPr>
          <a:xfrm>
            <a:off x="2029371" y="2958722"/>
            <a:ext cx="163439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Funge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da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raccordo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dell’equipè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investita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delle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cure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domicialiari</a:t>
            </a:r>
            <a:endParaRPr lang="en-US" sz="1100" b="1" dirty="0">
              <a:solidFill>
                <a:prstClr val="white"/>
              </a:solidFill>
              <a:latin typeface="Raleway "/>
              <a:cs typeface="Arial" pitchFamily="34" charset="0"/>
            </a:endParaRP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3C173576-3C13-22BD-0C4E-76F0B5989019}"/>
              </a:ext>
            </a:extLst>
          </p:cNvPr>
          <p:cNvSpPr txBox="1"/>
          <p:nvPr/>
        </p:nvSpPr>
        <p:spPr>
          <a:xfrm>
            <a:off x="2054166" y="2055849"/>
            <a:ext cx="152399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600" b="1" dirty="0">
                <a:solidFill>
                  <a:prstClr val="white"/>
                </a:solidFill>
                <a:latin typeface="Raleway" pitchFamily="2" charset="0"/>
              </a:rPr>
              <a:t>Centrale </a:t>
            </a:r>
            <a:r>
              <a:rPr lang="en-US" sz="1600" b="1" dirty="0" err="1">
                <a:solidFill>
                  <a:prstClr val="white"/>
                </a:solidFill>
                <a:latin typeface="Raleway" pitchFamily="2" charset="0"/>
              </a:rPr>
              <a:t>Operativa</a:t>
            </a:r>
            <a:r>
              <a:rPr lang="en-US" sz="1600" b="1" dirty="0">
                <a:solidFill>
                  <a:prstClr val="white"/>
                </a:solidFill>
                <a:latin typeface="Raleway" pitchFamily="2" charset="0"/>
              </a:rPr>
              <a:t> ADI </a:t>
            </a:r>
          </a:p>
        </p:txBody>
      </p:sp>
      <p:sp>
        <p:nvSpPr>
          <p:cNvPr id="48" name="TextBox 22">
            <a:extLst>
              <a:ext uri="{FF2B5EF4-FFF2-40B4-BE49-F238E27FC236}">
                <a16:creationId xmlns:a16="http://schemas.microsoft.com/office/drawing/2014/main" id="{65734D8C-21B1-2A64-9A0C-01018D52347F}"/>
              </a:ext>
            </a:extLst>
          </p:cNvPr>
          <p:cNvSpPr txBox="1"/>
          <p:nvPr/>
        </p:nvSpPr>
        <p:spPr>
          <a:xfrm>
            <a:off x="5307227" y="2307725"/>
            <a:ext cx="1623464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Attiva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24/24h,  è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deputato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sia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ad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intervenire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per le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necessità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dell’utente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con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gli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strumenti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sia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a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svolgere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attività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di help desk </a:t>
            </a:r>
          </a:p>
        </p:txBody>
      </p:sp>
      <p:sp>
        <p:nvSpPr>
          <p:cNvPr id="49" name="TextBox 27">
            <a:extLst>
              <a:ext uri="{FF2B5EF4-FFF2-40B4-BE49-F238E27FC236}">
                <a16:creationId xmlns:a16="http://schemas.microsoft.com/office/drawing/2014/main" id="{7ADE4C52-78DB-D791-662B-C998E61FCBF3}"/>
              </a:ext>
            </a:extLst>
          </p:cNvPr>
          <p:cNvSpPr txBox="1"/>
          <p:nvPr/>
        </p:nvSpPr>
        <p:spPr>
          <a:xfrm>
            <a:off x="5213940" y="2069364"/>
            <a:ext cx="1882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600" b="1" dirty="0">
                <a:solidFill>
                  <a:prstClr val="white"/>
                </a:solidFill>
                <a:latin typeface="Raleway" pitchFamily="2" charset="0"/>
              </a:rPr>
              <a:t>Centro </a:t>
            </a:r>
            <a:r>
              <a:rPr lang="en-US" sz="1600" b="1" dirty="0" err="1">
                <a:solidFill>
                  <a:prstClr val="white"/>
                </a:solidFill>
                <a:latin typeface="Raleway" pitchFamily="2" charset="0"/>
              </a:rPr>
              <a:t>Servizi</a:t>
            </a:r>
            <a:endParaRPr lang="en-US" sz="1600" b="1" dirty="0">
              <a:solidFill>
                <a:prstClr val="white"/>
              </a:solidFill>
              <a:latin typeface="Raleway" pitchFamily="2" charset="0"/>
            </a:endParaRPr>
          </a:p>
        </p:txBody>
      </p:sp>
      <p:grpSp>
        <p:nvGrpSpPr>
          <p:cNvPr id="1024" name="Group 2">
            <a:extLst>
              <a:ext uri="{FF2B5EF4-FFF2-40B4-BE49-F238E27FC236}">
                <a16:creationId xmlns:a16="http://schemas.microsoft.com/office/drawing/2014/main" id="{BFD500CD-5FBF-E526-C599-29A7664E51FB}"/>
              </a:ext>
            </a:extLst>
          </p:cNvPr>
          <p:cNvGrpSpPr>
            <a:grpSpLocks noChangeAspect="1"/>
          </p:cNvGrpSpPr>
          <p:nvPr/>
        </p:nvGrpSpPr>
        <p:grpSpPr>
          <a:xfrm>
            <a:off x="6945754" y="2069528"/>
            <a:ext cx="1635940" cy="2827440"/>
            <a:chOff x="0" y="-456"/>
            <a:chExt cx="1829061" cy="2972218"/>
          </a:xfrm>
        </p:grpSpPr>
        <p:sp>
          <p:nvSpPr>
            <p:cNvPr id="1025" name="Rectangle 4">
              <a:extLst>
                <a:ext uri="{FF2B5EF4-FFF2-40B4-BE49-F238E27FC236}">
                  <a16:creationId xmlns:a16="http://schemas.microsoft.com/office/drawing/2014/main" id="{A6074248-0642-195D-36A9-D5878FBEE0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" y="-456"/>
              <a:ext cx="1829060" cy="14861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1027" name="Rectangle 5">
              <a:extLst>
                <a:ext uri="{FF2B5EF4-FFF2-40B4-BE49-F238E27FC236}">
                  <a16:creationId xmlns:a16="http://schemas.microsoft.com/office/drawing/2014/main" id="{B4810F57-2A79-17D9-130A-A77CAD1CB628}"/>
                </a:ext>
              </a:extLst>
            </p:cNvPr>
            <p:cNvSpPr/>
            <p:nvPr/>
          </p:nvSpPr>
          <p:spPr>
            <a:xfrm>
              <a:off x="0" y="1485653"/>
              <a:ext cx="1829060" cy="14861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28" name="Group 8">
            <a:extLst>
              <a:ext uri="{FF2B5EF4-FFF2-40B4-BE49-F238E27FC236}">
                <a16:creationId xmlns:a16="http://schemas.microsoft.com/office/drawing/2014/main" id="{ABAE33EB-5824-1823-4718-FC4ECBB2E97C}"/>
              </a:ext>
            </a:extLst>
          </p:cNvPr>
          <p:cNvGrpSpPr/>
          <p:nvPr/>
        </p:nvGrpSpPr>
        <p:grpSpPr>
          <a:xfrm>
            <a:off x="10217856" y="2072103"/>
            <a:ext cx="1634400" cy="2826000"/>
            <a:chOff x="3656820" y="1185166"/>
            <a:chExt cx="1830362" cy="3596384"/>
          </a:xfrm>
        </p:grpSpPr>
        <p:sp>
          <p:nvSpPr>
            <p:cNvPr id="1029" name="Rectangle 9">
              <a:extLst>
                <a:ext uri="{FF2B5EF4-FFF2-40B4-BE49-F238E27FC236}">
                  <a16:creationId xmlns:a16="http://schemas.microsoft.com/office/drawing/2014/main" id="{537D9961-1931-F39E-C802-2053CE989932}"/>
                </a:ext>
              </a:extLst>
            </p:cNvPr>
            <p:cNvSpPr/>
            <p:nvPr/>
          </p:nvSpPr>
          <p:spPr>
            <a:xfrm>
              <a:off x="3656820" y="1185166"/>
              <a:ext cx="1829060" cy="17981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1030" name="Rectangle 10">
              <a:extLst>
                <a:ext uri="{FF2B5EF4-FFF2-40B4-BE49-F238E27FC236}">
                  <a16:creationId xmlns:a16="http://schemas.microsoft.com/office/drawing/2014/main" id="{4A48FCB6-240F-C44D-D7AF-10570E333668}"/>
                </a:ext>
              </a:extLst>
            </p:cNvPr>
            <p:cNvSpPr/>
            <p:nvPr/>
          </p:nvSpPr>
          <p:spPr>
            <a:xfrm>
              <a:off x="3658122" y="2983358"/>
              <a:ext cx="1829060" cy="17981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31" name="Group 21">
            <a:extLst>
              <a:ext uri="{FF2B5EF4-FFF2-40B4-BE49-F238E27FC236}">
                <a16:creationId xmlns:a16="http://schemas.microsoft.com/office/drawing/2014/main" id="{430388D7-70DE-5BEF-5691-4F0DAC7915E3}"/>
              </a:ext>
            </a:extLst>
          </p:cNvPr>
          <p:cNvGrpSpPr/>
          <p:nvPr/>
        </p:nvGrpSpPr>
        <p:grpSpPr>
          <a:xfrm>
            <a:off x="8573458" y="2081395"/>
            <a:ext cx="1634400" cy="2826000"/>
            <a:chOff x="5485879" y="-456"/>
            <a:chExt cx="1829061" cy="2972218"/>
          </a:xfrm>
        </p:grpSpPr>
        <p:sp>
          <p:nvSpPr>
            <p:cNvPr id="1032" name="Rectangle 22">
              <a:extLst>
                <a:ext uri="{FF2B5EF4-FFF2-40B4-BE49-F238E27FC236}">
                  <a16:creationId xmlns:a16="http://schemas.microsoft.com/office/drawing/2014/main" id="{2098A933-F67E-23CC-D28B-20A428C2A95F}"/>
                </a:ext>
              </a:extLst>
            </p:cNvPr>
            <p:cNvSpPr/>
            <p:nvPr/>
          </p:nvSpPr>
          <p:spPr>
            <a:xfrm>
              <a:off x="5485880" y="-456"/>
              <a:ext cx="1829060" cy="1486109"/>
            </a:xfrm>
            <a:prstGeom prst="rect">
              <a:avLst/>
            </a:prstGeom>
            <a:solidFill>
              <a:srgbClr val="009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1033" name="Rectangle 23">
              <a:extLst>
                <a:ext uri="{FF2B5EF4-FFF2-40B4-BE49-F238E27FC236}">
                  <a16:creationId xmlns:a16="http://schemas.microsoft.com/office/drawing/2014/main" id="{984AF1E6-BD63-D1CD-3E02-477D46E6C1E3}"/>
                </a:ext>
              </a:extLst>
            </p:cNvPr>
            <p:cNvSpPr/>
            <p:nvPr/>
          </p:nvSpPr>
          <p:spPr>
            <a:xfrm>
              <a:off x="5485879" y="1485653"/>
              <a:ext cx="1829060" cy="14861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34" name="TextBox 22">
            <a:extLst>
              <a:ext uri="{FF2B5EF4-FFF2-40B4-BE49-F238E27FC236}">
                <a16:creationId xmlns:a16="http://schemas.microsoft.com/office/drawing/2014/main" id="{D3D2F8BE-59BC-6166-E0E0-62B6DD6EE2A1}"/>
              </a:ext>
            </a:extLst>
          </p:cNvPr>
          <p:cNvSpPr txBox="1"/>
          <p:nvPr/>
        </p:nvSpPr>
        <p:spPr>
          <a:xfrm>
            <a:off x="6936095" y="4034790"/>
            <a:ext cx="1665871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Centro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che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eroga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le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prestazioni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e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può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essere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compost da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strutture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del SSN e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farmaciie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rurali</a:t>
            </a:r>
            <a:endParaRPr lang="en-US" sz="1100" b="1" dirty="0">
              <a:solidFill>
                <a:prstClr val="white"/>
              </a:solidFill>
              <a:latin typeface="Raleway "/>
              <a:cs typeface="Arial" pitchFamily="34" charset="0"/>
            </a:endParaRPr>
          </a:p>
        </p:txBody>
      </p:sp>
      <p:sp>
        <p:nvSpPr>
          <p:cNvPr id="1035" name="TextBox 27">
            <a:extLst>
              <a:ext uri="{FF2B5EF4-FFF2-40B4-BE49-F238E27FC236}">
                <a16:creationId xmlns:a16="http://schemas.microsoft.com/office/drawing/2014/main" id="{E3A0E261-2BE7-78FF-9FC6-A8B6D80525BB}"/>
              </a:ext>
            </a:extLst>
          </p:cNvPr>
          <p:cNvSpPr txBox="1"/>
          <p:nvPr/>
        </p:nvSpPr>
        <p:spPr>
          <a:xfrm>
            <a:off x="6942406" y="3478035"/>
            <a:ext cx="16343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600" b="1" dirty="0">
                <a:solidFill>
                  <a:prstClr val="white"/>
                </a:solidFill>
                <a:latin typeface="Raleway" pitchFamily="2" charset="0"/>
              </a:rPr>
              <a:t>Centro </a:t>
            </a:r>
            <a:r>
              <a:rPr lang="en-US" sz="1600" b="1" dirty="0" err="1">
                <a:solidFill>
                  <a:prstClr val="white"/>
                </a:solidFill>
                <a:latin typeface="Raleway" pitchFamily="2" charset="0"/>
              </a:rPr>
              <a:t>Erogatore</a:t>
            </a:r>
            <a:endParaRPr lang="en-US" sz="1600" b="1" dirty="0">
              <a:solidFill>
                <a:prstClr val="white"/>
              </a:solidFill>
              <a:latin typeface="Raleway" pitchFamily="2" charset="0"/>
            </a:endParaRPr>
          </a:p>
        </p:txBody>
      </p:sp>
      <p:sp>
        <p:nvSpPr>
          <p:cNvPr id="1037" name="TextBox 27">
            <a:extLst>
              <a:ext uri="{FF2B5EF4-FFF2-40B4-BE49-F238E27FC236}">
                <a16:creationId xmlns:a16="http://schemas.microsoft.com/office/drawing/2014/main" id="{44F45F8F-401B-C37C-0F03-EAC986CFB855}"/>
              </a:ext>
            </a:extLst>
          </p:cNvPr>
          <p:cNvSpPr txBox="1"/>
          <p:nvPr/>
        </p:nvSpPr>
        <p:spPr>
          <a:xfrm>
            <a:off x="10158709" y="3469377"/>
            <a:ext cx="175535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600" b="1" dirty="0" err="1">
                <a:solidFill>
                  <a:prstClr val="white"/>
                </a:solidFill>
                <a:latin typeface="Raleway" pitchFamily="2" charset="0"/>
              </a:rPr>
              <a:t>Equipè</a:t>
            </a:r>
            <a:r>
              <a:rPr lang="en-US" sz="1600" b="1" dirty="0">
                <a:solidFill>
                  <a:prstClr val="white"/>
                </a:solidFill>
                <a:latin typeface="Raleway" pitchFamily="2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Raleway" pitchFamily="2" charset="0"/>
              </a:rPr>
              <a:t>delle</a:t>
            </a:r>
            <a:r>
              <a:rPr lang="en-US" sz="1600" b="1" dirty="0">
                <a:solidFill>
                  <a:prstClr val="white"/>
                </a:solidFill>
                <a:latin typeface="Raleway" pitchFamily="2" charset="0"/>
              </a:rPr>
              <a:t> cure </a:t>
            </a:r>
            <a:r>
              <a:rPr lang="en-US" sz="1600" b="1" dirty="0" err="1">
                <a:solidFill>
                  <a:prstClr val="white"/>
                </a:solidFill>
                <a:latin typeface="Raleway" pitchFamily="2" charset="0"/>
              </a:rPr>
              <a:t>domiciliari</a:t>
            </a:r>
            <a:r>
              <a:rPr lang="en-US" sz="1600" b="1" dirty="0">
                <a:solidFill>
                  <a:prstClr val="white"/>
                </a:solidFill>
                <a:latin typeface="Raleway" pitchFamily="2" charset="0"/>
              </a:rPr>
              <a:t> o </a:t>
            </a:r>
            <a:r>
              <a:rPr lang="en-US" sz="1600" b="1" dirty="0" err="1">
                <a:solidFill>
                  <a:prstClr val="white"/>
                </a:solidFill>
                <a:latin typeface="Raleway" pitchFamily="2" charset="0"/>
              </a:rPr>
              <a:t>professionista</a:t>
            </a:r>
            <a:r>
              <a:rPr lang="en-US" sz="1600" b="1" dirty="0">
                <a:solidFill>
                  <a:prstClr val="white"/>
                </a:solidFill>
                <a:latin typeface="Raleway" pitchFamily="2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Raleway" pitchFamily="2" charset="0"/>
              </a:rPr>
              <a:t>sanitario</a:t>
            </a:r>
            <a:endParaRPr lang="en-US" sz="1600" b="1" dirty="0">
              <a:solidFill>
                <a:prstClr val="white"/>
              </a:solidFill>
              <a:latin typeface="Raleway" pitchFamily="2" charset="0"/>
            </a:endParaRPr>
          </a:p>
        </p:txBody>
      </p:sp>
      <p:sp>
        <p:nvSpPr>
          <p:cNvPr id="1038" name="TextBox 22">
            <a:extLst>
              <a:ext uri="{FF2B5EF4-FFF2-40B4-BE49-F238E27FC236}">
                <a16:creationId xmlns:a16="http://schemas.microsoft.com/office/drawing/2014/main" id="{60260A26-89E8-916E-A7D5-8C93C95AECD5}"/>
              </a:ext>
            </a:extLst>
          </p:cNvPr>
          <p:cNvSpPr txBox="1"/>
          <p:nvPr/>
        </p:nvSpPr>
        <p:spPr>
          <a:xfrm>
            <a:off x="8603863" y="2983526"/>
            <a:ext cx="16343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Responsabile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clinico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del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percorso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assistenziale</a:t>
            </a:r>
            <a:endParaRPr lang="en-US" sz="1100" b="1" dirty="0">
              <a:solidFill>
                <a:prstClr val="white"/>
              </a:solidFill>
              <a:latin typeface="Raleway "/>
              <a:cs typeface="Arial" pitchFamily="34" charset="0"/>
            </a:endParaRPr>
          </a:p>
        </p:txBody>
      </p:sp>
      <p:sp>
        <p:nvSpPr>
          <p:cNvPr id="1039" name="TextBox 27">
            <a:extLst>
              <a:ext uri="{FF2B5EF4-FFF2-40B4-BE49-F238E27FC236}">
                <a16:creationId xmlns:a16="http://schemas.microsoft.com/office/drawing/2014/main" id="{7CA05297-1F54-B4A6-27FA-ADCB718C7837}"/>
              </a:ext>
            </a:extLst>
          </p:cNvPr>
          <p:cNvSpPr txBox="1"/>
          <p:nvPr/>
        </p:nvSpPr>
        <p:spPr>
          <a:xfrm>
            <a:off x="8628658" y="2080653"/>
            <a:ext cx="152399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600" b="1" dirty="0">
                <a:solidFill>
                  <a:prstClr val="white"/>
                </a:solidFill>
                <a:latin typeface="Raleway" pitchFamily="2" charset="0"/>
              </a:rPr>
              <a:t>MMG/PLS/ Medico </a:t>
            </a:r>
            <a:r>
              <a:rPr lang="en-US" sz="1600" b="1" dirty="0" err="1">
                <a:solidFill>
                  <a:prstClr val="white"/>
                </a:solidFill>
                <a:latin typeface="Raleway" pitchFamily="2" charset="0"/>
              </a:rPr>
              <a:t>Specialista</a:t>
            </a:r>
            <a:endParaRPr lang="en-US" sz="1600" b="1" dirty="0">
              <a:solidFill>
                <a:prstClr val="white"/>
              </a:solidFill>
              <a:latin typeface="Raleway" pitchFamily="2" charset="0"/>
            </a:endParaRPr>
          </a:p>
        </p:txBody>
      </p:sp>
      <p:sp>
        <p:nvSpPr>
          <p:cNvPr id="1041" name="TextBox 22">
            <a:extLst>
              <a:ext uri="{FF2B5EF4-FFF2-40B4-BE49-F238E27FC236}">
                <a16:creationId xmlns:a16="http://schemas.microsoft.com/office/drawing/2014/main" id="{6D0183EB-3D31-62BD-CC89-17E3C6F07F4F}"/>
              </a:ext>
            </a:extLst>
          </p:cNvPr>
          <p:cNvSpPr txBox="1"/>
          <p:nvPr/>
        </p:nvSpPr>
        <p:spPr>
          <a:xfrm>
            <a:off x="10212980" y="4501887"/>
            <a:ext cx="16343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Le figure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che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erogano</a:t>
            </a:r>
            <a:r>
              <a:rPr lang="en-US" sz="1100" b="1" dirty="0">
                <a:solidFill>
                  <a:prstClr val="white"/>
                </a:solidFill>
                <a:latin typeface="Raleway "/>
                <a:cs typeface="Arial" pitchFamily="34" charset="0"/>
              </a:rPr>
              <a:t> la </a:t>
            </a:r>
            <a:r>
              <a:rPr lang="en-US" sz="1100" b="1" dirty="0" err="1">
                <a:solidFill>
                  <a:prstClr val="white"/>
                </a:solidFill>
                <a:latin typeface="Raleway "/>
                <a:cs typeface="Arial" pitchFamily="34" charset="0"/>
              </a:rPr>
              <a:t>prestazione</a:t>
            </a:r>
            <a:endParaRPr lang="en-US" sz="1100" b="1" dirty="0">
              <a:solidFill>
                <a:prstClr val="white"/>
              </a:solidFill>
              <a:latin typeface="Raleway "/>
              <a:cs typeface="Arial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CA7585-EF4A-30C4-162A-E4D6D7398899}"/>
              </a:ext>
            </a:extLst>
          </p:cNvPr>
          <p:cNvSpPr txBox="1"/>
          <p:nvPr/>
        </p:nvSpPr>
        <p:spPr>
          <a:xfrm>
            <a:off x="343298" y="589795"/>
            <a:ext cx="109826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498B"/>
                </a:solidFill>
                <a:effectLst/>
                <a:uLnTx/>
                <a:uFillTx/>
                <a:latin typeface="Raleway"/>
              </a:defRPr>
            </a:lvl1pPr>
          </a:lstStyle>
          <a:p>
            <a:r>
              <a:rPr lang="it-IT" sz="1800" dirty="0">
                <a:solidFill>
                  <a:srgbClr val="1297EE"/>
                </a:solidFill>
              </a:rPr>
              <a:t>Le prestazioni territoriali possono essere integrate con la telemedicina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55C283-2B55-2297-F8E6-F484D76D4D54}"/>
              </a:ext>
            </a:extLst>
          </p:cNvPr>
          <p:cNvSpPr txBox="1">
            <a:spLocks/>
          </p:cNvSpPr>
          <p:nvPr/>
        </p:nvSpPr>
        <p:spPr>
          <a:xfrm>
            <a:off x="344862" y="110272"/>
            <a:ext cx="984800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2"/>
                </a:solidFill>
                <a:latin typeface="Raleway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solidFill>
                  <a:srgbClr val="00498B"/>
                </a:solidFill>
                <a:latin typeface="Raleway" pitchFamily="2" charset="0"/>
              </a:rPr>
              <a:t>Gli attori nelle cure territoriali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5B13C9B-B0E5-5857-B995-B0E6037F829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1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8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2D543A241F544290406DCB57687D09" ma:contentTypeVersion="7" ma:contentTypeDescription="Creare un nuovo documento." ma:contentTypeScope="" ma:versionID="2e052ea13f0aaacffd3017780de4d4be">
  <xsd:schema xmlns:xsd="http://www.w3.org/2001/XMLSchema" xmlns:xs="http://www.w3.org/2001/XMLSchema" xmlns:p="http://schemas.microsoft.com/office/2006/metadata/properties" xmlns:ns3="887dccfd-67d3-4bc5-be63-fd5eb691c6c1" xmlns:ns4="35230cce-88cc-4eb8-b1dc-a3eeac69bacd" targetNamespace="http://schemas.microsoft.com/office/2006/metadata/properties" ma:root="true" ma:fieldsID="135f3bd289285a1cc20df2e25b024666" ns3:_="" ns4:_="">
    <xsd:import namespace="887dccfd-67d3-4bc5-be63-fd5eb691c6c1"/>
    <xsd:import namespace="35230cce-88cc-4eb8-b1dc-a3eeac69ba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7dccfd-67d3-4bc5-be63-fd5eb691c6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30cce-88cc-4eb8-b1dc-a3eeac69ba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87dccfd-67d3-4bc5-be63-fd5eb691c6c1" xsi:nil="true"/>
  </documentManagement>
</p:properties>
</file>

<file path=customXml/itemProps1.xml><?xml version="1.0" encoding="utf-8"?>
<ds:datastoreItem xmlns:ds="http://schemas.openxmlformats.org/officeDocument/2006/customXml" ds:itemID="{95A47911-73D4-4EFF-8111-17D2883F6C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A2BA93-4B65-4E90-A180-00BA4C455C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7dccfd-67d3-4bc5-be63-fd5eb691c6c1"/>
    <ds:schemaRef ds:uri="35230cce-88cc-4eb8-b1dc-a3eeac69ba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383602-496F-47FF-8C71-3D092BFE4FDF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35230cce-88cc-4eb8-b1dc-a3eeac69bacd"/>
    <ds:schemaRef ds:uri="http://purl.org/dc/elements/1.1/"/>
    <ds:schemaRef ds:uri="887dccfd-67d3-4bc5-be63-fd5eb691c6c1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712</Words>
  <Application>Microsoft Office PowerPoint</Application>
  <PresentationFormat>Widescreen</PresentationFormat>
  <Paragraphs>137</Paragraphs>
  <Slides>12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Oswald</vt:lpstr>
      <vt:lpstr>Raleway</vt:lpstr>
      <vt:lpstr>Raleway </vt:lpstr>
      <vt:lpstr>Sosa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Morra Luigi</dc:creator>
  <cp:lastModifiedBy>Arena Pasquale</cp:lastModifiedBy>
  <cp:revision>65</cp:revision>
  <cp:lastPrinted>2023-09-13T07:03:09Z</cp:lastPrinted>
  <dcterms:created xsi:type="dcterms:W3CDTF">2023-09-11T07:16:51Z</dcterms:created>
  <dcterms:modified xsi:type="dcterms:W3CDTF">2023-11-14T14:09:15Z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0x0101000D2D543A241F544290406DCB57687D09</vt:lpwstr>
  </property>
</Properties>
</file>