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21"/>
  </p:notesMasterIdLst>
  <p:sldIdLst>
    <p:sldId id="2147375568" r:id="rId4"/>
    <p:sldId id="7890" r:id="rId5"/>
    <p:sldId id="266" r:id="rId6"/>
    <p:sldId id="2147375571" r:id="rId7"/>
    <p:sldId id="2147375570" r:id="rId8"/>
    <p:sldId id="2147375572" r:id="rId9"/>
    <p:sldId id="2147375573" r:id="rId10"/>
    <p:sldId id="2147375574" r:id="rId11"/>
    <p:sldId id="2147375575" r:id="rId12"/>
    <p:sldId id="1919" r:id="rId13"/>
    <p:sldId id="267" r:id="rId14"/>
    <p:sldId id="1920" r:id="rId15"/>
    <p:sldId id="2147375577" r:id="rId16"/>
    <p:sldId id="2147375576" r:id="rId17"/>
    <p:sldId id="2146847465" r:id="rId18"/>
    <p:sldId id="2146847425" r:id="rId19"/>
    <p:sldId id="281" r:id="rId20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001" userDrawn="1">
          <p15:clr>
            <a:srgbClr val="A4A3A4"/>
          </p15:clr>
        </p15:guide>
        <p15:guide id="6" orient="horz" pos="2840" userDrawn="1">
          <p15:clr>
            <a:srgbClr val="A4A3A4"/>
          </p15:clr>
        </p15:guide>
        <p15:guide id="7" orient="horz" pos="1162" userDrawn="1">
          <p15:clr>
            <a:srgbClr val="A4A3A4"/>
          </p15:clr>
        </p15:guide>
        <p15:guide id="8" orient="horz" pos="346" userDrawn="1">
          <p15:clr>
            <a:srgbClr val="A4A3A4"/>
          </p15:clr>
        </p15:guide>
        <p15:guide id="9" orient="horz" pos="3543" userDrawn="1">
          <p15:clr>
            <a:srgbClr val="A4A3A4"/>
          </p15:clr>
        </p15:guide>
        <p15:guide id="10" pos="66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8C9F"/>
    <a:srgbClr val="95A9BF"/>
    <a:srgbClr val="455E7A"/>
    <a:srgbClr val="5F8AB2"/>
    <a:srgbClr val="6089B1"/>
    <a:srgbClr val="DBA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6340" autoAdjust="0"/>
  </p:normalViewPr>
  <p:slideViewPr>
    <p:cSldViewPr snapToGrid="0" snapToObjects="1">
      <p:cViewPr varScale="1">
        <p:scale>
          <a:sx n="82" d="100"/>
          <a:sy n="82" d="100"/>
        </p:scale>
        <p:origin x="566" y="72"/>
      </p:cViewPr>
      <p:guideLst>
        <p:guide orient="horz" pos="1457"/>
        <p:guide pos="234"/>
        <p:guide pos="7423"/>
        <p:guide pos="3840"/>
        <p:guide orient="horz" pos="2001"/>
        <p:guide orient="horz" pos="2840"/>
        <p:guide orient="horz" pos="1162"/>
        <p:guide orient="horz" pos="346"/>
        <p:guide orient="horz" pos="3543"/>
        <p:guide pos="66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E95A6-8C11-4FCA-9511-53B193163F2A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91B9284-E115-4F16-A92C-C0E26D1650B6}">
      <dgm:prSet phldrT="[Testo]"/>
      <dgm:spPr/>
      <dgm:t>
        <a:bodyPr/>
        <a:lstStyle/>
        <a:p>
          <a:r>
            <a:rPr lang="it-IT" dirty="0"/>
            <a:t>DOCUMENTI</a:t>
          </a:r>
        </a:p>
      </dgm:t>
    </dgm:pt>
    <dgm:pt modelId="{B50F03AA-2BEE-4125-B3D4-829BD087A6F7}" type="parTrans" cxnId="{97EDE91A-DC13-49A9-835C-664864D5732F}">
      <dgm:prSet/>
      <dgm:spPr/>
      <dgm:t>
        <a:bodyPr/>
        <a:lstStyle/>
        <a:p>
          <a:endParaRPr lang="it-IT"/>
        </a:p>
      </dgm:t>
    </dgm:pt>
    <dgm:pt modelId="{D6892370-4FC6-495D-A967-94C3222CA564}" type="sibTrans" cxnId="{97EDE91A-DC13-49A9-835C-664864D5732F}">
      <dgm:prSet/>
      <dgm:spPr/>
      <dgm:t>
        <a:bodyPr/>
        <a:lstStyle/>
        <a:p>
          <a:endParaRPr lang="it-IT"/>
        </a:p>
      </dgm:t>
    </dgm:pt>
    <dgm:pt modelId="{3B133DA7-86B8-49B2-A219-6C373206E710}">
      <dgm:prSet phldrT="[Testo]"/>
      <dgm:spPr/>
      <dgm:t>
        <a:bodyPr/>
        <a:lstStyle/>
        <a:p>
          <a:r>
            <a:rPr lang="it-IT" dirty="0"/>
            <a:t>DATI</a:t>
          </a:r>
        </a:p>
      </dgm:t>
    </dgm:pt>
    <dgm:pt modelId="{5D995934-659B-4F33-ADC2-71B2AE79B9C9}" type="parTrans" cxnId="{785EA1B9-0E96-4912-9515-6F2580DED4DE}">
      <dgm:prSet/>
      <dgm:spPr/>
      <dgm:t>
        <a:bodyPr/>
        <a:lstStyle/>
        <a:p>
          <a:endParaRPr lang="it-IT"/>
        </a:p>
      </dgm:t>
    </dgm:pt>
    <dgm:pt modelId="{173E7AFA-B368-4324-A38B-FE1A132740AC}" type="sibTrans" cxnId="{785EA1B9-0E96-4912-9515-6F2580DED4DE}">
      <dgm:prSet/>
      <dgm:spPr/>
      <dgm:t>
        <a:bodyPr/>
        <a:lstStyle/>
        <a:p>
          <a:endParaRPr lang="it-IT"/>
        </a:p>
      </dgm:t>
    </dgm:pt>
    <dgm:pt modelId="{8E16DE83-C6DA-4D05-B96D-A41D6262E228}">
      <dgm:prSet phldrT="[Testo]"/>
      <dgm:spPr/>
      <dgm:t>
        <a:bodyPr/>
        <a:lstStyle/>
        <a:p>
          <a:r>
            <a:rPr lang="it-IT" dirty="0"/>
            <a:t>SERVIZI anche con uso dell’IA</a:t>
          </a:r>
        </a:p>
      </dgm:t>
    </dgm:pt>
    <dgm:pt modelId="{C8D91E57-C558-4EBF-9E1D-3ED0E68DADCC}" type="parTrans" cxnId="{D2D82B05-E294-4372-BD2B-A0B5D0D63976}">
      <dgm:prSet/>
      <dgm:spPr/>
      <dgm:t>
        <a:bodyPr/>
        <a:lstStyle/>
        <a:p>
          <a:endParaRPr lang="it-IT"/>
        </a:p>
      </dgm:t>
    </dgm:pt>
    <dgm:pt modelId="{75D89574-0C76-4190-A65C-19563643428F}" type="sibTrans" cxnId="{D2D82B05-E294-4372-BD2B-A0B5D0D63976}">
      <dgm:prSet/>
      <dgm:spPr/>
      <dgm:t>
        <a:bodyPr/>
        <a:lstStyle/>
        <a:p>
          <a:endParaRPr lang="it-IT"/>
        </a:p>
      </dgm:t>
    </dgm:pt>
    <dgm:pt modelId="{F6042E11-D175-4CDD-8234-062FAA76A46F}" type="pres">
      <dgm:prSet presAssocID="{20AE95A6-8C11-4FCA-9511-53B193163F2A}" presName="Name0" presStyleCnt="0">
        <dgm:presLayoutVars>
          <dgm:dir/>
          <dgm:animLvl val="lvl"/>
          <dgm:resizeHandles val="exact"/>
        </dgm:presLayoutVars>
      </dgm:prSet>
      <dgm:spPr/>
    </dgm:pt>
    <dgm:pt modelId="{EA8B88D6-8F08-4D55-BB11-E40E564A93C7}" type="pres">
      <dgm:prSet presAssocID="{D91B9284-E115-4F16-A92C-C0E26D1650B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34F100C-ED90-410F-B5EF-46BAC960FEE6}" type="pres">
      <dgm:prSet presAssocID="{D6892370-4FC6-495D-A967-94C3222CA564}" presName="parTxOnlySpace" presStyleCnt="0"/>
      <dgm:spPr/>
    </dgm:pt>
    <dgm:pt modelId="{575CFA23-2A9B-4C7C-97CA-333083DB026A}" type="pres">
      <dgm:prSet presAssocID="{3B133DA7-86B8-49B2-A219-6C373206E710}" presName="parTxOnly" presStyleLbl="node1" presStyleIdx="1" presStyleCnt="3" custLinFactNeighborX="0" custLinFactNeighborY="0">
        <dgm:presLayoutVars>
          <dgm:chMax val="0"/>
          <dgm:chPref val="0"/>
          <dgm:bulletEnabled val="1"/>
        </dgm:presLayoutVars>
      </dgm:prSet>
      <dgm:spPr/>
    </dgm:pt>
    <dgm:pt modelId="{D81C7019-5176-4B8C-B39E-F944DE487154}" type="pres">
      <dgm:prSet presAssocID="{173E7AFA-B368-4324-A38B-FE1A132740AC}" presName="parTxOnlySpace" presStyleCnt="0"/>
      <dgm:spPr/>
    </dgm:pt>
    <dgm:pt modelId="{F4163674-4057-41E6-889B-FF689A13E745}" type="pres">
      <dgm:prSet presAssocID="{8E16DE83-C6DA-4D05-B96D-A41D6262E22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2D82B05-E294-4372-BD2B-A0B5D0D63976}" srcId="{20AE95A6-8C11-4FCA-9511-53B193163F2A}" destId="{8E16DE83-C6DA-4D05-B96D-A41D6262E228}" srcOrd="2" destOrd="0" parTransId="{C8D91E57-C558-4EBF-9E1D-3ED0E68DADCC}" sibTransId="{75D89574-0C76-4190-A65C-19563643428F}"/>
    <dgm:cxn modelId="{97EDE91A-DC13-49A9-835C-664864D5732F}" srcId="{20AE95A6-8C11-4FCA-9511-53B193163F2A}" destId="{D91B9284-E115-4F16-A92C-C0E26D1650B6}" srcOrd="0" destOrd="0" parTransId="{B50F03AA-2BEE-4125-B3D4-829BD087A6F7}" sibTransId="{D6892370-4FC6-495D-A967-94C3222CA564}"/>
    <dgm:cxn modelId="{2E59D98F-CEF1-4F8A-9D4A-EC0568CCFEFB}" type="presOf" srcId="{D91B9284-E115-4F16-A92C-C0E26D1650B6}" destId="{EA8B88D6-8F08-4D55-BB11-E40E564A93C7}" srcOrd="0" destOrd="0" presId="urn:microsoft.com/office/officeart/2005/8/layout/chevron1"/>
    <dgm:cxn modelId="{9E8B6B90-361B-4977-9053-BAE321D134AF}" type="presOf" srcId="{8E16DE83-C6DA-4D05-B96D-A41D6262E228}" destId="{F4163674-4057-41E6-889B-FF689A13E745}" srcOrd="0" destOrd="0" presId="urn:microsoft.com/office/officeart/2005/8/layout/chevron1"/>
    <dgm:cxn modelId="{BF0DE590-8CF0-4686-B901-A11BDA3FE1C2}" type="presOf" srcId="{3B133DA7-86B8-49B2-A219-6C373206E710}" destId="{575CFA23-2A9B-4C7C-97CA-333083DB026A}" srcOrd="0" destOrd="0" presId="urn:microsoft.com/office/officeart/2005/8/layout/chevron1"/>
    <dgm:cxn modelId="{785EA1B9-0E96-4912-9515-6F2580DED4DE}" srcId="{20AE95A6-8C11-4FCA-9511-53B193163F2A}" destId="{3B133DA7-86B8-49B2-A219-6C373206E710}" srcOrd="1" destOrd="0" parTransId="{5D995934-659B-4F33-ADC2-71B2AE79B9C9}" sibTransId="{173E7AFA-B368-4324-A38B-FE1A132740AC}"/>
    <dgm:cxn modelId="{938AE9EA-9765-46B5-B6D6-FD90EE4CFE32}" type="presOf" srcId="{20AE95A6-8C11-4FCA-9511-53B193163F2A}" destId="{F6042E11-D175-4CDD-8234-062FAA76A46F}" srcOrd="0" destOrd="0" presId="urn:microsoft.com/office/officeart/2005/8/layout/chevron1"/>
    <dgm:cxn modelId="{CF78C227-C751-4552-8465-30BA568C1E7C}" type="presParOf" srcId="{F6042E11-D175-4CDD-8234-062FAA76A46F}" destId="{EA8B88D6-8F08-4D55-BB11-E40E564A93C7}" srcOrd="0" destOrd="0" presId="urn:microsoft.com/office/officeart/2005/8/layout/chevron1"/>
    <dgm:cxn modelId="{98B19C8D-2910-4118-BA21-8B8E3D3968A3}" type="presParOf" srcId="{F6042E11-D175-4CDD-8234-062FAA76A46F}" destId="{834F100C-ED90-410F-B5EF-46BAC960FEE6}" srcOrd="1" destOrd="0" presId="urn:microsoft.com/office/officeart/2005/8/layout/chevron1"/>
    <dgm:cxn modelId="{5ABBCC9C-CD3D-4147-9173-4476FB3F263F}" type="presParOf" srcId="{F6042E11-D175-4CDD-8234-062FAA76A46F}" destId="{575CFA23-2A9B-4C7C-97CA-333083DB026A}" srcOrd="2" destOrd="0" presId="urn:microsoft.com/office/officeart/2005/8/layout/chevron1"/>
    <dgm:cxn modelId="{3827D466-02C7-4B7C-A5AA-B25AC03AFA7F}" type="presParOf" srcId="{F6042E11-D175-4CDD-8234-062FAA76A46F}" destId="{D81C7019-5176-4B8C-B39E-F944DE487154}" srcOrd="3" destOrd="0" presId="urn:microsoft.com/office/officeart/2005/8/layout/chevron1"/>
    <dgm:cxn modelId="{20BE3805-C615-439E-B549-05CA9015913E}" type="presParOf" srcId="{F6042E11-D175-4CDD-8234-062FAA76A46F}" destId="{F4163674-4057-41E6-889B-FF689A13E74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CC50B-9C33-4B9E-B842-57D2B2963F09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3BEB712E-9B02-49EC-8E2D-760D643EC5C0}">
      <dgm:prSet phldrT="[Testo]"/>
      <dgm:spPr/>
      <dgm:t>
        <a:bodyPr/>
        <a:lstStyle/>
        <a:p>
          <a:r>
            <a:rPr lang="it-IT" b="1" dirty="0"/>
            <a:t>Prevenzione Diagnosi Cura Riabilitazione</a:t>
          </a:r>
        </a:p>
      </dgm:t>
    </dgm:pt>
    <dgm:pt modelId="{50E33F16-3ED6-4280-86E6-95966E650151}" type="parTrans" cxnId="{ED2E3020-8B2F-4606-9F8D-142F96192D75}">
      <dgm:prSet/>
      <dgm:spPr/>
      <dgm:t>
        <a:bodyPr/>
        <a:lstStyle/>
        <a:p>
          <a:endParaRPr lang="it-IT"/>
        </a:p>
      </dgm:t>
    </dgm:pt>
    <dgm:pt modelId="{8BD99880-DDF9-4AE6-AB8B-5A61A342238E}" type="sibTrans" cxnId="{ED2E3020-8B2F-4606-9F8D-142F96192D75}">
      <dgm:prSet/>
      <dgm:spPr/>
      <dgm:t>
        <a:bodyPr/>
        <a:lstStyle/>
        <a:p>
          <a:endParaRPr lang="it-IT"/>
        </a:p>
      </dgm:t>
    </dgm:pt>
    <dgm:pt modelId="{6D3C416F-E323-4D6B-84CE-8B6C62957522}">
      <dgm:prSet phldrT="[Testo]"/>
      <dgm:spPr/>
      <dgm:t>
        <a:bodyPr/>
        <a:lstStyle/>
        <a:p>
          <a:r>
            <a:rPr lang="it-IT" dirty="0"/>
            <a:t>Migliori esiti di salute per il paziente</a:t>
          </a:r>
        </a:p>
      </dgm:t>
    </dgm:pt>
    <dgm:pt modelId="{0139210A-CE84-47E7-ACC7-2696139DE085}" type="parTrans" cxnId="{1DFCADED-0C58-4702-B72C-4DD98D6FED17}">
      <dgm:prSet/>
      <dgm:spPr/>
      <dgm:t>
        <a:bodyPr/>
        <a:lstStyle/>
        <a:p>
          <a:endParaRPr lang="it-IT"/>
        </a:p>
      </dgm:t>
    </dgm:pt>
    <dgm:pt modelId="{63F0E9D5-AA33-4B70-9802-E6922866D240}" type="sibTrans" cxnId="{1DFCADED-0C58-4702-B72C-4DD98D6FED17}">
      <dgm:prSet/>
      <dgm:spPr/>
      <dgm:t>
        <a:bodyPr/>
        <a:lstStyle/>
        <a:p>
          <a:endParaRPr lang="it-IT"/>
        </a:p>
      </dgm:t>
    </dgm:pt>
    <dgm:pt modelId="{DBA06368-5113-430B-B02A-021CDB44C0CB}">
      <dgm:prSet phldrT="[Testo]"/>
      <dgm:spPr/>
      <dgm:t>
        <a:bodyPr/>
        <a:lstStyle/>
        <a:p>
          <a:r>
            <a:rPr lang="it-IT" b="1" dirty="0"/>
            <a:t>Programmazione sanitaria e valutazione dell'assistenza sanitaria</a:t>
          </a:r>
        </a:p>
      </dgm:t>
    </dgm:pt>
    <dgm:pt modelId="{B3EE9595-39E2-40FB-8937-A3AAA43ECA3A}" type="parTrans" cxnId="{73DB5927-8068-40CA-A1F4-7628AA6B55BD}">
      <dgm:prSet/>
      <dgm:spPr/>
      <dgm:t>
        <a:bodyPr/>
        <a:lstStyle/>
        <a:p>
          <a:endParaRPr lang="it-IT"/>
        </a:p>
      </dgm:t>
    </dgm:pt>
    <dgm:pt modelId="{16EE1DEF-7D99-4CB9-BB5A-5C0D126D6773}" type="sibTrans" cxnId="{73DB5927-8068-40CA-A1F4-7628AA6B55BD}">
      <dgm:prSet/>
      <dgm:spPr/>
      <dgm:t>
        <a:bodyPr/>
        <a:lstStyle/>
        <a:p>
          <a:endParaRPr lang="it-IT"/>
        </a:p>
      </dgm:t>
    </dgm:pt>
    <dgm:pt modelId="{56CEA977-CA28-4BF1-91CE-9AAAA4E7E7E9}">
      <dgm:prSet phldrT="[Testo]"/>
      <dgm:spPr/>
      <dgm:t>
        <a:bodyPr/>
        <a:lstStyle/>
        <a:p>
          <a:r>
            <a:rPr lang="it-IT" dirty="0"/>
            <a:t>Misurazione dei risultati</a:t>
          </a:r>
        </a:p>
      </dgm:t>
    </dgm:pt>
    <dgm:pt modelId="{6E4EC46C-F2CF-46BF-9B93-D248E1857AD5}" type="parTrans" cxnId="{E5BA9C22-B1C4-49A2-A911-A744B8BD9F4F}">
      <dgm:prSet/>
      <dgm:spPr/>
      <dgm:t>
        <a:bodyPr/>
        <a:lstStyle/>
        <a:p>
          <a:endParaRPr lang="it-IT"/>
        </a:p>
      </dgm:t>
    </dgm:pt>
    <dgm:pt modelId="{D425657F-3F94-4F31-AF17-24082F018933}" type="sibTrans" cxnId="{E5BA9C22-B1C4-49A2-A911-A744B8BD9F4F}">
      <dgm:prSet/>
      <dgm:spPr/>
      <dgm:t>
        <a:bodyPr/>
        <a:lstStyle/>
        <a:p>
          <a:endParaRPr lang="it-IT"/>
        </a:p>
      </dgm:t>
    </dgm:pt>
    <dgm:pt modelId="{55C6C1E5-182A-4690-9AC5-0B74752A3C94}">
      <dgm:prSet phldrT="[Testo]"/>
      <dgm:spPr/>
      <dgm:t>
        <a:bodyPr/>
        <a:lstStyle/>
        <a:p>
          <a:r>
            <a:rPr lang="it-IT" b="1" dirty="0"/>
            <a:t>Studio e ricerca scientifica in campo medico, biomedico ed epidemiologico</a:t>
          </a:r>
        </a:p>
      </dgm:t>
    </dgm:pt>
    <dgm:pt modelId="{3BF1FC5A-32A2-40B9-8CCF-2A972F5B5FA8}" type="parTrans" cxnId="{A38DA124-5C34-4AF8-8B1D-C05F7C83BA52}">
      <dgm:prSet/>
      <dgm:spPr/>
      <dgm:t>
        <a:bodyPr/>
        <a:lstStyle/>
        <a:p>
          <a:endParaRPr lang="it-IT"/>
        </a:p>
      </dgm:t>
    </dgm:pt>
    <dgm:pt modelId="{87BEE7B5-CF83-4EE1-B442-F078F3A9EA2A}" type="sibTrans" cxnId="{A38DA124-5C34-4AF8-8B1D-C05F7C83BA52}">
      <dgm:prSet/>
      <dgm:spPr/>
      <dgm:t>
        <a:bodyPr/>
        <a:lstStyle/>
        <a:p>
          <a:endParaRPr lang="it-IT"/>
        </a:p>
      </dgm:t>
    </dgm:pt>
    <dgm:pt modelId="{950AF25D-88BE-4F9A-8DFE-6BA1B635D249}">
      <dgm:prSet phldrT="[Testo]"/>
      <dgm:spPr/>
      <dgm:t>
        <a:bodyPr/>
        <a:lstStyle/>
        <a:p>
          <a:r>
            <a:rPr lang="it-IT" dirty="0"/>
            <a:t>Migliore qualità delle cure</a:t>
          </a:r>
        </a:p>
      </dgm:t>
    </dgm:pt>
    <dgm:pt modelId="{6310057F-1271-4778-95CE-5CB707536414}" type="parTrans" cxnId="{59D8C8B5-3985-4B91-A4BC-EE141C6C5D3F}">
      <dgm:prSet/>
      <dgm:spPr/>
      <dgm:t>
        <a:bodyPr/>
        <a:lstStyle/>
        <a:p>
          <a:endParaRPr lang="it-IT"/>
        </a:p>
      </dgm:t>
    </dgm:pt>
    <dgm:pt modelId="{A2F6A005-E7DB-4D7E-884D-5A4B2172C2EE}" type="sibTrans" cxnId="{59D8C8B5-3985-4B91-A4BC-EE141C6C5D3F}">
      <dgm:prSet/>
      <dgm:spPr/>
      <dgm:t>
        <a:bodyPr/>
        <a:lstStyle/>
        <a:p>
          <a:endParaRPr lang="it-IT"/>
        </a:p>
      </dgm:t>
    </dgm:pt>
    <dgm:pt modelId="{38BB5BF3-2B6C-468A-81CB-BF3281DF4FA8}" type="pres">
      <dgm:prSet presAssocID="{F14CC50B-9C33-4B9E-B842-57D2B2963F09}" presName="Name0" presStyleCnt="0">
        <dgm:presLayoutVars>
          <dgm:dir/>
          <dgm:resizeHandles val="exact"/>
        </dgm:presLayoutVars>
      </dgm:prSet>
      <dgm:spPr/>
    </dgm:pt>
    <dgm:pt modelId="{754A8863-8A36-4580-BC40-179751C35DBA}" type="pres">
      <dgm:prSet presAssocID="{3BEB712E-9B02-49EC-8E2D-760D643EC5C0}" presName="node" presStyleLbl="node1" presStyleIdx="0" presStyleCnt="3">
        <dgm:presLayoutVars>
          <dgm:bulletEnabled val="1"/>
        </dgm:presLayoutVars>
      </dgm:prSet>
      <dgm:spPr/>
    </dgm:pt>
    <dgm:pt modelId="{564A0DB4-7818-4AEB-A1B8-0F9E268F0DA1}" type="pres">
      <dgm:prSet presAssocID="{8BD99880-DDF9-4AE6-AB8B-5A61A342238E}" presName="sibTrans" presStyleCnt="0"/>
      <dgm:spPr/>
    </dgm:pt>
    <dgm:pt modelId="{547AC8C2-0A3B-4871-B34C-9724D1D23AF5}" type="pres">
      <dgm:prSet presAssocID="{DBA06368-5113-430B-B02A-021CDB44C0CB}" presName="node" presStyleLbl="node1" presStyleIdx="1" presStyleCnt="3">
        <dgm:presLayoutVars>
          <dgm:bulletEnabled val="1"/>
        </dgm:presLayoutVars>
      </dgm:prSet>
      <dgm:spPr/>
    </dgm:pt>
    <dgm:pt modelId="{4ABA507F-1EAE-4430-B169-02D6A3895AA8}" type="pres">
      <dgm:prSet presAssocID="{16EE1DEF-7D99-4CB9-BB5A-5C0D126D6773}" presName="sibTrans" presStyleCnt="0"/>
      <dgm:spPr/>
    </dgm:pt>
    <dgm:pt modelId="{5DCF6637-1072-41CB-B290-B06EF96A5408}" type="pres">
      <dgm:prSet presAssocID="{55C6C1E5-182A-4690-9AC5-0B74752A3C94}" presName="node" presStyleLbl="node1" presStyleIdx="2" presStyleCnt="3">
        <dgm:presLayoutVars>
          <dgm:bulletEnabled val="1"/>
        </dgm:presLayoutVars>
      </dgm:prSet>
      <dgm:spPr/>
    </dgm:pt>
  </dgm:ptLst>
  <dgm:cxnLst>
    <dgm:cxn modelId="{DC1DE902-1F45-4841-B98F-EE760EB8E309}" type="presOf" srcId="{56CEA977-CA28-4BF1-91CE-9AAAA4E7E7E9}" destId="{547AC8C2-0A3B-4871-B34C-9724D1D23AF5}" srcOrd="0" destOrd="1" presId="urn:microsoft.com/office/officeart/2005/8/layout/hList6"/>
    <dgm:cxn modelId="{7934E80F-CC8D-4173-A105-3474F374D0AA}" type="presOf" srcId="{950AF25D-88BE-4F9A-8DFE-6BA1B635D249}" destId="{5DCF6637-1072-41CB-B290-B06EF96A5408}" srcOrd="0" destOrd="1" presId="urn:microsoft.com/office/officeart/2005/8/layout/hList6"/>
    <dgm:cxn modelId="{ED2E3020-8B2F-4606-9F8D-142F96192D75}" srcId="{F14CC50B-9C33-4B9E-B842-57D2B2963F09}" destId="{3BEB712E-9B02-49EC-8E2D-760D643EC5C0}" srcOrd="0" destOrd="0" parTransId="{50E33F16-3ED6-4280-86E6-95966E650151}" sibTransId="{8BD99880-DDF9-4AE6-AB8B-5A61A342238E}"/>
    <dgm:cxn modelId="{E5BA9C22-B1C4-49A2-A911-A744B8BD9F4F}" srcId="{DBA06368-5113-430B-B02A-021CDB44C0CB}" destId="{56CEA977-CA28-4BF1-91CE-9AAAA4E7E7E9}" srcOrd="0" destOrd="0" parTransId="{6E4EC46C-F2CF-46BF-9B93-D248E1857AD5}" sibTransId="{D425657F-3F94-4F31-AF17-24082F018933}"/>
    <dgm:cxn modelId="{A38DA124-5C34-4AF8-8B1D-C05F7C83BA52}" srcId="{F14CC50B-9C33-4B9E-B842-57D2B2963F09}" destId="{55C6C1E5-182A-4690-9AC5-0B74752A3C94}" srcOrd="2" destOrd="0" parTransId="{3BF1FC5A-32A2-40B9-8CCF-2A972F5B5FA8}" sibTransId="{87BEE7B5-CF83-4EE1-B442-F078F3A9EA2A}"/>
    <dgm:cxn modelId="{73DB5927-8068-40CA-A1F4-7628AA6B55BD}" srcId="{F14CC50B-9C33-4B9E-B842-57D2B2963F09}" destId="{DBA06368-5113-430B-B02A-021CDB44C0CB}" srcOrd="1" destOrd="0" parTransId="{B3EE9595-39E2-40FB-8937-A3AAA43ECA3A}" sibTransId="{16EE1DEF-7D99-4CB9-BB5A-5C0D126D6773}"/>
    <dgm:cxn modelId="{90E3F35B-EC5B-4BFE-9D3F-2105890C0F22}" type="presOf" srcId="{55C6C1E5-182A-4690-9AC5-0B74752A3C94}" destId="{5DCF6637-1072-41CB-B290-B06EF96A5408}" srcOrd="0" destOrd="0" presId="urn:microsoft.com/office/officeart/2005/8/layout/hList6"/>
    <dgm:cxn modelId="{C8262679-00FE-49FE-99B5-13384DE2F888}" type="presOf" srcId="{6D3C416F-E323-4D6B-84CE-8B6C62957522}" destId="{754A8863-8A36-4580-BC40-179751C35DBA}" srcOrd="0" destOrd="1" presId="urn:microsoft.com/office/officeart/2005/8/layout/hList6"/>
    <dgm:cxn modelId="{502D2798-BB22-4325-A7D9-BF119778777C}" type="presOf" srcId="{DBA06368-5113-430B-B02A-021CDB44C0CB}" destId="{547AC8C2-0A3B-4871-B34C-9724D1D23AF5}" srcOrd="0" destOrd="0" presId="urn:microsoft.com/office/officeart/2005/8/layout/hList6"/>
    <dgm:cxn modelId="{E44AC8A9-B19A-4A5C-9B87-64A36F5F2263}" type="presOf" srcId="{3BEB712E-9B02-49EC-8E2D-760D643EC5C0}" destId="{754A8863-8A36-4580-BC40-179751C35DBA}" srcOrd="0" destOrd="0" presId="urn:microsoft.com/office/officeart/2005/8/layout/hList6"/>
    <dgm:cxn modelId="{49CECCA9-264C-4DDF-AA02-75DEDB7A38FB}" type="presOf" srcId="{F14CC50B-9C33-4B9E-B842-57D2B2963F09}" destId="{38BB5BF3-2B6C-468A-81CB-BF3281DF4FA8}" srcOrd="0" destOrd="0" presId="urn:microsoft.com/office/officeart/2005/8/layout/hList6"/>
    <dgm:cxn modelId="{59D8C8B5-3985-4B91-A4BC-EE141C6C5D3F}" srcId="{55C6C1E5-182A-4690-9AC5-0B74752A3C94}" destId="{950AF25D-88BE-4F9A-8DFE-6BA1B635D249}" srcOrd="0" destOrd="0" parTransId="{6310057F-1271-4778-95CE-5CB707536414}" sibTransId="{A2F6A005-E7DB-4D7E-884D-5A4B2172C2EE}"/>
    <dgm:cxn modelId="{1DFCADED-0C58-4702-B72C-4DD98D6FED17}" srcId="{3BEB712E-9B02-49EC-8E2D-760D643EC5C0}" destId="{6D3C416F-E323-4D6B-84CE-8B6C62957522}" srcOrd="0" destOrd="0" parTransId="{0139210A-CE84-47E7-ACC7-2696139DE085}" sibTransId="{63F0E9D5-AA33-4B70-9802-E6922866D240}"/>
    <dgm:cxn modelId="{5388D10A-49D4-4546-A2D0-4ED72ABB069E}" type="presParOf" srcId="{38BB5BF3-2B6C-468A-81CB-BF3281DF4FA8}" destId="{754A8863-8A36-4580-BC40-179751C35DBA}" srcOrd="0" destOrd="0" presId="urn:microsoft.com/office/officeart/2005/8/layout/hList6"/>
    <dgm:cxn modelId="{F182D48D-AF7E-4B4B-8C8D-08DEBAADE799}" type="presParOf" srcId="{38BB5BF3-2B6C-468A-81CB-BF3281DF4FA8}" destId="{564A0DB4-7818-4AEB-A1B8-0F9E268F0DA1}" srcOrd="1" destOrd="0" presId="urn:microsoft.com/office/officeart/2005/8/layout/hList6"/>
    <dgm:cxn modelId="{4529C000-6797-4C21-B4CB-B8EF4379F54C}" type="presParOf" srcId="{38BB5BF3-2B6C-468A-81CB-BF3281DF4FA8}" destId="{547AC8C2-0A3B-4871-B34C-9724D1D23AF5}" srcOrd="2" destOrd="0" presId="urn:microsoft.com/office/officeart/2005/8/layout/hList6"/>
    <dgm:cxn modelId="{0D3544CB-46F6-4B45-B16E-AEEA5B9A01F9}" type="presParOf" srcId="{38BB5BF3-2B6C-468A-81CB-BF3281DF4FA8}" destId="{4ABA507F-1EAE-4430-B169-02D6A3895AA8}" srcOrd="3" destOrd="0" presId="urn:microsoft.com/office/officeart/2005/8/layout/hList6"/>
    <dgm:cxn modelId="{116B1374-3E06-46D4-84B5-1ED71C63845B}" type="presParOf" srcId="{38BB5BF3-2B6C-468A-81CB-BF3281DF4FA8}" destId="{5DCF6637-1072-41CB-B290-B06EF96A540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B88D6-8F08-4D55-BB11-E40E564A93C7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DOCUMENTI</a:t>
          </a:r>
        </a:p>
      </dsp:txBody>
      <dsp:txXfrm>
        <a:off x="582612" y="2129102"/>
        <a:ext cx="1740694" cy="1160462"/>
      </dsp:txXfrm>
    </dsp:sp>
    <dsp:sp modelId="{575CFA23-2A9B-4C7C-97CA-333083DB026A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DATI</a:t>
          </a:r>
        </a:p>
      </dsp:txBody>
      <dsp:txXfrm>
        <a:off x="3193652" y="2129102"/>
        <a:ext cx="1740694" cy="1160462"/>
      </dsp:txXfrm>
    </dsp:sp>
    <dsp:sp modelId="{F4163674-4057-41E6-889B-FF689A13E745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SERVIZI anche con uso dell’IA</a:t>
          </a:r>
        </a:p>
      </dsp:txBody>
      <dsp:txXfrm>
        <a:off x="5804693" y="2129102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A8863-8A36-4580-BC40-179751C35DBA}">
      <dsp:nvSpPr>
        <dsp:cNvPr id="0" name=""/>
        <dsp:cNvSpPr/>
      </dsp:nvSpPr>
      <dsp:spPr>
        <a:xfrm rot="16200000">
          <a:off x="-582485" y="583543"/>
          <a:ext cx="3916230" cy="27491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545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Prevenzione Diagnosi Cura Riabilitazione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Migliori esiti di salute per il paziente</a:t>
          </a:r>
        </a:p>
      </dsp:txBody>
      <dsp:txXfrm rot="5400000">
        <a:off x="1059" y="783245"/>
        <a:ext cx="2749143" cy="2349738"/>
      </dsp:txXfrm>
    </dsp:sp>
    <dsp:sp modelId="{547AC8C2-0A3B-4871-B34C-9724D1D23AF5}">
      <dsp:nvSpPr>
        <dsp:cNvPr id="0" name=""/>
        <dsp:cNvSpPr/>
      </dsp:nvSpPr>
      <dsp:spPr>
        <a:xfrm rot="16200000">
          <a:off x="2372844" y="583543"/>
          <a:ext cx="3916230" cy="2749143"/>
        </a:xfrm>
        <a:prstGeom prst="flowChartManualOperati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545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Programmazione sanitaria e valutazione dell'assistenza sanitaria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Misurazione dei risultati</a:t>
          </a:r>
        </a:p>
      </dsp:txBody>
      <dsp:txXfrm rot="5400000">
        <a:off x="2956388" y="783245"/>
        <a:ext cx="2749143" cy="2349738"/>
      </dsp:txXfrm>
    </dsp:sp>
    <dsp:sp modelId="{5DCF6637-1072-41CB-B290-B06EF96A5408}">
      <dsp:nvSpPr>
        <dsp:cNvPr id="0" name=""/>
        <dsp:cNvSpPr/>
      </dsp:nvSpPr>
      <dsp:spPr>
        <a:xfrm rot="16200000">
          <a:off x="5328173" y="583543"/>
          <a:ext cx="3916230" cy="2749143"/>
        </a:xfrm>
        <a:prstGeom prst="flowChartManualOperati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545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Studio e ricerca scientifica in campo medico, biomedico ed epidemiologico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Migliore qualità delle cure</a:t>
          </a:r>
        </a:p>
      </dsp:txBody>
      <dsp:txXfrm rot="5400000">
        <a:off x="5911717" y="783245"/>
        <a:ext cx="2749143" cy="2349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E8DC-032F-475A-8610-CB8BCE40EC7B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669E8-E2D8-4AEA-B317-FA6C35C91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14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47;gd7e1ebbb51_0_1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6" name="Google Shape;148;gd7e1ebbb51_0_1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it-IT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1507" name="Google Shape;149;gd7e1ebbb51_0_13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SzPts val="1400"/>
            </a:pPr>
            <a:fld id="{798115D8-A2EE-4838-B4D5-427D67E612EB}" type="slidenum">
              <a:rPr lang="it-IT" sz="1400" smtClean="0">
                <a:latin typeface="Arial" charset="0"/>
                <a:cs typeface="Arial" charset="0"/>
                <a:sym typeface="Arial" charset="0"/>
              </a:rPr>
              <a:pPr>
                <a:buSzPts val="1400"/>
              </a:pPr>
              <a:t>16</a:t>
            </a:fld>
            <a:endParaRPr lang="it-IT" sz="140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45D46E-1365-6042-856E-8B891AD4B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2057F7F-0333-B842-BC4D-8AE3ABA0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89FFA1-C367-FF44-A2F8-74CE875A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509246-13FF-5840-929A-BC3BA509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EC2994-9B3D-2F46-B5E0-32308858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80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0096B6-66FD-7240-B111-B57EE239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160659-6192-9A4D-8E19-521B3831C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421AC7-C6B0-B843-A234-520091E6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AF7A55-DBD0-1F40-857E-D253E02D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630D2-0143-2D4D-82E5-8418A253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51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9E9893-1C46-AE49-BB81-51E9051F4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10BB49-BC4A-E74F-8CEB-B88CF6D38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19E982-96D8-F343-ABDA-85C0F42A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D93EE8-6127-574F-BF3A-B409E3EB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B4F259-5EB3-9D4D-A7F4-D00D86F9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580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6C602-0E0E-41AD-ADA1-D110FA9E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6100ABA-24CC-4EC4-9CEE-D5E1031E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B9F8420-E6DB-41C7-A063-0C4AFCD8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4643E23-8A42-46E3-9C6F-B8C7BCEE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15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6AF130-0BDE-4C1F-B0E5-87124E989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AB5D17A-26B8-4168-B10B-93D58C459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B6D0B3-4926-4128-AE33-7B0ABB59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0105B5-B07A-43B0-AEBE-18EB5711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4C1AD7-4EA1-4EA6-BE3A-24AFB542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12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72A3FF-A3E1-4B7C-838D-5CF9D954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A71B9B-52E6-43CE-965A-5C7BD171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7A25CA-7E76-4C84-A083-A9D5E2D5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9B830D-F08C-4F95-A750-6CCB0E27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75AD25-FEC4-4D08-9D75-EC74EEE1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93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0650B-4F12-47BD-B8BD-64B77730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C7947F-7ACB-4461-8DB6-D48A48878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FC263F-3EDD-4B4A-8DB2-548FEC98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FF966B-FC8D-46F1-B410-6E2D8102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57CFE8-5620-40B2-99F1-3272635E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24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24657-0646-43C8-8F81-41F6FE17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C4357C-59DB-4BC3-8FC8-D3CF7C0EF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8EB336-AB47-4D1B-BE10-F55589679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04A290-9CAD-4399-96FD-F723D006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7FFB35-A017-4B24-8D81-4AF404A4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7F8E8A-C482-48C8-B9F0-9D3FA54F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2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4DF76-986A-4604-B2C7-5471254A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10D7B5-6B45-4D7C-ACEF-51A21F1F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37431F-936B-46CA-BB9D-8AB04BB99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42BC5FA-7A4B-41CA-BB36-02ABCB2D7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A35322-C751-4F7C-A37B-0F3A2F8FA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0FE5E2B-C1BD-41CE-87AA-CEE325BC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D4B213-96DC-4F57-AFA8-4921233B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8D939C-4FE8-407E-B076-060408E9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88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57EAAB-2C4B-43B1-9332-DF1CF5E8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014C29E-FFF5-4E8F-A278-B4695EB6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2D948D-225F-44BA-9D73-829AAB44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F8537A-70FA-45C5-97AB-1264F801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661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723E1C6-3D59-4AEC-A73F-9AD7695D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A6A9D88-8C14-410A-BCCD-0BB143721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AC07DA-F06C-4196-A748-05CF6E4F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29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8153F-2599-6047-9E76-B600D8A3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FC7C-AE48-134A-8D78-5913BFCAD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497923-E73F-A848-9525-4D0280AD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FEE7F-A8F2-6940-B9C1-153C7BE3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C996F-590D-EF46-95B9-9A5171B6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706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DB979F-AB7A-4CD4-9666-1C3B3B3B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611943-7503-447F-805B-ED38B3F81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536816-2133-477B-84D7-85D02A8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BFFCE4-B181-4692-8957-5D93E3D3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9C23DD-0E69-498D-9D6A-7A07AEC1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ABF0EE-B066-4973-8FCD-578009C9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843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9D6A3D-C92A-4B9B-A164-A116A942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8FCA94-4B6E-480E-AC09-6C9FC37DA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F21949-DAE3-4C35-830B-4AE0A8615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A6EE41-B3CF-42BC-B3D0-C129F9E5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685E7A-5BDD-40E0-8CF3-856A1DF7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9EF84C-7DA6-4D06-8FE2-35248AB0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53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B5AF1-9DB7-4E62-A171-29A4B89A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C5CCE7D-5DBD-4AE7-B30D-74AC1B1BA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608F5F-1492-4E3F-9602-6687B9FE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5AA997-0C72-45E0-9935-AFCDEC0D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3A87B8-2779-42B4-81D8-08AF73D0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941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9468691-A957-4D5F-8693-2AF33C55D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57992D-E2AF-479D-9409-B4406A460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39C0F4-25CD-4DD8-9AD6-9039B467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81CC1-DB89-4138-AD6A-635A2101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E24C07-49EC-4CC3-8095-2E23B455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230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522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697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104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68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613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27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90BD67-FDA5-3D4E-A0A1-1F02B4C5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95E588-BC33-B54B-90F9-CDA7C981F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5D5036-36FC-1742-910E-6AAFE987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23F57C-660F-5641-80B8-5EBAC5F5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6234FD-F7C5-B840-9F9D-DC242F89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052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820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9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471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01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42B6B-BAF2-4F47-95CA-82B9AD5F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274767-5970-4E43-9144-17D14FC09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802F0F-B8D0-A34F-95BB-C51B74B99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B6C8B2-0975-D242-876D-80EFBE99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740EF1-FA30-F543-803D-06A4C2E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1800A4-2BBC-4E47-A527-F163A797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13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9C15BB-B76E-9443-8BFB-0948C034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C78B93-D284-C245-BA73-D2C117DD2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8C12C9-B1D2-B543-846A-635FEED1F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27D932-EBAB-434A-9F29-25ED4CF79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43D3BD-2E01-1244-BBFE-1EDFC6BE5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E70E246-4641-B14D-B29F-FBAAA049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EF7096E-A568-CB4D-A078-879164B6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AFC000-658C-5D45-92FF-94CA04F9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77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25F2C-99B6-EE44-A4F7-E56797ED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2A1B03-64F9-1F45-B28E-46F29470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10319F-B6B9-B544-8CAE-26205051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8AABA7-6508-134B-B2E5-B6420F9E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34D4174-80D3-144F-A43C-398F9193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6F7C3E-F975-B343-A813-DDD2495F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86076D-4AD9-5A49-8D83-ECCF592D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8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682FA-B282-824F-856B-48562B0E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3A9F42-E76D-B149-961D-8B42C385A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27944D-11D0-F346-BA43-53ADC49B2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644C90-3CDD-5F4C-9A5F-0A5E7165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1ECAF6-4E5F-5F43-BB7A-AEAB4A42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E99BC7-4DDF-A24D-97DA-E132C1D2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43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06678-2B7C-9E4E-950A-AC4F25E4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847F72F-ADDB-EA48-902F-DF6CD89A0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76B25A-2C4A-794C-976F-E86786264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97F243-DC8F-F341-8D41-90722AE7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A143E3-DBBD-434A-BAC7-1B38DCE0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3E765-0F59-EB44-94A6-AFD77BAA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95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076636-B5DC-9344-834C-B7AB95C0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E6277E-0FC1-8044-9C1D-188A6E053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8034B9-9436-0445-8232-D8CCC5266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3320-37A7-194E-974B-ECC12DF6219A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918B71-4F5C-474B-90F0-9F5F1C18F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F278E9-43D8-5F4F-B29A-A38AE47DC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4826-EB28-514E-8D84-77BFDFEC9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12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FD8AFD-19A3-403F-AC1E-B9F1C84B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34E094-B628-4AA7-960A-CA152FA73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6A709E-BEEE-466B-840D-9CC01BE60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62C5-72C3-415C-A3EC-E2A36A2D658C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80C3F9-030A-48A7-968E-1911615F1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1B309C-42B8-42CB-A1FC-630F0D058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2A32-3E16-4136-8039-5CF7CBA05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2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769F-DB16-4D7B-9970-E9D9D590FCC3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2788-F738-462D-93A0-7755EE819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50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telemedicina.gov.it/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CC65F-0361-DE41-98F7-E383ADEC8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271828"/>
            <a:ext cx="5440471" cy="1389466"/>
          </a:xfrm>
        </p:spPr>
        <p:txBody>
          <a:bodyPr>
            <a:noAutofit/>
          </a:bodyPr>
          <a:lstStyle/>
          <a:p>
            <a:pPr algn="l"/>
            <a:r>
              <a:rPr lang="it-IT" sz="2800" b="1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La transizione digitale del SSN e la sostenibilità del Sistema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71FC4F-B0F6-5E4A-8B44-CCD680AE4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956149"/>
            <a:ext cx="5177598" cy="1379503"/>
          </a:xfrm>
        </p:spPr>
        <p:txBody>
          <a:bodyPr>
            <a:noAutofit/>
          </a:bodyPr>
          <a:lstStyle/>
          <a:p>
            <a:pPr algn="l"/>
            <a:endParaRPr lang="it-IT" b="1" dirty="0">
              <a:solidFill>
                <a:srgbClr val="455E7A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algn="l"/>
            <a:endParaRPr lang="it-IT" b="1" dirty="0">
              <a:solidFill>
                <a:srgbClr val="455E7A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algn="l"/>
            <a:endParaRPr lang="it-IT" sz="1800" b="1" i="1" dirty="0">
              <a:solidFill>
                <a:srgbClr val="455E7A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algn="l"/>
            <a:r>
              <a:rPr lang="it-IT" sz="1800" b="1" i="1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Serena Battilomo</a:t>
            </a:r>
          </a:p>
          <a:p>
            <a:pPr algn="l"/>
            <a:r>
              <a:rPr lang="it-IT" sz="1800" b="1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Ministero della salute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7EA897-450B-1746-9270-84C768BC0AB3}"/>
              </a:ext>
            </a:extLst>
          </p:cNvPr>
          <p:cNvSpPr/>
          <p:nvPr/>
        </p:nvSpPr>
        <p:spPr>
          <a:xfrm>
            <a:off x="0" y="6299200"/>
            <a:ext cx="12192000" cy="101600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02083D-8071-144D-90A8-0FD3DE08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941" y="142596"/>
            <a:ext cx="2596118" cy="1443856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38FE151-B545-A49E-9D4D-0A1959FF5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909116"/>
            <a:ext cx="5608320" cy="257175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6D445F84-3C77-48E9-8CF9-46079F35903E}"/>
              </a:ext>
            </a:extLst>
          </p:cNvPr>
          <p:cNvSpPr txBox="1">
            <a:spLocks/>
          </p:cNvSpPr>
          <p:nvPr/>
        </p:nvSpPr>
        <p:spPr>
          <a:xfrm>
            <a:off x="108517" y="5373633"/>
            <a:ext cx="8892480" cy="282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i="1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Roma 16 novembre 2023</a:t>
            </a:r>
          </a:p>
        </p:txBody>
      </p:sp>
    </p:spTree>
    <p:extLst>
      <p:ext uri="{BB962C8B-B14F-4D97-AF65-F5344CB8AC3E}">
        <p14:creationId xmlns:p14="http://schemas.microsoft.com/office/powerpoint/2010/main" val="165295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7E51625-6683-2CB0-58D9-2DC3BDBF6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956" y="105832"/>
            <a:ext cx="6863644" cy="66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0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1D8A37C-88B5-512E-38F5-C541CDE0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283" y="205632"/>
            <a:ext cx="6663294" cy="644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7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A2FEEB-9B70-3EF6-65DB-231B8173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415" y="166936"/>
            <a:ext cx="6837286" cy="65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C7EA897-450B-1746-9270-84C768BC0AB3}"/>
              </a:ext>
            </a:extLst>
          </p:cNvPr>
          <p:cNvSpPr/>
          <p:nvPr/>
        </p:nvSpPr>
        <p:spPr>
          <a:xfrm>
            <a:off x="-1586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80DECD9-F2DC-7944-A842-4523A5CDE816}"/>
              </a:ext>
            </a:extLst>
          </p:cNvPr>
          <p:cNvSpPr/>
          <p:nvPr/>
        </p:nvSpPr>
        <p:spPr>
          <a:xfrm>
            <a:off x="6973889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249F25F-9033-5C49-ACBE-49FBC0A5DF7F}"/>
              </a:ext>
            </a:extLst>
          </p:cNvPr>
          <p:cNvSpPr/>
          <p:nvPr/>
        </p:nvSpPr>
        <p:spPr>
          <a:xfrm>
            <a:off x="1" y="0"/>
            <a:ext cx="12192000" cy="213065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9706EC-3BBF-4E44-8425-4C7BC2B6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5842000"/>
            <a:ext cx="1715729" cy="95421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D07FB86-4F58-4C42-BB1E-BD4094996A0C}"/>
              </a:ext>
            </a:extLst>
          </p:cNvPr>
          <p:cNvSpPr txBox="1">
            <a:spLocks/>
          </p:cNvSpPr>
          <p:nvPr/>
        </p:nvSpPr>
        <p:spPr>
          <a:xfrm>
            <a:off x="203718" y="526025"/>
            <a:ext cx="10515600" cy="539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«Cultura» della sanità digitale per la sua sostenibilità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BD39351-8DA3-4F9B-BE38-2332373744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1741279"/>
            <a:ext cx="6203032" cy="2766216"/>
          </a:xfrm>
          <a:prstGeom prst="rect">
            <a:avLst/>
          </a:prstGeom>
        </p:spPr>
      </p:pic>
      <p:pic>
        <p:nvPicPr>
          <p:cNvPr id="12" name="Immagine 11" descr="Immagine che contiene testo, persona, tenendo, cellulare&#10;&#10;Descrizione generata automaticamente">
            <a:extLst>
              <a:ext uri="{FF2B5EF4-FFF2-40B4-BE49-F238E27FC236}">
                <a16:creationId xmlns:a16="http://schemas.microsoft.com/office/drawing/2014/main" id="{A966A0CF-E018-4525-B478-0EB6B8C5D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386" y="1841428"/>
            <a:ext cx="3959320" cy="4646645"/>
          </a:xfrm>
          <a:prstGeom prst="rect">
            <a:avLst/>
          </a:prstGeom>
        </p:spPr>
      </p:pic>
      <p:pic>
        <p:nvPicPr>
          <p:cNvPr id="14" name="Immagine 13" descr="Immagine che contiene testo, screenshot, monitor&#10;&#10;Descrizione generata automaticamente">
            <a:extLst>
              <a:ext uri="{FF2B5EF4-FFF2-40B4-BE49-F238E27FC236}">
                <a16:creationId xmlns:a16="http://schemas.microsoft.com/office/drawing/2014/main" id="{882CFD0F-B42F-4973-B550-F535EB005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9791">
            <a:off x="8430526" y="1771382"/>
            <a:ext cx="3238361" cy="248134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A1095EE-5EEA-4B4E-95B5-A7D89141DB03}"/>
              </a:ext>
            </a:extLst>
          </p:cNvPr>
          <p:cNvSpPr txBox="1"/>
          <p:nvPr/>
        </p:nvSpPr>
        <p:spPr>
          <a:xfrm>
            <a:off x="9703226" y="1087498"/>
            <a:ext cx="3386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hlinkClick r:id="rId6"/>
              </a:rPr>
              <a:t>www.telemedicina.gov.it</a:t>
            </a:r>
            <a:r>
              <a:rPr lang="it-IT" dirty="0">
                <a:solidFill>
                  <a:srgbClr val="C00000"/>
                </a:solidFill>
              </a:rPr>
              <a:t> </a:t>
            </a:r>
          </a:p>
          <a:p>
            <a:r>
              <a:rPr lang="it-IT" sz="1200" i="1" dirty="0"/>
              <a:t>(under construction)</a:t>
            </a:r>
          </a:p>
        </p:txBody>
      </p:sp>
    </p:spTree>
    <p:extLst>
      <p:ext uri="{BB962C8B-B14F-4D97-AF65-F5344CB8AC3E}">
        <p14:creationId xmlns:p14="http://schemas.microsoft.com/office/powerpoint/2010/main" val="172851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C7EA897-450B-1746-9270-84C768BC0AB3}"/>
              </a:ext>
            </a:extLst>
          </p:cNvPr>
          <p:cNvSpPr/>
          <p:nvPr/>
        </p:nvSpPr>
        <p:spPr>
          <a:xfrm>
            <a:off x="-1586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80DECD9-F2DC-7944-A842-4523A5CDE816}"/>
              </a:ext>
            </a:extLst>
          </p:cNvPr>
          <p:cNvSpPr/>
          <p:nvPr/>
        </p:nvSpPr>
        <p:spPr>
          <a:xfrm>
            <a:off x="6973889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249F25F-9033-5C49-ACBE-49FBC0A5DF7F}"/>
              </a:ext>
            </a:extLst>
          </p:cNvPr>
          <p:cNvSpPr/>
          <p:nvPr/>
        </p:nvSpPr>
        <p:spPr>
          <a:xfrm>
            <a:off x="1" y="0"/>
            <a:ext cx="12192000" cy="213065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9706EC-3BBF-4E44-8425-4C7BC2B6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5842000"/>
            <a:ext cx="1715729" cy="95421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D07FB86-4F58-4C42-BB1E-BD4094996A0C}"/>
              </a:ext>
            </a:extLst>
          </p:cNvPr>
          <p:cNvSpPr txBox="1">
            <a:spLocks/>
          </p:cNvSpPr>
          <p:nvPr/>
        </p:nvSpPr>
        <p:spPr>
          <a:xfrm>
            <a:off x="203718" y="526025"/>
            <a:ext cx="10515600" cy="539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da un punto di vista economico?</a:t>
            </a:r>
          </a:p>
        </p:txBody>
      </p:sp>
      <p:sp>
        <p:nvSpPr>
          <p:cNvPr id="13" name="Sottotitolo 13">
            <a:extLst>
              <a:ext uri="{FF2B5EF4-FFF2-40B4-BE49-F238E27FC236}">
                <a16:creationId xmlns:a16="http://schemas.microsoft.com/office/drawing/2014/main" id="{84489CCD-B31D-4FE8-975A-661F32666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1321578"/>
            <a:ext cx="10694146" cy="1682880"/>
          </a:xfrm>
        </p:spPr>
        <p:txBody>
          <a:bodyPr lIns="9000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 sanità digitale ha COSTI non solo di investimento iniziale ma anche di gestione nel tempo connessi a: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Obsolescenza tecnologica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Innovazione tecnologica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it-IT" dirty="0">
              <a:solidFill>
                <a:srgbClr val="455E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it-IT" dirty="0">
              <a:solidFill>
                <a:srgbClr val="455E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RISPARMI</a:t>
            </a: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ATTESI</a:t>
            </a: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sono </a:t>
            </a:r>
            <a:r>
              <a:rPr lang="it-IT" u="sng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piano organizzativo e logistico </a:t>
            </a: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particolare per una ottimizzazione </a:t>
            </a:r>
            <a:r>
              <a:rPr lang="it-IT" u="sng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dell’utilizzo di strutture e risorse professionali </a:t>
            </a: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sanitarie ma soprattutto nella riduzione del BURDEN of DISEASE</a:t>
            </a:r>
          </a:p>
        </p:txBody>
      </p:sp>
    </p:spTree>
    <p:extLst>
      <p:ext uri="{BB962C8B-B14F-4D97-AF65-F5344CB8AC3E}">
        <p14:creationId xmlns:p14="http://schemas.microsoft.com/office/powerpoint/2010/main" val="421733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5227BC7-5777-5E37-956C-DF1201E09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55" y="325891"/>
            <a:ext cx="9076016" cy="644397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2D4704-5319-4691-B70B-92297D11855D}"/>
              </a:ext>
            </a:extLst>
          </p:cNvPr>
          <p:cNvSpPr txBox="1"/>
          <p:nvPr/>
        </p:nvSpPr>
        <p:spPr>
          <a:xfrm>
            <a:off x="236068" y="88138"/>
            <a:ext cx="11656189" cy="757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defTabSz="685800">
              <a:lnSpc>
                <a:spcPct val="90000"/>
              </a:lnSpc>
              <a:buNone/>
              <a:defRPr sz="2400" b="1">
                <a:solidFill>
                  <a:srgbClr val="F4971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it-IT" dirty="0"/>
              <a:t>Attraverso tecnologie e dato strutturato verso la Sanita 4.0: </a:t>
            </a:r>
          </a:p>
          <a:p>
            <a:r>
              <a:rPr lang="it-IT" dirty="0"/>
              <a:t>la medicina delle 4P </a:t>
            </a:r>
          </a:p>
        </p:txBody>
      </p:sp>
    </p:spTree>
    <p:extLst>
      <p:ext uri="{BB962C8B-B14F-4D97-AF65-F5344CB8AC3E}">
        <p14:creationId xmlns:p14="http://schemas.microsoft.com/office/powerpoint/2010/main" val="67520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51;gd7e1ebbb51_0_13"/>
          <p:cNvSpPr txBox="1">
            <a:spLocks noGrp="1"/>
          </p:cNvSpPr>
          <p:nvPr>
            <p:ph type="title"/>
          </p:nvPr>
        </p:nvSpPr>
        <p:spPr>
          <a:xfrm>
            <a:off x="2211388" y="638175"/>
            <a:ext cx="9898062" cy="3921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71616"/>
              </a:buClr>
              <a:buSzPts val="2000"/>
            </a:pPr>
            <a:r>
              <a:rPr lang="it-IT" sz="2000">
                <a:solidFill>
                  <a:srgbClr val="171616"/>
                </a:solidFill>
                <a:latin typeface="Arial" charset="0"/>
                <a:cs typeface="Arial" charset="0"/>
              </a:rPr>
              <a:t>PON GOV CRONICITA’ TAVOLO REGIONI   </a:t>
            </a:r>
            <a:r>
              <a:rPr lang="it-IT" sz="2000">
                <a:latin typeface="Calibri" pitchFamily="34" charset="0"/>
                <a:cs typeface="Calibri" pitchFamily="34" charset="0"/>
                <a:sym typeface="Calibri" pitchFamily="34" charset="0"/>
              </a:rPr>
              <a:t>- </a:t>
            </a:r>
            <a:r>
              <a:rPr lang="it-IT" sz="2000">
                <a:solidFill>
                  <a:srgbClr val="385623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SERVIZI E PRESTAZIONI OFFERTE</a:t>
            </a:r>
            <a:endParaRPr lang="it-IT" sz="44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0482" name="Google Shape;152;gd7e1ebbb51_0_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63513"/>
            <a:ext cx="138906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Google Shape;153;gd7e1ebbb51_0_13" descr="Immagine che contiene sedendo, bianco, largo&#10;&#10;Descrizione generata automaticament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282700"/>
            <a:ext cx="100965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Google Shape;154;gd7e1ebbb51_0_13" descr="Immagine che contiene sedendo, bianco, largo&#10;&#10;Descrizione generata automaticament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6613" y="1130300"/>
            <a:ext cx="10094912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Google Shape;155;gd7e1ebbb51_0_1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428538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Google Shape;156;gd7e1ebbb51_0_13"/>
          <p:cNvSpPr>
            <a:spLocks noChangeArrowheads="1"/>
          </p:cNvSpPr>
          <p:nvPr/>
        </p:nvSpPr>
        <p:spPr bwMode="auto">
          <a:xfrm>
            <a:off x="7135813" y="2455863"/>
            <a:ext cx="1971675" cy="1758950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9525">
            <a:solidFill>
              <a:srgbClr val="44546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it-IT"/>
          </a:p>
        </p:txBody>
      </p:sp>
      <p:sp>
        <p:nvSpPr>
          <p:cNvPr id="20487" name="Google Shape;157;gd7e1ebbb51_0_13"/>
          <p:cNvSpPr txBox="1">
            <a:spLocks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 algn="r">
              <a:buClr>
                <a:srgbClr val="000000"/>
              </a:buClr>
              <a:buSzPts val="1200"/>
              <a:buFont typeface="Arial" charset="0"/>
              <a:buNone/>
            </a:pPr>
            <a:fld id="{860C96A0-194F-48D2-A7DF-418199AF81F1}" type="slidenum">
              <a:rPr lang="it-IT"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SzPts val="1200"/>
                <a:buFont typeface="Arial" charset="0"/>
                <a:buNone/>
              </a:pPr>
              <a:t>16</a:t>
            </a:fld>
            <a:endParaRPr lang="it-IT" sz="1200">
              <a:solidFill>
                <a:srgbClr val="888888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0488" name="Google Shape;158;gd7e1ebbb51_0_1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33"/>
          <a:stretch>
            <a:fillRect/>
          </a:stretch>
        </p:blipFill>
        <p:spPr bwMode="auto">
          <a:xfrm>
            <a:off x="5518150" y="17463"/>
            <a:ext cx="13081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Google Shape;159;gd7e1ebbb51_0_13"/>
          <p:cNvPicPr preferRelativeResize="0"/>
          <p:nvPr/>
        </p:nvPicPr>
        <p:blipFill rotWithShape="1">
          <a:blip r:embed="rId7"/>
          <a:srcRect/>
          <a:stretch/>
        </p:blipFill>
        <p:spPr>
          <a:xfrm rot="-660156">
            <a:off x="1279525" y="2508250"/>
            <a:ext cx="584200" cy="368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60" name="Google Shape;160;gd7e1ebbb51_0_13"/>
          <p:cNvGrpSpPr>
            <a:grpSpLocks/>
          </p:cNvGrpSpPr>
          <p:nvPr/>
        </p:nvGrpSpPr>
        <p:grpSpPr bwMode="auto">
          <a:xfrm>
            <a:off x="947738" y="2630488"/>
            <a:ext cx="1731962" cy="922337"/>
            <a:chOff x="333772" y="4529999"/>
            <a:chExt cx="2895045" cy="1542371"/>
          </a:xfrm>
        </p:grpSpPr>
        <p:pic>
          <p:nvPicPr>
            <p:cNvPr id="161" name="Google Shape;161;gd7e1ebbb51_0_13"/>
            <p:cNvPicPr preferRelativeResize="0"/>
            <p:nvPr/>
          </p:nvPicPr>
          <p:blipFill rotWithShape="1">
            <a:blip r:embed="rId8"/>
            <a:srcRect/>
            <a:stretch/>
          </p:blipFill>
          <p:spPr>
            <a:xfrm>
              <a:off x="707925" y="4529999"/>
              <a:ext cx="2520892" cy="15423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2" name="Google Shape;162;gd7e1ebbb51_0_13" descr="logo_apss.png"/>
            <p:cNvPicPr preferRelativeResize="0"/>
            <p:nvPr/>
          </p:nvPicPr>
          <p:blipFill rotWithShape="1">
            <a:blip r:embed="rId9"/>
            <a:srcRect/>
            <a:stretch/>
          </p:blipFill>
          <p:spPr>
            <a:xfrm>
              <a:off x="333772" y="5023770"/>
              <a:ext cx="748307" cy="7406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63" name="Google Shape;163;gd7e1ebbb51_0_13"/>
          <p:cNvGrpSpPr>
            <a:grpSpLocks/>
          </p:cNvGrpSpPr>
          <p:nvPr/>
        </p:nvGrpSpPr>
        <p:grpSpPr bwMode="auto">
          <a:xfrm>
            <a:off x="5241925" y="3335338"/>
            <a:ext cx="1925638" cy="334962"/>
            <a:chOff x="5157239" y="1901919"/>
            <a:chExt cx="2701365" cy="482400"/>
          </a:xfrm>
        </p:grpSpPr>
        <p:pic>
          <p:nvPicPr>
            <p:cNvPr id="164" name="Google Shape;164;gd7e1ebbb51_0_13"/>
            <p:cNvPicPr preferRelativeResize="0"/>
            <p:nvPr/>
          </p:nvPicPr>
          <p:blipFill rotWithShape="1">
            <a:blip r:embed="rId10"/>
            <a:srcRect/>
            <a:stretch/>
          </p:blipFill>
          <p:spPr>
            <a:xfrm>
              <a:off x="5157239" y="1901919"/>
              <a:ext cx="483262" cy="482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0572" name="Google Shape;165;gd7e1ebbb51_0_13"/>
            <p:cNvSpPr txBox="1">
              <a:spLocks noChangeArrowheads="1"/>
            </p:cNvSpPr>
            <p:nvPr/>
          </p:nvSpPr>
          <p:spPr bwMode="auto">
            <a:xfrm>
              <a:off x="5636047" y="1913350"/>
              <a:ext cx="2222557" cy="459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00" tIns="60925" rIns="121900" bIns="60925"/>
            <a:lstStyle/>
            <a:p>
              <a:pPr>
                <a:buClr>
                  <a:srgbClr val="000000"/>
                </a:buClr>
                <a:buSzPts val="1100"/>
                <a:buFont typeface="Arial" charset="0"/>
                <a:buNone/>
              </a:pP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Inserisci vaccinazioni</a:t>
              </a:r>
            </a:p>
          </p:txBody>
        </p:sp>
      </p:grpSp>
      <p:grpSp>
        <p:nvGrpSpPr>
          <p:cNvPr id="166" name="Google Shape;166;gd7e1ebbb51_0_13"/>
          <p:cNvGrpSpPr>
            <a:grpSpLocks/>
          </p:cNvGrpSpPr>
          <p:nvPr/>
        </p:nvGrpSpPr>
        <p:grpSpPr bwMode="auto">
          <a:xfrm>
            <a:off x="5224463" y="1360488"/>
            <a:ext cx="1196975" cy="336550"/>
            <a:chOff x="4749974" y="2127660"/>
            <a:chExt cx="1675663" cy="482400"/>
          </a:xfrm>
        </p:grpSpPr>
        <p:pic>
          <p:nvPicPr>
            <p:cNvPr id="167" name="Google Shape;167;gd7e1ebbb51_0_13"/>
            <p:cNvPicPr preferRelativeResize="0"/>
            <p:nvPr/>
          </p:nvPicPr>
          <p:blipFill rotWithShape="1">
            <a:blip r:embed="rId11"/>
            <a:srcRect/>
            <a:stretch/>
          </p:blipFill>
          <p:spPr>
            <a:xfrm>
              <a:off x="5883380" y="2127660"/>
              <a:ext cx="542257" cy="482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0570" name="Google Shape;168;gd7e1ebbb51_0_13"/>
            <p:cNvSpPr txBox="1">
              <a:spLocks noChangeArrowheads="1"/>
            </p:cNvSpPr>
            <p:nvPr/>
          </p:nvSpPr>
          <p:spPr bwMode="auto">
            <a:xfrm>
              <a:off x="4749974" y="2139037"/>
              <a:ext cx="1160074" cy="45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00" tIns="60925" rIns="121900" bIns="60925"/>
            <a:lstStyle/>
            <a:p>
              <a:pPr algn="r">
                <a:buClr>
                  <a:srgbClr val="000000"/>
                </a:buClr>
                <a:buSzPts val="1100"/>
                <a:buFont typeface="Arial" charset="0"/>
                <a:buNone/>
              </a:pP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Inserisci</a:t>
              </a:r>
            </a:p>
            <a:p>
              <a:pPr algn="r">
                <a:buClr>
                  <a:srgbClr val="000000"/>
                </a:buClr>
                <a:buSzPts val="1100"/>
                <a:buFont typeface="Arial" charset="0"/>
                <a:buNone/>
              </a:pP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allergie</a:t>
              </a:r>
            </a:p>
          </p:txBody>
        </p:sp>
      </p:grpSp>
      <p:grpSp>
        <p:nvGrpSpPr>
          <p:cNvPr id="169" name="Google Shape;169;gd7e1ebbb51_0_13"/>
          <p:cNvGrpSpPr>
            <a:grpSpLocks/>
          </p:cNvGrpSpPr>
          <p:nvPr/>
        </p:nvGrpSpPr>
        <p:grpSpPr bwMode="auto">
          <a:xfrm>
            <a:off x="3865563" y="2232025"/>
            <a:ext cx="1401762" cy="338138"/>
            <a:chOff x="4519584" y="2709501"/>
            <a:chExt cx="2014093" cy="482400"/>
          </a:xfrm>
        </p:grpSpPr>
        <p:pic>
          <p:nvPicPr>
            <p:cNvPr id="170" name="Google Shape;170;gd7e1ebbb51_0_13"/>
            <p:cNvPicPr preferRelativeResize="0"/>
            <p:nvPr/>
          </p:nvPicPr>
          <p:blipFill rotWithShape="1">
            <a:blip r:embed="rId12"/>
            <a:srcRect/>
            <a:stretch/>
          </p:blipFill>
          <p:spPr>
            <a:xfrm>
              <a:off x="6045550" y="2709501"/>
              <a:ext cx="488127" cy="482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0568" name="Google Shape;171;gd7e1ebbb51_0_13"/>
            <p:cNvSpPr txBox="1">
              <a:spLocks noChangeArrowheads="1"/>
            </p:cNvSpPr>
            <p:nvPr/>
          </p:nvSpPr>
          <p:spPr bwMode="auto">
            <a:xfrm>
              <a:off x="4519584" y="2720826"/>
              <a:ext cx="1635453" cy="45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00" tIns="60925" rIns="121900" bIns="60925"/>
            <a:lstStyle/>
            <a:p>
              <a:pPr algn="r">
                <a:buClr>
                  <a:srgbClr val="000000"/>
                </a:buClr>
                <a:buSzPts val="1100"/>
                <a:buFont typeface="Arial" charset="0"/>
                <a:buNone/>
              </a:pP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Inserisci</a:t>
              </a:r>
            </a:p>
            <a:p>
              <a:pPr algn="r">
                <a:buClr>
                  <a:srgbClr val="000000"/>
                </a:buClr>
                <a:buSzPts val="1100"/>
                <a:buFont typeface="Arial" charset="0"/>
                <a:buNone/>
              </a:pP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intolleranze</a:t>
              </a:r>
            </a:p>
          </p:txBody>
        </p:sp>
      </p:grpSp>
      <p:grpSp>
        <p:nvGrpSpPr>
          <p:cNvPr id="172" name="Google Shape;172;gd7e1ebbb51_0_13"/>
          <p:cNvGrpSpPr>
            <a:grpSpLocks/>
          </p:cNvGrpSpPr>
          <p:nvPr/>
        </p:nvGrpSpPr>
        <p:grpSpPr bwMode="auto">
          <a:xfrm>
            <a:off x="3690938" y="1477963"/>
            <a:ext cx="1538287" cy="330200"/>
            <a:chOff x="3329328" y="2059296"/>
            <a:chExt cx="2156769" cy="472090"/>
          </a:xfrm>
        </p:grpSpPr>
        <p:pic>
          <p:nvPicPr>
            <p:cNvPr id="173" name="Google Shape;173;gd7e1ebbb51_0_13"/>
            <p:cNvPicPr preferRelativeResize="0"/>
            <p:nvPr/>
          </p:nvPicPr>
          <p:blipFill rotWithShape="1">
            <a:blip r:embed="rId13"/>
            <a:srcRect/>
            <a:stretch/>
          </p:blipFill>
          <p:spPr>
            <a:xfrm>
              <a:off x="4971945" y="2059296"/>
              <a:ext cx="514152" cy="4675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0566" name="Google Shape;174;gd7e1ebbb51_0_13"/>
            <p:cNvSpPr txBox="1">
              <a:spLocks noChangeArrowheads="1"/>
            </p:cNvSpPr>
            <p:nvPr/>
          </p:nvSpPr>
          <p:spPr bwMode="auto">
            <a:xfrm>
              <a:off x="3329328" y="2070644"/>
              <a:ext cx="1647069" cy="460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00" tIns="60925" rIns="121900" bIns="60925"/>
            <a:lstStyle/>
            <a:p>
              <a:pPr algn="r">
                <a:buClr>
                  <a:srgbClr val="000000"/>
                </a:buClr>
                <a:buSzPts val="1100"/>
                <a:buFont typeface="Arial" charset="0"/>
                <a:buNone/>
              </a:pP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Inserisci </a:t>
              </a:r>
              <a:b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</a:b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storia clinica </a:t>
              </a:r>
              <a:b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</a:b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familiare</a:t>
              </a:r>
            </a:p>
          </p:txBody>
        </p:sp>
      </p:grpSp>
      <p:grpSp>
        <p:nvGrpSpPr>
          <p:cNvPr id="175" name="Google Shape;175;gd7e1ebbb51_0_13"/>
          <p:cNvGrpSpPr>
            <a:grpSpLocks/>
          </p:cNvGrpSpPr>
          <p:nvPr/>
        </p:nvGrpSpPr>
        <p:grpSpPr bwMode="auto">
          <a:xfrm>
            <a:off x="5353050" y="2446338"/>
            <a:ext cx="1930400" cy="336550"/>
            <a:chOff x="5342404" y="4702172"/>
            <a:chExt cx="2706176" cy="482400"/>
          </a:xfrm>
        </p:grpSpPr>
        <p:pic>
          <p:nvPicPr>
            <p:cNvPr id="176" name="Google Shape;176;gd7e1ebbb51_0_13"/>
            <p:cNvPicPr preferRelativeResize="0"/>
            <p:nvPr/>
          </p:nvPicPr>
          <p:blipFill rotWithShape="1">
            <a:blip r:embed="rId14"/>
            <a:srcRect/>
            <a:stretch/>
          </p:blipFill>
          <p:spPr>
            <a:xfrm>
              <a:off x="5342404" y="4702172"/>
              <a:ext cx="491830" cy="482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0564" name="Google Shape;177;gd7e1ebbb51_0_13"/>
            <p:cNvSpPr txBox="1">
              <a:spLocks noChangeArrowheads="1"/>
            </p:cNvSpPr>
            <p:nvPr/>
          </p:nvSpPr>
          <p:spPr bwMode="auto">
            <a:xfrm>
              <a:off x="5829783" y="4713549"/>
              <a:ext cx="2218797" cy="45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00" tIns="60925" rIns="121900" bIns="60925"/>
            <a:lstStyle/>
            <a:p>
              <a:pPr>
                <a:buClr>
                  <a:srgbClr val="000000"/>
                </a:buClr>
                <a:buSzPts val="1100"/>
                <a:buFont typeface="Arial" charset="0"/>
                <a:buNone/>
              </a:pP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Inserisci sintomi</a:t>
              </a:r>
            </a:p>
          </p:txBody>
        </p:sp>
      </p:grpSp>
      <p:grpSp>
        <p:nvGrpSpPr>
          <p:cNvPr id="178" name="Google Shape;178;gd7e1ebbb51_0_13"/>
          <p:cNvGrpSpPr>
            <a:grpSpLocks/>
          </p:cNvGrpSpPr>
          <p:nvPr/>
        </p:nvGrpSpPr>
        <p:grpSpPr bwMode="auto">
          <a:xfrm>
            <a:off x="4849813" y="1903413"/>
            <a:ext cx="1657350" cy="336550"/>
            <a:chOff x="2747920" y="3313913"/>
            <a:chExt cx="2321800" cy="482400"/>
          </a:xfrm>
        </p:grpSpPr>
        <p:pic>
          <p:nvPicPr>
            <p:cNvPr id="179" name="Google Shape;179;gd7e1ebbb51_0_13"/>
            <p:cNvPicPr preferRelativeResize="0"/>
            <p:nvPr/>
          </p:nvPicPr>
          <p:blipFill rotWithShape="1">
            <a:blip r:embed="rId15"/>
            <a:srcRect/>
            <a:stretch/>
          </p:blipFill>
          <p:spPr>
            <a:xfrm>
              <a:off x="4582675" y="3313913"/>
              <a:ext cx="487045" cy="482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0562" name="Google Shape;180;gd7e1ebbb51_0_13"/>
            <p:cNvSpPr txBox="1">
              <a:spLocks noChangeArrowheads="1"/>
            </p:cNvSpPr>
            <p:nvPr/>
          </p:nvSpPr>
          <p:spPr bwMode="auto">
            <a:xfrm>
              <a:off x="2747920" y="3325290"/>
              <a:ext cx="1832532" cy="45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00" tIns="60925" rIns="121900" bIns="60925"/>
            <a:lstStyle/>
            <a:p>
              <a:pPr algn="r">
                <a:buClr>
                  <a:srgbClr val="000000"/>
                </a:buClr>
                <a:buSzPts val="1100"/>
                <a:buFont typeface="Arial" charset="0"/>
                <a:buNone/>
              </a:pP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Scheda sanitaria</a:t>
              </a:r>
            </a:p>
          </p:txBody>
        </p:sp>
      </p:grpSp>
      <p:grpSp>
        <p:nvGrpSpPr>
          <p:cNvPr id="181" name="Google Shape;181;gd7e1ebbb51_0_13"/>
          <p:cNvGrpSpPr>
            <a:grpSpLocks/>
          </p:cNvGrpSpPr>
          <p:nvPr/>
        </p:nvGrpSpPr>
        <p:grpSpPr bwMode="auto">
          <a:xfrm>
            <a:off x="3121025" y="3000375"/>
            <a:ext cx="1865313" cy="687388"/>
            <a:chOff x="2624865" y="3641732"/>
            <a:chExt cx="2615387" cy="983952"/>
          </a:xfrm>
        </p:grpSpPr>
        <p:pic>
          <p:nvPicPr>
            <p:cNvPr id="182" name="Google Shape;182;gd7e1ebbb51_0_13"/>
            <p:cNvPicPr preferRelativeResize="0"/>
            <p:nvPr/>
          </p:nvPicPr>
          <p:blipFill rotWithShape="1">
            <a:blip r:embed="rId16"/>
            <a:srcRect/>
            <a:stretch/>
          </p:blipFill>
          <p:spPr>
            <a:xfrm>
              <a:off x="4766143" y="3641732"/>
              <a:ext cx="474109" cy="50447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0560" name="Google Shape;183;gd7e1ebbb51_0_13"/>
            <p:cNvSpPr txBox="1">
              <a:spLocks noChangeArrowheads="1"/>
            </p:cNvSpPr>
            <p:nvPr/>
          </p:nvSpPr>
          <p:spPr bwMode="auto">
            <a:xfrm>
              <a:off x="2624865" y="4164385"/>
              <a:ext cx="2250346" cy="46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00" tIns="60925" rIns="121900" bIns="60925"/>
            <a:lstStyle/>
            <a:p>
              <a:pPr algn="r">
                <a:buClr>
                  <a:srgbClr val="000000"/>
                </a:buClr>
                <a:buSzPts val="1100"/>
                <a:buFont typeface="Arial" charset="0"/>
                <a:buNone/>
              </a:pP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Inserisci farmaco </a:t>
              </a:r>
            </a:p>
          </p:txBody>
        </p:sp>
      </p:grpSp>
      <p:grpSp>
        <p:nvGrpSpPr>
          <p:cNvPr id="184" name="Google Shape;184;gd7e1ebbb51_0_13"/>
          <p:cNvGrpSpPr>
            <a:grpSpLocks/>
          </p:cNvGrpSpPr>
          <p:nvPr/>
        </p:nvGrpSpPr>
        <p:grpSpPr bwMode="auto">
          <a:xfrm>
            <a:off x="5073650" y="2855913"/>
            <a:ext cx="1392238" cy="336550"/>
            <a:chOff x="5305568" y="4575980"/>
            <a:chExt cx="1953364" cy="482400"/>
          </a:xfrm>
        </p:grpSpPr>
        <p:pic>
          <p:nvPicPr>
            <p:cNvPr id="185" name="Google Shape;185;gd7e1ebbb51_0_13"/>
            <p:cNvPicPr preferRelativeResize="0"/>
            <p:nvPr/>
          </p:nvPicPr>
          <p:blipFill rotWithShape="1">
            <a:blip r:embed="rId17"/>
            <a:srcRect/>
            <a:stretch/>
          </p:blipFill>
          <p:spPr>
            <a:xfrm>
              <a:off x="6775602" y="4575980"/>
              <a:ext cx="483330" cy="482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0558" name="Google Shape;186;gd7e1ebbb51_0_13"/>
            <p:cNvSpPr txBox="1">
              <a:spLocks noChangeArrowheads="1"/>
            </p:cNvSpPr>
            <p:nvPr/>
          </p:nvSpPr>
          <p:spPr bwMode="auto">
            <a:xfrm>
              <a:off x="5305568" y="4678376"/>
              <a:ext cx="1470034" cy="277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00" tIns="60925" rIns="121900" bIns="60925"/>
            <a:lstStyle/>
            <a:p>
              <a:pPr algn="r">
                <a:buClr>
                  <a:srgbClr val="000000"/>
                </a:buClr>
                <a:buSzPts val="1100"/>
                <a:buFont typeface="Arial" charset="0"/>
                <a:buNone/>
              </a:pPr>
              <a:r>
                <a:rPr lang="it-IT" sz="1000">
                  <a:solidFill>
                    <a:srgbClr val="757070"/>
                  </a:solidFill>
                  <a:latin typeface="Roboto"/>
                  <a:sym typeface="Roboto"/>
                </a:rPr>
                <a:t>Misura peso</a:t>
              </a:r>
            </a:p>
          </p:txBody>
        </p:sp>
      </p:grpSp>
      <p:pic>
        <p:nvPicPr>
          <p:cNvPr id="187" name="Google Shape;187;gd7e1ebbb51_0_13"/>
          <p:cNvPicPr preferRelativeResize="0"/>
          <p:nvPr/>
        </p:nvPicPr>
        <p:blipFill rotWithShape="1">
          <a:blip r:embed="rId18"/>
          <a:srcRect/>
          <a:stretch/>
        </p:blipFill>
        <p:spPr>
          <a:xfrm>
            <a:off x="7329488" y="3590925"/>
            <a:ext cx="1331912" cy="6365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8" name="Google Shape;188;gd7e1ebbb51_0_13"/>
          <p:cNvPicPr preferRelativeResize="0"/>
          <p:nvPr/>
        </p:nvPicPr>
        <p:blipFill rotWithShape="1">
          <a:blip r:embed="rId19"/>
          <a:srcRect/>
          <a:stretch/>
        </p:blipFill>
        <p:spPr>
          <a:xfrm>
            <a:off x="7253288" y="2803525"/>
            <a:ext cx="779462" cy="649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9" name="Google Shape;189;gd7e1ebbb51_0_13"/>
          <p:cNvSpPr txBox="1">
            <a:spLocks noChangeArrowheads="1"/>
          </p:cNvSpPr>
          <p:nvPr/>
        </p:nvSpPr>
        <p:spPr bwMode="auto">
          <a:xfrm>
            <a:off x="9026525" y="2219325"/>
            <a:ext cx="1196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25" rIns="121900" bIns="6092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it-IT" sz="1000">
                <a:solidFill>
                  <a:srgbClr val="757070"/>
                </a:solidFill>
                <a:latin typeface="Roboto"/>
                <a:sym typeface="Roboto"/>
              </a:rPr>
              <a:t>TreC Oculistica</a:t>
            </a:r>
          </a:p>
        </p:txBody>
      </p:sp>
      <p:sp>
        <p:nvSpPr>
          <p:cNvPr id="190" name="Google Shape;190;gd7e1ebbb51_0_13"/>
          <p:cNvSpPr txBox="1">
            <a:spLocks noChangeArrowheads="1"/>
          </p:cNvSpPr>
          <p:nvPr/>
        </p:nvSpPr>
        <p:spPr bwMode="auto">
          <a:xfrm>
            <a:off x="8399463" y="1454150"/>
            <a:ext cx="11636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25" rIns="121900" bIns="6092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it-IT" sz="1000">
                <a:solidFill>
                  <a:srgbClr val="757070"/>
                </a:solidFill>
                <a:latin typeface="Roboto"/>
                <a:sym typeface="Roboto"/>
              </a:rPr>
              <a:t>TreC diabete</a:t>
            </a:r>
          </a:p>
        </p:txBody>
      </p:sp>
      <p:sp>
        <p:nvSpPr>
          <p:cNvPr id="191" name="Google Shape;191;gd7e1ebbb51_0_13"/>
          <p:cNvSpPr txBox="1">
            <a:spLocks noChangeArrowheads="1"/>
          </p:cNvSpPr>
          <p:nvPr/>
        </p:nvSpPr>
        <p:spPr bwMode="auto">
          <a:xfrm>
            <a:off x="7231063" y="2025650"/>
            <a:ext cx="14414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25" rIns="121900" bIns="6092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it-IT" sz="1000">
                <a:solidFill>
                  <a:srgbClr val="757070"/>
                </a:solidFill>
                <a:latin typeface="Roboto"/>
                <a:sym typeface="Roboto"/>
              </a:rPr>
              <a:t>TreC Cardiologia</a:t>
            </a:r>
          </a:p>
        </p:txBody>
      </p:sp>
      <p:grpSp>
        <p:nvGrpSpPr>
          <p:cNvPr id="192" name="Google Shape;192;gd7e1ebbb51_0_13"/>
          <p:cNvGrpSpPr>
            <a:grpSpLocks/>
          </p:cNvGrpSpPr>
          <p:nvPr/>
        </p:nvGrpSpPr>
        <p:grpSpPr bwMode="auto">
          <a:xfrm>
            <a:off x="2457450" y="2663825"/>
            <a:ext cx="1912938" cy="709613"/>
            <a:chOff x="9248053" y="3151667"/>
            <a:chExt cx="2724307" cy="1009229"/>
          </a:xfrm>
        </p:grpSpPr>
        <p:pic>
          <p:nvPicPr>
            <p:cNvPr id="20553" name="Google Shape;193;gd7e1ebbb51_0_13"/>
            <p:cNvPicPr preferRelativeResize="0"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0170839" y="3151667"/>
              <a:ext cx="160573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54" name="Google Shape;194;gd7e1ebbb51_0_13"/>
            <p:cNvGrpSpPr>
              <a:grpSpLocks/>
            </p:cNvGrpSpPr>
            <p:nvPr/>
          </p:nvGrpSpPr>
          <p:grpSpPr bwMode="auto">
            <a:xfrm>
              <a:off x="9248053" y="3632516"/>
              <a:ext cx="2724307" cy="528380"/>
              <a:chOff x="8663122" y="3270317"/>
              <a:chExt cx="2724307" cy="528380"/>
            </a:xfrm>
          </p:grpSpPr>
          <p:sp>
            <p:nvSpPr>
              <p:cNvPr id="20555" name="Google Shape;195;gd7e1ebbb51_0_13"/>
              <p:cNvSpPr txBox="1">
                <a:spLocks noChangeArrowheads="1"/>
              </p:cNvSpPr>
              <p:nvPr/>
            </p:nvSpPr>
            <p:spPr bwMode="auto">
              <a:xfrm>
                <a:off x="8663122" y="3520989"/>
                <a:ext cx="2199793" cy="277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1900" tIns="60925" rIns="121900" bIns="60925"/>
              <a:lstStyle/>
              <a:p>
                <a:pPr algn="r">
                  <a:buClr>
                    <a:srgbClr val="000000"/>
                  </a:buClr>
                  <a:buSzPts val="1100"/>
                  <a:buFont typeface="Arial" charset="0"/>
                  <a:buNone/>
                </a:pPr>
                <a:r>
                  <a:rPr lang="it-IT" sz="1000">
                    <a:solidFill>
                      <a:srgbClr val="757070"/>
                    </a:solidFill>
                    <a:latin typeface="Roboto"/>
                    <a:sym typeface="Roboto"/>
                  </a:rPr>
                  <a:t>Telemonitoraggio</a:t>
                </a:r>
              </a:p>
            </p:txBody>
          </p:sp>
          <p:pic>
            <p:nvPicPr>
              <p:cNvPr id="196" name="Google Shape;196;gd7e1ebbb51_0_13" descr="statistica.png"/>
              <p:cNvPicPr preferRelativeResize="0"/>
              <p:nvPr/>
            </p:nvPicPr>
            <p:blipFill rotWithShape="1">
              <a:blip r:embed="rId21"/>
              <a:srcRect/>
              <a:stretch/>
            </p:blipFill>
            <p:spPr>
              <a:xfrm>
                <a:off x="10388140" y="3270377"/>
                <a:ext cx="999289" cy="44026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</p:grpSp>
      </p:grpSp>
      <p:grpSp>
        <p:nvGrpSpPr>
          <p:cNvPr id="20505" name="Google Shape;197;gd7e1ebbb51_0_13"/>
          <p:cNvGrpSpPr>
            <a:grpSpLocks/>
          </p:cNvGrpSpPr>
          <p:nvPr/>
        </p:nvGrpSpPr>
        <p:grpSpPr bwMode="auto">
          <a:xfrm>
            <a:off x="179388" y="4646613"/>
            <a:ext cx="593725" cy="490537"/>
            <a:chOff x="676889" y="2004218"/>
            <a:chExt cx="1397000" cy="1293813"/>
          </a:xfrm>
        </p:grpSpPr>
        <p:pic>
          <p:nvPicPr>
            <p:cNvPr id="198" name="Google Shape;198;gd7e1ebbb51_0_13"/>
            <p:cNvPicPr preferRelativeResize="0"/>
            <p:nvPr/>
          </p:nvPicPr>
          <p:blipFill rotWithShape="1">
            <a:blip r:embed="rId22"/>
            <a:srcRect/>
            <a:stretch/>
          </p:blipFill>
          <p:spPr>
            <a:xfrm>
              <a:off x="815094" y="2180076"/>
              <a:ext cx="313765" cy="3140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99" name="Google Shape;199;gd7e1ebbb51_0_13"/>
            <p:cNvPicPr preferRelativeResize="0"/>
            <p:nvPr/>
          </p:nvPicPr>
          <p:blipFill rotWithShape="1">
            <a:blip r:embed="rId23"/>
            <a:srcRect/>
            <a:stretch/>
          </p:blipFill>
          <p:spPr>
            <a:xfrm>
              <a:off x="1218505" y="2171702"/>
              <a:ext cx="310031" cy="35171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0" name="Google Shape;200;gd7e1ebbb51_0_13"/>
            <p:cNvPicPr preferRelativeResize="0"/>
            <p:nvPr/>
          </p:nvPicPr>
          <p:blipFill rotWithShape="1">
            <a:blip r:embed="rId24"/>
            <a:srcRect/>
            <a:stretch/>
          </p:blipFill>
          <p:spPr>
            <a:xfrm>
              <a:off x="1618183" y="2150765"/>
              <a:ext cx="313765" cy="34334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1" name="Google Shape;201;gd7e1ebbb51_0_13"/>
            <p:cNvPicPr preferRelativeResize="0"/>
            <p:nvPr/>
          </p:nvPicPr>
          <p:blipFill rotWithShape="1">
            <a:blip r:embed="rId25"/>
            <a:srcRect/>
            <a:stretch/>
          </p:blipFill>
          <p:spPr>
            <a:xfrm>
              <a:off x="815094" y="2607161"/>
              <a:ext cx="321235" cy="28890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2" name="Google Shape;202;gd7e1ebbb51_0_13"/>
            <p:cNvPicPr preferRelativeResize="0"/>
            <p:nvPr/>
          </p:nvPicPr>
          <p:blipFill rotWithShape="1">
            <a:blip r:embed="rId26"/>
            <a:srcRect/>
            <a:stretch/>
          </p:blipFill>
          <p:spPr>
            <a:xfrm>
              <a:off x="1218505" y="2586224"/>
              <a:ext cx="321235" cy="3098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552" name="Google Shape;203;gd7e1ebbb51_0_13"/>
            <p:cNvPicPr preferRelativeResize="0"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676889" y="2004218"/>
              <a:ext cx="1397000" cy="1293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06" name="Google Shape;204;gd7e1ebbb51_0_13"/>
          <p:cNvGrpSpPr>
            <a:grpSpLocks/>
          </p:cNvGrpSpPr>
          <p:nvPr/>
        </p:nvGrpSpPr>
        <p:grpSpPr bwMode="auto">
          <a:xfrm>
            <a:off x="3470275" y="5137150"/>
            <a:ext cx="323850" cy="539750"/>
            <a:chOff x="1595438" y="2882900"/>
            <a:chExt cx="542925" cy="896938"/>
          </a:xfrm>
        </p:grpSpPr>
        <p:pic>
          <p:nvPicPr>
            <p:cNvPr id="205" name="Google Shape;205;gd7e1ebbb51_0_13"/>
            <p:cNvPicPr preferRelativeResize="0"/>
            <p:nvPr/>
          </p:nvPicPr>
          <p:blipFill rotWithShape="1">
            <a:blip r:embed="rId28"/>
            <a:srcRect/>
            <a:stretch/>
          </p:blipFill>
          <p:spPr>
            <a:xfrm>
              <a:off x="1688588" y="3136153"/>
              <a:ext cx="337997" cy="3376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546" name="Google Shape;206;gd7e1ebbb51_0_13"/>
            <p:cNvPicPr preferRelativeResize="0"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595438" y="2882900"/>
              <a:ext cx="542925" cy="89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07" name="Google Shape;207;gd7e1ebbb51_0_13"/>
          <p:cNvGrpSpPr>
            <a:grpSpLocks/>
          </p:cNvGrpSpPr>
          <p:nvPr/>
        </p:nvGrpSpPr>
        <p:grpSpPr bwMode="auto">
          <a:xfrm>
            <a:off x="3475038" y="4483100"/>
            <a:ext cx="314325" cy="523875"/>
            <a:chOff x="7408382" y="2610311"/>
            <a:chExt cx="542925" cy="896938"/>
          </a:xfrm>
        </p:grpSpPr>
        <p:pic>
          <p:nvPicPr>
            <p:cNvPr id="208" name="Google Shape;208;gd7e1ebbb51_0_13"/>
            <p:cNvPicPr preferRelativeResize="0"/>
            <p:nvPr/>
          </p:nvPicPr>
          <p:blipFill rotWithShape="1">
            <a:blip r:embed="rId30"/>
            <a:srcRect/>
            <a:stretch/>
          </p:blipFill>
          <p:spPr>
            <a:xfrm>
              <a:off x="7509837" y="2860366"/>
              <a:ext cx="340014" cy="3397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544" name="Google Shape;209;gd7e1ebbb51_0_13"/>
            <p:cNvPicPr preferRelativeResize="0"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7408382" y="2610311"/>
              <a:ext cx="542925" cy="89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08" name="Google Shape;210;gd7e1ebbb51_0_13"/>
          <p:cNvGrpSpPr>
            <a:grpSpLocks/>
          </p:cNvGrpSpPr>
          <p:nvPr/>
        </p:nvGrpSpPr>
        <p:grpSpPr bwMode="auto">
          <a:xfrm>
            <a:off x="5895975" y="4297363"/>
            <a:ext cx="312738" cy="523875"/>
            <a:chOff x="7602475" y="2651175"/>
            <a:chExt cx="542925" cy="896938"/>
          </a:xfrm>
        </p:grpSpPr>
        <p:pic>
          <p:nvPicPr>
            <p:cNvPr id="20541" name="Google Shape;211;gd7e1ebbb51_0_13"/>
            <p:cNvPicPr preferRelativeResize="0"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7602475" y="2651175"/>
              <a:ext cx="542925" cy="89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" name="Google Shape;212;gd7e1ebbb51_0_13"/>
            <p:cNvPicPr preferRelativeResize="0"/>
            <p:nvPr/>
          </p:nvPicPr>
          <p:blipFill rotWithShape="1">
            <a:blip r:embed="rId26"/>
            <a:srcRect/>
            <a:stretch/>
          </p:blipFill>
          <p:spPr>
            <a:xfrm>
              <a:off x="7712713" y="2944718"/>
              <a:ext cx="322448" cy="3098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0509" name="Google Shape;213;gd7e1ebbb51_0_13"/>
          <p:cNvGrpSpPr>
            <a:grpSpLocks/>
          </p:cNvGrpSpPr>
          <p:nvPr/>
        </p:nvGrpSpPr>
        <p:grpSpPr bwMode="auto">
          <a:xfrm>
            <a:off x="5895975" y="5448300"/>
            <a:ext cx="312738" cy="523875"/>
            <a:chOff x="7408382" y="2610311"/>
            <a:chExt cx="542925" cy="896938"/>
          </a:xfrm>
        </p:grpSpPr>
        <p:pic>
          <p:nvPicPr>
            <p:cNvPr id="214" name="Google Shape;214;gd7e1ebbb51_0_13"/>
            <p:cNvPicPr preferRelativeResize="0"/>
            <p:nvPr/>
          </p:nvPicPr>
          <p:blipFill rotWithShape="1">
            <a:blip r:embed="rId30"/>
            <a:srcRect/>
            <a:stretch/>
          </p:blipFill>
          <p:spPr>
            <a:xfrm>
              <a:off x="7510353" y="2860366"/>
              <a:ext cx="338982" cy="3397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540" name="Google Shape;215;gd7e1ebbb51_0_13"/>
            <p:cNvPicPr preferRelativeResize="0"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7408382" y="2610311"/>
              <a:ext cx="542925" cy="89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10" name="Google Shape;216;gd7e1ebbb51_0_13"/>
          <p:cNvGrpSpPr>
            <a:grpSpLocks/>
          </p:cNvGrpSpPr>
          <p:nvPr/>
        </p:nvGrpSpPr>
        <p:grpSpPr bwMode="auto">
          <a:xfrm>
            <a:off x="5895975" y="4872038"/>
            <a:ext cx="312738" cy="525462"/>
            <a:chOff x="8528312" y="2026008"/>
            <a:chExt cx="542925" cy="896938"/>
          </a:xfrm>
        </p:grpSpPr>
        <p:pic>
          <p:nvPicPr>
            <p:cNvPr id="20537" name="Google Shape;217;gd7e1ebbb51_0_13"/>
            <p:cNvPicPr preferRelativeResize="0"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8528312" y="2026008"/>
              <a:ext cx="542925" cy="89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" name="Google Shape;218;gd7e1ebbb51_0_13"/>
            <p:cNvPicPr preferRelativeResize="0"/>
            <p:nvPr/>
          </p:nvPicPr>
          <p:blipFill rotWithShape="1">
            <a:blip r:embed="rId31"/>
            <a:srcRect/>
            <a:stretch/>
          </p:blipFill>
          <p:spPr>
            <a:xfrm>
              <a:off x="8638550" y="2278017"/>
              <a:ext cx="322448" cy="3224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0511" name="Google Shape;219;gd7e1ebbb51_0_13"/>
          <p:cNvPicPr preferRelativeResize="0"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8188325" y="5294313"/>
            <a:ext cx="5222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2" name="Google Shape;220;gd7e1ebbb51_0_13"/>
          <p:cNvGrpSpPr>
            <a:grpSpLocks/>
          </p:cNvGrpSpPr>
          <p:nvPr/>
        </p:nvGrpSpPr>
        <p:grpSpPr bwMode="auto">
          <a:xfrm>
            <a:off x="8074025" y="4518025"/>
            <a:ext cx="523875" cy="609600"/>
            <a:chOff x="6454452" y="2374182"/>
            <a:chExt cx="964404" cy="962693"/>
          </a:xfrm>
        </p:grpSpPr>
        <p:pic>
          <p:nvPicPr>
            <p:cNvPr id="20535" name="Google Shape;221;gd7e1ebbb51_0_13"/>
            <p:cNvPicPr preferRelativeResize="0"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6454452" y="2374182"/>
              <a:ext cx="841950" cy="57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6" name="Google Shape;222;gd7e1ebbb51_0_13"/>
            <p:cNvPicPr preferRelativeResize="0"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6961656" y="2420888"/>
              <a:ext cx="45720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3" name="Google Shape;223;gd7e1ebbb51_0_13"/>
          <p:cNvPicPr preferRelativeResize="0"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8710613" y="823913"/>
            <a:ext cx="6445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Google Shape;224;gd7e1ebbb51_0_13"/>
          <p:cNvPicPr preferRelativeResize="0"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8112125" y="2803525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Google Shape;225;gd7e1ebbb51_0_13"/>
          <p:cNvPicPr preferRelativeResize="0"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7542213" y="1316038"/>
            <a:ext cx="7318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Google Shape;226;gd7e1ebbb51_0_13"/>
          <p:cNvPicPr preferRelativeResize="0"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9107488" y="1574800"/>
            <a:ext cx="6445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Google Shape;227;gd7e1ebbb51_0_13"/>
          <p:cNvPicPr preferRelativeResize="0"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10028238" y="1025525"/>
            <a:ext cx="7000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Google Shape;228;gd7e1ebbb51_0_13"/>
          <p:cNvSpPr txBox="1">
            <a:spLocks noChangeArrowheads="1"/>
          </p:cNvSpPr>
          <p:nvPr/>
        </p:nvSpPr>
        <p:spPr bwMode="auto">
          <a:xfrm>
            <a:off x="9845675" y="1778000"/>
            <a:ext cx="1196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25" rIns="121900" bIns="6092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it-IT" sz="1000">
                <a:solidFill>
                  <a:srgbClr val="757070"/>
                </a:solidFill>
                <a:latin typeface="Roboto"/>
                <a:sym typeface="Roboto"/>
              </a:rPr>
              <a:t>TreC Pediatria</a:t>
            </a:r>
          </a:p>
        </p:txBody>
      </p:sp>
      <p:pic>
        <p:nvPicPr>
          <p:cNvPr id="229" name="Google Shape;229;gd7e1ebbb51_0_13"/>
          <p:cNvPicPr preferRelativeResize="0"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9209088" y="2887663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" name="Google Shape;230;gd7e1ebbb51_0_13"/>
          <p:cNvSpPr txBox="1">
            <a:spLocks noChangeArrowheads="1"/>
          </p:cNvSpPr>
          <p:nvPr/>
        </p:nvSpPr>
        <p:spPr bwMode="auto">
          <a:xfrm>
            <a:off x="9299575" y="2630488"/>
            <a:ext cx="11953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25" rIns="121900" bIns="6092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it-IT" sz="1000">
                <a:solidFill>
                  <a:srgbClr val="757070"/>
                </a:solidFill>
                <a:latin typeface="Roboto"/>
                <a:sym typeface="Roboto"/>
              </a:rPr>
              <a:t>Google Fit </a:t>
            </a:r>
          </a:p>
        </p:txBody>
      </p:sp>
      <p:sp>
        <p:nvSpPr>
          <p:cNvPr id="20521" name="Google Shape;231;gd7e1ebbb51_0_13"/>
          <p:cNvSpPr txBox="1">
            <a:spLocks noChangeArrowheads="1"/>
          </p:cNvSpPr>
          <p:nvPr/>
        </p:nvSpPr>
        <p:spPr bwMode="auto">
          <a:xfrm>
            <a:off x="3729038" y="93663"/>
            <a:ext cx="19145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lnSpc>
                <a:spcPct val="90000"/>
              </a:lnSpc>
              <a:buClr>
                <a:srgbClr val="000000"/>
              </a:buClr>
              <a:buSzPts val="2500"/>
              <a:buFont typeface="Arial" charset="0"/>
              <a:buNone/>
            </a:pPr>
            <a:r>
              <a:rPr lang="it-IT" sz="2500" b="1">
                <a:solidFill>
                  <a:srgbClr val="38761D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L’ecosistema</a:t>
            </a:r>
          </a:p>
        </p:txBody>
      </p:sp>
      <p:sp>
        <p:nvSpPr>
          <p:cNvPr id="20522" name="Google Shape;232;gd7e1ebbb51_0_13"/>
          <p:cNvSpPr>
            <a:spLocks noChangeArrowheads="1"/>
          </p:cNvSpPr>
          <p:nvPr/>
        </p:nvSpPr>
        <p:spPr bwMode="auto">
          <a:xfrm>
            <a:off x="1203325" y="93663"/>
            <a:ext cx="2162175" cy="447675"/>
          </a:xfrm>
          <a:prstGeom prst="roundRect">
            <a:avLst>
              <a:gd name="adj" fmla="val 16667"/>
            </a:avLst>
          </a:prstGeom>
          <a:solidFill>
            <a:srgbClr val="9FC83B">
              <a:alpha val="25490"/>
            </a:srgbClr>
          </a:solidFill>
          <a:ln w="9525">
            <a:solidFill>
              <a:srgbClr val="44546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it-IT"/>
              <a:t>Servizi online</a:t>
            </a:r>
            <a:endParaRPr lang="it-IT" b="1"/>
          </a:p>
        </p:txBody>
      </p:sp>
      <p:sp>
        <p:nvSpPr>
          <p:cNvPr id="20523" name="Google Shape;233;gd7e1ebbb51_0_13"/>
          <p:cNvSpPr>
            <a:spLocks noChangeArrowheads="1"/>
          </p:cNvSpPr>
          <p:nvPr/>
        </p:nvSpPr>
        <p:spPr bwMode="auto">
          <a:xfrm>
            <a:off x="3738563" y="814388"/>
            <a:ext cx="3216275" cy="446087"/>
          </a:xfrm>
          <a:prstGeom prst="roundRect">
            <a:avLst>
              <a:gd name="adj" fmla="val 16667"/>
            </a:avLst>
          </a:prstGeom>
          <a:solidFill>
            <a:srgbClr val="9FC83B">
              <a:alpha val="25490"/>
            </a:srgbClr>
          </a:solidFill>
          <a:ln w="9525">
            <a:solidFill>
              <a:srgbClr val="44546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it-IT"/>
              <a:t>Empowerment del cittadino</a:t>
            </a:r>
          </a:p>
        </p:txBody>
      </p:sp>
      <p:sp>
        <p:nvSpPr>
          <p:cNvPr id="20524" name="Google Shape;234;gd7e1ebbb51_0_13"/>
          <p:cNvSpPr>
            <a:spLocks noChangeArrowheads="1"/>
          </p:cNvSpPr>
          <p:nvPr/>
        </p:nvSpPr>
        <p:spPr bwMode="auto">
          <a:xfrm>
            <a:off x="7542213" y="117475"/>
            <a:ext cx="2743200" cy="447675"/>
          </a:xfrm>
          <a:prstGeom prst="roundRect">
            <a:avLst>
              <a:gd name="adj" fmla="val 16667"/>
            </a:avLst>
          </a:prstGeom>
          <a:solidFill>
            <a:srgbClr val="9FC83B">
              <a:alpha val="25490"/>
            </a:srgbClr>
          </a:solidFill>
          <a:ln w="9525">
            <a:solidFill>
              <a:srgbClr val="44546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it-IT"/>
              <a:t>Prescrizione App e </a:t>
            </a:r>
          </a:p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it-IT"/>
              <a:t>medicina personalizzata</a:t>
            </a:r>
          </a:p>
        </p:txBody>
      </p:sp>
      <p:sp>
        <p:nvSpPr>
          <p:cNvPr id="20525" name="Google Shape;235;gd7e1ebbb51_0_13"/>
          <p:cNvSpPr txBox="1">
            <a:spLocks noChangeArrowheads="1"/>
          </p:cNvSpPr>
          <p:nvPr/>
        </p:nvSpPr>
        <p:spPr bwMode="auto">
          <a:xfrm>
            <a:off x="6692900" y="142875"/>
            <a:ext cx="5222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lnSpc>
                <a:spcPct val="90000"/>
              </a:lnSpc>
              <a:buClr>
                <a:srgbClr val="000000"/>
              </a:buClr>
              <a:buSzPts val="3600"/>
              <a:buFont typeface="Arial" charset="0"/>
              <a:buNone/>
            </a:pPr>
            <a:r>
              <a:rPr lang="it-IT" sz="3600" b="1">
                <a:solidFill>
                  <a:srgbClr val="38761D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+</a:t>
            </a:r>
          </a:p>
        </p:txBody>
      </p:sp>
      <p:cxnSp>
        <p:nvCxnSpPr>
          <p:cNvPr id="20526" name="Google Shape;236;gd7e1ebbb51_0_13"/>
          <p:cNvCxnSpPr>
            <a:cxnSpLocks noChangeShapeType="1"/>
            <a:stCxn id="20522" idx="3"/>
            <a:endCxn id="20523" idx="1"/>
          </p:cNvCxnSpPr>
          <p:nvPr/>
        </p:nvCxnSpPr>
        <p:spPr bwMode="auto">
          <a:xfrm>
            <a:off x="3365500" y="317500"/>
            <a:ext cx="373063" cy="720725"/>
          </a:xfrm>
          <a:prstGeom prst="bentConnector3">
            <a:avLst>
              <a:gd name="adj1" fmla="val 49981"/>
            </a:avLst>
          </a:prstGeom>
          <a:noFill/>
          <a:ln w="19050">
            <a:solidFill>
              <a:srgbClr val="38761D"/>
            </a:solidFill>
            <a:round/>
            <a:headEnd type="none" w="sm" len="sm"/>
            <a:tailEnd type="none" w="sm" len="sm"/>
          </a:ln>
        </p:spPr>
      </p:cxnSp>
      <p:cxnSp>
        <p:nvCxnSpPr>
          <p:cNvPr id="20527" name="Google Shape;237;gd7e1ebbb51_0_13"/>
          <p:cNvCxnSpPr>
            <a:cxnSpLocks noChangeShapeType="1"/>
            <a:stCxn id="20523" idx="3"/>
            <a:endCxn id="20524" idx="1"/>
          </p:cNvCxnSpPr>
          <p:nvPr/>
        </p:nvCxnSpPr>
        <p:spPr bwMode="auto">
          <a:xfrm rot="10800000" flipH="1">
            <a:off x="6954838" y="341313"/>
            <a:ext cx="588962" cy="696912"/>
          </a:xfrm>
          <a:prstGeom prst="bentConnector3">
            <a:avLst>
              <a:gd name="adj1" fmla="val 49991"/>
            </a:avLst>
          </a:prstGeom>
          <a:noFill/>
          <a:ln w="19050">
            <a:solidFill>
              <a:srgbClr val="38761D"/>
            </a:solidFill>
            <a:round/>
            <a:headEnd type="none" w="sm" len="sm"/>
            <a:tailEnd type="none" w="sm" len="sm"/>
          </a:ln>
        </p:spPr>
      </p:cxnSp>
      <p:sp>
        <p:nvSpPr>
          <p:cNvPr id="238" name="Google Shape;238;gd7e1ebbb51_0_13"/>
          <p:cNvSpPr/>
          <p:nvPr/>
        </p:nvSpPr>
        <p:spPr>
          <a:xfrm>
            <a:off x="31750" y="6116638"/>
            <a:ext cx="2686050" cy="7445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sz="1600" b="1" ker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Accesso sicuro </a:t>
            </a:r>
            <a:r>
              <a:rPr lang="it-IT" sz="1600" ker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(SPID) al </a:t>
            </a:r>
            <a:r>
              <a:rPr lang="it-IT" sz="1600" b="1" ker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Fascicolo Sanitario Elettronico (FSE)</a:t>
            </a:r>
            <a:endParaRPr sz="16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d7e1ebbb51_0_13" descr="https://lh5.googleusercontent.com/xE631JjTgfvUWYiTWqKVIQNstihDbvfysyUXJWXFpz4pRmIbNqb7Okhb1nl3wCyYbPS5SVKs4xt22Pup7bDN4YOXYIUZQYiDYIxxN6VhM_KrEDojtOOCW6fr6DRtU42J"/>
          <p:cNvPicPr preferRelativeResize="0"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1096625" y="695325"/>
            <a:ext cx="736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" name="Google Shape;240;gd7e1ebbb51_0_13"/>
          <p:cNvSpPr txBox="1">
            <a:spLocks noChangeArrowheads="1"/>
          </p:cNvSpPr>
          <p:nvPr/>
        </p:nvSpPr>
        <p:spPr bwMode="auto">
          <a:xfrm>
            <a:off x="10953750" y="1409700"/>
            <a:ext cx="11953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25" rIns="121900" bIns="6092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it-IT" sz="1000">
                <a:solidFill>
                  <a:srgbClr val="757070"/>
                </a:solidFill>
                <a:latin typeface="Roboto"/>
                <a:sym typeface="Roboto"/>
              </a:rPr>
              <a:t>TreC Oncologia</a:t>
            </a:r>
          </a:p>
        </p:txBody>
      </p:sp>
      <p:sp>
        <p:nvSpPr>
          <p:cNvPr id="241" name="Google Shape;241;gd7e1ebbb51_0_13"/>
          <p:cNvSpPr/>
          <p:nvPr/>
        </p:nvSpPr>
        <p:spPr>
          <a:xfrm>
            <a:off x="3043238" y="6135688"/>
            <a:ext cx="3216275" cy="742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sz="1600" b="1" ker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Personal Health Record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sz="1600" b="1" ker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Prevenzione/educazione </a:t>
            </a:r>
            <a:endParaRPr sz="16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d7e1ebbb51_0_13"/>
          <p:cNvSpPr/>
          <p:nvPr/>
        </p:nvSpPr>
        <p:spPr>
          <a:xfrm>
            <a:off x="6600825" y="6124575"/>
            <a:ext cx="3216275" cy="742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sz="1600" b="1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Architettura a micro-servizi</a:t>
            </a:r>
            <a:endParaRPr kern="0" dirty="0">
              <a:latin typeface="Arial"/>
              <a:ea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sz="1600" b="1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medicina personalizzata</a:t>
            </a:r>
            <a:endParaRPr sz="1600" kern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d7e1ebbb51_0_13"/>
          <p:cNvSpPr/>
          <p:nvPr/>
        </p:nvSpPr>
        <p:spPr>
          <a:xfrm>
            <a:off x="10090150" y="6124575"/>
            <a:ext cx="2319338" cy="742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sz="1600" b="1" ker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 coach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sz="1600" b="1" ker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sz="16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d7e1ebbb51_0_13"/>
          <p:cNvSpPr txBox="1">
            <a:spLocks noChangeArrowheads="1"/>
          </p:cNvSpPr>
          <p:nvPr/>
        </p:nvSpPr>
        <p:spPr bwMode="auto">
          <a:xfrm>
            <a:off x="585788" y="215900"/>
            <a:ext cx="3543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100" b="1">
              <a:solidFill>
                <a:srgbClr val="666666"/>
              </a:solidFill>
              <a:latin typeface="Roboto Condensed" charset="0"/>
              <a:sym typeface="Roboto Condensed" charset="0"/>
            </a:endParaRPr>
          </a:p>
          <a:p>
            <a:pPr>
              <a:spcBef>
                <a:spcPts val="1000"/>
              </a:spcBef>
              <a:buClr>
                <a:srgbClr val="0066B2"/>
              </a:buClr>
              <a:buSzPts val="1100"/>
              <a:buFont typeface="Roboto Condensed" charset="0"/>
              <a:buChar char="⤑"/>
            </a:pPr>
            <a:r>
              <a:rPr lang="it-IT" sz="1100" b="1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Visualizzare 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i referti medici</a:t>
            </a:r>
          </a:p>
          <a:p>
            <a:pPr>
              <a:buClr>
                <a:srgbClr val="0066B2"/>
              </a:buClr>
              <a:buSzPts val="1100"/>
              <a:buFont typeface="Roboto Condensed" charset="0"/>
              <a:buChar char="⤑"/>
            </a:pPr>
            <a:r>
              <a:rPr lang="it-IT" sz="1100" b="1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Modificare 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la visibilità dei referti</a:t>
            </a:r>
          </a:p>
          <a:p>
            <a:pPr>
              <a:buClr>
                <a:srgbClr val="0066B2"/>
              </a:buClr>
              <a:buSzPts val="1100"/>
              <a:buFont typeface="Roboto Condensed" charset="0"/>
              <a:buChar char="⤑"/>
            </a:pP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Vedere le </a:t>
            </a:r>
            <a:r>
              <a:rPr lang="it-IT" sz="1100" b="1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ricette</a:t>
            </a:r>
            <a:r>
              <a:rPr lang="it-IT" sz="1100" b="1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 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farmaceutiche</a:t>
            </a:r>
          </a:p>
          <a:p>
            <a:pPr>
              <a:buClr>
                <a:srgbClr val="0066B2"/>
              </a:buClr>
              <a:buSzPts val="1100"/>
              <a:buFont typeface="Roboto Condensed" charset="0"/>
              <a:buChar char="⤑"/>
            </a:pP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Vedere le ricette </a:t>
            </a:r>
            <a:r>
              <a:rPr lang="it-IT" sz="1100" b="1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specialistiche</a:t>
            </a:r>
            <a:endParaRPr lang="it-IT" sz="1100" b="1" i="1">
              <a:solidFill>
                <a:srgbClr val="666666"/>
              </a:solidFill>
              <a:latin typeface="Roboto Condensed" charset="0"/>
              <a:sym typeface="Roboto Condensed" charset="0"/>
            </a:endParaRPr>
          </a:p>
          <a:p>
            <a:pPr>
              <a:buClr>
                <a:srgbClr val="0066B2"/>
              </a:buClr>
              <a:buSzPts val="1100"/>
              <a:buFont typeface="Roboto Condensed" charset="0"/>
              <a:buChar char="⤑"/>
            </a:pP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Prenotare una visita/</a:t>
            </a:r>
            <a:r>
              <a:rPr lang="it-IT" sz="1100" b="1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televisita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/analisi del sangue</a:t>
            </a:r>
          </a:p>
          <a:p>
            <a:pPr>
              <a:buClr>
                <a:srgbClr val="0066B2"/>
              </a:buClr>
              <a:buSzPts val="1100"/>
              <a:buFont typeface="Roboto Condensed" charset="0"/>
              <a:buChar char="⤑"/>
            </a:pP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Vedere il </a:t>
            </a:r>
            <a:r>
              <a:rPr lang="it-IT" sz="1100" b="1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calendario</a:t>
            </a:r>
            <a:r>
              <a:rPr lang="it-IT" sz="1100" b="1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 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delle prestazioni prenotate</a:t>
            </a:r>
          </a:p>
          <a:p>
            <a:pPr>
              <a:buClr>
                <a:srgbClr val="0066B2"/>
              </a:buClr>
              <a:buSzPts val="1100"/>
              <a:buFont typeface="Roboto Condensed" charset="0"/>
              <a:buChar char="⤑"/>
            </a:pP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Cambiare </a:t>
            </a:r>
            <a:r>
              <a:rPr lang="it-IT" sz="1100" b="1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medico</a:t>
            </a:r>
            <a:r>
              <a:rPr lang="it-IT" sz="1100" b="1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 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di base</a:t>
            </a:r>
          </a:p>
          <a:p>
            <a:pPr>
              <a:buClr>
                <a:srgbClr val="0066B2"/>
              </a:buClr>
              <a:buSzPts val="1100"/>
              <a:buFont typeface="Roboto Condensed" charset="0"/>
              <a:buChar char="⤑"/>
            </a:pP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Accedere alla televisita sia </a:t>
            </a:r>
            <a:r>
              <a:rPr lang="it-IT" sz="1100" b="1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specialistica</a:t>
            </a:r>
            <a:r>
              <a:rPr lang="it-IT" sz="1100" b="1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 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che con i </a:t>
            </a:r>
            <a:r>
              <a:rPr lang="it-IT" sz="1100" b="1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pediatri</a:t>
            </a:r>
            <a:r>
              <a:rPr lang="it-IT" sz="1100" b="1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 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di libera scelta</a:t>
            </a:r>
          </a:p>
          <a:p>
            <a:pPr>
              <a:buClr>
                <a:srgbClr val="0066B2"/>
              </a:buClr>
              <a:buSzPts val="1100"/>
              <a:buFont typeface="Roboto Condensed" charset="0"/>
              <a:buChar char="⤑"/>
            </a:pP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Gestire </a:t>
            </a:r>
            <a:r>
              <a:rPr lang="it-IT" sz="1100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più-account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 (</a:t>
            </a:r>
            <a:r>
              <a:rPr lang="it-IT" sz="1100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deleghe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 ad </a:t>
            </a:r>
            <a:r>
              <a:rPr lang="it-IT" sz="1100" b="1" i="1">
                <a:solidFill>
                  <a:srgbClr val="0066B2"/>
                </a:solidFill>
                <a:latin typeface="Roboto Condensed" charset="0"/>
                <a:sym typeface="Roboto Condensed" charset="0"/>
              </a:rPr>
              <a:t>altre TreC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)</a:t>
            </a:r>
          </a:p>
          <a:p>
            <a:pPr>
              <a:buClr>
                <a:srgbClr val="0066B2"/>
              </a:buClr>
              <a:buSzPts val="1100"/>
              <a:buFont typeface="Roboto Condensed" charset="0"/>
              <a:buChar char="⤑"/>
            </a:pPr>
            <a:r>
              <a:rPr lang="it-IT" sz="1100" b="1" i="1">
                <a:solidFill>
                  <a:srgbClr val="1166B3"/>
                </a:solidFill>
                <a:latin typeface="Roboto Condensed" charset="0"/>
                <a:sym typeface="Roboto Condensed" charset="0"/>
              </a:rPr>
              <a:t>Pagare</a:t>
            </a:r>
            <a:r>
              <a:rPr lang="it-IT" sz="1100" b="1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 </a:t>
            </a:r>
            <a:r>
              <a:rPr lang="it-IT" sz="1100" i="1">
                <a:solidFill>
                  <a:srgbClr val="666666"/>
                </a:solidFill>
                <a:latin typeface="Roboto Condensed" charset="0"/>
                <a:sym typeface="Roboto Condensed" charset="0"/>
              </a:rPr>
              <a:t>i ticket delle prestazioni sanitarie (web)..</a:t>
            </a:r>
            <a:endParaRPr lang="it-IT" sz="1100">
              <a:solidFill>
                <a:srgbClr val="0A091B"/>
              </a:solidFill>
              <a:latin typeface="Roboto Condensed" charset="0"/>
              <a:sym typeface="Roboto Condensed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it-IT" sz="11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3DB09C1-76F2-4AAE-9A89-190E7F9CF452}"/>
              </a:ext>
            </a:extLst>
          </p:cNvPr>
          <p:cNvSpPr/>
          <p:nvPr/>
        </p:nvSpPr>
        <p:spPr>
          <a:xfrm>
            <a:off x="0" y="1644073"/>
            <a:ext cx="12192000" cy="5213928"/>
          </a:xfrm>
          <a:prstGeom prst="rect">
            <a:avLst/>
          </a:prstGeom>
          <a:solidFill>
            <a:srgbClr val="60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ottotitolo 13">
            <a:extLst>
              <a:ext uri="{FF2B5EF4-FFF2-40B4-BE49-F238E27FC236}">
                <a16:creationId xmlns:a16="http://schemas.microsoft.com/office/drawing/2014/main" id="{1C6AEC02-8786-42BA-9903-9E2452D0D1ED}"/>
              </a:ext>
            </a:extLst>
          </p:cNvPr>
          <p:cNvSpPr txBox="1">
            <a:spLocks/>
          </p:cNvSpPr>
          <p:nvPr/>
        </p:nvSpPr>
        <p:spPr>
          <a:xfrm>
            <a:off x="2025394" y="2832100"/>
            <a:ext cx="8141212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Grazie per l’attenzione</a:t>
            </a:r>
          </a:p>
          <a:p>
            <a:pPr marL="0" indent="0" algn="ctr">
              <a:lnSpc>
                <a:spcPct val="100000"/>
              </a:lnSpc>
              <a:buNone/>
            </a:pPr>
            <a:endParaRPr lang="it-IT" b="1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s.battilomo@sanita.it</a:t>
            </a:r>
          </a:p>
          <a:p>
            <a:pPr marL="0" indent="0" algn="ctr">
              <a:lnSpc>
                <a:spcPct val="100000"/>
              </a:lnSpc>
              <a:buNone/>
            </a:pPr>
            <a:endParaRPr lang="it-IT" b="1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09E8C11-39B7-4317-A378-5272E6F71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437" y="87171"/>
            <a:ext cx="2596118" cy="14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5515285" y="3932683"/>
            <a:ext cx="1519596" cy="324031"/>
          </a:xfrm>
          <a:custGeom>
            <a:avLst/>
            <a:gdLst>
              <a:gd name="T0" fmla="*/ 0 w 1211"/>
              <a:gd name="T1" fmla="*/ 105 h 259"/>
              <a:gd name="T2" fmla="*/ 23 w 1211"/>
              <a:gd name="T3" fmla="*/ 130 h 259"/>
              <a:gd name="T4" fmla="*/ 55 w 1211"/>
              <a:gd name="T5" fmla="*/ 130 h 259"/>
              <a:gd name="T6" fmla="*/ 449 w 1211"/>
              <a:gd name="T7" fmla="*/ 35 h 259"/>
              <a:gd name="T8" fmla="*/ 470 w 1211"/>
              <a:gd name="T9" fmla="*/ 0 h 259"/>
              <a:gd name="T10" fmla="*/ 1211 w 1211"/>
              <a:gd name="T11" fmla="*/ 0 h 259"/>
              <a:gd name="T12" fmla="*/ 1211 w 1211"/>
              <a:gd name="T13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1" h="259">
                <a:moveTo>
                  <a:pt x="0" y="105"/>
                </a:moveTo>
                <a:cubicBezTo>
                  <a:pt x="0" y="118"/>
                  <a:pt x="10" y="129"/>
                  <a:pt x="23" y="130"/>
                </a:cubicBezTo>
                <a:cubicBezTo>
                  <a:pt x="34" y="130"/>
                  <a:pt x="44" y="130"/>
                  <a:pt x="55" y="130"/>
                </a:cubicBezTo>
                <a:cubicBezTo>
                  <a:pt x="197" y="130"/>
                  <a:pt x="331" y="96"/>
                  <a:pt x="449" y="35"/>
                </a:cubicBezTo>
                <a:cubicBezTo>
                  <a:pt x="461" y="29"/>
                  <a:pt x="470" y="13"/>
                  <a:pt x="470" y="0"/>
                </a:cubicBezTo>
                <a:cubicBezTo>
                  <a:pt x="1211" y="0"/>
                  <a:pt x="1211" y="0"/>
                  <a:pt x="1211" y="0"/>
                </a:cubicBezTo>
                <a:cubicBezTo>
                  <a:pt x="1211" y="259"/>
                  <a:pt x="1211" y="259"/>
                  <a:pt x="1211" y="259"/>
                </a:cubicBezTo>
              </a:path>
            </a:pathLst>
          </a:custGeom>
          <a:solidFill>
            <a:srgbClr val="FFFFFF"/>
          </a:solidFill>
          <a:ln w="28575" cap="rnd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3558" tIns="31780" rIns="63558" bIns="31780" numCol="1" anchor="t" anchorCtr="0" compatLnSpc="1">
            <a:prstTxWarp prst="textNoShape">
              <a:avLst/>
            </a:prstTxWarp>
          </a:bodyPr>
          <a:lstStyle/>
          <a:p>
            <a:pPr defTabSz="425829"/>
            <a:endParaRPr lang="en-GB" sz="1252">
              <a:solidFill>
                <a:srgbClr val="D13D43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378260" y="4074167"/>
            <a:ext cx="737451" cy="925167"/>
          </a:xfrm>
          <a:custGeom>
            <a:avLst/>
            <a:gdLst>
              <a:gd name="T0" fmla="*/ 588 w 588"/>
              <a:gd name="T1" fmla="*/ 0 h 737"/>
              <a:gd name="T2" fmla="*/ 567 w 588"/>
              <a:gd name="T3" fmla="*/ 35 h 737"/>
              <a:gd name="T4" fmla="*/ 173 w 588"/>
              <a:gd name="T5" fmla="*/ 130 h 737"/>
              <a:gd name="T6" fmla="*/ 146 w 588"/>
              <a:gd name="T7" fmla="*/ 130 h 737"/>
              <a:gd name="T8" fmla="*/ 119 w 588"/>
              <a:gd name="T9" fmla="*/ 106 h 737"/>
              <a:gd name="T10" fmla="*/ 0 w 588"/>
              <a:gd name="T11" fmla="*/ 106 h 737"/>
              <a:gd name="T12" fmla="*/ 0 w 588"/>
              <a:gd name="T13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737">
                <a:moveTo>
                  <a:pt x="588" y="0"/>
                </a:moveTo>
                <a:cubicBezTo>
                  <a:pt x="588" y="13"/>
                  <a:pt x="579" y="29"/>
                  <a:pt x="567" y="35"/>
                </a:cubicBezTo>
                <a:cubicBezTo>
                  <a:pt x="449" y="96"/>
                  <a:pt x="315" y="130"/>
                  <a:pt x="173" y="130"/>
                </a:cubicBezTo>
                <a:cubicBezTo>
                  <a:pt x="164" y="130"/>
                  <a:pt x="155" y="130"/>
                  <a:pt x="146" y="130"/>
                </a:cubicBezTo>
                <a:cubicBezTo>
                  <a:pt x="133" y="129"/>
                  <a:pt x="120" y="118"/>
                  <a:pt x="119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737"/>
                  <a:pt x="0" y="737"/>
                  <a:pt x="0" y="737"/>
                </a:cubicBezTo>
              </a:path>
            </a:pathLst>
          </a:custGeom>
          <a:noFill/>
          <a:ln w="28575" cap="rnd">
            <a:solidFill>
              <a:srgbClr val="FF006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558" tIns="31780" rIns="63558" bIns="31780" numCol="1" anchor="t" anchorCtr="0" compatLnSpc="1">
            <a:prstTxWarp prst="textNoShape">
              <a:avLst/>
            </a:prstTxWarp>
          </a:bodyPr>
          <a:lstStyle/>
          <a:p>
            <a:pPr defTabSz="425829"/>
            <a:endParaRPr lang="en-GB" sz="1252">
              <a:solidFill>
                <a:srgbClr val="D13D43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705727" y="4277161"/>
            <a:ext cx="403364" cy="484930"/>
          </a:xfrm>
          <a:custGeom>
            <a:avLst/>
            <a:gdLst>
              <a:gd name="T0" fmla="*/ 0 w 321"/>
              <a:gd name="T1" fmla="*/ 47 h 386"/>
              <a:gd name="T2" fmla="*/ 92 w 321"/>
              <a:gd name="T3" fmla="*/ 88 h 386"/>
              <a:gd name="T4" fmla="*/ 211 w 321"/>
              <a:gd name="T5" fmla="*/ 0 h 386"/>
              <a:gd name="T6" fmla="*/ 321 w 321"/>
              <a:gd name="T7" fmla="*/ 0 h 386"/>
              <a:gd name="T8" fmla="*/ 321 w 321"/>
              <a:gd name="T9" fmla="*/ 38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386">
                <a:moveTo>
                  <a:pt x="0" y="47"/>
                </a:moveTo>
                <a:cubicBezTo>
                  <a:pt x="22" y="72"/>
                  <a:pt x="55" y="88"/>
                  <a:pt x="92" y="88"/>
                </a:cubicBezTo>
                <a:cubicBezTo>
                  <a:pt x="148" y="88"/>
                  <a:pt x="195" y="51"/>
                  <a:pt x="211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321" y="386"/>
                  <a:pt x="321" y="386"/>
                  <a:pt x="321" y="386"/>
                </a:cubicBezTo>
              </a:path>
            </a:pathLst>
          </a:custGeom>
          <a:noFill/>
          <a:ln w="28575" cap="rnd">
            <a:solidFill>
              <a:srgbClr val="C6007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558" tIns="31780" rIns="63558" bIns="31780" numCol="1" anchor="t" anchorCtr="0" compatLnSpc="1">
            <a:prstTxWarp prst="textNoShape">
              <a:avLst/>
            </a:prstTxWarp>
          </a:bodyPr>
          <a:lstStyle/>
          <a:p>
            <a:pPr defTabSz="425829"/>
            <a:endParaRPr lang="en-GB" sz="1252">
              <a:solidFill>
                <a:srgbClr val="D13D43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4368255" y="3383462"/>
            <a:ext cx="1918491" cy="1098357"/>
          </a:xfrm>
          <a:custGeom>
            <a:avLst/>
            <a:gdLst>
              <a:gd name="T0" fmla="*/ 1529 w 1529"/>
              <a:gd name="T1" fmla="*/ 0 h 875"/>
              <a:gd name="T2" fmla="*/ 1513 w 1529"/>
              <a:gd name="T3" fmla="*/ 139 h 875"/>
              <a:gd name="T4" fmla="*/ 1473 w 1529"/>
              <a:gd name="T5" fmla="*/ 235 h 875"/>
              <a:gd name="T6" fmla="*/ 1329 w 1529"/>
              <a:gd name="T7" fmla="*/ 371 h 875"/>
              <a:gd name="T8" fmla="*/ 1053 w 1529"/>
              <a:gd name="T9" fmla="*/ 439 h 875"/>
              <a:gd name="T10" fmla="*/ 1 w 1529"/>
              <a:gd name="T11" fmla="*/ 443 h 875"/>
              <a:gd name="T12" fmla="*/ 0 w 1529"/>
              <a:gd name="T13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9" h="875">
                <a:moveTo>
                  <a:pt x="1529" y="0"/>
                </a:moveTo>
                <a:cubicBezTo>
                  <a:pt x="1521" y="47"/>
                  <a:pt x="1525" y="91"/>
                  <a:pt x="1513" y="139"/>
                </a:cubicBezTo>
                <a:cubicBezTo>
                  <a:pt x="1505" y="175"/>
                  <a:pt x="1493" y="203"/>
                  <a:pt x="1473" y="235"/>
                </a:cubicBezTo>
                <a:cubicBezTo>
                  <a:pt x="1437" y="295"/>
                  <a:pt x="1393" y="343"/>
                  <a:pt x="1329" y="371"/>
                </a:cubicBezTo>
                <a:cubicBezTo>
                  <a:pt x="1241" y="411"/>
                  <a:pt x="1149" y="435"/>
                  <a:pt x="1053" y="439"/>
                </a:cubicBezTo>
                <a:cubicBezTo>
                  <a:pt x="701" y="451"/>
                  <a:pt x="353" y="439"/>
                  <a:pt x="1" y="443"/>
                </a:cubicBezTo>
                <a:cubicBezTo>
                  <a:pt x="1" y="639"/>
                  <a:pt x="1" y="679"/>
                  <a:pt x="0" y="875"/>
                </a:cubicBezTo>
              </a:path>
            </a:pathLst>
          </a:custGeom>
          <a:noFill/>
          <a:ln w="28575" cap="rnd">
            <a:solidFill>
              <a:srgbClr val="FF06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558" tIns="31780" rIns="63558" bIns="31780" numCol="1" anchor="t" anchorCtr="0" compatLnSpc="1">
            <a:prstTxWarp prst="textNoShape">
              <a:avLst/>
            </a:prstTxWarp>
          </a:bodyPr>
          <a:lstStyle/>
          <a:p>
            <a:pPr defTabSz="425829"/>
            <a:endParaRPr lang="en-GB" sz="1252">
              <a:solidFill>
                <a:srgbClr val="D13D43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298530" y="2423297"/>
            <a:ext cx="1181040" cy="1111765"/>
          </a:xfrm>
          <a:custGeom>
            <a:avLst/>
            <a:gdLst>
              <a:gd name="T0" fmla="*/ 0 w 941"/>
              <a:gd name="T1" fmla="*/ 706 h 886"/>
              <a:gd name="T2" fmla="*/ 143 w 941"/>
              <a:gd name="T3" fmla="*/ 480 h 886"/>
              <a:gd name="T4" fmla="*/ 242 w 941"/>
              <a:gd name="T5" fmla="*/ 252 h 886"/>
              <a:gd name="T6" fmla="*/ 236 w 941"/>
              <a:gd name="T7" fmla="*/ 0 h 886"/>
              <a:gd name="T8" fmla="*/ 941 w 941"/>
              <a:gd name="T9" fmla="*/ 0 h 886"/>
              <a:gd name="T10" fmla="*/ 941 w 941"/>
              <a:gd name="T11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886">
                <a:moveTo>
                  <a:pt x="0" y="706"/>
                </a:moveTo>
                <a:cubicBezTo>
                  <a:pt x="37" y="624"/>
                  <a:pt x="95" y="555"/>
                  <a:pt x="143" y="480"/>
                </a:cubicBezTo>
                <a:cubicBezTo>
                  <a:pt x="188" y="410"/>
                  <a:pt x="225" y="335"/>
                  <a:pt x="242" y="252"/>
                </a:cubicBezTo>
                <a:cubicBezTo>
                  <a:pt x="258" y="169"/>
                  <a:pt x="255" y="83"/>
                  <a:pt x="236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41" y="886"/>
                  <a:pt x="941" y="886"/>
                  <a:pt x="941" y="886"/>
                </a:cubicBezTo>
              </a:path>
            </a:pathLst>
          </a:custGeom>
          <a:noFill/>
          <a:ln w="28575" cap="rnd">
            <a:solidFill>
              <a:srgbClr val="FF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558" tIns="31780" rIns="63558" bIns="31780" numCol="1" anchor="t" anchorCtr="0" compatLnSpc="1">
            <a:prstTxWarp prst="textNoShape">
              <a:avLst/>
            </a:prstTxWarp>
          </a:bodyPr>
          <a:lstStyle/>
          <a:p>
            <a:pPr defTabSz="425829"/>
            <a:endParaRPr lang="en-GB" sz="1252">
              <a:solidFill>
                <a:srgbClr val="D13D43"/>
              </a:solidFill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5798948" y="1215848"/>
            <a:ext cx="1158693" cy="1134112"/>
          </a:xfrm>
          <a:custGeom>
            <a:avLst/>
            <a:gdLst>
              <a:gd name="T0" fmla="*/ 618 w 923"/>
              <a:gd name="T1" fmla="*/ 904 h 904"/>
              <a:gd name="T2" fmla="*/ 427 w 923"/>
              <a:gd name="T3" fmla="*/ 630 h 904"/>
              <a:gd name="T4" fmla="*/ 0 w 923"/>
              <a:gd name="T5" fmla="*/ 476 h 904"/>
              <a:gd name="T6" fmla="*/ 0 w 923"/>
              <a:gd name="T7" fmla="*/ 0 h 904"/>
              <a:gd name="T8" fmla="*/ 923 w 923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3" h="904">
                <a:moveTo>
                  <a:pt x="618" y="904"/>
                </a:moveTo>
                <a:cubicBezTo>
                  <a:pt x="580" y="798"/>
                  <a:pt x="513" y="703"/>
                  <a:pt x="427" y="630"/>
                </a:cubicBezTo>
                <a:cubicBezTo>
                  <a:pt x="308" y="531"/>
                  <a:pt x="155" y="474"/>
                  <a:pt x="0" y="476"/>
                </a:cubicBezTo>
                <a:cubicBezTo>
                  <a:pt x="0" y="0"/>
                  <a:pt x="0" y="0"/>
                  <a:pt x="0" y="0"/>
                </a:cubicBezTo>
                <a:cubicBezTo>
                  <a:pt x="923" y="0"/>
                  <a:pt x="923" y="0"/>
                  <a:pt x="923" y="0"/>
                </a:cubicBezTo>
              </a:path>
            </a:pathLst>
          </a:custGeom>
          <a:noFill/>
          <a:ln w="28575" cap="rnd">
            <a:solidFill>
              <a:srgbClr val="FFCC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558" tIns="31780" rIns="63558" bIns="31780" numCol="1" anchor="t" anchorCtr="0" compatLnSpc="1">
            <a:prstTxWarp prst="textNoShape">
              <a:avLst/>
            </a:prstTxWarp>
          </a:bodyPr>
          <a:lstStyle/>
          <a:p>
            <a:pPr defTabSz="425829"/>
            <a:endParaRPr lang="en-GB" sz="1252">
              <a:solidFill>
                <a:srgbClr val="D13D43"/>
              </a:solidFill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4224379" y="1370905"/>
            <a:ext cx="1509541" cy="910641"/>
          </a:xfrm>
          <a:custGeom>
            <a:avLst/>
            <a:gdLst>
              <a:gd name="T0" fmla="*/ 691 w 1203"/>
              <a:gd name="T1" fmla="*/ 726 h 726"/>
              <a:gd name="T2" fmla="*/ 1203 w 1203"/>
              <a:gd name="T3" fmla="*/ 356 h 726"/>
              <a:gd name="T4" fmla="*/ 1203 w 1203"/>
              <a:gd name="T5" fmla="*/ 0 h 726"/>
              <a:gd name="T6" fmla="*/ 0 w 1203"/>
              <a:gd name="T7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3" h="726">
                <a:moveTo>
                  <a:pt x="691" y="726"/>
                </a:moveTo>
                <a:cubicBezTo>
                  <a:pt x="781" y="525"/>
                  <a:pt x="981" y="381"/>
                  <a:pt x="1203" y="356"/>
                </a:cubicBezTo>
                <a:cubicBezTo>
                  <a:pt x="1203" y="0"/>
                  <a:pt x="1203" y="0"/>
                  <a:pt x="1203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558" tIns="31780" rIns="63558" bIns="31780" numCol="1" anchor="t" anchorCtr="0" compatLnSpc="1">
            <a:prstTxWarp prst="textNoShape">
              <a:avLst/>
            </a:prstTxWarp>
          </a:bodyPr>
          <a:lstStyle/>
          <a:p>
            <a:pPr defTabSz="425829"/>
            <a:endParaRPr lang="en-GB" sz="1252">
              <a:solidFill>
                <a:srgbClr val="D13D43"/>
              </a:solidFill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068446" y="2355531"/>
            <a:ext cx="1176601" cy="857529"/>
          </a:xfrm>
          <a:custGeom>
            <a:avLst/>
            <a:gdLst>
              <a:gd name="T0" fmla="*/ 1014 w 1014"/>
              <a:gd name="T1" fmla="*/ 774 h 774"/>
              <a:gd name="T2" fmla="*/ 881 w 1014"/>
              <a:gd name="T3" fmla="*/ 565 h 774"/>
              <a:gd name="T4" fmla="*/ 776 w 1014"/>
              <a:gd name="T5" fmla="*/ 340 h 774"/>
              <a:gd name="T6" fmla="*/ 793 w 1014"/>
              <a:gd name="T7" fmla="*/ 0 h 774"/>
              <a:gd name="T8" fmla="*/ 0 w 1014"/>
              <a:gd name="T9" fmla="*/ 0 h 774"/>
              <a:gd name="T10" fmla="*/ 0 w 1014"/>
              <a:gd name="T11" fmla="*/ 496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4" h="774">
                <a:moveTo>
                  <a:pt x="1014" y="774"/>
                </a:moveTo>
                <a:cubicBezTo>
                  <a:pt x="981" y="697"/>
                  <a:pt x="926" y="633"/>
                  <a:pt x="881" y="565"/>
                </a:cubicBezTo>
                <a:cubicBezTo>
                  <a:pt x="835" y="496"/>
                  <a:pt x="796" y="421"/>
                  <a:pt x="776" y="340"/>
                </a:cubicBezTo>
                <a:cubicBezTo>
                  <a:pt x="748" y="228"/>
                  <a:pt x="757" y="109"/>
                  <a:pt x="79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6"/>
                  <a:pt x="0" y="496"/>
                  <a:pt x="0" y="496"/>
                </a:cubicBezTo>
              </a:path>
            </a:pathLst>
          </a:custGeom>
          <a:solidFill>
            <a:srgbClr val="FFFFFF"/>
          </a:solidFill>
          <a:ln w="28575" cap="rnd">
            <a:solidFill>
              <a:srgbClr val="FF252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3558" tIns="31780" rIns="63558" bIns="31780" numCol="1" anchor="t" anchorCtr="0" compatLnSpc="1">
            <a:prstTxWarp prst="textNoShape">
              <a:avLst/>
            </a:prstTxWarp>
          </a:bodyPr>
          <a:lstStyle/>
          <a:p>
            <a:pPr defTabSz="425829"/>
            <a:endParaRPr lang="en-GB" sz="1252">
              <a:solidFill>
                <a:srgbClr val="D13D43"/>
              </a:solidFill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3819064" y="3398800"/>
            <a:ext cx="1715133" cy="397777"/>
          </a:xfrm>
          <a:custGeom>
            <a:avLst/>
            <a:gdLst>
              <a:gd name="T0" fmla="*/ 1366 w 1366"/>
              <a:gd name="T1" fmla="*/ 317 h 317"/>
              <a:gd name="T2" fmla="*/ 1230 w 1366"/>
              <a:gd name="T3" fmla="*/ 0 h 317"/>
              <a:gd name="T4" fmla="*/ 0 w 1366"/>
              <a:gd name="T5" fmla="*/ 0 h 317"/>
              <a:gd name="T6" fmla="*/ 0 w 1366"/>
              <a:gd name="T7" fmla="*/ 23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6" h="317">
                <a:moveTo>
                  <a:pt x="1366" y="317"/>
                </a:moveTo>
                <a:cubicBezTo>
                  <a:pt x="1275" y="239"/>
                  <a:pt x="1223" y="120"/>
                  <a:pt x="123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"/>
                  <a:pt x="0" y="238"/>
                  <a:pt x="0" y="238"/>
                </a:cubicBezTo>
              </a:path>
            </a:pathLst>
          </a:custGeom>
          <a:noFill/>
          <a:ln w="28575" cap="rnd">
            <a:solidFill>
              <a:schemeClr val="accent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558" tIns="31780" rIns="63558" bIns="31780" numCol="1" anchor="t" anchorCtr="0" compatLnSpc="1">
            <a:prstTxWarp prst="textNoShape">
              <a:avLst/>
            </a:prstTxWarp>
          </a:bodyPr>
          <a:lstStyle/>
          <a:p>
            <a:pPr defTabSz="425829"/>
            <a:endParaRPr lang="en-GB" sz="1252">
              <a:solidFill>
                <a:srgbClr val="D13D43"/>
              </a:solidFill>
            </a:endParaRPr>
          </a:p>
        </p:txBody>
      </p:sp>
      <p:grpSp>
        <p:nvGrpSpPr>
          <p:cNvPr id="17" name="Group 37"/>
          <p:cNvGrpSpPr/>
          <p:nvPr/>
        </p:nvGrpSpPr>
        <p:grpSpPr>
          <a:xfrm>
            <a:off x="6528828" y="3998049"/>
            <a:ext cx="453901" cy="395746"/>
            <a:chOff x="-2267099" y="1455755"/>
            <a:chExt cx="1016000" cy="885825"/>
          </a:xfrm>
        </p:grpSpPr>
        <p:grpSp>
          <p:nvGrpSpPr>
            <p:cNvPr id="18" name="Group 38"/>
            <p:cNvGrpSpPr/>
            <p:nvPr/>
          </p:nvGrpSpPr>
          <p:grpSpPr>
            <a:xfrm>
              <a:off x="-2267099" y="1455755"/>
              <a:ext cx="1016000" cy="885825"/>
              <a:chOff x="-2267099" y="1455755"/>
              <a:chExt cx="1016000" cy="885825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-2267099" y="1455755"/>
                <a:ext cx="1016000" cy="885825"/>
              </a:xfrm>
              <a:custGeom>
                <a:avLst/>
                <a:gdLst/>
                <a:ahLst/>
                <a:cxnLst>
                  <a:cxn ang="0">
                    <a:pos x="1035" y="1095"/>
                  </a:cxn>
                  <a:cxn ang="0">
                    <a:pos x="1023" y="1109"/>
                  </a:cxn>
                  <a:cxn ang="0">
                    <a:pos x="284" y="1116"/>
                  </a:cxn>
                  <a:cxn ang="0">
                    <a:pos x="257" y="1109"/>
                  </a:cxn>
                  <a:cxn ang="0">
                    <a:pos x="246" y="1095"/>
                  </a:cxn>
                  <a:cxn ang="0">
                    <a:pos x="303" y="1065"/>
                  </a:cxn>
                  <a:cxn ang="0">
                    <a:pos x="442" y="1052"/>
                  </a:cxn>
                  <a:cxn ang="0">
                    <a:pos x="543" y="1015"/>
                  </a:cxn>
                  <a:cxn ang="0">
                    <a:pos x="568" y="983"/>
                  </a:cxn>
                  <a:cxn ang="0">
                    <a:pos x="572" y="916"/>
                  </a:cxn>
                  <a:cxn ang="0">
                    <a:pos x="709" y="968"/>
                  </a:cxn>
                  <a:cxn ang="0">
                    <a:pos x="722" y="998"/>
                  </a:cxn>
                  <a:cxn ang="0">
                    <a:pos x="810" y="1036"/>
                  </a:cxn>
                  <a:cxn ang="0">
                    <a:pos x="977" y="1061"/>
                  </a:cxn>
                  <a:cxn ang="0">
                    <a:pos x="1240" y="0"/>
                  </a:cxn>
                  <a:cxn ang="0">
                    <a:pos x="1269" y="11"/>
                  </a:cxn>
                  <a:cxn ang="0">
                    <a:pos x="1280" y="38"/>
                  </a:cxn>
                  <a:cxn ang="0">
                    <a:pos x="1277" y="857"/>
                  </a:cxn>
                  <a:cxn ang="0">
                    <a:pos x="1256" y="878"/>
                  </a:cxn>
                  <a:cxn ang="0">
                    <a:pos x="40" y="880"/>
                  </a:cxn>
                  <a:cxn ang="0">
                    <a:pos x="12" y="869"/>
                  </a:cxn>
                  <a:cxn ang="0">
                    <a:pos x="0" y="842"/>
                  </a:cxn>
                  <a:cxn ang="0">
                    <a:pos x="4" y="23"/>
                  </a:cxn>
                  <a:cxn ang="0">
                    <a:pos x="25" y="2"/>
                  </a:cxn>
                  <a:cxn ang="0">
                    <a:pos x="1193" y="91"/>
                  </a:cxn>
                  <a:cxn ang="0">
                    <a:pos x="90" y="89"/>
                  </a:cxn>
                  <a:cxn ang="0">
                    <a:pos x="1193" y="91"/>
                  </a:cxn>
                  <a:cxn ang="0">
                    <a:pos x="456" y="366"/>
                  </a:cxn>
                  <a:cxn ang="0">
                    <a:pos x="433" y="381"/>
                  </a:cxn>
                  <a:cxn ang="0">
                    <a:pos x="427" y="672"/>
                  </a:cxn>
                  <a:cxn ang="0">
                    <a:pos x="433" y="691"/>
                  </a:cxn>
                  <a:cxn ang="0">
                    <a:pos x="456" y="707"/>
                  </a:cxn>
                  <a:cxn ang="0">
                    <a:pos x="825" y="707"/>
                  </a:cxn>
                  <a:cxn ang="0">
                    <a:pos x="848" y="691"/>
                  </a:cxn>
                  <a:cxn ang="0">
                    <a:pos x="854" y="402"/>
                  </a:cxn>
                  <a:cxn ang="0">
                    <a:pos x="848" y="381"/>
                  </a:cxn>
                  <a:cxn ang="0">
                    <a:pos x="825" y="366"/>
                  </a:cxn>
                  <a:cxn ang="0">
                    <a:pos x="680" y="638"/>
                  </a:cxn>
                  <a:cxn ang="0">
                    <a:pos x="610" y="537"/>
                  </a:cxn>
                  <a:cxn ang="0">
                    <a:pos x="596" y="505"/>
                  </a:cxn>
                  <a:cxn ang="0">
                    <a:pos x="610" y="474"/>
                  </a:cxn>
                  <a:cxn ang="0">
                    <a:pos x="640" y="461"/>
                  </a:cxn>
                  <a:cxn ang="0">
                    <a:pos x="665" y="469"/>
                  </a:cxn>
                  <a:cxn ang="0">
                    <a:pos x="684" y="497"/>
                  </a:cxn>
                  <a:cxn ang="0">
                    <a:pos x="678" y="528"/>
                  </a:cxn>
                  <a:cxn ang="0">
                    <a:pos x="734" y="331"/>
                  </a:cxn>
                  <a:cxn ang="0">
                    <a:pos x="726" y="257"/>
                  </a:cxn>
                  <a:cxn ang="0">
                    <a:pos x="677" y="208"/>
                  </a:cxn>
                  <a:cxn ang="0">
                    <a:pos x="621" y="202"/>
                  </a:cxn>
                  <a:cxn ang="0">
                    <a:pos x="564" y="242"/>
                  </a:cxn>
                  <a:cxn ang="0">
                    <a:pos x="547" y="331"/>
                  </a:cxn>
                  <a:cxn ang="0">
                    <a:pos x="478" y="276"/>
                  </a:cxn>
                  <a:cxn ang="0">
                    <a:pos x="497" y="217"/>
                  </a:cxn>
                  <a:cxn ang="0">
                    <a:pos x="537" y="168"/>
                  </a:cxn>
                  <a:cxn ang="0">
                    <a:pos x="593" y="139"/>
                  </a:cxn>
                  <a:cxn ang="0">
                    <a:pos x="640" y="131"/>
                  </a:cxn>
                  <a:cxn ang="0">
                    <a:pos x="703" y="145"/>
                  </a:cxn>
                  <a:cxn ang="0">
                    <a:pos x="755" y="179"/>
                  </a:cxn>
                  <a:cxn ang="0">
                    <a:pos x="789" y="230"/>
                  </a:cxn>
                  <a:cxn ang="0">
                    <a:pos x="802" y="293"/>
                  </a:cxn>
                </a:cxnLst>
                <a:rect l="0" t="0" r="r" b="b"/>
                <a:pathLst>
                  <a:path w="1280" h="1116">
                    <a:moveTo>
                      <a:pt x="1027" y="1065"/>
                    </a:moveTo>
                    <a:lnTo>
                      <a:pt x="1027" y="1065"/>
                    </a:lnTo>
                    <a:lnTo>
                      <a:pt x="1033" y="1086"/>
                    </a:lnTo>
                    <a:lnTo>
                      <a:pt x="1035" y="1095"/>
                    </a:lnTo>
                    <a:lnTo>
                      <a:pt x="1033" y="1099"/>
                    </a:lnTo>
                    <a:lnTo>
                      <a:pt x="1031" y="1103"/>
                    </a:lnTo>
                    <a:lnTo>
                      <a:pt x="1031" y="1103"/>
                    </a:lnTo>
                    <a:lnTo>
                      <a:pt x="1023" y="1109"/>
                    </a:lnTo>
                    <a:lnTo>
                      <a:pt x="1016" y="1112"/>
                    </a:lnTo>
                    <a:lnTo>
                      <a:pt x="1006" y="1116"/>
                    </a:lnTo>
                    <a:lnTo>
                      <a:pt x="997" y="1116"/>
                    </a:lnTo>
                    <a:lnTo>
                      <a:pt x="284" y="1116"/>
                    </a:lnTo>
                    <a:lnTo>
                      <a:pt x="284" y="1116"/>
                    </a:lnTo>
                    <a:lnTo>
                      <a:pt x="275" y="1116"/>
                    </a:lnTo>
                    <a:lnTo>
                      <a:pt x="265" y="1112"/>
                    </a:lnTo>
                    <a:lnTo>
                      <a:pt x="257" y="1109"/>
                    </a:lnTo>
                    <a:lnTo>
                      <a:pt x="250" y="1103"/>
                    </a:lnTo>
                    <a:lnTo>
                      <a:pt x="250" y="1103"/>
                    </a:lnTo>
                    <a:lnTo>
                      <a:pt x="248" y="1099"/>
                    </a:lnTo>
                    <a:lnTo>
                      <a:pt x="246" y="1095"/>
                    </a:lnTo>
                    <a:lnTo>
                      <a:pt x="248" y="1084"/>
                    </a:lnTo>
                    <a:lnTo>
                      <a:pt x="254" y="1065"/>
                    </a:lnTo>
                    <a:lnTo>
                      <a:pt x="254" y="1065"/>
                    </a:lnTo>
                    <a:lnTo>
                      <a:pt x="303" y="1065"/>
                    </a:lnTo>
                    <a:lnTo>
                      <a:pt x="355" y="1063"/>
                    </a:lnTo>
                    <a:lnTo>
                      <a:pt x="383" y="1061"/>
                    </a:lnTo>
                    <a:lnTo>
                      <a:pt x="412" y="1057"/>
                    </a:lnTo>
                    <a:lnTo>
                      <a:pt x="442" y="1052"/>
                    </a:lnTo>
                    <a:lnTo>
                      <a:pt x="471" y="1046"/>
                    </a:lnTo>
                    <a:lnTo>
                      <a:pt x="497" y="1038"/>
                    </a:lnTo>
                    <a:lnTo>
                      <a:pt x="522" y="1027"/>
                    </a:lnTo>
                    <a:lnTo>
                      <a:pt x="543" y="1015"/>
                    </a:lnTo>
                    <a:lnTo>
                      <a:pt x="551" y="1008"/>
                    </a:lnTo>
                    <a:lnTo>
                      <a:pt x="558" y="1000"/>
                    </a:lnTo>
                    <a:lnTo>
                      <a:pt x="564" y="992"/>
                    </a:lnTo>
                    <a:lnTo>
                      <a:pt x="568" y="983"/>
                    </a:lnTo>
                    <a:lnTo>
                      <a:pt x="572" y="973"/>
                    </a:lnTo>
                    <a:lnTo>
                      <a:pt x="572" y="964"/>
                    </a:lnTo>
                    <a:lnTo>
                      <a:pt x="572" y="964"/>
                    </a:lnTo>
                    <a:lnTo>
                      <a:pt x="572" y="916"/>
                    </a:lnTo>
                    <a:lnTo>
                      <a:pt x="709" y="916"/>
                    </a:lnTo>
                    <a:lnTo>
                      <a:pt x="709" y="916"/>
                    </a:lnTo>
                    <a:lnTo>
                      <a:pt x="709" y="968"/>
                    </a:lnTo>
                    <a:lnTo>
                      <a:pt x="709" y="968"/>
                    </a:lnTo>
                    <a:lnTo>
                      <a:pt x="711" y="975"/>
                    </a:lnTo>
                    <a:lnTo>
                      <a:pt x="713" y="983"/>
                    </a:lnTo>
                    <a:lnTo>
                      <a:pt x="717" y="991"/>
                    </a:lnTo>
                    <a:lnTo>
                      <a:pt x="722" y="998"/>
                    </a:lnTo>
                    <a:lnTo>
                      <a:pt x="739" y="1010"/>
                    </a:lnTo>
                    <a:lnTo>
                      <a:pt x="758" y="1019"/>
                    </a:lnTo>
                    <a:lnTo>
                      <a:pt x="783" y="1029"/>
                    </a:lnTo>
                    <a:lnTo>
                      <a:pt x="810" y="1036"/>
                    </a:lnTo>
                    <a:lnTo>
                      <a:pt x="838" y="1044"/>
                    </a:lnTo>
                    <a:lnTo>
                      <a:pt x="869" y="1050"/>
                    </a:lnTo>
                    <a:lnTo>
                      <a:pt x="926" y="1057"/>
                    </a:lnTo>
                    <a:lnTo>
                      <a:pt x="977" y="1061"/>
                    </a:lnTo>
                    <a:lnTo>
                      <a:pt x="1027" y="1065"/>
                    </a:lnTo>
                    <a:lnTo>
                      <a:pt x="1027" y="1065"/>
                    </a:lnTo>
                    <a:close/>
                    <a:moveTo>
                      <a:pt x="1240" y="0"/>
                    </a:moveTo>
                    <a:lnTo>
                      <a:pt x="1240" y="0"/>
                    </a:lnTo>
                    <a:lnTo>
                      <a:pt x="1248" y="0"/>
                    </a:lnTo>
                    <a:lnTo>
                      <a:pt x="1256" y="2"/>
                    </a:lnTo>
                    <a:lnTo>
                      <a:pt x="1263" y="6"/>
                    </a:lnTo>
                    <a:lnTo>
                      <a:pt x="1269" y="11"/>
                    </a:lnTo>
                    <a:lnTo>
                      <a:pt x="1273" y="17"/>
                    </a:lnTo>
                    <a:lnTo>
                      <a:pt x="1277" y="23"/>
                    </a:lnTo>
                    <a:lnTo>
                      <a:pt x="1278" y="30"/>
                    </a:lnTo>
                    <a:lnTo>
                      <a:pt x="1280" y="38"/>
                    </a:lnTo>
                    <a:lnTo>
                      <a:pt x="1280" y="842"/>
                    </a:lnTo>
                    <a:lnTo>
                      <a:pt x="1280" y="842"/>
                    </a:lnTo>
                    <a:lnTo>
                      <a:pt x="1278" y="850"/>
                    </a:lnTo>
                    <a:lnTo>
                      <a:pt x="1277" y="857"/>
                    </a:lnTo>
                    <a:lnTo>
                      <a:pt x="1273" y="863"/>
                    </a:lnTo>
                    <a:lnTo>
                      <a:pt x="1269" y="869"/>
                    </a:lnTo>
                    <a:lnTo>
                      <a:pt x="1263" y="874"/>
                    </a:lnTo>
                    <a:lnTo>
                      <a:pt x="1256" y="878"/>
                    </a:lnTo>
                    <a:lnTo>
                      <a:pt x="1248" y="880"/>
                    </a:lnTo>
                    <a:lnTo>
                      <a:pt x="1240" y="880"/>
                    </a:lnTo>
                    <a:lnTo>
                      <a:pt x="40" y="880"/>
                    </a:lnTo>
                    <a:lnTo>
                      <a:pt x="40" y="880"/>
                    </a:lnTo>
                    <a:lnTo>
                      <a:pt x="33" y="880"/>
                    </a:lnTo>
                    <a:lnTo>
                      <a:pt x="25" y="878"/>
                    </a:lnTo>
                    <a:lnTo>
                      <a:pt x="17" y="874"/>
                    </a:lnTo>
                    <a:lnTo>
                      <a:pt x="12" y="869"/>
                    </a:lnTo>
                    <a:lnTo>
                      <a:pt x="8" y="863"/>
                    </a:lnTo>
                    <a:lnTo>
                      <a:pt x="4" y="857"/>
                    </a:lnTo>
                    <a:lnTo>
                      <a:pt x="2" y="850"/>
                    </a:lnTo>
                    <a:lnTo>
                      <a:pt x="0" y="8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4" y="23"/>
                    </a:lnTo>
                    <a:lnTo>
                      <a:pt x="8" y="17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5" y="2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1240" y="0"/>
                    </a:lnTo>
                    <a:close/>
                    <a:moveTo>
                      <a:pt x="1193" y="91"/>
                    </a:moveTo>
                    <a:lnTo>
                      <a:pt x="1193" y="91"/>
                    </a:lnTo>
                    <a:lnTo>
                      <a:pt x="1191" y="89"/>
                    </a:lnTo>
                    <a:lnTo>
                      <a:pt x="90" y="89"/>
                    </a:lnTo>
                    <a:lnTo>
                      <a:pt x="90" y="89"/>
                    </a:lnTo>
                    <a:lnTo>
                      <a:pt x="88" y="91"/>
                    </a:lnTo>
                    <a:lnTo>
                      <a:pt x="88" y="760"/>
                    </a:lnTo>
                    <a:lnTo>
                      <a:pt x="1193" y="760"/>
                    </a:lnTo>
                    <a:lnTo>
                      <a:pt x="1193" y="91"/>
                    </a:lnTo>
                    <a:close/>
                    <a:moveTo>
                      <a:pt x="817" y="366"/>
                    </a:moveTo>
                    <a:lnTo>
                      <a:pt x="463" y="366"/>
                    </a:lnTo>
                    <a:lnTo>
                      <a:pt x="463" y="366"/>
                    </a:lnTo>
                    <a:lnTo>
                      <a:pt x="456" y="366"/>
                    </a:lnTo>
                    <a:lnTo>
                      <a:pt x="448" y="370"/>
                    </a:lnTo>
                    <a:lnTo>
                      <a:pt x="442" y="371"/>
                    </a:lnTo>
                    <a:lnTo>
                      <a:pt x="436" y="377"/>
                    </a:lnTo>
                    <a:lnTo>
                      <a:pt x="433" y="381"/>
                    </a:lnTo>
                    <a:lnTo>
                      <a:pt x="429" y="389"/>
                    </a:lnTo>
                    <a:lnTo>
                      <a:pt x="427" y="394"/>
                    </a:lnTo>
                    <a:lnTo>
                      <a:pt x="427" y="402"/>
                    </a:lnTo>
                    <a:lnTo>
                      <a:pt x="427" y="672"/>
                    </a:lnTo>
                    <a:lnTo>
                      <a:pt x="427" y="672"/>
                    </a:lnTo>
                    <a:lnTo>
                      <a:pt x="427" y="680"/>
                    </a:lnTo>
                    <a:lnTo>
                      <a:pt x="429" y="686"/>
                    </a:lnTo>
                    <a:lnTo>
                      <a:pt x="433" y="691"/>
                    </a:lnTo>
                    <a:lnTo>
                      <a:pt x="436" y="697"/>
                    </a:lnTo>
                    <a:lnTo>
                      <a:pt x="442" y="703"/>
                    </a:lnTo>
                    <a:lnTo>
                      <a:pt x="448" y="705"/>
                    </a:lnTo>
                    <a:lnTo>
                      <a:pt x="456" y="707"/>
                    </a:lnTo>
                    <a:lnTo>
                      <a:pt x="463" y="709"/>
                    </a:lnTo>
                    <a:lnTo>
                      <a:pt x="817" y="709"/>
                    </a:lnTo>
                    <a:lnTo>
                      <a:pt x="817" y="709"/>
                    </a:lnTo>
                    <a:lnTo>
                      <a:pt x="825" y="707"/>
                    </a:lnTo>
                    <a:lnTo>
                      <a:pt x="833" y="705"/>
                    </a:lnTo>
                    <a:lnTo>
                      <a:pt x="838" y="703"/>
                    </a:lnTo>
                    <a:lnTo>
                      <a:pt x="844" y="697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4" y="680"/>
                    </a:lnTo>
                    <a:lnTo>
                      <a:pt x="854" y="672"/>
                    </a:lnTo>
                    <a:lnTo>
                      <a:pt x="854" y="402"/>
                    </a:lnTo>
                    <a:lnTo>
                      <a:pt x="854" y="402"/>
                    </a:lnTo>
                    <a:lnTo>
                      <a:pt x="854" y="394"/>
                    </a:lnTo>
                    <a:lnTo>
                      <a:pt x="852" y="389"/>
                    </a:lnTo>
                    <a:lnTo>
                      <a:pt x="848" y="381"/>
                    </a:lnTo>
                    <a:lnTo>
                      <a:pt x="844" y="377"/>
                    </a:lnTo>
                    <a:lnTo>
                      <a:pt x="838" y="371"/>
                    </a:lnTo>
                    <a:lnTo>
                      <a:pt x="833" y="370"/>
                    </a:lnTo>
                    <a:lnTo>
                      <a:pt x="825" y="366"/>
                    </a:lnTo>
                    <a:lnTo>
                      <a:pt x="817" y="366"/>
                    </a:lnTo>
                    <a:lnTo>
                      <a:pt x="817" y="366"/>
                    </a:lnTo>
                    <a:close/>
                    <a:moveTo>
                      <a:pt x="661" y="545"/>
                    </a:moveTo>
                    <a:lnTo>
                      <a:pt x="680" y="638"/>
                    </a:lnTo>
                    <a:lnTo>
                      <a:pt x="600" y="638"/>
                    </a:lnTo>
                    <a:lnTo>
                      <a:pt x="619" y="545"/>
                    </a:lnTo>
                    <a:lnTo>
                      <a:pt x="619" y="545"/>
                    </a:lnTo>
                    <a:lnTo>
                      <a:pt x="610" y="537"/>
                    </a:lnTo>
                    <a:lnTo>
                      <a:pt x="602" y="528"/>
                    </a:lnTo>
                    <a:lnTo>
                      <a:pt x="598" y="518"/>
                    </a:lnTo>
                    <a:lnTo>
                      <a:pt x="596" y="505"/>
                    </a:lnTo>
                    <a:lnTo>
                      <a:pt x="596" y="505"/>
                    </a:lnTo>
                    <a:lnTo>
                      <a:pt x="596" y="497"/>
                    </a:lnTo>
                    <a:lnTo>
                      <a:pt x="600" y="488"/>
                    </a:lnTo>
                    <a:lnTo>
                      <a:pt x="604" y="482"/>
                    </a:lnTo>
                    <a:lnTo>
                      <a:pt x="610" y="474"/>
                    </a:lnTo>
                    <a:lnTo>
                      <a:pt x="616" y="469"/>
                    </a:lnTo>
                    <a:lnTo>
                      <a:pt x="623" y="465"/>
                    </a:lnTo>
                    <a:lnTo>
                      <a:pt x="631" y="463"/>
                    </a:lnTo>
                    <a:lnTo>
                      <a:pt x="640" y="461"/>
                    </a:lnTo>
                    <a:lnTo>
                      <a:pt x="640" y="461"/>
                    </a:lnTo>
                    <a:lnTo>
                      <a:pt x="650" y="463"/>
                    </a:lnTo>
                    <a:lnTo>
                      <a:pt x="657" y="465"/>
                    </a:lnTo>
                    <a:lnTo>
                      <a:pt x="665" y="469"/>
                    </a:lnTo>
                    <a:lnTo>
                      <a:pt x="671" y="474"/>
                    </a:lnTo>
                    <a:lnTo>
                      <a:pt x="677" y="482"/>
                    </a:lnTo>
                    <a:lnTo>
                      <a:pt x="680" y="488"/>
                    </a:lnTo>
                    <a:lnTo>
                      <a:pt x="684" y="497"/>
                    </a:lnTo>
                    <a:lnTo>
                      <a:pt x="684" y="505"/>
                    </a:lnTo>
                    <a:lnTo>
                      <a:pt x="684" y="505"/>
                    </a:lnTo>
                    <a:lnTo>
                      <a:pt x="682" y="518"/>
                    </a:lnTo>
                    <a:lnTo>
                      <a:pt x="678" y="528"/>
                    </a:lnTo>
                    <a:lnTo>
                      <a:pt x="671" y="537"/>
                    </a:lnTo>
                    <a:lnTo>
                      <a:pt x="661" y="545"/>
                    </a:lnTo>
                    <a:lnTo>
                      <a:pt x="661" y="545"/>
                    </a:lnTo>
                    <a:close/>
                    <a:moveTo>
                      <a:pt x="734" y="331"/>
                    </a:moveTo>
                    <a:lnTo>
                      <a:pt x="734" y="293"/>
                    </a:lnTo>
                    <a:lnTo>
                      <a:pt x="734" y="293"/>
                    </a:lnTo>
                    <a:lnTo>
                      <a:pt x="732" y="274"/>
                    </a:lnTo>
                    <a:lnTo>
                      <a:pt x="726" y="257"/>
                    </a:lnTo>
                    <a:lnTo>
                      <a:pt x="717" y="242"/>
                    </a:lnTo>
                    <a:lnTo>
                      <a:pt x="705" y="229"/>
                    </a:lnTo>
                    <a:lnTo>
                      <a:pt x="692" y="217"/>
                    </a:lnTo>
                    <a:lnTo>
                      <a:pt x="677" y="208"/>
                    </a:lnTo>
                    <a:lnTo>
                      <a:pt x="659" y="202"/>
                    </a:lnTo>
                    <a:lnTo>
                      <a:pt x="640" y="200"/>
                    </a:lnTo>
                    <a:lnTo>
                      <a:pt x="640" y="200"/>
                    </a:lnTo>
                    <a:lnTo>
                      <a:pt x="621" y="202"/>
                    </a:lnTo>
                    <a:lnTo>
                      <a:pt x="604" y="208"/>
                    </a:lnTo>
                    <a:lnTo>
                      <a:pt x="589" y="217"/>
                    </a:lnTo>
                    <a:lnTo>
                      <a:pt x="576" y="229"/>
                    </a:lnTo>
                    <a:lnTo>
                      <a:pt x="564" y="242"/>
                    </a:lnTo>
                    <a:lnTo>
                      <a:pt x="555" y="257"/>
                    </a:lnTo>
                    <a:lnTo>
                      <a:pt x="549" y="274"/>
                    </a:lnTo>
                    <a:lnTo>
                      <a:pt x="547" y="293"/>
                    </a:lnTo>
                    <a:lnTo>
                      <a:pt x="547" y="331"/>
                    </a:lnTo>
                    <a:lnTo>
                      <a:pt x="478" y="331"/>
                    </a:lnTo>
                    <a:lnTo>
                      <a:pt x="478" y="293"/>
                    </a:lnTo>
                    <a:lnTo>
                      <a:pt x="478" y="293"/>
                    </a:lnTo>
                    <a:lnTo>
                      <a:pt x="478" y="276"/>
                    </a:lnTo>
                    <a:lnTo>
                      <a:pt x="482" y="261"/>
                    </a:lnTo>
                    <a:lnTo>
                      <a:pt x="486" y="246"/>
                    </a:lnTo>
                    <a:lnTo>
                      <a:pt x="492" y="230"/>
                    </a:lnTo>
                    <a:lnTo>
                      <a:pt x="497" y="217"/>
                    </a:lnTo>
                    <a:lnTo>
                      <a:pt x="505" y="204"/>
                    </a:lnTo>
                    <a:lnTo>
                      <a:pt x="515" y="190"/>
                    </a:lnTo>
                    <a:lnTo>
                      <a:pt x="526" y="179"/>
                    </a:lnTo>
                    <a:lnTo>
                      <a:pt x="537" y="168"/>
                    </a:lnTo>
                    <a:lnTo>
                      <a:pt x="549" y="160"/>
                    </a:lnTo>
                    <a:lnTo>
                      <a:pt x="562" y="150"/>
                    </a:lnTo>
                    <a:lnTo>
                      <a:pt x="577" y="145"/>
                    </a:lnTo>
                    <a:lnTo>
                      <a:pt x="593" y="139"/>
                    </a:lnTo>
                    <a:lnTo>
                      <a:pt x="608" y="135"/>
                    </a:lnTo>
                    <a:lnTo>
                      <a:pt x="623" y="131"/>
                    </a:lnTo>
                    <a:lnTo>
                      <a:pt x="640" y="131"/>
                    </a:lnTo>
                    <a:lnTo>
                      <a:pt x="640" y="131"/>
                    </a:lnTo>
                    <a:lnTo>
                      <a:pt x="657" y="131"/>
                    </a:lnTo>
                    <a:lnTo>
                      <a:pt x="673" y="135"/>
                    </a:lnTo>
                    <a:lnTo>
                      <a:pt x="688" y="139"/>
                    </a:lnTo>
                    <a:lnTo>
                      <a:pt x="703" y="145"/>
                    </a:lnTo>
                    <a:lnTo>
                      <a:pt x="718" y="150"/>
                    </a:lnTo>
                    <a:lnTo>
                      <a:pt x="732" y="160"/>
                    </a:lnTo>
                    <a:lnTo>
                      <a:pt x="743" y="168"/>
                    </a:lnTo>
                    <a:lnTo>
                      <a:pt x="755" y="179"/>
                    </a:lnTo>
                    <a:lnTo>
                      <a:pt x="766" y="190"/>
                    </a:lnTo>
                    <a:lnTo>
                      <a:pt x="776" y="204"/>
                    </a:lnTo>
                    <a:lnTo>
                      <a:pt x="783" y="217"/>
                    </a:lnTo>
                    <a:lnTo>
                      <a:pt x="789" y="230"/>
                    </a:lnTo>
                    <a:lnTo>
                      <a:pt x="795" y="246"/>
                    </a:lnTo>
                    <a:lnTo>
                      <a:pt x="798" y="261"/>
                    </a:lnTo>
                    <a:lnTo>
                      <a:pt x="802" y="276"/>
                    </a:lnTo>
                    <a:lnTo>
                      <a:pt x="802" y="293"/>
                    </a:lnTo>
                    <a:lnTo>
                      <a:pt x="802" y="331"/>
                    </a:lnTo>
                    <a:lnTo>
                      <a:pt x="734" y="331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226" tIns="39113" rIns="78226" bIns="39113" numCol="1" anchor="t" anchorCtr="0" compatLnSpc="1">
                <a:prstTxWarp prst="textNoShape">
                  <a:avLst/>
                </a:prstTxWarp>
              </a:bodyPr>
              <a:lstStyle/>
              <a:p>
                <a:pPr defTabSz="425829"/>
                <a:endParaRPr lang="en-GB" sz="1711">
                  <a:solidFill>
                    <a:srgbClr val="D13D43"/>
                  </a:solidFill>
                </a:endParaRPr>
              </a:p>
            </p:txBody>
          </p:sp>
          <p:sp>
            <p:nvSpPr>
              <p:cNvPr id="21" name="Rectangle 41"/>
              <p:cNvSpPr/>
              <p:nvPr/>
            </p:nvSpPr>
            <p:spPr>
              <a:xfrm>
                <a:off x="-2203566" y="1532714"/>
                <a:ext cx="881612" cy="5123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5829"/>
                <a:endParaRPr lang="it-IT" sz="1711" dirty="0">
                  <a:solidFill>
                    <a:srgbClr val="D13D43"/>
                  </a:solidFill>
                </a:endParaRPr>
              </a:p>
            </p:txBody>
          </p:sp>
        </p:grpSp>
        <p:sp>
          <p:nvSpPr>
            <p:cNvPr id="19" name="Freeform 140"/>
            <p:cNvSpPr>
              <a:spLocks noEditPoints="1"/>
            </p:cNvSpPr>
            <p:nvPr/>
          </p:nvSpPr>
          <p:spPr bwMode="auto">
            <a:xfrm>
              <a:off x="-2185048" y="1551295"/>
              <a:ext cx="848617" cy="486445"/>
            </a:xfrm>
            <a:custGeom>
              <a:avLst/>
              <a:gdLst>
                <a:gd name="T0" fmla="*/ 9 w 101"/>
                <a:gd name="T1" fmla="*/ 5 h 58"/>
                <a:gd name="T2" fmla="*/ 9 w 101"/>
                <a:gd name="T3" fmla="*/ 12 h 58"/>
                <a:gd name="T4" fmla="*/ 6 w 101"/>
                <a:gd name="T5" fmla="*/ 32 h 58"/>
                <a:gd name="T6" fmla="*/ 10 w 101"/>
                <a:gd name="T7" fmla="*/ 57 h 58"/>
                <a:gd name="T8" fmla="*/ 15 w 101"/>
                <a:gd name="T9" fmla="*/ 37 h 58"/>
                <a:gd name="T10" fmla="*/ 21 w 101"/>
                <a:gd name="T11" fmla="*/ 54 h 58"/>
                <a:gd name="T12" fmla="*/ 25 w 101"/>
                <a:gd name="T13" fmla="*/ 34 h 58"/>
                <a:gd name="T14" fmla="*/ 43 w 101"/>
                <a:gd name="T15" fmla="*/ 16 h 58"/>
                <a:gd name="T16" fmla="*/ 57 w 101"/>
                <a:gd name="T17" fmla="*/ 24 h 58"/>
                <a:gd name="T18" fmla="*/ 65 w 101"/>
                <a:gd name="T19" fmla="*/ 15 h 58"/>
                <a:gd name="T20" fmla="*/ 58 w 101"/>
                <a:gd name="T21" fmla="*/ 1 h 58"/>
                <a:gd name="T22" fmla="*/ 49 w 101"/>
                <a:gd name="T23" fmla="*/ 7 h 58"/>
                <a:gd name="T24" fmla="*/ 43 w 101"/>
                <a:gd name="T25" fmla="*/ 16 h 58"/>
                <a:gd name="T26" fmla="*/ 36 w 101"/>
                <a:gd name="T27" fmla="*/ 58 h 58"/>
                <a:gd name="T28" fmla="*/ 100 w 101"/>
                <a:gd name="T29" fmla="*/ 51 h 58"/>
                <a:gd name="T30" fmla="*/ 100 w 101"/>
                <a:gd name="T31" fmla="*/ 54 h 58"/>
                <a:gd name="T32" fmla="*/ 82 w 101"/>
                <a:gd name="T33" fmla="*/ 43 h 58"/>
                <a:gd name="T34" fmla="*/ 101 w 101"/>
                <a:gd name="T35" fmla="*/ 45 h 58"/>
                <a:gd name="T36" fmla="*/ 81 w 101"/>
                <a:gd name="T37" fmla="*/ 36 h 58"/>
                <a:gd name="T38" fmla="*/ 100 w 101"/>
                <a:gd name="T39" fmla="*/ 35 h 58"/>
                <a:gd name="T40" fmla="*/ 43 w 101"/>
                <a:gd name="T41" fmla="*/ 54 h 58"/>
                <a:gd name="T42" fmla="*/ 65 w 101"/>
                <a:gd name="T43" fmla="*/ 43 h 58"/>
                <a:gd name="T44" fmla="*/ 65 w 101"/>
                <a:gd name="T45" fmla="*/ 46 h 58"/>
                <a:gd name="T46" fmla="*/ 43 w 101"/>
                <a:gd name="T47" fmla="*/ 35 h 58"/>
                <a:gd name="T48" fmla="*/ 66 w 101"/>
                <a:gd name="T49" fmla="*/ 36 h 58"/>
                <a:gd name="T50" fmla="*/ 81 w 101"/>
                <a:gd name="T51" fmla="*/ 28 h 58"/>
                <a:gd name="T52" fmla="*/ 100 w 101"/>
                <a:gd name="T53" fmla="*/ 27 h 58"/>
                <a:gd name="T54" fmla="*/ 72 w 101"/>
                <a:gd name="T55" fmla="*/ 31 h 58"/>
                <a:gd name="T56" fmla="*/ 78 w 101"/>
                <a:gd name="T57" fmla="*/ 26 h 58"/>
                <a:gd name="T58" fmla="*/ 73 w 101"/>
                <a:gd name="T59" fmla="*/ 27 h 58"/>
                <a:gd name="T60" fmla="*/ 72 w 101"/>
                <a:gd name="T61" fmla="*/ 50 h 58"/>
                <a:gd name="T62" fmla="*/ 77 w 101"/>
                <a:gd name="T63" fmla="*/ 56 h 58"/>
                <a:gd name="T64" fmla="*/ 76 w 101"/>
                <a:gd name="T65" fmla="*/ 55 h 58"/>
                <a:gd name="T66" fmla="*/ 76 w 101"/>
                <a:gd name="T67" fmla="*/ 55 h 58"/>
                <a:gd name="T68" fmla="*/ 72 w 101"/>
                <a:gd name="T69" fmla="*/ 47 h 58"/>
                <a:gd name="T70" fmla="*/ 78 w 101"/>
                <a:gd name="T71" fmla="*/ 42 h 58"/>
                <a:gd name="T72" fmla="*/ 73 w 101"/>
                <a:gd name="T73" fmla="*/ 43 h 58"/>
                <a:gd name="T74" fmla="*/ 74 w 101"/>
                <a:gd name="T75" fmla="*/ 39 h 58"/>
                <a:gd name="T76" fmla="*/ 77 w 101"/>
                <a:gd name="T77" fmla="*/ 34 h 58"/>
                <a:gd name="T78" fmla="*/ 72 w 101"/>
                <a:gd name="T79" fmla="*/ 36 h 58"/>
                <a:gd name="T80" fmla="*/ 82 w 101"/>
                <a:gd name="T81" fmla="*/ 19 h 58"/>
                <a:gd name="T82" fmla="*/ 101 w 101"/>
                <a:gd name="T83" fmla="*/ 20 h 58"/>
                <a:gd name="T84" fmla="*/ 74 w 101"/>
                <a:gd name="T85" fmla="*/ 22 h 58"/>
                <a:gd name="T86" fmla="*/ 76 w 101"/>
                <a:gd name="T87" fmla="*/ 18 h 58"/>
                <a:gd name="T88" fmla="*/ 72 w 101"/>
                <a:gd name="T89" fmla="*/ 21 h 58"/>
                <a:gd name="T90" fmla="*/ 81 w 101"/>
                <a:gd name="T91" fmla="*/ 12 h 58"/>
                <a:gd name="T92" fmla="*/ 100 w 101"/>
                <a:gd name="T93" fmla="*/ 10 h 58"/>
                <a:gd name="T94" fmla="*/ 75 w 101"/>
                <a:gd name="T95" fmla="*/ 14 h 58"/>
                <a:gd name="T96" fmla="*/ 74 w 101"/>
                <a:gd name="T97" fmla="*/ 12 h 58"/>
                <a:gd name="T98" fmla="*/ 74 w 101"/>
                <a:gd name="T99" fmla="*/ 14 h 58"/>
                <a:gd name="T100" fmla="*/ 100 w 101"/>
                <a:gd name="T101" fmla="*/ 2 h 58"/>
                <a:gd name="T102" fmla="*/ 74 w 101"/>
                <a:gd name="T103" fmla="*/ 5 h 58"/>
                <a:gd name="T104" fmla="*/ 77 w 101"/>
                <a:gd name="T105" fmla="*/ 2 h 58"/>
                <a:gd name="T106" fmla="*/ 73 w 101"/>
                <a:gd name="T10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58">
                  <a:moveTo>
                    <a:pt x="14" y="10"/>
                  </a:moveTo>
                  <a:cubicBezTo>
                    <a:pt x="17" y="10"/>
                    <a:pt x="19" y="8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8"/>
                    <a:pt x="11" y="10"/>
                    <a:pt x="14" y="10"/>
                  </a:cubicBezTo>
                  <a:close/>
                  <a:moveTo>
                    <a:pt x="22" y="14"/>
                  </a:moveTo>
                  <a:cubicBezTo>
                    <a:pt x="22" y="13"/>
                    <a:pt x="21" y="12"/>
                    <a:pt x="2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6" y="13"/>
                    <a:pt x="6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1" y="34"/>
                    <a:pt x="3" y="34"/>
                  </a:cubicBezTo>
                  <a:cubicBezTo>
                    <a:pt x="4" y="35"/>
                    <a:pt x="6" y="34"/>
                    <a:pt x="6" y="32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6"/>
                    <a:pt x="9" y="57"/>
                    <a:pt x="10" y="57"/>
                  </a:cubicBezTo>
                  <a:cubicBezTo>
                    <a:pt x="12" y="57"/>
                    <a:pt x="13" y="56"/>
                    <a:pt x="13" y="54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6"/>
                    <a:pt x="14" y="36"/>
                  </a:cubicBezTo>
                  <a:cubicBezTo>
                    <a:pt x="15" y="36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6"/>
                    <a:pt x="17" y="57"/>
                    <a:pt x="18" y="57"/>
                  </a:cubicBezTo>
                  <a:cubicBezTo>
                    <a:pt x="20" y="57"/>
                    <a:pt x="21" y="56"/>
                    <a:pt x="21" y="5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4"/>
                    <a:pt x="23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7" y="34"/>
                    <a:pt x="28" y="32"/>
                    <a:pt x="27" y="31"/>
                  </a:cubicBezTo>
                  <a:lnTo>
                    <a:pt x="22" y="14"/>
                  </a:lnTo>
                  <a:close/>
                  <a:moveTo>
                    <a:pt x="43" y="16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3"/>
                    <a:pt x="49" y="24"/>
                    <a:pt x="50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8" y="23"/>
                    <a:pt x="58" y="22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5" y="16"/>
                    <a:pt x="65" y="16"/>
                    <a:pt x="65" y="15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8"/>
                    <a:pt x="65" y="7"/>
                    <a:pt x="64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42" y="16"/>
                    <a:pt x="43" y="16"/>
                  </a:cubicBezTo>
                  <a:close/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6" y="58"/>
                    <a:pt x="36" y="58"/>
                  </a:cubicBezTo>
                  <a:cubicBezTo>
                    <a:pt x="37" y="58"/>
                    <a:pt x="37" y="57"/>
                    <a:pt x="37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lose/>
                  <a:moveTo>
                    <a:pt x="100" y="51"/>
                  </a:moveTo>
                  <a:cubicBezTo>
                    <a:pt x="82" y="51"/>
                    <a:pt x="82" y="51"/>
                    <a:pt x="82" y="51"/>
                  </a:cubicBezTo>
                  <a:cubicBezTo>
                    <a:pt x="81" y="51"/>
                    <a:pt x="81" y="52"/>
                    <a:pt x="81" y="53"/>
                  </a:cubicBezTo>
                  <a:cubicBezTo>
                    <a:pt x="81" y="54"/>
                    <a:pt x="81" y="54"/>
                    <a:pt x="82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1" y="54"/>
                    <a:pt x="101" y="53"/>
                  </a:cubicBezTo>
                  <a:cubicBezTo>
                    <a:pt x="101" y="52"/>
                    <a:pt x="100" y="51"/>
                    <a:pt x="100" y="51"/>
                  </a:cubicBezTo>
                  <a:close/>
                  <a:moveTo>
                    <a:pt x="100" y="43"/>
                  </a:moveTo>
                  <a:cubicBezTo>
                    <a:pt x="82" y="43"/>
                    <a:pt x="82" y="43"/>
                    <a:pt x="82" y="43"/>
                  </a:cubicBezTo>
                  <a:cubicBezTo>
                    <a:pt x="81" y="43"/>
                    <a:pt x="81" y="44"/>
                    <a:pt x="81" y="45"/>
                  </a:cubicBezTo>
                  <a:cubicBezTo>
                    <a:pt x="81" y="45"/>
                    <a:pt x="81" y="46"/>
                    <a:pt x="82" y="46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0" y="46"/>
                    <a:pt x="101" y="45"/>
                    <a:pt x="101" y="45"/>
                  </a:cubicBezTo>
                  <a:cubicBezTo>
                    <a:pt x="101" y="44"/>
                    <a:pt x="100" y="43"/>
                    <a:pt x="100" y="43"/>
                  </a:cubicBezTo>
                  <a:close/>
                  <a:moveTo>
                    <a:pt x="100" y="35"/>
                  </a:moveTo>
                  <a:cubicBezTo>
                    <a:pt x="82" y="35"/>
                    <a:pt x="82" y="35"/>
                    <a:pt x="82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2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1" y="37"/>
                    <a:pt x="101" y="36"/>
                  </a:cubicBezTo>
                  <a:cubicBezTo>
                    <a:pt x="101" y="36"/>
                    <a:pt x="100" y="35"/>
                    <a:pt x="100" y="35"/>
                  </a:cubicBezTo>
                  <a:close/>
                  <a:moveTo>
                    <a:pt x="65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2" y="51"/>
                    <a:pt x="41" y="52"/>
                    <a:pt x="41" y="53"/>
                  </a:cubicBezTo>
                  <a:cubicBezTo>
                    <a:pt x="41" y="54"/>
                    <a:pt x="42" y="54"/>
                    <a:pt x="43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6" y="54"/>
                    <a:pt x="66" y="54"/>
                    <a:pt x="66" y="53"/>
                  </a:cubicBezTo>
                  <a:cubicBezTo>
                    <a:pt x="66" y="52"/>
                    <a:pt x="66" y="51"/>
                    <a:pt x="65" y="51"/>
                  </a:cubicBezTo>
                  <a:close/>
                  <a:moveTo>
                    <a:pt x="65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2" y="43"/>
                    <a:pt x="41" y="44"/>
                    <a:pt x="41" y="45"/>
                  </a:cubicBezTo>
                  <a:cubicBezTo>
                    <a:pt x="41" y="45"/>
                    <a:pt x="42" y="46"/>
                    <a:pt x="43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66" y="44"/>
                    <a:pt x="66" y="43"/>
                    <a:pt x="65" y="43"/>
                  </a:cubicBezTo>
                  <a:close/>
                  <a:moveTo>
                    <a:pt x="65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2" y="35"/>
                    <a:pt x="41" y="36"/>
                    <a:pt x="41" y="36"/>
                  </a:cubicBezTo>
                  <a:cubicBezTo>
                    <a:pt x="41" y="37"/>
                    <a:pt x="42" y="38"/>
                    <a:pt x="43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6" y="38"/>
                    <a:pt x="66" y="37"/>
                    <a:pt x="66" y="36"/>
                  </a:cubicBezTo>
                  <a:cubicBezTo>
                    <a:pt x="66" y="36"/>
                    <a:pt x="66" y="35"/>
                    <a:pt x="65" y="35"/>
                  </a:cubicBezTo>
                  <a:close/>
                  <a:moveTo>
                    <a:pt x="100" y="27"/>
                  </a:moveTo>
                  <a:cubicBezTo>
                    <a:pt x="82" y="27"/>
                    <a:pt x="82" y="27"/>
                    <a:pt x="82" y="27"/>
                  </a:cubicBezTo>
                  <a:cubicBezTo>
                    <a:pt x="81" y="27"/>
                    <a:pt x="81" y="28"/>
                    <a:pt x="81" y="28"/>
                  </a:cubicBezTo>
                  <a:cubicBezTo>
                    <a:pt x="81" y="29"/>
                    <a:pt x="81" y="30"/>
                    <a:pt x="82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1" y="29"/>
                    <a:pt x="101" y="28"/>
                  </a:cubicBezTo>
                  <a:cubicBezTo>
                    <a:pt x="101" y="28"/>
                    <a:pt x="100" y="27"/>
                    <a:pt x="100" y="27"/>
                  </a:cubicBezTo>
                  <a:close/>
                  <a:moveTo>
                    <a:pt x="77" y="25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6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7" y="25"/>
                  </a:cubicBezTo>
                  <a:close/>
                  <a:moveTo>
                    <a:pt x="76" y="30"/>
                  </a:moveTo>
                  <a:cubicBezTo>
                    <a:pt x="73" y="30"/>
                    <a:pt x="73" y="30"/>
                    <a:pt x="73" y="30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6" y="27"/>
                    <a:pt x="76" y="27"/>
                    <a:pt x="76" y="27"/>
                  </a:cubicBezTo>
                  <a:lnTo>
                    <a:pt x="76" y="30"/>
                  </a:lnTo>
                  <a:close/>
                  <a:moveTo>
                    <a:pt x="77" y="50"/>
                  </a:move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78" y="56"/>
                    <a:pt x="78" y="55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0"/>
                    <a:pt x="77" y="50"/>
                  </a:cubicBezTo>
                  <a:close/>
                  <a:moveTo>
                    <a:pt x="76" y="55"/>
                  </a:moveTo>
                  <a:cubicBezTo>
                    <a:pt x="73" y="55"/>
                    <a:pt x="73" y="55"/>
                    <a:pt x="73" y="55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6" y="51"/>
                    <a:pt x="76" y="51"/>
                    <a:pt x="76" y="51"/>
                  </a:cubicBezTo>
                  <a:lnTo>
                    <a:pt x="76" y="55"/>
                  </a:lnTo>
                  <a:close/>
                  <a:moveTo>
                    <a:pt x="77" y="41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2" y="42"/>
                    <a:pt x="72" y="42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8"/>
                    <a:pt x="72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8" y="48"/>
                    <a:pt x="78" y="47"/>
                    <a:pt x="78" y="47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2"/>
                    <a:pt x="78" y="41"/>
                    <a:pt x="77" y="41"/>
                  </a:cubicBezTo>
                  <a:close/>
                  <a:moveTo>
                    <a:pt x="76" y="46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6" y="43"/>
                    <a:pt x="76" y="43"/>
                    <a:pt x="76" y="43"/>
                  </a:cubicBezTo>
                  <a:lnTo>
                    <a:pt x="76" y="46"/>
                  </a:lnTo>
                  <a:close/>
                  <a:moveTo>
                    <a:pt x="74" y="38"/>
                  </a:move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4"/>
                  </a:cubicBezTo>
                  <a:cubicBezTo>
                    <a:pt x="77" y="34"/>
                    <a:pt x="76" y="34"/>
                    <a:pt x="76" y="35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2" y="36"/>
                    <a:pt x="72" y="36"/>
                  </a:cubicBezTo>
                  <a:cubicBezTo>
                    <a:pt x="72" y="37"/>
                    <a:pt x="72" y="37"/>
                    <a:pt x="72" y="37"/>
                  </a:cubicBezTo>
                  <a:lnTo>
                    <a:pt x="74" y="38"/>
                  </a:lnTo>
                  <a:close/>
                  <a:moveTo>
                    <a:pt x="10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20"/>
                  </a:cubicBezTo>
                  <a:cubicBezTo>
                    <a:pt x="81" y="21"/>
                    <a:pt x="81" y="21"/>
                    <a:pt x="82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1" y="21"/>
                    <a:pt x="101" y="20"/>
                  </a:cubicBezTo>
                  <a:cubicBezTo>
                    <a:pt x="101" y="19"/>
                    <a:pt x="100" y="19"/>
                    <a:pt x="100" y="19"/>
                  </a:cubicBezTo>
                  <a:close/>
                  <a:moveTo>
                    <a:pt x="74" y="22"/>
                  </a:move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5" y="22"/>
                    <a:pt x="75" y="22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19"/>
                    <a:pt x="72" y="19"/>
                    <a:pt x="72" y="20"/>
                  </a:cubicBezTo>
                  <a:cubicBezTo>
                    <a:pt x="72" y="20"/>
                    <a:pt x="72" y="20"/>
                    <a:pt x="72" y="21"/>
                  </a:cubicBezTo>
                  <a:lnTo>
                    <a:pt x="74" y="22"/>
                  </a:lnTo>
                  <a:close/>
                  <a:moveTo>
                    <a:pt x="100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1" y="10"/>
                    <a:pt x="81" y="11"/>
                    <a:pt x="81" y="12"/>
                  </a:cubicBezTo>
                  <a:cubicBezTo>
                    <a:pt x="81" y="12"/>
                    <a:pt x="81" y="13"/>
                    <a:pt x="82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1" y="12"/>
                    <a:pt x="101" y="12"/>
                  </a:cubicBezTo>
                  <a:cubicBezTo>
                    <a:pt x="101" y="11"/>
                    <a:pt x="100" y="10"/>
                    <a:pt x="100" y="10"/>
                  </a:cubicBezTo>
                  <a:close/>
                  <a:moveTo>
                    <a:pt x="74" y="14"/>
                  </a:move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5" y="14"/>
                    <a:pt x="75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76" y="9"/>
                    <a:pt x="76" y="10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2" y="11"/>
                    <a:pt x="72" y="11"/>
                  </a:cubicBezTo>
                  <a:cubicBezTo>
                    <a:pt x="72" y="12"/>
                    <a:pt x="72" y="12"/>
                    <a:pt x="72" y="12"/>
                  </a:cubicBezTo>
                  <a:lnTo>
                    <a:pt x="74" y="14"/>
                  </a:lnTo>
                  <a:close/>
                  <a:moveTo>
                    <a:pt x="82" y="5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1" y="4"/>
                    <a:pt x="101" y="3"/>
                  </a:cubicBezTo>
                  <a:cubicBezTo>
                    <a:pt x="101" y="3"/>
                    <a:pt x="100" y="2"/>
                    <a:pt x="100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4"/>
                    <a:pt x="81" y="5"/>
                    <a:pt x="82" y="5"/>
                  </a:cubicBezTo>
                  <a:close/>
                  <a:moveTo>
                    <a:pt x="74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5" y="5"/>
                    <a:pt x="75" y="5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2" y="3"/>
                    <a:pt x="72" y="3"/>
                  </a:cubicBezTo>
                  <a:cubicBezTo>
                    <a:pt x="72" y="3"/>
                    <a:pt x="72" y="4"/>
                    <a:pt x="72" y="4"/>
                  </a:cubicBezTo>
                  <a:lnTo>
                    <a:pt x="74" y="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</p:grpSp>
      <p:sp>
        <p:nvSpPr>
          <p:cNvPr id="22" name="TextBox 43"/>
          <p:cNvSpPr txBox="1"/>
          <p:nvPr/>
        </p:nvSpPr>
        <p:spPr>
          <a:xfrm>
            <a:off x="5878281" y="1215849"/>
            <a:ext cx="5020431" cy="326056"/>
          </a:xfrm>
          <a:prstGeom prst="rect">
            <a:avLst/>
          </a:prstGeom>
          <a:noFill/>
        </p:spPr>
        <p:txBody>
          <a:bodyPr wrap="square" lIns="46718" tIns="46718" rIns="46718" bIns="46718" rtlCol="0">
            <a:noAutofit/>
          </a:bodyPr>
          <a:lstStyle/>
          <a:p>
            <a:pPr marL="156183" indent="-156183" defTabSz="425829">
              <a:spcAft>
                <a:spcPts val="513"/>
              </a:spcAft>
            </a:pPr>
            <a:r>
              <a:rPr lang="it-IT" sz="1600" b="1" dirty="0">
                <a:solidFill>
                  <a:srgbClr val="F79646">
                    <a:lumMod val="50000"/>
                  </a:srgbClr>
                </a:solidFill>
              </a:rPr>
              <a:t>1. Migliorare l'esperienza di cura del cittadino / paziente: Far muovere le informazioni e non i pazienti</a:t>
            </a:r>
          </a:p>
        </p:txBody>
      </p:sp>
      <p:sp>
        <p:nvSpPr>
          <p:cNvPr id="34" name="TextBox 55"/>
          <p:cNvSpPr txBox="1"/>
          <p:nvPr/>
        </p:nvSpPr>
        <p:spPr>
          <a:xfrm>
            <a:off x="7491353" y="2423296"/>
            <a:ext cx="3001739" cy="441816"/>
          </a:xfrm>
          <a:prstGeom prst="rect">
            <a:avLst/>
          </a:prstGeom>
          <a:noFill/>
        </p:spPr>
        <p:txBody>
          <a:bodyPr wrap="square" lIns="46718" tIns="46718" rIns="46718" bIns="46718" rtlCol="0">
            <a:noAutofit/>
          </a:bodyPr>
          <a:lstStyle/>
          <a:p>
            <a:pPr marL="156183" indent="-156183" defTabSz="425829">
              <a:spcAft>
                <a:spcPts val="513"/>
              </a:spcAft>
            </a:pPr>
            <a:r>
              <a:rPr lang="it-IT" sz="1600" b="1" dirty="0">
                <a:solidFill>
                  <a:srgbClr val="F79646">
                    <a:lumMod val="50000"/>
                  </a:srgbClr>
                </a:solidFill>
              </a:rPr>
              <a:t>2. Promuovere efficienza, trasparenza e sicurezza</a:t>
            </a:r>
          </a:p>
        </p:txBody>
      </p:sp>
      <p:sp>
        <p:nvSpPr>
          <p:cNvPr id="35" name="TextBox 58"/>
          <p:cNvSpPr txBox="1"/>
          <p:nvPr/>
        </p:nvSpPr>
        <p:spPr>
          <a:xfrm>
            <a:off x="7064148" y="3902362"/>
            <a:ext cx="3656725" cy="834700"/>
          </a:xfrm>
          <a:prstGeom prst="rect">
            <a:avLst/>
          </a:prstGeom>
          <a:noFill/>
        </p:spPr>
        <p:txBody>
          <a:bodyPr wrap="square" lIns="46718" tIns="46718" rIns="46718" bIns="46718" rtlCol="0">
            <a:noAutofit/>
          </a:bodyPr>
          <a:lstStyle/>
          <a:p>
            <a:pPr marL="156183" indent="-156183" defTabSz="425829">
              <a:spcAft>
                <a:spcPts val="513"/>
              </a:spcAft>
            </a:pPr>
            <a:r>
              <a:rPr lang="it-IT" sz="1600" b="1" dirty="0">
                <a:solidFill>
                  <a:srgbClr val="F79646">
                    <a:lumMod val="50000"/>
                  </a:srgbClr>
                </a:solidFill>
              </a:rPr>
              <a:t>3. Migliorare l’esperienza del personale che opera in sanità: La storia clinica del paziente a disposizione.</a:t>
            </a:r>
          </a:p>
        </p:txBody>
      </p:sp>
      <p:grpSp>
        <p:nvGrpSpPr>
          <p:cNvPr id="36" name="Group 110"/>
          <p:cNvGrpSpPr/>
          <p:nvPr/>
        </p:nvGrpSpPr>
        <p:grpSpPr>
          <a:xfrm>
            <a:off x="9793312" y="1401982"/>
            <a:ext cx="657311" cy="752132"/>
            <a:chOff x="4394200" y="2919413"/>
            <a:chExt cx="1782763" cy="2039937"/>
          </a:xfrm>
        </p:grpSpPr>
        <p:sp>
          <p:nvSpPr>
            <p:cNvPr id="37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4394200" y="2919413"/>
              <a:ext cx="1782763" cy="203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38" name="Freeform 175"/>
            <p:cNvSpPr>
              <a:spLocks noEditPoints="1"/>
            </p:cNvSpPr>
            <p:nvPr/>
          </p:nvSpPr>
          <p:spPr bwMode="auto">
            <a:xfrm>
              <a:off x="4729163" y="3414713"/>
              <a:ext cx="984250" cy="784225"/>
            </a:xfrm>
            <a:custGeom>
              <a:avLst/>
              <a:gdLst>
                <a:gd name="T0" fmla="*/ 19 w 308"/>
                <a:gd name="T1" fmla="*/ 182 h 246"/>
                <a:gd name="T2" fmla="*/ 15 w 308"/>
                <a:gd name="T3" fmla="*/ 175 h 246"/>
                <a:gd name="T4" fmla="*/ 8 w 308"/>
                <a:gd name="T5" fmla="*/ 164 h 246"/>
                <a:gd name="T6" fmla="*/ 7 w 308"/>
                <a:gd name="T7" fmla="*/ 155 h 246"/>
                <a:gd name="T8" fmla="*/ 5 w 308"/>
                <a:gd name="T9" fmla="*/ 148 h 246"/>
                <a:gd name="T10" fmla="*/ 4 w 308"/>
                <a:gd name="T11" fmla="*/ 134 h 246"/>
                <a:gd name="T12" fmla="*/ 2 w 308"/>
                <a:gd name="T13" fmla="*/ 127 h 246"/>
                <a:gd name="T14" fmla="*/ 5 w 308"/>
                <a:gd name="T15" fmla="*/ 119 h 246"/>
                <a:gd name="T16" fmla="*/ 0 w 308"/>
                <a:gd name="T17" fmla="*/ 122 h 246"/>
                <a:gd name="T18" fmla="*/ 1 w 308"/>
                <a:gd name="T19" fmla="*/ 114 h 246"/>
                <a:gd name="T20" fmla="*/ 3 w 308"/>
                <a:gd name="T21" fmla="*/ 112 h 246"/>
                <a:gd name="T22" fmla="*/ 3 w 308"/>
                <a:gd name="T23" fmla="*/ 112 h 246"/>
                <a:gd name="T24" fmla="*/ 2 w 308"/>
                <a:gd name="T25" fmla="*/ 107 h 246"/>
                <a:gd name="T26" fmla="*/ 8 w 308"/>
                <a:gd name="T27" fmla="*/ 105 h 246"/>
                <a:gd name="T28" fmla="*/ 4 w 308"/>
                <a:gd name="T29" fmla="*/ 105 h 246"/>
                <a:gd name="T30" fmla="*/ 3 w 308"/>
                <a:gd name="T31" fmla="*/ 100 h 246"/>
                <a:gd name="T32" fmla="*/ 6 w 308"/>
                <a:gd name="T33" fmla="*/ 98 h 246"/>
                <a:gd name="T34" fmla="*/ 4 w 308"/>
                <a:gd name="T35" fmla="*/ 99 h 246"/>
                <a:gd name="T36" fmla="*/ 6 w 308"/>
                <a:gd name="T37" fmla="*/ 93 h 246"/>
                <a:gd name="T38" fmla="*/ 9 w 308"/>
                <a:gd name="T39" fmla="*/ 91 h 246"/>
                <a:gd name="T40" fmla="*/ 8 w 308"/>
                <a:gd name="T41" fmla="*/ 91 h 246"/>
                <a:gd name="T42" fmla="*/ 8 w 308"/>
                <a:gd name="T43" fmla="*/ 86 h 246"/>
                <a:gd name="T44" fmla="*/ 17 w 308"/>
                <a:gd name="T45" fmla="*/ 87 h 246"/>
                <a:gd name="T46" fmla="*/ 11 w 308"/>
                <a:gd name="T47" fmla="*/ 85 h 246"/>
                <a:gd name="T48" fmla="*/ 11 w 308"/>
                <a:gd name="T49" fmla="*/ 85 h 246"/>
                <a:gd name="T50" fmla="*/ 15 w 308"/>
                <a:gd name="T51" fmla="*/ 79 h 246"/>
                <a:gd name="T52" fmla="*/ 12 w 308"/>
                <a:gd name="T53" fmla="*/ 80 h 246"/>
                <a:gd name="T54" fmla="*/ 15 w 308"/>
                <a:gd name="T55" fmla="*/ 73 h 246"/>
                <a:gd name="T56" fmla="*/ 15 w 308"/>
                <a:gd name="T57" fmla="*/ 73 h 246"/>
                <a:gd name="T58" fmla="*/ 19 w 308"/>
                <a:gd name="T59" fmla="*/ 73 h 246"/>
                <a:gd name="T60" fmla="*/ 18 w 308"/>
                <a:gd name="T61" fmla="*/ 72 h 246"/>
                <a:gd name="T62" fmla="*/ 20 w 308"/>
                <a:gd name="T63" fmla="*/ 68 h 246"/>
                <a:gd name="T64" fmla="*/ 41 w 308"/>
                <a:gd name="T65" fmla="*/ 83 h 246"/>
                <a:gd name="T66" fmla="*/ 33 w 308"/>
                <a:gd name="T67" fmla="*/ 75 h 246"/>
                <a:gd name="T68" fmla="*/ 21 w 308"/>
                <a:gd name="T69" fmla="*/ 67 h 246"/>
                <a:gd name="T70" fmla="*/ 24 w 308"/>
                <a:gd name="T71" fmla="*/ 62 h 246"/>
                <a:gd name="T72" fmla="*/ 37 w 308"/>
                <a:gd name="T73" fmla="*/ 70 h 246"/>
                <a:gd name="T74" fmla="*/ 46 w 308"/>
                <a:gd name="T75" fmla="*/ 78 h 246"/>
                <a:gd name="T76" fmla="*/ 28 w 308"/>
                <a:gd name="T77" fmla="*/ 62 h 246"/>
                <a:gd name="T78" fmla="*/ 24 w 308"/>
                <a:gd name="T79" fmla="*/ 62 h 246"/>
                <a:gd name="T80" fmla="*/ 33 w 308"/>
                <a:gd name="T81" fmla="*/ 57 h 246"/>
                <a:gd name="T82" fmla="*/ 47 w 308"/>
                <a:gd name="T83" fmla="*/ 71 h 246"/>
                <a:gd name="T84" fmla="*/ 33 w 308"/>
                <a:gd name="T85" fmla="*/ 58 h 246"/>
                <a:gd name="T86" fmla="*/ 29 w 308"/>
                <a:gd name="T87" fmla="*/ 57 h 246"/>
                <a:gd name="T88" fmla="*/ 31 w 308"/>
                <a:gd name="T89" fmla="*/ 56 h 246"/>
                <a:gd name="T90" fmla="*/ 46 w 308"/>
                <a:gd name="T91" fmla="*/ 61 h 246"/>
                <a:gd name="T92" fmla="*/ 34 w 308"/>
                <a:gd name="T93" fmla="*/ 52 h 246"/>
                <a:gd name="T94" fmla="*/ 34 w 308"/>
                <a:gd name="T95" fmla="*/ 52 h 246"/>
                <a:gd name="T96" fmla="*/ 36 w 308"/>
                <a:gd name="T97" fmla="*/ 52 h 246"/>
                <a:gd name="T98" fmla="*/ 49 w 308"/>
                <a:gd name="T99" fmla="*/ 54 h 246"/>
                <a:gd name="T100" fmla="*/ 43 w 308"/>
                <a:gd name="T101" fmla="*/ 49 h 246"/>
                <a:gd name="T102" fmla="*/ 40 w 308"/>
                <a:gd name="T103" fmla="*/ 48 h 246"/>
                <a:gd name="T104" fmla="*/ 41 w 308"/>
                <a:gd name="T105" fmla="*/ 47 h 246"/>
                <a:gd name="T106" fmla="*/ 46 w 308"/>
                <a:gd name="T107" fmla="*/ 44 h 246"/>
                <a:gd name="T108" fmla="*/ 47 w 308"/>
                <a:gd name="T109" fmla="*/ 44 h 246"/>
                <a:gd name="T110" fmla="*/ 252 w 308"/>
                <a:gd name="T111" fmla="*/ 0 h 246"/>
                <a:gd name="T112" fmla="*/ 251 w 308"/>
                <a:gd name="T113" fmla="*/ 0 h 246"/>
                <a:gd name="T114" fmla="*/ 66 w 308"/>
                <a:gd name="T115" fmla="*/ 42 h 246"/>
                <a:gd name="T116" fmla="*/ 52 w 308"/>
                <a:gd name="T117" fmla="*/ 48 h 246"/>
                <a:gd name="T118" fmla="*/ 251 w 308"/>
                <a:gd name="T11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246">
                  <a:moveTo>
                    <a:pt x="71" y="241"/>
                  </a:moveTo>
                  <a:cubicBezTo>
                    <a:pt x="71" y="243"/>
                    <a:pt x="71" y="244"/>
                    <a:pt x="73" y="246"/>
                  </a:cubicBezTo>
                  <a:cubicBezTo>
                    <a:pt x="73" y="246"/>
                    <a:pt x="73" y="246"/>
                    <a:pt x="73" y="246"/>
                  </a:cubicBezTo>
                  <a:cubicBezTo>
                    <a:pt x="72" y="245"/>
                    <a:pt x="71" y="243"/>
                    <a:pt x="71" y="241"/>
                  </a:cubicBezTo>
                  <a:moveTo>
                    <a:pt x="19" y="181"/>
                  </a:moveTo>
                  <a:cubicBezTo>
                    <a:pt x="19" y="181"/>
                    <a:pt x="19" y="182"/>
                    <a:pt x="19" y="182"/>
                  </a:cubicBezTo>
                  <a:cubicBezTo>
                    <a:pt x="19" y="182"/>
                    <a:pt x="19" y="181"/>
                    <a:pt x="19" y="181"/>
                  </a:cubicBezTo>
                  <a:cubicBezTo>
                    <a:pt x="19" y="181"/>
                    <a:pt x="19" y="181"/>
                    <a:pt x="19" y="181"/>
                  </a:cubicBezTo>
                  <a:moveTo>
                    <a:pt x="15" y="175"/>
                  </a:moveTo>
                  <a:cubicBezTo>
                    <a:pt x="15" y="175"/>
                    <a:pt x="15" y="176"/>
                    <a:pt x="15" y="176"/>
                  </a:cubicBezTo>
                  <a:cubicBezTo>
                    <a:pt x="15" y="176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moveTo>
                    <a:pt x="12" y="169"/>
                  </a:moveTo>
                  <a:cubicBezTo>
                    <a:pt x="12" y="169"/>
                    <a:pt x="11" y="170"/>
                    <a:pt x="11" y="170"/>
                  </a:cubicBezTo>
                  <a:cubicBezTo>
                    <a:pt x="11" y="170"/>
                    <a:pt x="12" y="169"/>
                    <a:pt x="12" y="169"/>
                  </a:cubicBezTo>
                  <a:cubicBezTo>
                    <a:pt x="12" y="169"/>
                    <a:pt x="12" y="169"/>
                    <a:pt x="12" y="169"/>
                  </a:cubicBezTo>
                  <a:moveTo>
                    <a:pt x="9" y="162"/>
                  </a:moveTo>
                  <a:cubicBezTo>
                    <a:pt x="9" y="162"/>
                    <a:pt x="8" y="163"/>
                    <a:pt x="8" y="164"/>
                  </a:cubicBezTo>
                  <a:cubicBezTo>
                    <a:pt x="8" y="163"/>
                    <a:pt x="9" y="162"/>
                    <a:pt x="9" y="162"/>
                  </a:cubicBezTo>
                  <a:cubicBezTo>
                    <a:pt x="9" y="162"/>
                    <a:pt x="9" y="162"/>
                    <a:pt x="9" y="162"/>
                  </a:cubicBezTo>
                  <a:moveTo>
                    <a:pt x="7" y="155"/>
                  </a:moveTo>
                  <a:cubicBezTo>
                    <a:pt x="6" y="156"/>
                    <a:pt x="6" y="156"/>
                    <a:pt x="6" y="157"/>
                  </a:cubicBezTo>
                  <a:cubicBezTo>
                    <a:pt x="6" y="156"/>
                    <a:pt x="6" y="156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moveTo>
                    <a:pt x="5" y="148"/>
                  </a:moveTo>
                  <a:cubicBezTo>
                    <a:pt x="5" y="148"/>
                    <a:pt x="5" y="148"/>
                    <a:pt x="5" y="148"/>
                  </a:cubicBezTo>
                  <a:cubicBezTo>
                    <a:pt x="4" y="149"/>
                    <a:pt x="3" y="150"/>
                    <a:pt x="3" y="151"/>
                  </a:cubicBezTo>
                  <a:cubicBezTo>
                    <a:pt x="3" y="150"/>
                    <a:pt x="4" y="149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moveTo>
                    <a:pt x="4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3" y="141"/>
                    <a:pt x="2" y="143"/>
                    <a:pt x="2" y="144"/>
                  </a:cubicBezTo>
                  <a:cubicBezTo>
                    <a:pt x="2" y="143"/>
                    <a:pt x="3" y="141"/>
                    <a:pt x="4" y="141"/>
                  </a:cubicBezTo>
                  <a:cubicBezTo>
                    <a:pt x="4" y="141"/>
                    <a:pt x="4" y="141"/>
                    <a:pt x="4" y="141"/>
                  </a:cubicBezTo>
                  <a:moveTo>
                    <a:pt x="4" y="134"/>
                  </a:moveTo>
                  <a:cubicBezTo>
                    <a:pt x="3" y="134"/>
                    <a:pt x="3" y="134"/>
                    <a:pt x="3" y="134"/>
                  </a:cubicBezTo>
                  <a:cubicBezTo>
                    <a:pt x="2" y="134"/>
                    <a:pt x="1" y="135"/>
                    <a:pt x="1" y="136"/>
                  </a:cubicBezTo>
                  <a:cubicBezTo>
                    <a:pt x="1" y="135"/>
                    <a:pt x="2" y="134"/>
                    <a:pt x="3" y="134"/>
                  </a:cubicBezTo>
                  <a:cubicBezTo>
                    <a:pt x="4" y="134"/>
                    <a:pt x="4" y="134"/>
                    <a:pt x="4" y="134"/>
                  </a:cubicBezTo>
                  <a:moveTo>
                    <a:pt x="4" y="127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1" y="127"/>
                    <a:pt x="0" y="128"/>
                    <a:pt x="0" y="129"/>
                  </a:cubicBezTo>
                  <a:cubicBezTo>
                    <a:pt x="0" y="128"/>
                    <a:pt x="1" y="127"/>
                    <a:pt x="2" y="127"/>
                  </a:cubicBezTo>
                  <a:cubicBezTo>
                    <a:pt x="4" y="127"/>
                    <a:pt x="4" y="127"/>
                    <a:pt x="4" y="127"/>
                  </a:cubicBezTo>
                  <a:moveTo>
                    <a:pt x="3" y="119"/>
                  </a:moveTo>
                  <a:cubicBezTo>
                    <a:pt x="3" y="119"/>
                    <a:pt x="3" y="119"/>
                    <a:pt x="3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119"/>
                    <a:pt x="3" y="119"/>
                    <a:pt x="3" y="119"/>
                  </a:cubicBezTo>
                  <a:moveTo>
                    <a:pt x="2" y="119"/>
                  </a:moveTo>
                  <a:cubicBezTo>
                    <a:pt x="1" y="119"/>
                    <a:pt x="0" y="120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0"/>
                    <a:pt x="1" y="119"/>
                    <a:pt x="2" y="119"/>
                  </a:cubicBezTo>
                  <a:moveTo>
                    <a:pt x="2" y="119"/>
                  </a:move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moveTo>
                    <a:pt x="3" y="112"/>
                  </a:moveTo>
                  <a:cubicBezTo>
                    <a:pt x="3" y="112"/>
                    <a:pt x="3" y="112"/>
                    <a:pt x="3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3" y="112"/>
                    <a:pt x="3" y="112"/>
                  </a:cubicBezTo>
                  <a:moveTo>
                    <a:pt x="3" y="112"/>
                  </a:moveTo>
                  <a:cubicBezTo>
                    <a:pt x="2" y="112"/>
                    <a:pt x="1" y="113"/>
                    <a:pt x="1" y="114"/>
                  </a:cubicBezTo>
                  <a:cubicBezTo>
                    <a:pt x="1" y="113"/>
                    <a:pt x="2" y="112"/>
                    <a:pt x="3" y="112"/>
                  </a:cubicBezTo>
                  <a:moveTo>
                    <a:pt x="3" y="112"/>
                  </a:move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3" y="112"/>
                    <a:pt x="3" y="112"/>
                  </a:cubicBezTo>
                  <a:moveTo>
                    <a:pt x="2" y="107"/>
                  </a:move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2" y="107"/>
                    <a:pt x="2" y="107"/>
                  </a:cubicBezTo>
                  <a:moveTo>
                    <a:pt x="5" y="105"/>
                  </a:moveTo>
                  <a:cubicBezTo>
                    <a:pt x="5" y="105"/>
                    <a:pt x="5" y="105"/>
                    <a:pt x="5" y="105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5"/>
                    <a:pt x="5" y="105"/>
                    <a:pt x="5" y="105"/>
                  </a:cubicBezTo>
                  <a:moveTo>
                    <a:pt x="4" y="105"/>
                  </a:moveTo>
                  <a:cubicBezTo>
                    <a:pt x="3" y="105"/>
                    <a:pt x="2" y="105"/>
                    <a:pt x="2" y="106"/>
                  </a:cubicBezTo>
                  <a:cubicBezTo>
                    <a:pt x="2" y="105"/>
                    <a:pt x="3" y="105"/>
                    <a:pt x="4" y="105"/>
                  </a:cubicBezTo>
                  <a:moveTo>
                    <a:pt x="4" y="105"/>
                  </a:move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moveTo>
                    <a:pt x="4" y="99"/>
                  </a:moveTo>
                  <a:cubicBezTo>
                    <a:pt x="4" y="100"/>
                    <a:pt x="4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4" y="100"/>
                    <a:pt x="4" y="100"/>
                    <a:pt x="4" y="99"/>
                  </a:cubicBezTo>
                  <a:moveTo>
                    <a:pt x="4" y="99"/>
                  </a:move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moveTo>
                    <a:pt x="6" y="98"/>
                  </a:moveTo>
                  <a:cubicBezTo>
                    <a:pt x="7" y="98"/>
                    <a:pt x="7" y="98"/>
                    <a:pt x="7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7" y="98"/>
                    <a:pt x="6" y="98"/>
                  </a:cubicBezTo>
                  <a:moveTo>
                    <a:pt x="6" y="98"/>
                  </a:moveTo>
                  <a:cubicBezTo>
                    <a:pt x="5" y="98"/>
                    <a:pt x="4" y="98"/>
                    <a:pt x="4" y="99"/>
                  </a:cubicBezTo>
                  <a:cubicBezTo>
                    <a:pt x="4" y="98"/>
                    <a:pt x="5" y="98"/>
                    <a:pt x="6" y="98"/>
                  </a:cubicBezTo>
                  <a:moveTo>
                    <a:pt x="6" y="98"/>
                  </a:move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moveTo>
                    <a:pt x="6" y="93"/>
                  </a:moveTo>
                  <a:cubicBezTo>
                    <a:pt x="6" y="93"/>
                    <a:pt x="6" y="93"/>
                    <a:pt x="6" y="93"/>
                  </a:cubicBezTo>
                  <a:cubicBezTo>
                    <a:pt x="6" y="93"/>
                    <a:pt x="6" y="93"/>
                    <a:pt x="6" y="94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moveTo>
                    <a:pt x="8" y="91"/>
                  </a:moveTo>
                  <a:cubicBezTo>
                    <a:pt x="7" y="91"/>
                    <a:pt x="6" y="92"/>
                    <a:pt x="6" y="92"/>
                  </a:cubicBezTo>
                  <a:cubicBezTo>
                    <a:pt x="6" y="92"/>
                    <a:pt x="7" y="91"/>
                    <a:pt x="8" y="91"/>
                  </a:cubicBezTo>
                  <a:moveTo>
                    <a:pt x="8" y="91"/>
                  </a:moveTo>
                  <a:cubicBezTo>
                    <a:pt x="8" y="91"/>
                    <a:pt x="8" y="91"/>
                    <a:pt x="8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1"/>
                    <a:pt x="8" y="91"/>
                    <a:pt x="8" y="91"/>
                  </a:cubicBezTo>
                  <a:moveTo>
                    <a:pt x="9" y="86"/>
                  </a:moveTo>
                  <a:cubicBezTo>
                    <a:pt x="9" y="86"/>
                    <a:pt x="9" y="86"/>
                    <a:pt x="8" y="86"/>
                  </a:cubicBezTo>
                  <a:cubicBezTo>
                    <a:pt x="8" y="86"/>
                    <a:pt x="8" y="87"/>
                    <a:pt x="8" y="87"/>
                  </a:cubicBezTo>
                  <a:cubicBezTo>
                    <a:pt x="8" y="87"/>
                    <a:pt x="8" y="86"/>
                    <a:pt x="8" y="86"/>
                  </a:cubicBezTo>
                  <a:cubicBezTo>
                    <a:pt x="9" y="86"/>
                    <a:pt x="9" y="86"/>
                    <a:pt x="9" y="86"/>
                  </a:cubicBezTo>
                  <a:moveTo>
                    <a:pt x="12" y="85"/>
                  </a:moveTo>
                  <a:cubicBezTo>
                    <a:pt x="12" y="85"/>
                    <a:pt x="12" y="85"/>
                    <a:pt x="12" y="85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moveTo>
                    <a:pt x="12" y="85"/>
                  </a:move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moveTo>
                    <a:pt x="11" y="85"/>
                  </a:moveTo>
                  <a:cubicBezTo>
                    <a:pt x="10" y="85"/>
                    <a:pt x="9" y="85"/>
                    <a:pt x="9" y="86"/>
                  </a:cubicBezTo>
                  <a:cubicBezTo>
                    <a:pt x="9" y="85"/>
                    <a:pt x="10" y="85"/>
                    <a:pt x="11" y="85"/>
                  </a:cubicBezTo>
                  <a:moveTo>
                    <a:pt x="11" y="85"/>
                  </a:move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moveTo>
                    <a:pt x="15" y="79"/>
                  </a:moveTo>
                  <a:cubicBezTo>
                    <a:pt x="15" y="79"/>
                    <a:pt x="15" y="79"/>
                    <a:pt x="15" y="79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moveTo>
                    <a:pt x="15" y="79"/>
                  </a:move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moveTo>
                    <a:pt x="14" y="78"/>
                  </a:moveTo>
                  <a:cubicBezTo>
                    <a:pt x="13" y="78"/>
                    <a:pt x="12" y="79"/>
                    <a:pt x="12" y="80"/>
                  </a:cubicBezTo>
                  <a:cubicBezTo>
                    <a:pt x="12" y="80"/>
                    <a:pt x="11" y="80"/>
                    <a:pt x="11" y="81"/>
                  </a:cubicBezTo>
                  <a:cubicBezTo>
                    <a:pt x="11" y="80"/>
                    <a:pt x="12" y="80"/>
                    <a:pt x="12" y="80"/>
                  </a:cubicBezTo>
                  <a:cubicBezTo>
                    <a:pt x="12" y="79"/>
                    <a:pt x="13" y="78"/>
                    <a:pt x="14" y="78"/>
                  </a:cubicBezTo>
                  <a:moveTo>
                    <a:pt x="14" y="78"/>
                  </a:moveTo>
                  <a:cubicBezTo>
                    <a:pt x="14" y="78"/>
                    <a:pt x="14" y="78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moveTo>
                    <a:pt x="15" y="73"/>
                  </a:moveTo>
                  <a:cubicBezTo>
                    <a:pt x="15" y="73"/>
                    <a:pt x="15" y="73"/>
                    <a:pt x="15" y="73"/>
                  </a:cubicBezTo>
                  <a:cubicBezTo>
                    <a:pt x="15" y="74"/>
                    <a:pt x="15" y="74"/>
                    <a:pt x="15" y="75"/>
                  </a:cubicBezTo>
                  <a:cubicBezTo>
                    <a:pt x="15" y="74"/>
                    <a:pt x="15" y="74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moveTo>
                    <a:pt x="16" y="73"/>
                  </a:moveTo>
                  <a:cubicBezTo>
                    <a:pt x="16" y="73"/>
                    <a:pt x="16" y="73"/>
                    <a:pt x="15" y="73"/>
                  </a:cubicBezTo>
                  <a:cubicBezTo>
                    <a:pt x="16" y="73"/>
                    <a:pt x="16" y="73"/>
                    <a:pt x="16" y="73"/>
                  </a:cubicBezTo>
                  <a:moveTo>
                    <a:pt x="19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moveTo>
                    <a:pt x="17" y="72"/>
                  </a:moveTo>
                  <a:cubicBezTo>
                    <a:pt x="17" y="72"/>
                    <a:pt x="16" y="73"/>
                    <a:pt x="16" y="73"/>
                  </a:cubicBezTo>
                  <a:cubicBezTo>
                    <a:pt x="16" y="73"/>
                    <a:pt x="17" y="72"/>
                    <a:pt x="17" y="72"/>
                  </a:cubicBezTo>
                  <a:moveTo>
                    <a:pt x="18" y="72"/>
                  </a:move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moveTo>
                    <a:pt x="20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9" y="68"/>
                    <a:pt x="19" y="69"/>
                    <a:pt x="19" y="69"/>
                  </a:cubicBezTo>
                  <a:cubicBezTo>
                    <a:pt x="19" y="69"/>
                    <a:pt x="19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moveTo>
                    <a:pt x="21" y="67"/>
                  </a:moveTo>
                  <a:cubicBezTo>
                    <a:pt x="21" y="67"/>
                    <a:pt x="20" y="67"/>
                    <a:pt x="20" y="68"/>
                  </a:cubicBezTo>
                  <a:cubicBezTo>
                    <a:pt x="20" y="67"/>
                    <a:pt x="21" y="67"/>
                    <a:pt x="21" y="67"/>
                  </a:cubicBezTo>
                  <a:moveTo>
                    <a:pt x="22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moveTo>
                    <a:pt x="24" y="62"/>
                  </a:moveTo>
                  <a:cubicBezTo>
                    <a:pt x="24" y="62"/>
                    <a:pt x="24" y="62"/>
                    <a:pt x="24" y="62"/>
                  </a:cubicBezTo>
                  <a:cubicBezTo>
                    <a:pt x="24" y="63"/>
                    <a:pt x="23" y="63"/>
                    <a:pt x="23" y="64"/>
                  </a:cubicBezTo>
                  <a:cubicBezTo>
                    <a:pt x="23" y="63"/>
                    <a:pt x="24" y="63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moveTo>
                    <a:pt x="27" y="62"/>
                  </a:moveTo>
                  <a:cubicBezTo>
                    <a:pt x="27" y="62"/>
                    <a:pt x="28" y="62"/>
                    <a:pt x="28" y="62"/>
                  </a:cubicBezTo>
                  <a:cubicBezTo>
                    <a:pt x="28" y="62"/>
                    <a:pt x="27" y="62"/>
                    <a:pt x="27" y="62"/>
                  </a:cubicBezTo>
                  <a:moveTo>
                    <a:pt x="26" y="61"/>
                  </a:moveTo>
                  <a:cubicBezTo>
                    <a:pt x="25" y="61"/>
                    <a:pt x="25" y="62"/>
                    <a:pt x="24" y="62"/>
                  </a:cubicBezTo>
                  <a:cubicBezTo>
                    <a:pt x="25" y="62"/>
                    <a:pt x="25" y="61"/>
                    <a:pt x="26" y="61"/>
                  </a:cubicBezTo>
                  <a:moveTo>
                    <a:pt x="26" y="61"/>
                  </a:moveTo>
                  <a:cubicBezTo>
                    <a:pt x="26" y="61"/>
                    <a:pt x="26" y="61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moveTo>
                    <a:pt x="33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29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8"/>
                    <a:pt x="28" y="58"/>
                    <a:pt x="28" y="59"/>
                  </a:cubicBezTo>
                  <a:cubicBezTo>
                    <a:pt x="28" y="58"/>
                    <a:pt x="29" y="58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moveTo>
                    <a:pt x="31" y="56"/>
                  </a:moveTo>
                  <a:cubicBezTo>
                    <a:pt x="30" y="56"/>
                    <a:pt x="30" y="57"/>
                    <a:pt x="29" y="57"/>
                  </a:cubicBezTo>
                  <a:cubicBezTo>
                    <a:pt x="30" y="57"/>
                    <a:pt x="30" y="56"/>
                    <a:pt x="31" y="56"/>
                  </a:cubicBezTo>
                  <a:moveTo>
                    <a:pt x="31" y="56"/>
                  </a:move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moveTo>
                    <a:pt x="38" y="53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moveTo>
                    <a:pt x="34" y="52"/>
                  </a:moveTo>
                  <a:cubicBezTo>
                    <a:pt x="34" y="52"/>
                    <a:pt x="34" y="52"/>
                    <a:pt x="34" y="52"/>
                  </a:cubicBezTo>
                  <a:cubicBezTo>
                    <a:pt x="34" y="53"/>
                    <a:pt x="33" y="53"/>
                    <a:pt x="33" y="54"/>
                  </a:cubicBezTo>
                  <a:cubicBezTo>
                    <a:pt x="33" y="53"/>
                    <a:pt x="34" y="53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moveTo>
                    <a:pt x="34" y="52"/>
                  </a:move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moveTo>
                    <a:pt x="36" y="52"/>
                  </a:moveTo>
                  <a:cubicBezTo>
                    <a:pt x="35" y="52"/>
                    <a:pt x="35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moveTo>
                    <a:pt x="43" y="49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moveTo>
                    <a:pt x="40" y="48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39" y="48"/>
                    <a:pt x="39" y="49"/>
                    <a:pt x="39" y="50"/>
                  </a:cubicBezTo>
                  <a:cubicBezTo>
                    <a:pt x="39" y="49"/>
                    <a:pt x="39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moveTo>
                    <a:pt x="41" y="47"/>
                  </a:moveTo>
                  <a:cubicBezTo>
                    <a:pt x="41" y="47"/>
                    <a:pt x="41" y="48"/>
                    <a:pt x="40" y="48"/>
                  </a:cubicBezTo>
                  <a:cubicBezTo>
                    <a:pt x="41" y="48"/>
                    <a:pt x="41" y="47"/>
                    <a:pt x="41" y="47"/>
                  </a:cubicBezTo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moveTo>
                    <a:pt x="46" y="44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5" y="45"/>
                    <a:pt x="45" y="45"/>
                    <a:pt x="45" y="46"/>
                  </a:cubicBezTo>
                  <a:cubicBezTo>
                    <a:pt x="45" y="45"/>
                    <a:pt x="45" y="45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moveTo>
                    <a:pt x="47" y="44"/>
                  </a:moveTo>
                  <a:cubicBezTo>
                    <a:pt x="47" y="44"/>
                    <a:pt x="46" y="44"/>
                    <a:pt x="46" y="44"/>
                  </a:cubicBezTo>
                  <a:cubicBezTo>
                    <a:pt x="46" y="44"/>
                    <a:pt x="47" y="44"/>
                    <a:pt x="47" y="44"/>
                  </a:cubicBezTo>
                  <a:moveTo>
                    <a:pt x="47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moveTo>
                    <a:pt x="252" y="0"/>
                  </a:moveTo>
                  <a:cubicBezTo>
                    <a:pt x="272" y="0"/>
                    <a:pt x="293" y="8"/>
                    <a:pt x="308" y="23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292" y="8"/>
                    <a:pt x="272" y="0"/>
                    <a:pt x="252" y="0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52" y="0"/>
                    <a:pt x="252" y="0"/>
                    <a:pt x="252" y="0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52" y="0"/>
                    <a:pt x="252" y="0"/>
                    <a:pt x="252" y="0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moveTo>
                    <a:pt x="251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16" y="0"/>
                    <a:pt x="95" y="8"/>
                    <a:pt x="79" y="24"/>
                  </a:cubicBezTo>
                  <a:cubicBezTo>
                    <a:pt x="74" y="29"/>
                    <a:pt x="69" y="35"/>
                    <a:pt x="66" y="42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9" y="35"/>
                    <a:pt x="74" y="29"/>
                    <a:pt x="79" y="24"/>
                  </a:cubicBezTo>
                  <a:cubicBezTo>
                    <a:pt x="95" y="8"/>
                    <a:pt x="116" y="0"/>
                    <a:pt x="137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</a:path>
              </a:pathLst>
            </a:custGeom>
            <a:solidFill>
              <a:srgbClr val="CAD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39" name="Freeform 176"/>
            <p:cNvSpPr>
              <a:spLocks/>
            </p:cNvSpPr>
            <p:nvPr/>
          </p:nvSpPr>
          <p:spPr bwMode="auto">
            <a:xfrm>
              <a:off x="5022850" y="4062413"/>
              <a:ext cx="17463" cy="53975"/>
            </a:xfrm>
            <a:custGeom>
              <a:avLst/>
              <a:gdLst>
                <a:gd name="T0" fmla="*/ 0 w 5"/>
                <a:gd name="T1" fmla="*/ 15 h 17"/>
                <a:gd name="T2" fmla="*/ 3 w 5"/>
                <a:gd name="T3" fmla="*/ 17 h 17"/>
                <a:gd name="T4" fmla="*/ 5 w 5"/>
                <a:gd name="T5" fmla="*/ 15 h 17"/>
                <a:gd name="T6" fmla="*/ 5 w 5"/>
                <a:gd name="T7" fmla="*/ 3 h 17"/>
                <a:gd name="T8" fmla="*/ 3 w 5"/>
                <a:gd name="T9" fmla="*/ 0 h 17"/>
                <a:gd name="T10" fmla="*/ 0 w 5"/>
                <a:gd name="T11" fmla="*/ 3 h 17"/>
                <a:gd name="T12" fmla="*/ 0 w 5"/>
                <a:gd name="T1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7">
                  <a:moveTo>
                    <a:pt x="0" y="15"/>
                  </a:move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6"/>
                    <a:pt x="5" y="1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40" name="Freeform 177"/>
            <p:cNvSpPr>
              <a:spLocks/>
            </p:cNvSpPr>
            <p:nvPr/>
          </p:nvSpPr>
          <p:spPr bwMode="auto">
            <a:xfrm>
              <a:off x="5000625" y="4062413"/>
              <a:ext cx="19050" cy="53975"/>
            </a:xfrm>
            <a:custGeom>
              <a:avLst/>
              <a:gdLst>
                <a:gd name="T0" fmla="*/ 0 w 6"/>
                <a:gd name="T1" fmla="*/ 14 h 17"/>
                <a:gd name="T2" fmla="*/ 2 w 6"/>
                <a:gd name="T3" fmla="*/ 17 h 17"/>
                <a:gd name="T4" fmla="*/ 5 w 6"/>
                <a:gd name="T5" fmla="*/ 15 h 17"/>
                <a:gd name="T6" fmla="*/ 6 w 6"/>
                <a:gd name="T7" fmla="*/ 2 h 17"/>
                <a:gd name="T8" fmla="*/ 4 w 6"/>
                <a:gd name="T9" fmla="*/ 0 h 17"/>
                <a:gd name="T10" fmla="*/ 1 w 6"/>
                <a:gd name="T11" fmla="*/ 2 h 17"/>
                <a:gd name="T12" fmla="*/ 0 w 6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0" y="14"/>
                  </a:moveTo>
                  <a:cubicBezTo>
                    <a:pt x="0" y="16"/>
                    <a:pt x="1" y="17"/>
                    <a:pt x="2" y="17"/>
                  </a:cubicBezTo>
                  <a:cubicBezTo>
                    <a:pt x="4" y="17"/>
                    <a:pt x="5" y="16"/>
                    <a:pt x="5" y="1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2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41" name="Freeform 178"/>
            <p:cNvSpPr>
              <a:spLocks/>
            </p:cNvSpPr>
            <p:nvPr/>
          </p:nvSpPr>
          <p:spPr bwMode="auto">
            <a:xfrm>
              <a:off x="4978400" y="4059238"/>
              <a:ext cx="22225" cy="57150"/>
            </a:xfrm>
            <a:custGeom>
              <a:avLst/>
              <a:gdLst>
                <a:gd name="T0" fmla="*/ 0 w 7"/>
                <a:gd name="T1" fmla="*/ 14 h 18"/>
                <a:gd name="T2" fmla="*/ 2 w 7"/>
                <a:gd name="T3" fmla="*/ 17 h 18"/>
                <a:gd name="T4" fmla="*/ 5 w 7"/>
                <a:gd name="T5" fmla="*/ 15 h 18"/>
                <a:gd name="T6" fmla="*/ 7 w 7"/>
                <a:gd name="T7" fmla="*/ 3 h 18"/>
                <a:gd name="T8" fmla="*/ 5 w 7"/>
                <a:gd name="T9" fmla="*/ 0 h 18"/>
                <a:gd name="T10" fmla="*/ 2 w 7"/>
                <a:gd name="T11" fmla="*/ 2 h 18"/>
                <a:gd name="T12" fmla="*/ 0 w 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">
                  <a:moveTo>
                    <a:pt x="0" y="14"/>
                  </a:moveTo>
                  <a:cubicBezTo>
                    <a:pt x="0" y="16"/>
                    <a:pt x="1" y="17"/>
                    <a:pt x="2" y="17"/>
                  </a:cubicBezTo>
                  <a:cubicBezTo>
                    <a:pt x="3" y="18"/>
                    <a:pt x="5" y="17"/>
                    <a:pt x="5" y="1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0"/>
                    <a:pt x="5" y="0"/>
                  </a:cubicBezTo>
                  <a:cubicBezTo>
                    <a:pt x="3" y="0"/>
                    <a:pt x="2" y="1"/>
                    <a:pt x="2" y="2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42" name="Freeform 179"/>
            <p:cNvSpPr>
              <a:spLocks/>
            </p:cNvSpPr>
            <p:nvPr/>
          </p:nvSpPr>
          <p:spPr bwMode="auto">
            <a:xfrm>
              <a:off x="4953000" y="4056063"/>
              <a:ext cx="28575" cy="53975"/>
            </a:xfrm>
            <a:custGeom>
              <a:avLst/>
              <a:gdLst>
                <a:gd name="T0" fmla="*/ 1 w 9"/>
                <a:gd name="T1" fmla="*/ 14 h 17"/>
                <a:gd name="T2" fmla="*/ 3 w 9"/>
                <a:gd name="T3" fmla="*/ 17 h 17"/>
                <a:gd name="T4" fmla="*/ 6 w 9"/>
                <a:gd name="T5" fmla="*/ 15 h 17"/>
                <a:gd name="T6" fmla="*/ 9 w 9"/>
                <a:gd name="T7" fmla="*/ 3 h 17"/>
                <a:gd name="T8" fmla="*/ 7 w 9"/>
                <a:gd name="T9" fmla="*/ 0 h 17"/>
                <a:gd name="T10" fmla="*/ 4 w 9"/>
                <a:gd name="T11" fmla="*/ 2 h 17"/>
                <a:gd name="T12" fmla="*/ 1 w 9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1" y="14"/>
                  </a:moveTo>
                  <a:cubicBezTo>
                    <a:pt x="0" y="15"/>
                    <a:pt x="1" y="17"/>
                    <a:pt x="3" y="17"/>
                  </a:cubicBezTo>
                  <a:cubicBezTo>
                    <a:pt x="4" y="17"/>
                    <a:pt x="5" y="16"/>
                    <a:pt x="6" y="1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0"/>
                    <a:pt x="7" y="0"/>
                  </a:cubicBezTo>
                  <a:cubicBezTo>
                    <a:pt x="5" y="0"/>
                    <a:pt x="4" y="0"/>
                    <a:pt x="4" y="2"/>
                  </a:cubicBezTo>
                  <a:lnTo>
                    <a:pt x="1" y="14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43" name="Freeform 180"/>
            <p:cNvSpPr>
              <a:spLocks/>
            </p:cNvSpPr>
            <p:nvPr/>
          </p:nvSpPr>
          <p:spPr bwMode="auto">
            <a:xfrm>
              <a:off x="4933950" y="4049713"/>
              <a:ext cx="28575" cy="53975"/>
            </a:xfrm>
            <a:custGeom>
              <a:avLst/>
              <a:gdLst>
                <a:gd name="T0" fmla="*/ 0 w 9"/>
                <a:gd name="T1" fmla="*/ 14 h 17"/>
                <a:gd name="T2" fmla="*/ 2 w 9"/>
                <a:gd name="T3" fmla="*/ 17 h 17"/>
                <a:gd name="T4" fmla="*/ 5 w 9"/>
                <a:gd name="T5" fmla="*/ 15 h 17"/>
                <a:gd name="T6" fmla="*/ 9 w 9"/>
                <a:gd name="T7" fmla="*/ 3 h 17"/>
                <a:gd name="T8" fmla="*/ 7 w 9"/>
                <a:gd name="T9" fmla="*/ 0 h 17"/>
                <a:gd name="T10" fmla="*/ 4 w 9"/>
                <a:gd name="T11" fmla="*/ 2 h 17"/>
                <a:gd name="T12" fmla="*/ 0 w 9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0" y="14"/>
                  </a:moveTo>
                  <a:cubicBezTo>
                    <a:pt x="0" y="15"/>
                    <a:pt x="0" y="16"/>
                    <a:pt x="2" y="17"/>
                  </a:cubicBezTo>
                  <a:cubicBezTo>
                    <a:pt x="3" y="17"/>
                    <a:pt x="4" y="17"/>
                    <a:pt x="5" y="1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4" y="1"/>
                    <a:pt x="4" y="2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44" name="Freeform 181"/>
            <p:cNvSpPr>
              <a:spLocks/>
            </p:cNvSpPr>
            <p:nvPr/>
          </p:nvSpPr>
          <p:spPr bwMode="auto">
            <a:xfrm>
              <a:off x="4911725" y="4043363"/>
              <a:ext cx="31750" cy="53975"/>
            </a:xfrm>
            <a:custGeom>
              <a:avLst/>
              <a:gdLst>
                <a:gd name="T0" fmla="*/ 0 w 10"/>
                <a:gd name="T1" fmla="*/ 13 h 17"/>
                <a:gd name="T2" fmla="*/ 2 w 10"/>
                <a:gd name="T3" fmla="*/ 16 h 17"/>
                <a:gd name="T4" fmla="*/ 5 w 10"/>
                <a:gd name="T5" fmla="*/ 15 h 17"/>
                <a:gd name="T6" fmla="*/ 10 w 10"/>
                <a:gd name="T7" fmla="*/ 3 h 17"/>
                <a:gd name="T8" fmla="*/ 8 w 10"/>
                <a:gd name="T9" fmla="*/ 0 h 17"/>
                <a:gd name="T10" fmla="*/ 5 w 10"/>
                <a:gd name="T11" fmla="*/ 2 h 17"/>
                <a:gd name="T12" fmla="*/ 0 w 10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7">
                  <a:moveTo>
                    <a:pt x="0" y="13"/>
                  </a:moveTo>
                  <a:cubicBezTo>
                    <a:pt x="0" y="14"/>
                    <a:pt x="1" y="16"/>
                    <a:pt x="2" y="16"/>
                  </a:cubicBezTo>
                  <a:cubicBezTo>
                    <a:pt x="3" y="17"/>
                    <a:pt x="5" y="16"/>
                    <a:pt x="5" y="1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8" y="0"/>
                  </a:cubicBezTo>
                  <a:cubicBezTo>
                    <a:pt x="7" y="0"/>
                    <a:pt x="6" y="0"/>
                    <a:pt x="5" y="2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45" name="Freeform 182"/>
            <p:cNvSpPr>
              <a:spLocks/>
            </p:cNvSpPr>
            <p:nvPr/>
          </p:nvSpPr>
          <p:spPr bwMode="auto">
            <a:xfrm>
              <a:off x="4892675" y="4033838"/>
              <a:ext cx="34925" cy="53975"/>
            </a:xfrm>
            <a:custGeom>
              <a:avLst/>
              <a:gdLst>
                <a:gd name="T0" fmla="*/ 0 w 11"/>
                <a:gd name="T1" fmla="*/ 13 h 17"/>
                <a:gd name="T2" fmla="*/ 1 w 11"/>
                <a:gd name="T3" fmla="*/ 16 h 17"/>
                <a:gd name="T4" fmla="*/ 5 w 11"/>
                <a:gd name="T5" fmla="*/ 15 h 17"/>
                <a:gd name="T6" fmla="*/ 10 w 11"/>
                <a:gd name="T7" fmla="*/ 4 h 17"/>
                <a:gd name="T8" fmla="*/ 9 w 11"/>
                <a:gd name="T9" fmla="*/ 1 h 17"/>
                <a:gd name="T10" fmla="*/ 6 w 11"/>
                <a:gd name="T11" fmla="*/ 2 h 17"/>
                <a:gd name="T12" fmla="*/ 0 w 11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0" y="13"/>
                  </a:moveTo>
                  <a:cubicBezTo>
                    <a:pt x="0" y="14"/>
                    <a:pt x="0" y="16"/>
                    <a:pt x="1" y="16"/>
                  </a:cubicBezTo>
                  <a:cubicBezTo>
                    <a:pt x="2" y="17"/>
                    <a:pt x="4" y="16"/>
                    <a:pt x="5" y="1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0" y="1"/>
                    <a:pt x="9" y="1"/>
                  </a:cubicBezTo>
                  <a:cubicBezTo>
                    <a:pt x="8" y="0"/>
                    <a:pt x="6" y="1"/>
                    <a:pt x="6" y="2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46" name="Freeform 183"/>
            <p:cNvSpPr>
              <a:spLocks/>
            </p:cNvSpPr>
            <p:nvPr/>
          </p:nvSpPr>
          <p:spPr bwMode="auto">
            <a:xfrm>
              <a:off x="4870450" y="4024313"/>
              <a:ext cx="41275" cy="53975"/>
            </a:xfrm>
            <a:custGeom>
              <a:avLst/>
              <a:gdLst>
                <a:gd name="T0" fmla="*/ 1 w 13"/>
                <a:gd name="T1" fmla="*/ 12 h 17"/>
                <a:gd name="T2" fmla="*/ 2 w 13"/>
                <a:gd name="T3" fmla="*/ 16 h 17"/>
                <a:gd name="T4" fmla="*/ 5 w 13"/>
                <a:gd name="T5" fmla="*/ 15 h 17"/>
                <a:gd name="T6" fmla="*/ 12 w 13"/>
                <a:gd name="T7" fmla="*/ 4 h 17"/>
                <a:gd name="T8" fmla="*/ 11 w 13"/>
                <a:gd name="T9" fmla="*/ 1 h 17"/>
                <a:gd name="T10" fmla="*/ 8 w 13"/>
                <a:gd name="T11" fmla="*/ 2 h 17"/>
                <a:gd name="T12" fmla="*/ 1 w 13"/>
                <a:gd name="T1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1" y="12"/>
                  </a:moveTo>
                  <a:cubicBezTo>
                    <a:pt x="0" y="14"/>
                    <a:pt x="1" y="15"/>
                    <a:pt x="2" y="16"/>
                  </a:cubicBezTo>
                  <a:cubicBezTo>
                    <a:pt x="3" y="17"/>
                    <a:pt x="5" y="16"/>
                    <a:pt x="5" y="1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2" y="2"/>
                    <a:pt x="11" y="1"/>
                  </a:cubicBezTo>
                  <a:cubicBezTo>
                    <a:pt x="10" y="0"/>
                    <a:pt x="8" y="1"/>
                    <a:pt x="8" y="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47" name="Freeform 184"/>
            <p:cNvSpPr>
              <a:spLocks/>
            </p:cNvSpPr>
            <p:nvPr/>
          </p:nvSpPr>
          <p:spPr bwMode="auto">
            <a:xfrm>
              <a:off x="4854575" y="4014788"/>
              <a:ext cx="38100" cy="50800"/>
            </a:xfrm>
            <a:custGeom>
              <a:avLst/>
              <a:gdLst>
                <a:gd name="T0" fmla="*/ 0 w 12"/>
                <a:gd name="T1" fmla="*/ 11 h 16"/>
                <a:gd name="T2" fmla="*/ 1 w 12"/>
                <a:gd name="T3" fmla="*/ 15 h 16"/>
                <a:gd name="T4" fmla="*/ 4 w 12"/>
                <a:gd name="T5" fmla="*/ 14 h 16"/>
                <a:gd name="T6" fmla="*/ 12 w 12"/>
                <a:gd name="T7" fmla="*/ 4 h 16"/>
                <a:gd name="T8" fmla="*/ 11 w 12"/>
                <a:gd name="T9" fmla="*/ 1 h 16"/>
                <a:gd name="T10" fmla="*/ 8 w 12"/>
                <a:gd name="T11" fmla="*/ 1 h 16"/>
                <a:gd name="T12" fmla="*/ 0 w 12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0" y="11"/>
                  </a:moveTo>
                  <a:cubicBezTo>
                    <a:pt x="0" y="13"/>
                    <a:pt x="0" y="14"/>
                    <a:pt x="1" y="15"/>
                  </a:cubicBezTo>
                  <a:cubicBezTo>
                    <a:pt x="2" y="16"/>
                    <a:pt x="4" y="15"/>
                    <a:pt x="4" y="1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8" y="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48" name="Freeform 185"/>
            <p:cNvSpPr>
              <a:spLocks/>
            </p:cNvSpPr>
            <p:nvPr/>
          </p:nvSpPr>
          <p:spPr bwMode="auto">
            <a:xfrm>
              <a:off x="4835525" y="4002088"/>
              <a:ext cx="44450" cy="50800"/>
            </a:xfrm>
            <a:custGeom>
              <a:avLst/>
              <a:gdLst>
                <a:gd name="T0" fmla="*/ 1 w 14"/>
                <a:gd name="T1" fmla="*/ 11 h 16"/>
                <a:gd name="T2" fmla="*/ 1 w 14"/>
                <a:gd name="T3" fmla="*/ 15 h 16"/>
                <a:gd name="T4" fmla="*/ 5 w 14"/>
                <a:gd name="T5" fmla="*/ 14 h 16"/>
                <a:gd name="T6" fmla="*/ 13 w 14"/>
                <a:gd name="T7" fmla="*/ 5 h 16"/>
                <a:gd name="T8" fmla="*/ 12 w 14"/>
                <a:gd name="T9" fmla="*/ 1 h 16"/>
                <a:gd name="T10" fmla="*/ 9 w 14"/>
                <a:gd name="T11" fmla="*/ 2 h 16"/>
                <a:gd name="T12" fmla="*/ 1 w 14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" y="11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2" y="16"/>
                    <a:pt x="4" y="15"/>
                    <a:pt x="5" y="1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2"/>
                    <a:pt x="12" y="1"/>
                  </a:cubicBezTo>
                  <a:cubicBezTo>
                    <a:pt x="11" y="0"/>
                    <a:pt x="10" y="0"/>
                    <a:pt x="9" y="2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49" name="Freeform 186"/>
            <p:cNvSpPr>
              <a:spLocks/>
            </p:cNvSpPr>
            <p:nvPr/>
          </p:nvSpPr>
          <p:spPr bwMode="auto">
            <a:xfrm>
              <a:off x="4819650" y="3989388"/>
              <a:ext cx="44450" cy="47625"/>
            </a:xfrm>
            <a:custGeom>
              <a:avLst/>
              <a:gdLst>
                <a:gd name="T0" fmla="*/ 1 w 14"/>
                <a:gd name="T1" fmla="*/ 10 h 15"/>
                <a:gd name="T2" fmla="*/ 1 w 14"/>
                <a:gd name="T3" fmla="*/ 14 h 15"/>
                <a:gd name="T4" fmla="*/ 5 w 14"/>
                <a:gd name="T5" fmla="*/ 14 h 15"/>
                <a:gd name="T6" fmla="*/ 13 w 14"/>
                <a:gd name="T7" fmla="*/ 5 h 15"/>
                <a:gd name="T8" fmla="*/ 13 w 14"/>
                <a:gd name="T9" fmla="*/ 1 h 15"/>
                <a:gd name="T10" fmla="*/ 10 w 14"/>
                <a:gd name="T11" fmla="*/ 1 h 15"/>
                <a:gd name="T12" fmla="*/ 1 w 14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" y="10"/>
                  </a:move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2"/>
                    <a:pt x="13" y="1"/>
                  </a:cubicBezTo>
                  <a:cubicBezTo>
                    <a:pt x="12" y="0"/>
                    <a:pt x="11" y="0"/>
                    <a:pt x="10" y="1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50" name="Freeform 187"/>
            <p:cNvSpPr>
              <a:spLocks/>
            </p:cNvSpPr>
            <p:nvPr/>
          </p:nvSpPr>
          <p:spPr bwMode="auto">
            <a:xfrm>
              <a:off x="4803775" y="3976688"/>
              <a:ext cx="47625" cy="44450"/>
            </a:xfrm>
            <a:custGeom>
              <a:avLst/>
              <a:gdLst>
                <a:gd name="T0" fmla="*/ 1 w 15"/>
                <a:gd name="T1" fmla="*/ 9 h 14"/>
                <a:gd name="T2" fmla="*/ 1 w 15"/>
                <a:gd name="T3" fmla="*/ 13 h 14"/>
                <a:gd name="T4" fmla="*/ 5 w 15"/>
                <a:gd name="T5" fmla="*/ 13 h 14"/>
                <a:gd name="T6" fmla="*/ 14 w 15"/>
                <a:gd name="T7" fmla="*/ 5 h 14"/>
                <a:gd name="T8" fmla="*/ 14 w 15"/>
                <a:gd name="T9" fmla="*/ 1 h 14"/>
                <a:gd name="T10" fmla="*/ 11 w 15"/>
                <a:gd name="T11" fmla="*/ 1 h 14"/>
                <a:gd name="T12" fmla="*/ 1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" y="9"/>
                  </a:moveTo>
                  <a:cubicBezTo>
                    <a:pt x="0" y="10"/>
                    <a:pt x="0" y="12"/>
                    <a:pt x="1" y="13"/>
                  </a:cubicBezTo>
                  <a:cubicBezTo>
                    <a:pt x="2" y="14"/>
                    <a:pt x="4" y="14"/>
                    <a:pt x="5" y="1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2"/>
                    <a:pt x="14" y="1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51" name="Freeform 188"/>
            <p:cNvSpPr>
              <a:spLocks/>
            </p:cNvSpPr>
            <p:nvPr/>
          </p:nvSpPr>
          <p:spPr bwMode="auto">
            <a:xfrm>
              <a:off x="4791075" y="3960813"/>
              <a:ext cx="47625" cy="44450"/>
            </a:xfrm>
            <a:custGeom>
              <a:avLst/>
              <a:gdLst>
                <a:gd name="T0" fmla="*/ 1 w 15"/>
                <a:gd name="T1" fmla="*/ 9 h 14"/>
                <a:gd name="T2" fmla="*/ 1 w 15"/>
                <a:gd name="T3" fmla="*/ 12 h 14"/>
                <a:gd name="T4" fmla="*/ 4 w 15"/>
                <a:gd name="T5" fmla="*/ 13 h 14"/>
                <a:gd name="T6" fmla="*/ 14 w 15"/>
                <a:gd name="T7" fmla="*/ 5 h 14"/>
                <a:gd name="T8" fmla="*/ 14 w 15"/>
                <a:gd name="T9" fmla="*/ 2 h 14"/>
                <a:gd name="T10" fmla="*/ 11 w 15"/>
                <a:gd name="T11" fmla="*/ 1 h 14"/>
                <a:gd name="T12" fmla="*/ 1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" y="9"/>
                  </a:moveTo>
                  <a:cubicBezTo>
                    <a:pt x="0" y="10"/>
                    <a:pt x="0" y="11"/>
                    <a:pt x="1" y="12"/>
                  </a:cubicBezTo>
                  <a:cubicBezTo>
                    <a:pt x="1" y="13"/>
                    <a:pt x="3" y="14"/>
                    <a:pt x="4" y="1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3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52" name="Freeform 189"/>
            <p:cNvSpPr>
              <a:spLocks/>
            </p:cNvSpPr>
            <p:nvPr/>
          </p:nvSpPr>
          <p:spPr bwMode="auto">
            <a:xfrm>
              <a:off x="4776788" y="3943350"/>
              <a:ext cx="52388" cy="42862"/>
            </a:xfrm>
            <a:custGeom>
              <a:avLst/>
              <a:gdLst>
                <a:gd name="T0" fmla="*/ 1 w 16"/>
                <a:gd name="T1" fmla="*/ 8 h 13"/>
                <a:gd name="T2" fmla="*/ 0 w 16"/>
                <a:gd name="T3" fmla="*/ 11 h 13"/>
                <a:gd name="T4" fmla="*/ 4 w 16"/>
                <a:gd name="T5" fmla="*/ 12 h 13"/>
                <a:gd name="T6" fmla="*/ 14 w 16"/>
                <a:gd name="T7" fmla="*/ 5 h 13"/>
                <a:gd name="T8" fmla="*/ 15 w 16"/>
                <a:gd name="T9" fmla="*/ 2 h 13"/>
                <a:gd name="T10" fmla="*/ 12 w 16"/>
                <a:gd name="T11" fmla="*/ 1 h 13"/>
                <a:gd name="T12" fmla="*/ 1 w 16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3">
                  <a:moveTo>
                    <a:pt x="1" y="8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1" y="13"/>
                    <a:pt x="3" y="13"/>
                    <a:pt x="4" y="1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6" y="3"/>
                    <a:pt x="15" y="2"/>
                  </a:cubicBezTo>
                  <a:cubicBezTo>
                    <a:pt x="14" y="1"/>
                    <a:pt x="13" y="0"/>
                    <a:pt x="12" y="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53" name="Freeform 190"/>
            <p:cNvSpPr>
              <a:spLocks/>
            </p:cNvSpPr>
            <p:nvPr/>
          </p:nvSpPr>
          <p:spPr bwMode="auto">
            <a:xfrm>
              <a:off x="4764088" y="3927475"/>
              <a:ext cx="55563" cy="39687"/>
            </a:xfrm>
            <a:custGeom>
              <a:avLst/>
              <a:gdLst>
                <a:gd name="T0" fmla="*/ 2 w 17"/>
                <a:gd name="T1" fmla="*/ 7 h 12"/>
                <a:gd name="T2" fmla="*/ 1 w 17"/>
                <a:gd name="T3" fmla="*/ 10 h 12"/>
                <a:gd name="T4" fmla="*/ 4 w 17"/>
                <a:gd name="T5" fmla="*/ 11 h 12"/>
                <a:gd name="T6" fmla="*/ 15 w 17"/>
                <a:gd name="T7" fmla="*/ 5 h 12"/>
                <a:gd name="T8" fmla="*/ 16 w 17"/>
                <a:gd name="T9" fmla="*/ 2 h 12"/>
                <a:gd name="T10" fmla="*/ 13 w 17"/>
                <a:gd name="T11" fmla="*/ 1 h 12"/>
                <a:gd name="T12" fmla="*/ 2 w 17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2">
                  <a:moveTo>
                    <a:pt x="2" y="7"/>
                  </a:moveTo>
                  <a:cubicBezTo>
                    <a:pt x="1" y="8"/>
                    <a:pt x="0" y="9"/>
                    <a:pt x="1" y="10"/>
                  </a:cubicBezTo>
                  <a:cubicBezTo>
                    <a:pt x="1" y="12"/>
                    <a:pt x="3" y="12"/>
                    <a:pt x="4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3"/>
                    <a:pt x="16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54" name="Freeform 191"/>
            <p:cNvSpPr>
              <a:spLocks/>
            </p:cNvSpPr>
            <p:nvPr/>
          </p:nvSpPr>
          <p:spPr bwMode="auto">
            <a:xfrm>
              <a:off x="4754563" y="3911600"/>
              <a:ext cx="55563" cy="34925"/>
            </a:xfrm>
            <a:custGeom>
              <a:avLst/>
              <a:gdLst>
                <a:gd name="T0" fmla="*/ 2 w 17"/>
                <a:gd name="T1" fmla="*/ 6 h 11"/>
                <a:gd name="T2" fmla="*/ 0 w 17"/>
                <a:gd name="T3" fmla="*/ 9 h 11"/>
                <a:gd name="T4" fmla="*/ 4 w 17"/>
                <a:gd name="T5" fmla="*/ 10 h 11"/>
                <a:gd name="T6" fmla="*/ 15 w 17"/>
                <a:gd name="T7" fmla="*/ 5 h 11"/>
                <a:gd name="T8" fmla="*/ 16 w 17"/>
                <a:gd name="T9" fmla="*/ 2 h 11"/>
                <a:gd name="T10" fmla="*/ 13 w 17"/>
                <a:gd name="T11" fmla="*/ 0 h 11"/>
                <a:gd name="T12" fmla="*/ 2 w 1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2" y="6"/>
                  </a:moveTo>
                  <a:cubicBezTo>
                    <a:pt x="0" y="6"/>
                    <a:pt x="0" y="8"/>
                    <a:pt x="0" y="9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7" y="3"/>
                    <a:pt x="16" y="2"/>
                  </a:cubicBezTo>
                  <a:cubicBezTo>
                    <a:pt x="16" y="0"/>
                    <a:pt x="14" y="0"/>
                    <a:pt x="13" y="0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55" name="Freeform 192"/>
            <p:cNvSpPr>
              <a:spLocks/>
            </p:cNvSpPr>
            <p:nvPr/>
          </p:nvSpPr>
          <p:spPr bwMode="auto">
            <a:xfrm>
              <a:off x="4745038" y="3892550"/>
              <a:ext cx="58738" cy="31750"/>
            </a:xfrm>
            <a:custGeom>
              <a:avLst/>
              <a:gdLst>
                <a:gd name="T0" fmla="*/ 2 w 18"/>
                <a:gd name="T1" fmla="*/ 5 h 10"/>
                <a:gd name="T2" fmla="*/ 1 w 18"/>
                <a:gd name="T3" fmla="*/ 8 h 10"/>
                <a:gd name="T4" fmla="*/ 4 w 18"/>
                <a:gd name="T5" fmla="*/ 10 h 10"/>
                <a:gd name="T6" fmla="*/ 16 w 18"/>
                <a:gd name="T7" fmla="*/ 5 h 10"/>
                <a:gd name="T8" fmla="*/ 17 w 18"/>
                <a:gd name="T9" fmla="*/ 2 h 10"/>
                <a:gd name="T10" fmla="*/ 14 w 18"/>
                <a:gd name="T11" fmla="*/ 1 h 10"/>
                <a:gd name="T12" fmla="*/ 2 w 1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2" y="5"/>
                  </a:moveTo>
                  <a:cubicBezTo>
                    <a:pt x="1" y="5"/>
                    <a:pt x="0" y="7"/>
                    <a:pt x="1" y="8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8" y="3"/>
                    <a:pt x="17" y="2"/>
                  </a:cubicBezTo>
                  <a:cubicBezTo>
                    <a:pt x="17" y="1"/>
                    <a:pt x="15" y="0"/>
                    <a:pt x="14" y="1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56" name="Freeform 193"/>
            <p:cNvSpPr>
              <a:spLocks/>
            </p:cNvSpPr>
            <p:nvPr/>
          </p:nvSpPr>
          <p:spPr bwMode="auto">
            <a:xfrm>
              <a:off x="4738688" y="3873500"/>
              <a:ext cx="58738" cy="28575"/>
            </a:xfrm>
            <a:custGeom>
              <a:avLst/>
              <a:gdLst>
                <a:gd name="T0" fmla="*/ 2 w 18"/>
                <a:gd name="T1" fmla="*/ 4 h 9"/>
                <a:gd name="T2" fmla="*/ 0 w 18"/>
                <a:gd name="T3" fmla="*/ 7 h 9"/>
                <a:gd name="T4" fmla="*/ 4 w 18"/>
                <a:gd name="T5" fmla="*/ 9 h 9"/>
                <a:gd name="T6" fmla="*/ 16 w 18"/>
                <a:gd name="T7" fmla="*/ 6 h 9"/>
                <a:gd name="T8" fmla="*/ 17 w 18"/>
                <a:gd name="T9" fmla="*/ 3 h 9"/>
                <a:gd name="T10" fmla="*/ 14 w 18"/>
                <a:gd name="T11" fmla="*/ 1 h 9"/>
                <a:gd name="T12" fmla="*/ 2 w 18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2" y="4"/>
                  </a:moveTo>
                  <a:cubicBezTo>
                    <a:pt x="1" y="5"/>
                    <a:pt x="0" y="6"/>
                    <a:pt x="0" y="7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8" y="4"/>
                    <a:pt x="17" y="3"/>
                  </a:cubicBezTo>
                  <a:cubicBezTo>
                    <a:pt x="17" y="1"/>
                    <a:pt x="16" y="0"/>
                    <a:pt x="14" y="1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57" name="Freeform 194"/>
            <p:cNvSpPr>
              <a:spLocks/>
            </p:cNvSpPr>
            <p:nvPr/>
          </p:nvSpPr>
          <p:spPr bwMode="auto">
            <a:xfrm>
              <a:off x="4735513" y="3854450"/>
              <a:ext cx="55563" cy="25400"/>
            </a:xfrm>
            <a:custGeom>
              <a:avLst/>
              <a:gdLst>
                <a:gd name="T0" fmla="*/ 2 w 17"/>
                <a:gd name="T1" fmla="*/ 3 h 8"/>
                <a:gd name="T2" fmla="*/ 0 w 17"/>
                <a:gd name="T3" fmla="*/ 6 h 8"/>
                <a:gd name="T4" fmla="*/ 3 w 17"/>
                <a:gd name="T5" fmla="*/ 8 h 8"/>
                <a:gd name="T6" fmla="*/ 15 w 17"/>
                <a:gd name="T7" fmla="*/ 6 h 8"/>
                <a:gd name="T8" fmla="*/ 17 w 17"/>
                <a:gd name="T9" fmla="*/ 3 h 8"/>
                <a:gd name="T10" fmla="*/ 14 w 17"/>
                <a:gd name="T11" fmla="*/ 1 h 8"/>
                <a:gd name="T12" fmla="*/ 2 w 17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2" y="3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1" y="8"/>
                    <a:pt x="3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7" y="4"/>
                    <a:pt x="17" y="3"/>
                  </a:cubicBezTo>
                  <a:cubicBezTo>
                    <a:pt x="17" y="1"/>
                    <a:pt x="15" y="0"/>
                    <a:pt x="14" y="1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58" name="Freeform 195"/>
            <p:cNvSpPr>
              <a:spLocks/>
            </p:cNvSpPr>
            <p:nvPr/>
          </p:nvSpPr>
          <p:spPr bwMode="auto">
            <a:xfrm>
              <a:off x="4729163" y="3835400"/>
              <a:ext cx="58738" cy="22225"/>
            </a:xfrm>
            <a:custGeom>
              <a:avLst/>
              <a:gdLst>
                <a:gd name="T0" fmla="*/ 3 w 18"/>
                <a:gd name="T1" fmla="*/ 2 h 7"/>
                <a:gd name="T2" fmla="*/ 1 w 18"/>
                <a:gd name="T3" fmla="*/ 5 h 7"/>
                <a:gd name="T4" fmla="*/ 3 w 18"/>
                <a:gd name="T5" fmla="*/ 7 h 7"/>
                <a:gd name="T6" fmla="*/ 16 w 18"/>
                <a:gd name="T7" fmla="*/ 5 h 7"/>
                <a:gd name="T8" fmla="*/ 18 w 18"/>
                <a:gd name="T9" fmla="*/ 3 h 7"/>
                <a:gd name="T10" fmla="*/ 15 w 18"/>
                <a:gd name="T11" fmla="*/ 1 h 7"/>
                <a:gd name="T12" fmla="*/ 3 w 18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3" y="2"/>
                  </a:move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8" y="4"/>
                    <a:pt x="18" y="3"/>
                  </a:cubicBezTo>
                  <a:cubicBezTo>
                    <a:pt x="18" y="1"/>
                    <a:pt x="17" y="0"/>
                    <a:pt x="15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59" name="Freeform 196"/>
            <p:cNvSpPr>
              <a:spLocks/>
            </p:cNvSpPr>
            <p:nvPr/>
          </p:nvSpPr>
          <p:spPr bwMode="auto">
            <a:xfrm>
              <a:off x="4729163" y="3816350"/>
              <a:ext cx="58738" cy="19050"/>
            </a:xfrm>
            <a:custGeom>
              <a:avLst/>
              <a:gdLst>
                <a:gd name="T0" fmla="*/ 2 w 18"/>
                <a:gd name="T1" fmla="*/ 1 h 6"/>
                <a:gd name="T2" fmla="*/ 0 w 18"/>
                <a:gd name="T3" fmla="*/ 3 h 6"/>
                <a:gd name="T4" fmla="*/ 3 w 18"/>
                <a:gd name="T5" fmla="*/ 6 h 6"/>
                <a:gd name="T6" fmla="*/ 15 w 18"/>
                <a:gd name="T7" fmla="*/ 5 h 6"/>
                <a:gd name="T8" fmla="*/ 17 w 18"/>
                <a:gd name="T9" fmla="*/ 3 h 6"/>
                <a:gd name="T10" fmla="*/ 15 w 18"/>
                <a:gd name="T11" fmla="*/ 0 h 6"/>
                <a:gd name="T12" fmla="*/ 2 w 18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2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8" y="4"/>
                    <a:pt x="17" y="3"/>
                  </a:cubicBezTo>
                  <a:cubicBezTo>
                    <a:pt x="17" y="1"/>
                    <a:pt x="16" y="0"/>
                    <a:pt x="15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60" name="Freeform 197"/>
            <p:cNvSpPr>
              <a:spLocks/>
            </p:cNvSpPr>
            <p:nvPr/>
          </p:nvSpPr>
          <p:spPr bwMode="auto">
            <a:xfrm>
              <a:off x="4729163" y="3794125"/>
              <a:ext cx="58738" cy="19050"/>
            </a:xfrm>
            <a:custGeom>
              <a:avLst/>
              <a:gdLst>
                <a:gd name="T0" fmla="*/ 3 w 18"/>
                <a:gd name="T1" fmla="*/ 0 h 6"/>
                <a:gd name="T2" fmla="*/ 0 w 18"/>
                <a:gd name="T3" fmla="*/ 3 h 6"/>
                <a:gd name="T4" fmla="*/ 2 w 18"/>
                <a:gd name="T5" fmla="*/ 5 h 6"/>
                <a:gd name="T6" fmla="*/ 15 w 18"/>
                <a:gd name="T7" fmla="*/ 6 h 6"/>
                <a:gd name="T8" fmla="*/ 17 w 18"/>
                <a:gd name="T9" fmla="*/ 3 h 6"/>
                <a:gd name="T10" fmla="*/ 15 w 18"/>
                <a:gd name="T11" fmla="*/ 1 h 6"/>
                <a:gd name="T12" fmla="*/ 3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7" y="5"/>
                    <a:pt x="17" y="3"/>
                  </a:cubicBezTo>
                  <a:cubicBezTo>
                    <a:pt x="18" y="2"/>
                    <a:pt x="16" y="1"/>
                    <a:pt x="15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61" name="Freeform 198"/>
            <p:cNvSpPr>
              <a:spLocks/>
            </p:cNvSpPr>
            <p:nvPr/>
          </p:nvSpPr>
          <p:spPr bwMode="auto">
            <a:xfrm>
              <a:off x="4729163" y="3771900"/>
              <a:ext cx="58738" cy="22225"/>
            </a:xfrm>
            <a:custGeom>
              <a:avLst/>
              <a:gdLst>
                <a:gd name="T0" fmla="*/ 3 w 18"/>
                <a:gd name="T1" fmla="*/ 0 h 7"/>
                <a:gd name="T2" fmla="*/ 1 w 18"/>
                <a:gd name="T3" fmla="*/ 2 h 7"/>
                <a:gd name="T4" fmla="*/ 3 w 18"/>
                <a:gd name="T5" fmla="*/ 5 h 7"/>
                <a:gd name="T6" fmla="*/ 15 w 18"/>
                <a:gd name="T7" fmla="*/ 6 h 7"/>
                <a:gd name="T8" fmla="*/ 18 w 18"/>
                <a:gd name="T9" fmla="*/ 4 h 7"/>
                <a:gd name="T10" fmla="*/ 16 w 18"/>
                <a:gd name="T11" fmla="*/ 1 h 7"/>
                <a:gd name="T12" fmla="*/ 3 w 1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18" y="6"/>
                    <a:pt x="18" y="4"/>
                  </a:cubicBezTo>
                  <a:cubicBezTo>
                    <a:pt x="18" y="3"/>
                    <a:pt x="17" y="2"/>
                    <a:pt x="16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62" name="Freeform 199"/>
            <p:cNvSpPr>
              <a:spLocks/>
            </p:cNvSpPr>
            <p:nvPr/>
          </p:nvSpPr>
          <p:spPr bwMode="auto">
            <a:xfrm>
              <a:off x="4735513" y="3749675"/>
              <a:ext cx="55563" cy="22225"/>
            </a:xfrm>
            <a:custGeom>
              <a:avLst/>
              <a:gdLst>
                <a:gd name="T0" fmla="*/ 3 w 17"/>
                <a:gd name="T1" fmla="*/ 0 h 7"/>
                <a:gd name="T2" fmla="*/ 0 w 17"/>
                <a:gd name="T3" fmla="*/ 2 h 7"/>
                <a:gd name="T4" fmla="*/ 2 w 17"/>
                <a:gd name="T5" fmla="*/ 5 h 7"/>
                <a:gd name="T6" fmla="*/ 14 w 17"/>
                <a:gd name="T7" fmla="*/ 7 h 7"/>
                <a:gd name="T8" fmla="*/ 17 w 17"/>
                <a:gd name="T9" fmla="*/ 5 h 7"/>
                <a:gd name="T10" fmla="*/ 15 w 17"/>
                <a:gd name="T11" fmla="*/ 2 h 7"/>
                <a:gd name="T12" fmla="*/ 3 w 1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3" y="0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7" y="7"/>
                    <a:pt x="17" y="5"/>
                  </a:cubicBezTo>
                  <a:cubicBezTo>
                    <a:pt x="17" y="4"/>
                    <a:pt x="16" y="3"/>
                    <a:pt x="15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63" name="Freeform 200"/>
            <p:cNvSpPr>
              <a:spLocks/>
            </p:cNvSpPr>
            <p:nvPr/>
          </p:nvSpPr>
          <p:spPr bwMode="auto">
            <a:xfrm>
              <a:off x="4738688" y="3727450"/>
              <a:ext cx="58738" cy="25400"/>
            </a:xfrm>
            <a:custGeom>
              <a:avLst/>
              <a:gdLst>
                <a:gd name="T0" fmla="*/ 4 w 18"/>
                <a:gd name="T1" fmla="*/ 0 h 8"/>
                <a:gd name="T2" fmla="*/ 0 w 18"/>
                <a:gd name="T3" fmla="*/ 2 h 8"/>
                <a:gd name="T4" fmla="*/ 2 w 18"/>
                <a:gd name="T5" fmla="*/ 5 h 8"/>
                <a:gd name="T6" fmla="*/ 14 w 18"/>
                <a:gd name="T7" fmla="*/ 8 h 8"/>
                <a:gd name="T8" fmla="*/ 17 w 18"/>
                <a:gd name="T9" fmla="*/ 6 h 8"/>
                <a:gd name="T10" fmla="*/ 16 w 18"/>
                <a:gd name="T11" fmla="*/ 3 h 8"/>
                <a:gd name="T12" fmla="*/ 4 w 1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7" y="8"/>
                    <a:pt x="17" y="6"/>
                  </a:cubicBezTo>
                  <a:cubicBezTo>
                    <a:pt x="18" y="5"/>
                    <a:pt x="17" y="4"/>
                    <a:pt x="16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64" name="Freeform 201"/>
            <p:cNvSpPr>
              <a:spLocks/>
            </p:cNvSpPr>
            <p:nvPr/>
          </p:nvSpPr>
          <p:spPr bwMode="auto">
            <a:xfrm>
              <a:off x="4745038" y="3705225"/>
              <a:ext cx="58738" cy="31750"/>
            </a:xfrm>
            <a:custGeom>
              <a:avLst/>
              <a:gdLst>
                <a:gd name="T0" fmla="*/ 4 w 18"/>
                <a:gd name="T1" fmla="*/ 0 h 10"/>
                <a:gd name="T2" fmla="*/ 1 w 18"/>
                <a:gd name="T3" fmla="*/ 2 h 10"/>
                <a:gd name="T4" fmla="*/ 2 w 18"/>
                <a:gd name="T5" fmla="*/ 5 h 10"/>
                <a:gd name="T6" fmla="*/ 14 w 18"/>
                <a:gd name="T7" fmla="*/ 9 h 10"/>
                <a:gd name="T8" fmla="*/ 17 w 18"/>
                <a:gd name="T9" fmla="*/ 8 h 10"/>
                <a:gd name="T10" fmla="*/ 16 w 18"/>
                <a:gd name="T11" fmla="*/ 5 h 10"/>
                <a:gd name="T12" fmla="*/ 4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7" y="9"/>
                    <a:pt x="17" y="8"/>
                  </a:cubicBezTo>
                  <a:cubicBezTo>
                    <a:pt x="18" y="6"/>
                    <a:pt x="17" y="5"/>
                    <a:pt x="1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65" name="Freeform 202"/>
            <p:cNvSpPr>
              <a:spLocks/>
            </p:cNvSpPr>
            <p:nvPr/>
          </p:nvSpPr>
          <p:spPr bwMode="auto">
            <a:xfrm>
              <a:off x="4754563" y="3683000"/>
              <a:ext cx="55563" cy="34925"/>
            </a:xfrm>
            <a:custGeom>
              <a:avLst/>
              <a:gdLst>
                <a:gd name="T0" fmla="*/ 4 w 17"/>
                <a:gd name="T1" fmla="*/ 1 h 11"/>
                <a:gd name="T2" fmla="*/ 0 w 17"/>
                <a:gd name="T3" fmla="*/ 2 h 11"/>
                <a:gd name="T4" fmla="*/ 2 w 17"/>
                <a:gd name="T5" fmla="*/ 5 h 11"/>
                <a:gd name="T6" fmla="*/ 13 w 17"/>
                <a:gd name="T7" fmla="*/ 10 h 11"/>
                <a:gd name="T8" fmla="*/ 16 w 17"/>
                <a:gd name="T9" fmla="*/ 9 h 11"/>
                <a:gd name="T10" fmla="*/ 15 w 17"/>
                <a:gd name="T11" fmla="*/ 6 h 11"/>
                <a:gd name="T12" fmla="*/ 4 w 17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4" y="1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1"/>
                    <a:pt x="16" y="11"/>
                    <a:pt x="16" y="9"/>
                  </a:cubicBezTo>
                  <a:cubicBezTo>
                    <a:pt x="17" y="8"/>
                    <a:pt x="16" y="7"/>
                    <a:pt x="15" y="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66" name="Freeform 203"/>
            <p:cNvSpPr>
              <a:spLocks/>
            </p:cNvSpPr>
            <p:nvPr/>
          </p:nvSpPr>
          <p:spPr bwMode="auto">
            <a:xfrm>
              <a:off x="4764088" y="3663950"/>
              <a:ext cx="55563" cy="38100"/>
            </a:xfrm>
            <a:custGeom>
              <a:avLst/>
              <a:gdLst>
                <a:gd name="T0" fmla="*/ 4 w 17"/>
                <a:gd name="T1" fmla="*/ 1 h 12"/>
                <a:gd name="T2" fmla="*/ 1 w 17"/>
                <a:gd name="T3" fmla="*/ 2 h 12"/>
                <a:gd name="T4" fmla="*/ 2 w 17"/>
                <a:gd name="T5" fmla="*/ 5 h 12"/>
                <a:gd name="T6" fmla="*/ 13 w 17"/>
                <a:gd name="T7" fmla="*/ 11 h 12"/>
                <a:gd name="T8" fmla="*/ 16 w 17"/>
                <a:gd name="T9" fmla="*/ 10 h 12"/>
                <a:gd name="T10" fmla="*/ 15 w 17"/>
                <a:gd name="T11" fmla="*/ 7 h 12"/>
                <a:gd name="T12" fmla="*/ 4 w 17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2">
                  <a:moveTo>
                    <a:pt x="4" y="1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7" y="9"/>
                    <a:pt x="16" y="7"/>
                    <a:pt x="15" y="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67" name="Freeform 204"/>
            <p:cNvSpPr>
              <a:spLocks/>
            </p:cNvSpPr>
            <p:nvPr/>
          </p:nvSpPr>
          <p:spPr bwMode="auto">
            <a:xfrm>
              <a:off x="4776788" y="3643313"/>
              <a:ext cx="52388" cy="39687"/>
            </a:xfrm>
            <a:custGeom>
              <a:avLst/>
              <a:gdLst>
                <a:gd name="T0" fmla="*/ 4 w 16"/>
                <a:gd name="T1" fmla="*/ 1 h 12"/>
                <a:gd name="T2" fmla="*/ 0 w 16"/>
                <a:gd name="T3" fmla="*/ 1 h 12"/>
                <a:gd name="T4" fmla="*/ 1 w 16"/>
                <a:gd name="T5" fmla="*/ 5 h 12"/>
                <a:gd name="T6" fmla="*/ 12 w 16"/>
                <a:gd name="T7" fmla="*/ 12 h 12"/>
                <a:gd name="T8" fmla="*/ 15 w 16"/>
                <a:gd name="T9" fmla="*/ 11 h 12"/>
                <a:gd name="T10" fmla="*/ 14 w 16"/>
                <a:gd name="T11" fmla="*/ 8 h 12"/>
                <a:gd name="T12" fmla="*/ 4 w 16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4" y="1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4" y="12"/>
                    <a:pt x="15" y="11"/>
                  </a:cubicBezTo>
                  <a:cubicBezTo>
                    <a:pt x="16" y="10"/>
                    <a:pt x="15" y="8"/>
                    <a:pt x="14" y="8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68" name="Freeform 205"/>
            <p:cNvSpPr>
              <a:spLocks/>
            </p:cNvSpPr>
            <p:nvPr/>
          </p:nvSpPr>
          <p:spPr bwMode="auto">
            <a:xfrm>
              <a:off x="4791075" y="3624263"/>
              <a:ext cx="47625" cy="46037"/>
            </a:xfrm>
            <a:custGeom>
              <a:avLst/>
              <a:gdLst>
                <a:gd name="T0" fmla="*/ 4 w 15"/>
                <a:gd name="T1" fmla="*/ 1 h 14"/>
                <a:gd name="T2" fmla="*/ 1 w 15"/>
                <a:gd name="T3" fmla="*/ 2 h 14"/>
                <a:gd name="T4" fmla="*/ 1 w 15"/>
                <a:gd name="T5" fmla="*/ 5 h 14"/>
                <a:gd name="T6" fmla="*/ 11 w 15"/>
                <a:gd name="T7" fmla="*/ 13 h 14"/>
                <a:gd name="T8" fmla="*/ 14 w 15"/>
                <a:gd name="T9" fmla="*/ 12 h 14"/>
                <a:gd name="T10" fmla="*/ 14 w 15"/>
                <a:gd name="T11" fmla="*/ 9 h 14"/>
                <a:gd name="T12" fmla="*/ 4 w 15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4" y="13"/>
                    <a:pt x="14" y="12"/>
                  </a:cubicBezTo>
                  <a:cubicBezTo>
                    <a:pt x="15" y="11"/>
                    <a:pt x="15" y="10"/>
                    <a:pt x="14" y="9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69" name="Freeform 206"/>
            <p:cNvSpPr>
              <a:spLocks/>
            </p:cNvSpPr>
            <p:nvPr/>
          </p:nvSpPr>
          <p:spPr bwMode="auto">
            <a:xfrm>
              <a:off x="4803775" y="3608388"/>
              <a:ext cx="47625" cy="44450"/>
            </a:xfrm>
            <a:custGeom>
              <a:avLst/>
              <a:gdLst>
                <a:gd name="T0" fmla="*/ 5 w 15"/>
                <a:gd name="T1" fmla="*/ 1 h 14"/>
                <a:gd name="T2" fmla="*/ 1 w 15"/>
                <a:gd name="T3" fmla="*/ 1 h 14"/>
                <a:gd name="T4" fmla="*/ 1 w 15"/>
                <a:gd name="T5" fmla="*/ 5 h 14"/>
                <a:gd name="T6" fmla="*/ 11 w 15"/>
                <a:gd name="T7" fmla="*/ 13 h 14"/>
                <a:gd name="T8" fmla="*/ 14 w 15"/>
                <a:gd name="T9" fmla="*/ 13 h 14"/>
                <a:gd name="T10" fmla="*/ 14 w 15"/>
                <a:gd name="T11" fmla="*/ 9 h 14"/>
                <a:gd name="T12" fmla="*/ 5 w 15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5" y="1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3" y="14"/>
                    <a:pt x="14" y="13"/>
                  </a:cubicBezTo>
                  <a:cubicBezTo>
                    <a:pt x="15" y="12"/>
                    <a:pt x="15" y="10"/>
                    <a:pt x="14" y="9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70" name="Freeform 207"/>
            <p:cNvSpPr>
              <a:spLocks/>
            </p:cNvSpPr>
            <p:nvPr/>
          </p:nvSpPr>
          <p:spPr bwMode="auto">
            <a:xfrm>
              <a:off x="4819650" y="3592513"/>
              <a:ext cx="44450" cy="47625"/>
            </a:xfrm>
            <a:custGeom>
              <a:avLst/>
              <a:gdLst>
                <a:gd name="T0" fmla="*/ 5 w 14"/>
                <a:gd name="T1" fmla="*/ 1 h 15"/>
                <a:gd name="T2" fmla="*/ 1 w 14"/>
                <a:gd name="T3" fmla="*/ 1 h 15"/>
                <a:gd name="T4" fmla="*/ 1 w 14"/>
                <a:gd name="T5" fmla="*/ 5 h 15"/>
                <a:gd name="T6" fmla="*/ 10 w 14"/>
                <a:gd name="T7" fmla="*/ 14 h 15"/>
                <a:gd name="T8" fmla="*/ 13 w 14"/>
                <a:gd name="T9" fmla="*/ 14 h 15"/>
                <a:gd name="T10" fmla="*/ 13 w 14"/>
                <a:gd name="T11" fmla="*/ 10 h 15"/>
                <a:gd name="T12" fmla="*/ 5 w 14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5" y="1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4"/>
                  </a:cubicBezTo>
                  <a:cubicBezTo>
                    <a:pt x="14" y="13"/>
                    <a:pt x="14" y="11"/>
                    <a:pt x="13" y="1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71" name="Freeform 208"/>
            <p:cNvSpPr>
              <a:spLocks/>
            </p:cNvSpPr>
            <p:nvPr/>
          </p:nvSpPr>
          <p:spPr bwMode="auto">
            <a:xfrm>
              <a:off x="4835525" y="3576638"/>
              <a:ext cx="44450" cy="50800"/>
            </a:xfrm>
            <a:custGeom>
              <a:avLst/>
              <a:gdLst>
                <a:gd name="T0" fmla="*/ 5 w 14"/>
                <a:gd name="T1" fmla="*/ 2 h 16"/>
                <a:gd name="T2" fmla="*/ 1 w 14"/>
                <a:gd name="T3" fmla="*/ 1 h 16"/>
                <a:gd name="T4" fmla="*/ 1 w 14"/>
                <a:gd name="T5" fmla="*/ 5 h 16"/>
                <a:gd name="T6" fmla="*/ 9 w 14"/>
                <a:gd name="T7" fmla="*/ 14 h 16"/>
                <a:gd name="T8" fmla="*/ 12 w 14"/>
                <a:gd name="T9" fmla="*/ 15 h 16"/>
                <a:gd name="T10" fmla="*/ 13 w 14"/>
                <a:gd name="T11" fmla="*/ 11 h 16"/>
                <a:gd name="T12" fmla="*/ 5 w 14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5" y="2"/>
                  </a:move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1" y="16"/>
                    <a:pt x="12" y="15"/>
                  </a:cubicBezTo>
                  <a:cubicBezTo>
                    <a:pt x="14" y="14"/>
                    <a:pt x="14" y="12"/>
                    <a:pt x="13" y="1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72" name="Freeform 209"/>
            <p:cNvSpPr>
              <a:spLocks/>
            </p:cNvSpPr>
            <p:nvPr/>
          </p:nvSpPr>
          <p:spPr bwMode="auto">
            <a:xfrm>
              <a:off x="4854575" y="3563938"/>
              <a:ext cx="38100" cy="50800"/>
            </a:xfrm>
            <a:custGeom>
              <a:avLst/>
              <a:gdLst>
                <a:gd name="T0" fmla="*/ 4 w 12"/>
                <a:gd name="T1" fmla="*/ 2 h 16"/>
                <a:gd name="T2" fmla="*/ 1 w 12"/>
                <a:gd name="T3" fmla="*/ 1 h 16"/>
                <a:gd name="T4" fmla="*/ 0 w 12"/>
                <a:gd name="T5" fmla="*/ 4 h 16"/>
                <a:gd name="T6" fmla="*/ 8 w 12"/>
                <a:gd name="T7" fmla="*/ 15 h 16"/>
                <a:gd name="T8" fmla="*/ 11 w 12"/>
                <a:gd name="T9" fmla="*/ 15 h 16"/>
                <a:gd name="T10" fmla="*/ 12 w 12"/>
                <a:gd name="T11" fmla="*/ 12 h 16"/>
                <a:gd name="T12" fmla="*/ 4 w 12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4" y="2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10" y="16"/>
                    <a:pt x="11" y="15"/>
                  </a:cubicBezTo>
                  <a:cubicBezTo>
                    <a:pt x="12" y="14"/>
                    <a:pt x="12" y="13"/>
                    <a:pt x="12" y="12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73" name="Freeform 210"/>
            <p:cNvSpPr>
              <a:spLocks/>
            </p:cNvSpPr>
            <p:nvPr/>
          </p:nvSpPr>
          <p:spPr bwMode="auto">
            <a:xfrm>
              <a:off x="4870450" y="3551238"/>
              <a:ext cx="41275" cy="53975"/>
            </a:xfrm>
            <a:custGeom>
              <a:avLst/>
              <a:gdLst>
                <a:gd name="T0" fmla="*/ 5 w 13"/>
                <a:gd name="T1" fmla="*/ 2 h 17"/>
                <a:gd name="T2" fmla="*/ 2 w 13"/>
                <a:gd name="T3" fmla="*/ 1 h 17"/>
                <a:gd name="T4" fmla="*/ 1 w 13"/>
                <a:gd name="T5" fmla="*/ 4 h 17"/>
                <a:gd name="T6" fmla="*/ 8 w 13"/>
                <a:gd name="T7" fmla="*/ 15 h 17"/>
                <a:gd name="T8" fmla="*/ 11 w 13"/>
                <a:gd name="T9" fmla="*/ 16 h 17"/>
                <a:gd name="T10" fmla="*/ 12 w 13"/>
                <a:gd name="T11" fmla="*/ 13 h 17"/>
                <a:gd name="T12" fmla="*/ 5 w 1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5" y="2"/>
                  </a:move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10" y="17"/>
                    <a:pt x="11" y="16"/>
                  </a:cubicBezTo>
                  <a:cubicBezTo>
                    <a:pt x="12" y="15"/>
                    <a:pt x="13" y="14"/>
                    <a:pt x="12" y="13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74" name="Freeform 211"/>
            <p:cNvSpPr>
              <a:spLocks/>
            </p:cNvSpPr>
            <p:nvPr/>
          </p:nvSpPr>
          <p:spPr bwMode="auto">
            <a:xfrm>
              <a:off x="4886325" y="3522663"/>
              <a:ext cx="114300" cy="60325"/>
            </a:xfrm>
            <a:custGeom>
              <a:avLst/>
              <a:gdLst>
                <a:gd name="T0" fmla="*/ 1 w 36"/>
                <a:gd name="T1" fmla="*/ 14 h 19"/>
                <a:gd name="T2" fmla="*/ 0 w 36"/>
                <a:gd name="T3" fmla="*/ 18 h 19"/>
                <a:gd name="T4" fmla="*/ 3 w 36"/>
                <a:gd name="T5" fmla="*/ 19 h 19"/>
                <a:gd name="T6" fmla="*/ 34 w 36"/>
                <a:gd name="T7" fmla="*/ 5 h 19"/>
                <a:gd name="T8" fmla="*/ 35 w 36"/>
                <a:gd name="T9" fmla="*/ 2 h 19"/>
                <a:gd name="T10" fmla="*/ 32 w 36"/>
                <a:gd name="T11" fmla="*/ 1 h 19"/>
                <a:gd name="T12" fmla="*/ 1 w 36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9">
                  <a:moveTo>
                    <a:pt x="1" y="14"/>
                  </a:moveTo>
                  <a:cubicBezTo>
                    <a:pt x="0" y="15"/>
                    <a:pt x="0" y="16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3"/>
                    <a:pt x="35" y="2"/>
                  </a:cubicBezTo>
                  <a:cubicBezTo>
                    <a:pt x="35" y="1"/>
                    <a:pt x="33" y="0"/>
                    <a:pt x="32" y="1"/>
                  </a:cubicBezTo>
                  <a:lnTo>
                    <a:pt x="1" y="14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75" name="Freeform 212"/>
            <p:cNvSpPr>
              <a:spLocks/>
            </p:cNvSpPr>
            <p:nvPr/>
          </p:nvSpPr>
          <p:spPr bwMode="auto">
            <a:xfrm>
              <a:off x="4956175" y="4011613"/>
              <a:ext cx="785813" cy="193675"/>
            </a:xfrm>
            <a:custGeom>
              <a:avLst/>
              <a:gdLst>
                <a:gd name="T0" fmla="*/ 246 w 246"/>
                <a:gd name="T1" fmla="*/ 1 h 61"/>
                <a:gd name="T2" fmla="*/ 246 w 246"/>
                <a:gd name="T3" fmla="*/ 54 h 61"/>
                <a:gd name="T4" fmla="*/ 244 w 246"/>
                <a:gd name="T5" fmla="*/ 59 h 61"/>
                <a:gd name="T6" fmla="*/ 239 w 246"/>
                <a:gd name="T7" fmla="*/ 61 h 61"/>
                <a:gd name="T8" fmla="*/ 7 w 246"/>
                <a:gd name="T9" fmla="*/ 61 h 61"/>
                <a:gd name="T10" fmla="*/ 2 w 246"/>
                <a:gd name="T11" fmla="*/ 59 h 61"/>
                <a:gd name="T12" fmla="*/ 0 w 246"/>
                <a:gd name="T13" fmla="*/ 54 h 61"/>
                <a:gd name="T14" fmla="*/ 0 w 246"/>
                <a:gd name="T15" fmla="*/ 1 h 61"/>
                <a:gd name="T16" fmla="*/ 0 w 246"/>
                <a:gd name="T17" fmla="*/ 0 h 61"/>
                <a:gd name="T18" fmla="*/ 246 w 246"/>
                <a:gd name="T19" fmla="*/ 0 h 61"/>
                <a:gd name="T20" fmla="*/ 246 w 246"/>
                <a:gd name="T21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61">
                  <a:moveTo>
                    <a:pt x="246" y="1"/>
                  </a:moveTo>
                  <a:cubicBezTo>
                    <a:pt x="246" y="54"/>
                    <a:pt x="246" y="54"/>
                    <a:pt x="246" y="54"/>
                  </a:cubicBezTo>
                  <a:cubicBezTo>
                    <a:pt x="246" y="56"/>
                    <a:pt x="245" y="58"/>
                    <a:pt x="244" y="59"/>
                  </a:cubicBezTo>
                  <a:cubicBezTo>
                    <a:pt x="242" y="60"/>
                    <a:pt x="241" y="61"/>
                    <a:pt x="239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5" y="61"/>
                    <a:pt x="3" y="60"/>
                    <a:pt x="2" y="59"/>
                  </a:cubicBezTo>
                  <a:cubicBezTo>
                    <a:pt x="1" y="58"/>
                    <a:pt x="0" y="56"/>
                    <a:pt x="0" y="5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283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76" name="Freeform 213"/>
            <p:cNvSpPr>
              <a:spLocks/>
            </p:cNvSpPr>
            <p:nvPr/>
          </p:nvSpPr>
          <p:spPr bwMode="auto">
            <a:xfrm>
              <a:off x="4905375" y="3414713"/>
              <a:ext cx="885825" cy="258762"/>
            </a:xfrm>
            <a:custGeom>
              <a:avLst/>
              <a:gdLst>
                <a:gd name="T0" fmla="*/ 254 w 277"/>
                <a:gd name="T1" fmla="*/ 24 h 81"/>
                <a:gd name="T2" fmla="*/ 196 w 277"/>
                <a:gd name="T3" fmla="*/ 0 h 81"/>
                <a:gd name="T4" fmla="*/ 82 w 277"/>
                <a:gd name="T5" fmla="*/ 0 h 81"/>
                <a:gd name="T6" fmla="*/ 24 w 277"/>
                <a:gd name="T7" fmla="*/ 24 h 81"/>
                <a:gd name="T8" fmla="*/ 0 w 277"/>
                <a:gd name="T9" fmla="*/ 81 h 81"/>
                <a:gd name="T10" fmla="*/ 75 w 277"/>
                <a:gd name="T11" fmla="*/ 81 h 81"/>
                <a:gd name="T12" fmla="*/ 139 w 277"/>
                <a:gd name="T13" fmla="*/ 42 h 81"/>
                <a:gd name="T14" fmla="*/ 203 w 277"/>
                <a:gd name="T15" fmla="*/ 81 h 81"/>
                <a:gd name="T16" fmla="*/ 277 w 277"/>
                <a:gd name="T17" fmla="*/ 81 h 81"/>
                <a:gd name="T18" fmla="*/ 254 w 277"/>
                <a:gd name="T1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" h="81">
                  <a:moveTo>
                    <a:pt x="254" y="24"/>
                  </a:moveTo>
                  <a:cubicBezTo>
                    <a:pt x="238" y="8"/>
                    <a:pt x="217" y="0"/>
                    <a:pt x="19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1" y="0"/>
                    <a:pt x="40" y="8"/>
                    <a:pt x="24" y="24"/>
                  </a:cubicBezTo>
                  <a:cubicBezTo>
                    <a:pt x="8" y="40"/>
                    <a:pt x="0" y="60"/>
                    <a:pt x="0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72"/>
                    <a:pt x="83" y="42"/>
                    <a:pt x="139" y="42"/>
                  </a:cubicBezTo>
                  <a:cubicBezTo>
                    <a:pt x="195" y="42"/>
                    <a:pt x="203" y="72"/>
                    <a:pt x="203" y="81"/>
                  </a:cubicBezTo>
                  <a:cubicBezTo>
                    <a:pt x="277" y="81"/>
                    <a:pt x="277" y="81"/>
                    <a:pt x="277" y="81"/>
                  </a:cubicBezTo>
                  <a:cubicBezTo>
                    <a:pt x="277" y="60"/>
                    <a:pt x="269" y="40"/>
                    <a:pt x="254" y="24"/>
                  </a:cubicBezTo>
                  <a:close/>
                </a:path>
              </a:pathLst>
            </a:custGeom>
            <a:solidFill>
              <a:srgbClr val="283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77" name="Freeform 214"/>
            <p:cNvSpPr>
              <a:spLocks/>
            </p:cNvSpPr>
            <p:nvPr/>
          </p:nvSpPr>
          <p:spPr bwMode="auto">
            <a:xfrm>
              <a:off x="4873625" y="3538538"/>
              <a:ext cx="271463" cy="134937"/>
            </a:xfrm>
            <a:custGeom>
              <a:avLst/>
              <a:gdLst>
                <a:gd name="T0" fmla="*/ 85 w 85"/>
                <a:gd name="T1" fmla="*/ 42 h 42"/>
                <a:gd name="T2" fmla="*/ 0 w 85"/>
                <a:gd name="T3" fmla="*/ 42 h 42"/>
                <a:gd name="T4" fmla="*/ 43 w 85"/>
                <a:gd name="T5" fmla="*/ 0 h 42"/>
                <a:gd name="T6" fmla="*/ 85 w 85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42">
                  <a:moveTo>
                    <a:pt x="85" y="42"/>
                  </a:moveTo>
                  <a:cubicBezTo>
                    <a:pt x="51" y="42"/>
                    <a:pt x="39" y="42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78" name="Freeform 215"/>
            <p:cNvSpPr>
              <a:spLocks/>
            </p:cNvSpPr>
            <p:nvPr/>
          </p:nvSpPr>
          <p:spPr bwMode="auto">
            <a:xfrm>
              <a:off x="4857750" y="3673475"/>
              <a:ext cx="306388" cy="47625"/>
            </a:xfrm>
            <a:custGeom>
              <a:avLst/>
              <a:gdLst>
                <a:gd name="T0" fmla="*/ 96 w 96"/>
                <a:gd name="T1" fmla="*/ 10 h 15"/>
                <a:gd name="T2" fmla="*/ 90 w 96"/>
                <a:gd name="T3" fmla="*/ 15 h 15"/>
                <a:gd name="T4" fmla="*/ 5 w 96"/>
                <a:gd name="T5" fmla="*/ 15 h 15"/>
                <a:gd name="T6" fmla="*/ 0 w 96"/>
                <a:gd name="T7" fmla="*/ 10 h 15"/>
                <a:gd name="T8" fmla="*/ 0 w 96"/>
                <a:gd name="T9" fmla="*/ 5 h 15"/>
                <a:gd name="T10" fmla="*/ 5 w 96"/>
                <a:gd name="T11" fmla="*/ 0 h 15"/>
                <a:gd name="T12" fmla="*/ 90 w 96"/>
                <a:gd name="T13" fmla="*/ 0 h 15"/>
                <a:gd name="T14" fmla="*/ 96 w 96"/>
                <a:gd name="T15" fmla="*/ 5 h 15"/>
                <a:gd name="T16" fmla="*/ 96 w 96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5">
                  <a:moveTo>
                    <a:pt x="96" y="10"/>
                  </a:moveTo>
                  <a:cubicBezTo>
                    <a:pt x="96" y="13"/>
                    <a:pt x="93" y="15"/>
                    <a:pt x="9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3"/>
                    <a:pt x="96" y="5"/>
                  </a:cubicBezTo>
                  <a:lnTo>
                    <a:pt x="96" y="10"/>
                  </a:lnTo>
                  <a:close/>
                </a:path>
              </a:pathLst>
            </a:custGeom>
            <a:solidFill>
              <a:srgbClr val="283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79" name="Freeform 216"/>
            <p:cNvSpPr>
              <a:spLocks/>
            </p:cNvSpPr>
            <p:nvPr/>
          </p:nvSpPr>
          <p:spPr bwMode="auto">
            <a:xfrm>
              <a:off x="5554663" y="3538538"/>
              <a:ext cx="268288" cy="134937"/>
            </a:xfrm>
            <a:custGeom>
              <a:avLst/>
              <a:gdLst>
                <a:gd name="T0" fmla="*/ 84 w 84"/>
                <a:gd name="T1" fmla="*/ 42 h 42"/>
                <a:gd name="T2" fmla="*/ 0 w 84"/>
                <a:gd name="T3" fmla="*/ 42 h 42"/>
                <a:gd name="T4" fmla="*/ 42 w 84"/>
                <a:gd name="T5" fmla="*/ 0 h 42"/>
                <a:gd name="T6" fmla="*/ 84 w 84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2">
                  <a:moveTo>
                    <a:pt x="84" y="42"/>
                  </a:moveTo>
                  <a:cubicBezTo>
                    <a:pt x="51" y="42"/>
                    <a:pt x="38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80" name="Freeform 217"/>
            <p:cNvSpPr>
              <a:spLocks/>
            </p:cNvSpPr>
            <p:nvPr/>
          </p:nvSpPr>
          <p:spPr bwMode="auto">
            <a:xfrm>
              <a:off x="5535613" y="3673475"/>
              <a:ext cx="306388" cy="47625"/>
            </a:xfrm>
            <a:custGeom>
              <a:avLst/>
              <a:gdLst>
                <a:gd name="T0" fmla="*/ 96 w 96"/>
                <a:gd name="T1" fmla="*/ 10 h 15"/>
                <a:gd name="T2" fmla="*/ 91 w 96"/>
                <a:gd name="T3" fmla="*/ 15 h 15"/>
                <a:gd name="T4" fmla="*/ 5 w 96"/>
                <a:gd name="T5" fmla="*/ 15 h 15"/>
                <a:gd name="T6" fmla="*/ 0 w 96"/>
                <a:gd name="T7" fmla="*/ 10 h 15"/>
                <a:gd name="T8" fmla="*/ 0 w 96"/>
                <a:gd name="T9" fmla="*/ 5 h 15"/>
                <a:gd name="T10" fmla="*/ 5 w 96"/>
                <a:gd name="T11" fmla="*/ 0 h 15"/>
                <a:gd name="T12" fmla="*/ 91 w 96"/>
                <a:gd name="T13" fmla="*/ 0 h 15"/>
                <a:gd name="T14" fmla="*/ 96 w 96"/>
                <a:gd name="T15" fmla="*/ 5 h 15"/>
                <a:gd name="T16" fmla="*/ 96 w 96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5">
                  <a:moveTo>
                    <a:pt x="96" y="10"/>
                  </a:moveTo>
                  <a:cubicBezTo>
                    <a:pt x="96" y="13"/>
                    <a:pt x="94" y="15"/>
                    <a:pt x="91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4" y="0"/>
                    <a:pt x="96" y="3"/>
                    <a:pt x="96" y="5"/>
                  </a:cubicBezTo>
                  <a:lnTo>
                    <a:pt x="96" y="10"/>
                  </a:lnTo>
                  <a:close/>
                </a:path>
              </a:pathLst>
            </a:custGeom>
            <a:solidFill>
              <a:srgbClr val="283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81" name="Freeform 218"/>
            <p:cNvSpPr>
              <a:spLocks/>
            </p:cNvSpPr>
            <p:nvPr/>
          </p:nvSpPr>
          <p:spPr bwMode="auto">
            <a:xfrm>
              <a:off x="4953000" y="3551238"/>
              <a:ext cx="788988" cy="485775"/>
            </a:xfrm>
            <a:custGeom>
              <a:avLst/>
              <a:gdLst>
                <a:gd name="T0" fmla="*/ 244 w 247"/>
                <a:gd name="T1" fmla="*/ 140 h 152"/>
                <a:gd name="T2" fmla="*/ 237 w 247"/>
                <a:gd name="T3" fmla="*/ 133 h 152"/>
                <a:gd name="T4" fmla="*/ 216 w 247"/>
                <a:gd name="T5" fmla="*/ 109 h 152"/>
                <a:gd name="T6" fmla="*/ 203 w 247"/>
                <a:gd name="T7" fmla="*/ 79 h 152"/>
                <a:gd name="T8" fmla="*/ 182 w 247"/>
                <a:gd name="T9" fmla="*/ 0 h 152"/>
                <a:gd name="T10" fmla="*/ 166 w 247"/>
                <a:gd name="T11" fmla="*/ 0 h 152"/>
                <a:gd name="T12" fmla="*/ 166 w 247"/>
                <a:gd name="T13" fmla="*/ 17 h 152"/>
                <a:gd name="T14" fmla="*/ 163 w 247"/>
                <a:gd name="T15" fmla="*/ 25 h 152"/>
                <a:gd name="T16" fmla="*/ 155 w 247"/>
                <a:gd name="T17" fmla="*/ 28 h 152"/>
                <a:gd name="T18" fmla="*/ 92 w 247"/>
                <a:gd name="T19" fmla="*/ 28 h 152"/>
                <a:gd name="T20" fmla="*/ 85 w 247"/>
                <a:gd name="T21" fmla="*/ 25 h 152"/>
                <a:gd name="T22" fmla="*/ 82 w 247"/>
                <a:gd name="T23" fmla="*/ 17 h 152"/>
                <a:gd name="T24" fmla="*/ 82 w 247"/>
                <a:gd name="T25" fmla="*/ 0 h 152"/>
                <a:gd name="T26" fmla="*/ 65 w 247"/>
                <a:gd name="T27" fmla="*/ 0 h 152"/>
                <a:gd name="T28" fmla="*/ 45 w 247"/>
                <a:gd name="T29" fmla="*/ 79 h 152"/>
                <a:gd name="T30" fmla="*/ 32 w 247"/>
                <a:gd name="T31" fmla="*/ 109 h 152"/>
                <a:gd name="T32" fmla="*/ 11 w 247"/>
                <a:gd name="T33" fmla="*/ 133 h 152"/>
                <a:gd name="T34" fmla="*/ 3 w 247"/>
                <a:gd name="T35" fmla="*/ 140 h 152"/>
                <a:gd name="T36" fmla="*/ 1 w 247"/>
                <a:gd name="T37" fmla="*/ 147 h 152"/>
                <a:gd name="T38" fmla="*/ 8 w 247"/>
                <a:gd name="T39" fmla="*/ 152 h 152"/>
                <a:gd name="T40" fmla="*/ 240 w 247"/>
                <a:gd name="T41" fmla="*/ 152 h 152"/>
                <a:gd name="T42" fmla="*/ 246 w 247"/>
                <a:gd name="T43" fmla="*/ 147 h 152"/>
                <a:gd name="T44" fmla="*/ 244 w 247"/>
                <a:gd name="T45" fmla="*/ 1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7" h="152">
                  <a:moveTo>
                    <a:pt x="244" y="140"/>
                  </a:moveTo>
                  <a:cubicBezTo>
                    <a:pt x="237" y="133"/>
                    <a:pt x="237" y="133"/>
                    <a:pt x="237" y="133"/>
                  </a:cubicBezTo>
                  <a:cubicBezTo>
                    <a:pt x="229" y="127"/>
                    <a:pt x="222" y="118"/>
                    <a:pt x="216" y="109"/>
                  </a:cubicBezTo>
                  <a:cubicBezTo>
                    <a:pt x="210" y="99"/>
                    <a:pt x="205" y="89"/>
                    <a:pt x="203" y="79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20"/>
                    <a:pt x="165" y="23"/>
                    <a:pt x="163" y="25"/>
                  </a:cubicBezTo>
                  <a:cubicBezTo>
                    <a:pt x="161" y="27"/>
                    <a:pt x="158" y="28"/>
                    <a:pt x="155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0" y="28"/>
                    <a:pt x="87" y="27"/>
                    <a:pt x="85" y="25"/>
                  </a:cubicBezTo>
                  <a:cubicBezTo>
                    <a:pt x="83" y="23"/>
                    <a:pt x="82" y="20"/>
                    <a:pt x="82" y="1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2" y="89"/>
                    <a:pt x="38" y="99"/>
                    <a:pt x="32" y="109"/>
                  </a:cubicBezTo>
                  <a:cubicBezTo>
                    <a:pt x="26" y="118"/>
                    <a:pt x="19" y="127"/>
                    <a:pt x="11" y="133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1"/>
                    <a:pt x="0" y="145"/>
                    <a:pt x="1" y="147"/>
                  </a:cubicBezTo>
                  <a:cubicBezTo>
                    <a:pt x="2" y="150"/>
                    <a:pt x="5" y="152"/>
                    <a:pt x="8" y="152"/>
                  </a:cubicBezTo>
                  <a:cubicBezTo>
                    <a:pt x="240" y="152"/>
                    <a:pt x="240" y="152"/>
                    <a:pt x="240" y="152"/>
                  </a:cubicBezTo>
                  <a:cubicBezTo>
                    <a:pt x="243" y="152"/>
                    <a:pt x="245" y="150"/>
                    <a:pt x="246" y="147"/>
                  </a:cubicBezTo>
                  <a:cubicBezTo>
                    <a:pt x="247" y="145"/>
                    <a:pt x="246" y="141"/>
                    <a:pt x="244" y="140"/>
                  </a:cubicBez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82" name="Oval 219"/>
            <p:cNvSpPr>
              <a:spLocks noChangeArrowheads="1"/>
            </p:cNvSpPr>
            <p:nvPr/>
          </p:nvSpPr>
          <p:spPr bwMode="auto">
            <a:xfrm>
              <a:off x="5157788" y="3602038"/>
              <a:ext cx="384175" cy="384175"/>
            </a:xfrm>
            <a:prstGeom prst="ellipse">
              <a:avLst/>
            </a:prstGeom>
            <a:solidFill>
              <a:srgbClr val="E1E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83" name="Freeform 220"/>
            <p:cNvSpPr>
              <a:spLocks noEditPoints="1"/>
            </p:cNvSpPr>
            <p:nvPr/>
          </p:nvSpPr>
          <p:spPr bwMode="auto">
            <a:xfrm>
              <a:off x="5154613" y="3598863"/>
              <a:ext cx="390525" cy="390525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1 w 122"/>
                <a:gd name="T11" fmla="*/ 8 h 122"/>
                <a:gd name="T12" fmla="*/ 69 w 122"/>
                <a:gd name="T13" fmla="*/ 16 h 122"/>
                <a:gd name="T14" fmla="*/ 61 w 122"/>
                <a:gd name="T15" fmla="*/ 25 h 122"/>
                <a:gd name="T16" fmla="*/ 52 w 122"/>
                <a:gd name="T17" fmla="*/ 16 h 122"/>
                <a:gd name="T18" fmla="*/ 61 w 122"/>
                <a:gd name="T19" fmla="*/ 8 h 122"/>
                <a:gd name="T20" fmla="*/ 34 w 122"/>
                <a:gd name="T21" fmla="*/ 15 h 122"/>
                <a:gd name="T22" fmla="*/ 46 w 122"/>
                <a:gd name="T23" fmla="*/ 18 h 122"/>
                <a:gd name="T24" fmla="*/ 43 w 122"/>
                <a:gd name="T25" fmla="*/ 30 h 122"/>
                <a:gd name="T26" fmla="*/ 31 w 122"/>
                <a:gd name="T27" fmla="*/ 27 h 122"/>
                <a:gd name="T28" fmla="*/ 34 w 122"/>
                <a:gd name="T29" fmla="*/ 15 h 122"/>
                <a:gd name="T30" fmla="*/ 15 w 122"/>
                <a:gd name="T31" fmla="*/ 34 h 122"/>
                <a:gd name="T32" fmla="*/ 26 w 122"/>
                <a:gd name="T33" fmla="*/ 31 h 122"/>
                <a:gd name="T34" fmla="*/ 29 w 122"/>
                <a:gd name="T35" fmla="*/ 43 h 122"/>
                <a:gd name="T36" fmla="*/ 18 w 122"/>
                <a:gd name="T37" fmla="*/ 46 h 122"/>
                <a:gd name="T38" fmla="*/ 15 w 122"/>
                <a:gd name="T39" fmla="*/ 34 h 122"/>
                <a:gd name="T40" fmla="*/ 8 w 122"/>
                <a:gd name="T41" fmla="*/ 61 h 122"/>
                <a:gd name="T42" fmla="*/ 16 w 122"/>
                <a:gd name="T43" fmla="*/ 53 h 122"/>
                <a:gd name="T44" fmla="*/ 25 w 122"/>
                <a:gd name="T45" fmla="*/ 61 h 122"/>
                <a:gd name="T46" fmla="*/ 16 w 122"/>
                <a:gd name="T47" fmla="*/ 69 h 122"/>
                <a:gd name="T48" fmla="*/ 8 w 122"/>
                <a:gd name="T49" fmla="*/ 61 h 122"/>
                <a:gd name="T50" fmla="*/ 26 w 122"/>
                <a:gd name="T51" fmla="*/ 90 h 122"/>
                <a:gd name="T52" fmla="*/ 15 w 122"/>
                <a:gd name="T53" fmla="*/ 87 h 122"/>
                <a:gd name="T54" fmla="*/ 18 w 122"/>
                <a:gd name="T55" fmla="*/ 76 h 122"/>
                <a:gd name="T56" fmla="*/ 29 w 122"/>
                <a:gd name="T57" fmla="*/ 79 h 122"/>
                <a:gd name="T58" fmla="*/ 26 w 122"/>
                <a:gd name="T59" fmla="*/ 90 h 122"/>
                <a:gd name="T60" fmla="*/ 46 w 122"/>
                <a:gd name="T61" fmla="*/ 104 h 122"/>
                <a:gd name="T62" fmla="*/ 34 w 122"/>
                <a:gd name="T63" fmla="*/ 107 h 122"/>
                <a:gd name="T64" fmla="*/ 31 w 122"/>
                <a:gd name="T65" fmla="*/ 95 h 122"/>
                <a:gd name="T66" fmla="*/ 43 w 122"/>
                <a:gd name="T67" fmla="*/ 92 h 122"/>
                <a:gd name="T68" fmla="*/ 46 w 122"/>
                <a:gd name="T69" fmla="*/ 104 h 122"/>
                <a:gd name="T70" fmla="*/ 61 w 122"/>
                <a:gd name="T71" fmla="*/ 114 h 122"/>
                <a:gd name="T72" fmla="*/ 52 w 122"/>
                <a:gd name="T73" fmla="*/ 105 h 122"/>
                <a:gd name="T74" fmla="*/ 61 w 122"/>
                <a:gd name="T75" fmla="*/ 97 h 122"/>
                <a:gd name="T76" fmla="*/ 69 w 122"/>
                <a:gd name="T77" fmla="*/ 105 h 122"/>
                <a:gd name="T78" fmla="*/ 61 w 122"/>
                <a:gd name="T79" fmla="*/ 114 h 122"/>
                <a:gd name="T80" fmla="*/ 61 w 122"/>
                <a:gd name="T81" fmla="*/ 83 h 122"/>
                <a:gd name="T82" fmla="*/ 39 w 122"/>
                <a:gd name="T83" fmla="*/ 61 h 122"/>
                <a:gd name="T84" fmla="*/ 61 w 122"/>
                <a:gd name="T85" fmla="*/ 39 h 122"/>
                <a:gd name="T86" fmla="*/ 83 w 122"/>
                <a:gd name="T87" fmla="*/ 61 h 122"/>
                <a:gd name="T88" fmla="*/ 61 w 122"/>
                <a:gd name="T89" fmla="*/ 83 h 122"/>
                <a:gd name="T90" fmla="*/ 79 w 122"/>
                <a:gd name="T91" fmla="*/ 30 h 122"/>
                <a:gd name="T92" fmla="*/ 76 w 122"/>
                <a:gd name="T93" fmla="*/ 18 h 122"/>
                <a:gd name="T94" fmla="*/ 87 w 122"/>
                <a:gd name="T95" fmla="*/ 15 h 122"/>
                <a:gd name="T96" fmla="*/ 90 w 122"/>
                <a:gd name="T97" fmla="*/ 27 h 122"/>
                <a:gd name="T98" fmla="*/ 79 w 122"/>
                <a:gd name="T99" fmla="*/ 30 h 122"/>
                <a:gd name="T100" fmla="*/ 92 w 122"/>
                <a:gd name="T101" fmla="*/ 43 h 122"/>
                <a:gd name="T102" fmla="*/ 95 w 122"/>
                <a:gd name="T103" fmla="*/ 31 h 122"/>
                <a:gd name="T104" fmla="*/ 107 w 122"/>
                <a:gd name="T105" fmla="*/ 34 h 122"/>
                <a:gd name="T106" fmla="*/ 104 w 122"/>
                <a:gd name="T107" fmla="*/ 46 h 122"/>
                <a:gd name="T108" fmla="*/ 92 w 122"/>
                <a:gd name="T109" fmla="*/ 43 h 122"/>
                <a:gd name="T110" fmla="*/ 105 w 122"/>
                <a:gd name="T111" fmla="*/ 69 h 122"/>
                <a:gd name="T112" fmla="*/ 97 w 122"/>
                <a:gd name="T113" fmla="*/ 61 h 122"/>
                <a:gd name="T114" fmla="*/ 105 w 122"/>
                <a:gd name="T115" fmla="*/ 53 h 122"/>
                <a:gd name="T116" fmla="*/ 114 w 122"/>
                <a:gd name="T117" fmla="*/ 61 h 122"/>
                <a:gd name="T118" fmla="*/ 105 w 122"/>
                <a:gd name="T119" fmla="*/ 6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5" y="122"/>
                    <a:pt x="122" y="95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lose/>
                  <a:moveTo>
                    <a:pt x="61" y="8"/>
                  </a:moveTo>
                  <a:cubicBezTo>
                    <a:pt x="65" y="8"/>
                    <a:pt x="69" y="12"/>
                    <a:pt x="69" y="16"/>
                  </a:cubicBezTo>
                  <a:cubicBezTo>
                    <a:pt x="69" y="21"/>
                    <a:pt x="65" y="25"/>
                    <a:pt x="61" y="25"/>
                  </a:cubicBezTo>
                  <a:cubicBezTo>
                    <a:pt x="56" y="25"/>
                    <a:pt x="52" y="21"/>
                    <a:pt x="52" y="16"/>
                  </a:cubicBezTo>
                  <a:cubicBezTo>
                    <a:pt x="52" y="12"/>
                    <a:pt x="56" y="8"/>
                    <a:pt x="61" y="8"/>
                  </a:cubicBezTo>
                  <a:close/>
                  <a:moveTo>
                    <a:pt x="34" y="15"/>
                  </a:moveTo>
                  <a:cubicBezTo>
                    <a:pt x="38" y="13"/>
                    <a:pt x="43" y="14"/>
                    <a:pt x="46" y="18"/>
                  </a:cubicBezTo>
                  <a:cubicBezTo>
                    <a:pt x="48" y="22"/>
                    <a:pt x="47" y="27"/>
                    <a:pt x="43" y="30"/>
                  </a:cubicBezTo>
                  <a:cubicBezTo>
                    <a:pt x="39" y="32"/>
                    <a:pt x="34" y="31"/>
                    <a:pt x="31" y="27"/>
                  </a:cubicBezTo>
                  <a:cubicBezTo>
                    <a:pt x="29" y="22"/>
                    <a:pt x="30" y="17"/>
                    <a:pt x="34" y="15"/>
                  </a:cubicBezTo>
                  <a:close/>
                  <a:moveTo>
                    <a:pt x="15" y="34"/>
                  </a:moveTo>
                  <a:cubicBezTo>
                    <a:pt x="17" y="30"/>
                    <a:pt x="22" y="29"/>
                    <a:pt x="26" y="31"/>
                  </a:cubicBezTo>
                  <a:cubicBezTo>
                    <a:pt x="30" y="34"/>
                    <a:pt x="32" y="39"/>
                    <a:pt x="29" y="43"/>
                  </a:cubicBezTo>
                  <a:cubicBezTo>
                    <a:pt x="27" y="47"/>
                    <a:pt x="22" y="48"/>
                    <a:pt x="18" y="46"/>
                  </a:cubicBezTo>
                  <a:cubicBezTo>
                    <a:pt x="14" y="44"/>
                    <a:pt x="13" y="38"/>
                    <a:pt x="15" y="34"/>
                  </a:cubicBezTo>
                  <a:close/>
                  <a:moveTo>
                    <a:pt x="8" y="61"/>
                  </a:moveTo>
                  <a:cubicBezTo>
                    <a:pt x="8" y="56"/>
                    <a:pt x="12" y="53"/>
                    <a:pt x="16" y="53"/>
                  </a:cubicBezTo>
                  <a:cubicBezTo>
                    <a:pt x="21" y="53"/>
                    <a:pt x="25" y="56"/>
                    <a:pt x="25" y="61"/>
                  </a:cubicBezTo>
                  <a:cubicBezTo>
                    <a:pt x="25" y="66"/>
                    <a:pt x="21" y="69"/>
                    <a:pt x="16" y="69"/>
                  </a:cubicBezTo>
                  <a:cubicBezTo>
                    <a:pt x="12" y="69"/>
                    <a:pt x="8" y="66"/>
                    <a:pt x="8" y="61"/>
                  </a:cubicBezTo>
                  <a:close/>
                  <a:moveTo>
                    <a:pt x="26" y="90"/>
                  </a:moveTo>
                  <a:cubicBezTo>
                    <a:pt x="22" y="93"/>
                    <a:pt x="17" y="91"/>
                    <a:pt x="15" y="87"/>
                  </a:cubicBezTo>
                  <a:cubicBezTo>
                    <a:pt x="13" y="83"/>
                    <a:pt x="14" y="78"/>
                    <a:pt x="18" y="76"/>
                  </a:cubicBezTo>
                  <a:cubicBezTo>
                    <a:pt x="22" y="74"/>
                    <a:pt x="27" y="75"/>
                    <a:pt x="29" y="79"/>
                  </a:cubicBezTo>
                  <a:cubicBezTo>
                    <a:pt x="32" y="83"/>
                    <a:pt x="30" y="88"/>
                    <a:pt x="26" y="90"/>
                  </a:cubicBezTo>
                  <a:close/>
                  <a:moveTo>
                    <a:pt x="46" y="104"/>
                  </a:moveTo>
                  <a:cubicBezTo>
                    <a:pt x="43" y="108"/>
                    <a:pt x="38" y="109"/>
                    <a:pt x="34" y="107"/>
                  </a:cubicBezTo>
                  <a:cubicBezTo>
                    <a:pt x="30" y="104"/>
                    <a:pt x="29" y="99"/>
                    <a:pt x="31" y="95"/>
                  </a:cubicBezTo>
                  <a:cubicBezTo>
                    <a:pt x="34" y="91"/>
                    <a:pt x="39" y="90"/>
                    <a:pt x="43" y="92"/>
                  </a:cubicBezTo>
                  <a:cubicBezTo>
                    <a:pt x="47" y="95"/>
                    <a:pt x="48" y="100"/>
                    <a:pt x="46" y="104"/>
                  </a:cubicBezTo>
                  <a:close/>
                  <a:moveTo>
                    <a:pt x="61" y="114"/>
                  </a:moveTo>
                  <a:cubicBezTo>
                    <a:pt x="56" y="114"/>
                    <a:pt x="52" y="110"/>
                    <a:pt x="52" y="105"/>
                  </a:cubicBezTo>
                  <a:cubicBezTo>
                    <a:pt x="52" y="101"/>
                    <a:pt x="56" y="97"/>
                    <a:pt x="61" y="97"/>
                  </a:cubicBezTo>
                  <a:cubicBezTo>
                    <a:pt x="65" y="97"/>
                    <a:pt x="69" y="101"/>
                    <a:pt x="69" y="105"/>
                  </a:cubicBezTo>
                  <a:cubicBezTo>
                    <a:pt x="69" y="110"/>
                    <a:pt x="65" y="114"/>
                    <a:pt x="61" y="114"/>
                  </a:cubicBezTo>
                  <a:close/>
                  <a:moveTo>
                    <a:pt x="61" y="83"/>
                  </a:moveTo>
                  <a:cubicBezTo>
                    <a:pt x="49" y="83"/>
                    <a:pt x="39" y="73"/>
                    <a:pt x="39" y="61"/>
                  </a:cubicBezTo>
                  <a:cubicBezTo>
                    <a:pt x="39" y="49"/>
                    <a:pt x="49" y="39"/>
                    <a:pt x="61" y="39"/>
                  </a:cubicBezTo>
                  <a:cubicBezTo>
                    <a:pt x="73" y="39"/>
                    <a:pt x="83" y="49"/>
                    <a:pt x="83" y="61"/>
                  </a:cubicBezTo>
                  <a:cubicBezTo>
                    <a:pt x="83" y="73"/>
                    <a:pt x="73" y="83"/>
                    <a:pt x="61" y="83"/>
                  </a:cubicBezTo>
                  <a:close/>
                  <a:moveTo>
                    <a:pt x="79" y="30"/>
                  </a:moveTo>
                  <a:cubicBezTo>
                    <a:pt x="75" y="27"/>
                    <a:pt x="74" y="22"/>
                    <a:pt x="76" y="18"/>
                  </a:cubicBezTo>
                  <a:cubicBezTo>
                    <a:pt x="78" y="14"/>
                    <a:pt x="83" y="13"/>
                    <a:pt x="87" y="15"/>
                  </a:cubicBezTo>
                  <a:cubicBezTo>
                    <a:pt x="91" y="17"/>
                    <a:pt x="93" y="22"/>
                    <a:pt x="90" y="27"/>
                  </a:cubicBezTo>
                  <a:cubicBezTo>
                    <a:pt x="88" y="31"/>
                    <a:pt x="83" y="32"/>
                    <a:pt x="79" y="30"/>
                  </a:cubicBezTo>
                  <a:close/>
                  <a:moveTo>
                    <a:pt x="92" y="43"/>
                  </a:moveTo>
                  <a:cubicBezTo>
                    <a:pt x="90" y="39"/>
                    <a:pt x="91" y="34"/>
                    <a:pt x="95" y="31"/>
                  </a:cubicBezTo>
                  <a:cubicBezTo>
                    <a:pt x="99" y="29"/>
                    <a:pt x="104" y="30"/>
                    <a:pt x="107" y="34"/>
                  </a:cubicBezTo>
                  <a:cubicBezTo>
                    <a:pt x="109" y="38"/>
                    <a:pt x="108" y="44"/>
                    <a:pt x="104" y="46"/>
                  </a:cubicBezTo>
                  <a:cubicBezTo>
                    <a:pt x="100" y="48"/>
                    <a:pt x="94" y="47"/>
                    <a:pt x="92" y="43"/>
                  </a:cubicBezTo>
                  <a:close/>
                  <a:moveTo>
                    <a:pt x="105" y="69"/>
                  </a:moveTo>
                  <a:cubicBezTo>
                    <a:pt x="101" y="69"/>
                    <a:pt x="97" y="66"/>
                    <a:pt x="97" y="61"/>
                  </a:cubicBezTo>
                  <a:cubicBezTo>
                    <a:pt x="97" y="56"/>
                    <a:pt x="101" y="53"/>
                    <a:pt x="105" y="53"/>
                  </a:cubicBezTo>
                  <a:cubicBezTo>
                    <a:pt x="110" y="53"/>
                    <a:pt x="114" y="56"/>
                    <a:pt x="114" y="61"/>
                  </a:cubicBezTo>
                  <a:cubicBezTo>
                    <a:pt x="114" y="66"/>
                    <a:pt x="110" y="69"/>
                    <a:pt x="105" y="69"/>
                  </a:cubicBez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84" name="Freeform 221"/>
            <p:cNvSpPr>
              <a:spLocks noEditPoints="1"/>
            </p:cNvSpPr>
            <p:nvPr/>
          </p:nvSpPr>
          <p:spPr bwMode="auto">
            <a:xfrm>
              <a:off x="5265738" y="3711575"/>
              <a:ext cx="166688" cy="165100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8 h 52"/>
                <a:gd name="T12" fmla="*/ 4 w 52"/>
                <a:gd name="T13" fmla="*/ 26 h 52"/>
                <a:gd name="T14" fmla="*/ 26 w 52"/>
                <a:gd name="T15" fmla="*/ 4 h 52"/>
                <a:gd name="T16" fmla="*/ 48 w 52"/>
                <a:gd name="T17" fmla="*/ 26 h 52"/>
                <a:gd name="T18" fmla="*/ 26 w 52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8"/>
                  </a:moveTo>
                  <a:cubicBezTo>
                    <a:pt x="14" y="48"/>
                    <a:pt x="4" y="38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ubicBezTo>
                    <a:pt x="38" y="4"/>
                    <a:pt x="48" y="14"/>
                    <a:pt x="48" y="26"/>
                  </a:cubicBezTo>
                  <a:cubicBezTo>
                    <a:pt x="48" y="38"/>
                    <a:pt x="38" y="48"/>
                    <a:pt x="26" y="48"/>
                  </a:cubicBezTo>
                  <a:close/>
                </a:path>
              </a:pathLst>
            </a:custGeom>
            <a:solidFill>
              <a:srgbClr val="283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  <p:sp>
          <p:nvSpPr>
            <p:cNvPr id="85" name="Freeform 222"/>
            <p:cNvSpPr>
              <a:spLocks/>
            </p:cNvSpPr>
            <p:nvPr/>
          </p:nvSpPr>
          <p:spPr bwMode="auto">
            <a:xfrm>
              <a:off x="5397500" y="3892550"/>
              <a:ext cx="63500" cy="77787"/>
            </a:xfrm>
            <a:custGeom>
              <a:avLst/>
              <a:gdLst>
                <a:gd name="T0" fmla="*/ 20 w 20"/>
                <a:gd name="T1" fmla="*/ 19 h 24"/>
                <a:gd name="T2" fmla="*/ 11 w 20"/>
                <a:gd name="T3" fmla="*/ 24 h 24"/>
                <a:gd name="T4" fmla="*/ 1 w 20"/>
                <a:gd name="T5" fmla="*/ 4 h 24"/>
                <a:gd name="T6" fmla="*/ 1 w 20"/>
                <a:gd name="T7" fmla="*/ 2 h 24"/>
                <a:gd name="T8" fmla="*/ 2 w 20"/>
                <a:gd name="T9" fmla="*/ 0 h 24"/>
                <a:gd name="T10" fmla="*/ 2 w 20"/>
                <a:gd name="T11" fmla="*/ 0 h 24"/>
                <a:gd name="T12" fmla="*/ 4 w 20"/>
                <a:gd name="T13" fmla="*/ 0 h 24"/>
                <a:gd name="T14" fmla="*/ 6 w 20"/>
                <a:gd name="T15" fmla="*/ 1 h 24"/>
                <a:gd name="T16" fmla="*/ 20 w 20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20" y="19"/>
                  </a:moveTo>
                  <a:cubicBezTo>
                    <a:pt x="17" y="21"/>
                    <a:pt x="14" y="23"/>
                    <a:pt x="11" y="2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rgbClr val="E1E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600">
                <a:solidFill>
                  <a:srgbClr val="D13D43"/>
                </a:solidFill>
              </a:endParaRPr>
            </a:p>
          </p:txBody>
        </p:sp>
      </p:grpSp>
      <p:sp>
        <p:nvSpPr>
          <p:cNvPr id="86" name="TextBox 368"/>
          <p:cNvSpPr txBox="1"/>
          <p:nvPr/>
        </p:nvSpPr>
        <p:spPr>
          <a:xfrm>
            <a:off x="1063296" y="2210560"/>
            <a:ext cx="2997085" cy="455857"/>
          </a:xfrm>
          <a:prstGeom prst="rect">
            <a:avLst/>
          </a:prstGeom>
          <a:noFill/>
        </p:spPr>
        <p:txBody>
          <a:bodyPr wrap="square" lIns="46718" tIns="46718" rIns="46718" bIns="46718" rtlCol="0">
            <a:noAutofit/>
          </a:bodyPr>
          <a:lstStyle/>
          <a:p>
            <a:pPr marL="156183" indent="-156183" algn="r" defTabSz="425829">
              <a:spcAft>
                <a:spcPts val="513"/>
              </a:spcAft>
            </a:pPr>
            <a:r>
              <a:rPr lang="it-IT" sz="1600" b="1" dirty="0">
                <a:solidFill>
                  <a:srgbClr val="F79646">
                    <a:lumMod val="50000"/>
                  </a:srgbClr>
                </a:solidFill>
              </a:rPr>
              <a:t>6. Agevolare accesso alle informazioni: Identità Digitale, Gestione consenso e deleghe</a:t>
            </a:r>
          </a:p>
        </p:txBody>
      </p:sp>
      <p:sp>
        <p:nvSpPr>
          <p:cNvPr id="88" name="TextBox 370"/>
          <p:cNvSpPr txBox="1"/>
          <p:nvPr/>
        </p:nvSpPr>
        <p:spPr>
          <a:xfrm>
            <a:off x="3601832" y="1327863"/>
            <a:ext cx="1932365" cy="327450"/>
          </a:xfrm>
          <a:prstGeom prst="rect">
            <a:avLst/>
          </a:prstGeom>
          <a:noFill/>
        </p:spPr>
        <p:txBody>
          <a:bodyPr wrap="square" lIns="46718" tIns="46718" rIns="46718" bIns="46718" rtlCol="0">
            <a:noAutofit/>
          </a:bodyPr>
          <a:lstStyle/>
          <a:p>
            <a:pPr marL="156183" indent="-156183" algn="r" defTabSz="425829">
              <a:spcAft>
                <a:spcPts val="513"/>
              </a:spcAft>
            </a:pPr>
            <a:r>
              <a:rPr lang="it-IT" sz="1600" b="1" dirty="0">
                <a:solidFill>
                  <a:srgbClr val="F79646">
                    <a:lumMod val="50000"/>
                  </a:srgbClr>
                </a:solidFill>
              </a:rPr>
              <a:t>7. Ottimizzare utilizzo delle risorse</a:t>
            </a:r>
          </a:p>
        </p:txBody>
      </p:sp>
      <p:sp>
        <p:nvSpPr>
          <p:cNvPr id="89" name="Rectangle 2"/>
          <p:cNvSpPr/>
          <p:nvPr/>
        </p:nvSpPr>
        <p:spPr>
          <a:xfrm>
            <a:off x="4178898" y="3902363"/>
            <a:ext cx="1281227" cy="14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718" tIns="46718" rIns="46718" bIns="46718" rtlCol="0" anchor="ctr"/>
          <a:lstStyle/>
          <a:p>
            <a:pPr defTabSz="425829"/>
            <a:endParaRPr lang="it-IT" sz="1283" dirty="0" err="1">
              <a:solidFill>
                <a:prstClr val="white"/>
              </a:solidFill>
            </a:endParaRPr>
          </a:p>
        </p:txBody>
      </p:sp>
      <p:grpSp>
        <p:nvGrpSpPr>
          <p:cNvPr id="93" name="Group 479"/>
          <p:cNvGrpSpPr/>
          <p:nvPr/>
        </p:nvGrpSpPr>
        <p:grpSpPr>
          <a:xfrm>
            <a:off x="6967545" y="2499250"/>
            <a:ext cx="416883" cy="371404"/>
            <a:chOff x="-47390" y="2199741"/>
            <a:chExt cx="1618422" cy="1441867"/>
          </a:xfrm>
        </p:grpSpPr>
        <p:sp>
          <p:nvSpPr>
            <p:cNvPr id="94" name="Freeform 16"/>
            <p:cNvSpPr>
              <a:spLocks noEditPoints="1"/>
            </p:cNvSpPr>
            <p:nvPr/>
          </p:nvSpPr>
          <p:spPr bwMode="auto">
            <a:xfrm>
              <a:off x="-47390" y="2199741"/>
              <a:ext cx="838637" cy="1309450"/>
            </a:xfrm>
            <a:custGeom>
              <a:avLst/>
              <a:gdLst>
                <a:gd name="T0" fmla="*/ 0 w 228"/>
                <a:gd name="T1" fmla="*/ 356 h 356"/>
                <a:gd name="T2" fmla="*/ 0 w 228"/>
                <a:gd name="T3" fmla="*/ 356 h 356"/>
                <a:gd name="T4" fmla="*/ 0 w 228"/>
                <a:gd name="T5" fmla="*/ 356 h 356"/>
                <a:gd name="T6" fmla="*/ 0 w 228"/>
                <a:gd name="T7" fmla="*/ 356 h 356"/>
                <a:gd name="T8" fmla="*/ 228 w 228"/>
                <a:gd name="T9" fmla="*/ 14 h 356"/>
                <a:gd name="T10" fmla="*/ 228 w 228"/>
                <a:gd name="T11" fmla="*/ 14 h 356"/>
                <a:gd name="T12" fmla="*/ 228 w 228"/>
                <a:gd name="T13" fmla="*/ 14 h 356"/>
                <a:gd name="T14" fmla="*/ 228 w 228"/>
                <a:gd name="T15" fmla="*/ 14 h 356"/>
                <a:gd name="T16" fmla="*/ 129 w 228"/>
                <a:gd name="T17" fmla="*/ 0 h 356"/>
                <a:gd name="T18" fmla="*/ 129 w 228"/>
                <a:gd name="T19" fmla="*/ 0 h 356"/>
                <a:gd name="T20" fmla="*/ 129 w 228"/>
                <a:gd name="T21" fmla="*/ 0 h 356"/>
                <a:gd name="T22" fmla="*/ 129 w 228"/>
                <a:gd name="T23" fmla="*/ 0 h 356"/>
                <a:gd name="T24" fmla="*/ 148 w 228"/>
                <a:gd name="T25" fmla="*/ 8 h 356"/>
                <a:gd name="T26" fmla="*/ 129 w 228"/>
                <a:gd name="T2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356">
                  <a:moveTo>
                    <a:pt x="0" y="356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0" y="356"/>
                  </a:lnTo>
                  <a:close/>
                  <a:moveTo>
                    <a:pt x="228" y="14"/>
                  </a:moveTo>
                  <a:lnTo>
                    <a:pt x="228" y="14"/>
                  </a:lnTo>
                  <a:lnTo>
                    <a:pt x="228" y="14"/>
                  </a:lnTo>
                  <a:lnTo>
                    <a:pt x="228" y="14"/>
                  </a:lnTo>
                  <a:close/>
                  <a:moveTo>
                    <a:pt x="129" y="0"/>
                  </a:move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48" y="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AD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95" name="Freeform 17"/>
            <p:cNvSpPr>
              <a:spLocks noEditPoints="1"/>
            </p:cNvSpPr>
            <p:nvPr/>
          </p:nvSpPr>
          <p:spPr bwMode="auto">
            <a:xfrm>
              <a:off x="-47390" y="2199741"/>
              <a:ext cx="838637" cy="1309450"/>
            </a:xfrm>
            <a:custGeom>
              <a:avLst/>
              <a:gdLst>
                <a:gd name="T0" fmla="*/ 0 w 228"/>
                <a:gd name="T1" fmla="*/ 356 h 356"/>
                <a:gd name="T2" fmla="*/ 0 w 228"/>
                <a:gd name="T3" fmla="*/ 356 h 356"/>
                <a:gd name="T4" fmla="*/ 0 w 228"/>
                <a:gd name="T5" fmla="*/ 356 h 356"/>
                <a:gd name="T6" fmla="*/ 0 w 228"/>
                <a:gd name="T7" fmla="*/ 356 h 356"/>
                <a:gd name="T8" fmla="*/ 228 w 228"/>
                <a:gd name="T9" fmla="*/ 14 h 356"/>
                <a:gd name="T10" fmla="*/ 228 w 228"/>
                <a:gd name="T11" fmla="*/ 14 h 356"/>
                <a:gd name="T12" fmla="*/ 228 w 228"/>
                <a:gd name="T13" fmla="*/ 14 h 356"/>
                <a:gd name="T14" fmla="*/ 228 w 228"/>
                <a:gd name="T15" fmla="*/ 14 h 356"/>
                <a:gd name="T16" fmla="*/ 129 w 228"/>
                <a:gd name="T17" fmla="*/ 0 h 356"/>
                <a:gd name="T18" fmla="*/ 129 w 228"/>
                <a:gd name="T19" fmla="*/ 0 h 356"/>
                <a:gd name="T20" fmla="*/ 129 w 228"/>
                <a:gd name="T21" fmla="*/ 0 h 356"/>
                <a:gd name="T22" fmla="*/ 129 w 228"/>
                <a:gd name="T23" fmla="*/ 0 h 356"/>
                <a:gd name="T24" fmla="*/ 148 w 228"/>
                <a:gd name="T25" fmla="*/ 8 h 356"/>
                <a:gd name="T26" fmla="*/ 129 w 228"/>
                <a:gd name="T2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356">
                  <a:moveTo>
                    <a:pt x="0" y="356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0" y="356"/>
                  </a:lnTo>
                  <a:moveTo>
                    <a:pt x="228" y="14"/>
                  </a:moveTo>
                  <a:lnTo>
                    <a:pt x="228" y="14"/>
                  </a:lnTo>
                  <a:lnTo>
                    <a:pt x="228" y="14"/>
                  </a:lnTo>
                  <a:lnTo>
                    <a:pt x="228" y="14"/>
                  </a:lnTo>
                  <a:moveTo>
                    <a:pt x="129" y="0"/>
                  </a:move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48" y="8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96" name="Freeform 18"/>
            <p:cNvSpPr>
              <a:spLocks/>
            </p:cNvSpPr>
            <p:nvPr/>
          </p:nvSpPr>
          <p:spPr bwMode="auto">
            <a:xfrm>
              <a:off x="-47390" y="2199741"/>
              <a:ext cx="838637" cy="1441866"/>
            </a:xfrm>
            <a:custGeom>
              <a:avLst/>
              <a:gdLst>
                <a:gd name="T0" fmla="*/ 99 w 228"/>
                <a:gd name="T1" fmla="*/ 392 h 392"/>
                <a:gd name="T2" fmla="*/ 0 w 228"/>
                <a:gd name="T3" fmla="*/ 356 h 392"/>
                <a:gd name="T4" fmla="*/ 129 w 228"/>
                <a:gd name="T5" fmla="*/ 0 h 392"/>
                <a:gd name="T6" fmla="*/ 228 w 228"/>
                <a:gd name="T7" fmla="*/ 36 h 392"/>
                <a:gd name="T8" fmla="*/ 99 w 228"/>
                <a:gd name="T9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392">
                  <a:moveTo>
                    <a:pt x="99" y="392"/>
                  </a:moveTo>
                  <a:lnTo>
                    <a:pt x="0" y="356"/>
                  </a:lnTo>
                  <a:lnTo>
                    <a:pt x="129" y="0"/>
                  </a:lnTo>
                  <a:lnTo>
                    <a:pt x="228" y="36"/>
                  </a:lnTo>
                  <a:lnTo>
                    <a:pt x="99" y="392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97" name="Freeform 19"/>
            <p:cNvSpPr>
              <a:spLocks/>
            </p:cNvSpPr>
            <p:nvPr/>
          </p:nvSpPr>
          <p:spPr bwMode="auto">
            <a:xfrm>
              <a:off x="-47390" y="2199741"/>
              <a:ext cx="838637" cy="1441866"/>
            </a:xfrm>
            <a:custGeom>
              <a:avLst/>
              <a:gdLst>
                <a:gd name="T0" fmla="*/ 99 w 228"/>
                <a:gd name="T1" fmla="*/ 392 h 392"/>
                <a:gd name="T2" fmla="*/ 0 w 228"/>
                <a:gd name="T3" fmla="*/ 356 h 392"/>
                <a:gd name="T4" fmla="*/ 129 w 228"/>
                <a:gd name="T5" fmla="*/ 0 h 392"/>
                <a:gd name="T6" fmla="*/ 228 w 228"/>
                <a:gd name="T7" fmla="*/ 36 h 392"/>
                <a:gd name="T8" fmla="*/ 99 w 228"/>
                <a:gd name="T9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392">
                  <a:moveTo>
                    <a:pt x="99" y="392"/>
                  </a:moveTo>
                  <a:lnTo>
                    <a:pt x="0" y="356"/>
                  </a:lnTo>
                  <a:lnTo>
                    <a:pt x="129" y="0"/>
                  </a:lnTo>
                  <a:lnTo>
                    <a:pt x="228" y="36"/>
                  </a:lnTo>
                  <a:lnTo>
                    <a:pt x="99" y="3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98" name="Freeform 20"/>
            <p:cNvSpPr>
              <a:spLocks/>
            </p:cNvSpPr>
            <p:nvPr/>
          </p:nvSpPr>
          <p:spPr bwMode="auto">
            <a:xfrm>
              <a:off x="96061" y="3255393"/>
              <a:ext cx="228050" cy="224372"/>
            </a:xfrm>
            <a:custGeom>
              <a:avLst/>
              <a:gdLst>
                <a:gd name="T0" fmla="*/ 36 w 39"/>
                <a:gd name="T1" fmla="*/ 25 h 39"/>
                <a:gd name="T2" fmla="*/ 14 w 39"/>
                <a:gd name="T3" fmla="*/ 36 h 39"/>
                <a:gd name="T4" fmla="*/ 3 w 39"/>
                <a:gd name="T5" fmla="*/ 13 h 39"/>
                <a:gd name="T6" fmla="*/ 26 w 39"/>
                <a:gd name="T7" fmla="*/ 3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3" y="35"/>
                    <a:pt x="23" y="39"/>
                    <a:pt x="14" y="36"/>
                  </a:cubicBezTo>
                  <a:cubicBezTo>
                    <a:pt x="4" y="33"/>
                    <a:pt x="0" y="23"/>
                    <a:pt x="3" y="13"/>
                  </a:cubicBezTo>
                  <a:cubicBezTo>
                    <a:pt x="6" y="4"/>
                    <a:pt x="16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99" name="Freeform 21"/>
            <p:cNvSpPr>
              <a:spLocks/>
            </p:cNvSpPr>
            <p:nvPr/>
          </p:nvSpPr>
          <p:spPr bwMode="auto">
            <a:xfrm>
              <a:off x="114452" y="3273785"/>
              <a:ext cx="191268" cy="191268"/>
            </a:xfrm>
            <a:custGeom>
              <a:avLst/>
              <a:gdLst>
                <a:gd name="T0" fmla="*/ 30 w 33"/>
                <a:gd name="T1" fmla="*/ 21 h 33"/>
                <a:gd name="T2" fmla="*/ 12 w 33"/>
                <a:gd name="T3" fmla="*/ 30 h 33"/>
                <a:gd name="T4" fmla="*/ 3 w 33"/>
                <a:gd name="T5" fmla="*/ 12 h 33"/>
                <a:gd name="T6" fmla="*/ 21 w 33"/>
                <a:gd name="T7" fmla="*/ 3 h 33"/>
                <a:gd name="T8" fmla="*/ 30 w 33"/>
                <a:gd name="T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0" y="21"/>
                  </a:moveTo>
                  <a:cubicBezTo>
                    <a:pt x="27" y="29"/>
                    <a:pt x="19" y="33"/>
                    <a:pt x="12" y="30"/>
                  </a:cubicBezTo>
                  <a:cubicBezTo>
                    <a:pt x="4" y="27"/>
                    <a:pt x="0" y="19"/>
                    <a:pt x="3" y="12"/>
                  </a:cubicBezTo>
                  <a:cubicBezTo>
                    <a:pt x="6" y="4"/>
                    <a:pt x="14" y="0"/>
                    <a:pt x="21" y="3"/>
                  </a:cubicBezTo>
                  <a:cubicBezTo>
                    <a:pt x="29" y="6"/>
                    <a:pt x="33" y="14"/>
                    <a:pt x="30" y="21"/>
                  </a:cubicBezTo>
                  <a:close/>
                </a:path>
              </a:pathLst>
            </a:custGeom>
            <a:solidFill>
              <a:srgbClr val="283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00" name="Freeform 22"/>
            <p:cNvSpPr>
              <a:spLocks/>
            </p:cNvSpPr>
            <p:nvPr/>
          </p:nvSpPr>
          <p:spPr bwMode="auto">
            <a:xfrm>
              <a:off x="165948" y="2310088"/>
              <a:ext cx="533344" cy="893810"/>
            </a:xfrm>
            <a:custGeom>
              <a:avLst/>
              <a:gdLst>
                <a:gd name="T0" fmla="*/ 43 w 92"/>
                <a:gd name="T1" fmla="*/ 153 h 155"/>
                <a:gd name="T2" fmla="*/ 39 w 92"/>
                <a:gd name="T3" fmla="*/ 154 h 155"/>
                <a:gd name="T4" fmla="*/ 2 w 92"/>
                <a:gd name="T5" fmla="*/ 141 h 155"/>
                <a:gd name="T6" fmla="*/ 0 w 92"/>
                <a:gd name="T7" fmla="*/ 137 h 155"/>
                <a:gd name="T8" fmla="*/ 49 w 92"/>
                <a:gd name="T9" fmla="*/ 3 h 155"/>
                <a:gd name="T10" fmla="*/ 53 w 92"/>
                <a:gd name="T11" fmla="*/ 1 h 155"/>
                <a:gd name="T12" fmla="*/ 90 w 92"/>
                <a:gd name="T13" fmla="*/ 14 h 155"/>
                <a:gd name="T14" fmla="*/ 92 w 92"/>
                <a:gd name="T15" fmla="*/ 18 h 155"/>
                <a:gd name="T16" fmla="*/ 43 w 92"/>
                <a:gd name="T17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5">
                  <a:moveTo>
                    <a:pt x="43" y="153"/>
                  </a:moveTo>
                  <a:cubicBezTo>
                    <a:pt x="42" y="154"/>
                    <a:pt x="40" y="155"/>
                    <a:pt x="39" y="154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1" y="141"/>
                    <a:pt x="0" y="139"/>
                    <a:pt x="0" y="137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3" y="1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4"/>
                    <a:pt x="92" y="16"/>
                    <a:pt x="92" y="18"/>
                  </a:cubicBezTo>
                  <a:lnTo>
                    <a:pt x="43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01" name="Freeform 23"/>
            <p:cNvSpPr>
              <a:spLocks/>
            </p:cNvSpPr>
            <p:nvPr/>
          </p:nvSpPr>
          <p:spPr bwMode="auto">
            <a:xfrm>
              <a:off x="393998" y="2567564"/>
              <a:ext cx="183912" cy="80921"/>
            </a:xfrm>
            <a:custGeom>
              <a:avLst/>
              <a:gdLst>
                <a:gd name="T0" fmla="*/ 50 w 50"/>
                <a:gd name="T1" fmla="*/ 22 h 22"/>
                <a:gd name="T2" fmla="*/ 0 w 50"/>
                <a:gd name="T3" fmla="*/ 4 h 22"/>
                <a:gd name="T4" fmla="*/ 1 w 50"/>
                <a:gd name="T5" fmla="*/ 0 h 22"/>
                <a:gd name="T6" fmla="*/ 50 w 50"/>
                <a:gd name="T7" fmla="*/ 19 h 22"/>
                <a:gd name="T8" fmla="*/ 50 w 50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2">
                  <a:moveTo>
                    <a:pt x="50" y="22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50" y="19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02" name="Freeform 24"/>
            <p:cNvSpPr>
              <a:spLocks/>
            </p:cNvSpPr>
            <p:nvPr/>
          </p:nvSpPr>
          <p:spPr bwMode="auto">
            <a:xfrm>
              <a:off x="364572" y="2644807"/>
              <a:ext cx="191268" cy="80921"/>
            </a:xfrm>
            <a:custGeom>
              <a:avLst/>
              <a:gdLst>
                <a:gd name="T0" fmla="*/ 50 w 52"/>
                <a:gd name="T1" fmla="*/ 22 h 22"/>
                <a:gd name="T2" fmla="*/ 0 w 52"/>
                <a:gd name="T3" fmla="*/ 3 h 22"/>
                <a:gd name="T4" fmla="*/ 1 w 52"/>
                <a:gd name="T5" fmla="*/ 0 h 22"/>
                <a:gd name="T6" fmla="*/ 52 w 52"/>
                <a:gd name="T7" fmla="*/ 17 h 22"/>
                <a:gd name="T8" fmla="*/ 50 w 5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">
                  <a:moveTo>
                    <a:pt x="50" y="22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52" y="17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03" name="Freeform 25"/>
            <p:cNvSpPr>
              <a:spLocks/>
            </p:cNvSpPr>
            <p:nvPr/>
          </p:nvSpPr>
          <p:spPr bwMode="auto">
            <a:xfrm>
              <a:off x="338825" y="2718372"/>
              <a:ext cx="187590" cy="77243"/>
            </a:xfrm>
            <a:custGeom>
              <a:avLst/>
              <a:gdLst>
                <a:gd name="T0" fmla="*/ 49 w 51"/>
                <a:gd name="T1" fmla="*/ 21 h 21"/>
                <a:gd name="T2" fmla="*/ 0 w 51"/>
                <a:gd name="T3" fmla="*/ 3 h 21"/>
                <a:gd name="T4" fmla="*/ 2 w 51"/>
                <a:gd name="T5" fmla="*/ 0 h 21"/>
                <a:gd name="T6" fmla="*/ 51 w 51"/>
                <a:gd name="T7" fmla="*/ 18 h 21"/>
                <a:gd name="T8" fmla="*/ 49 w 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">
                  <a:moveTo>
                    <a:pt x="49" y="2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51" y="18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04" name="Freeform 26"/>
            <p:cNvSpPr>
              <a:spLocks/>
            </p:cNvSpPr>
            <p:nvPr/>
          </p:nvSpPr>
          <p:spPr bwMode="auto">
            <a:xfrm>
              <a:off x="313077" y="2788258"/>
              <a:ext cx="187590" cy="80921"/>
            </a:xfrm>
            <a:custGeom>
              <a:avLst/>
              <a:gdLst>
                <a:gd name="T0" fmla="*/ 50 w 51"/>
                <a:gd name="T1" fmla="*/ 22 h 22"/>
                <a:gd name="T2" fmla="*/ 0 w 51"/>
                <a:gd name="T3" fmla="*/ 3 h 22"/>
                <a:gd name="T4" fmla="*/ 1 w 51"/>
                <a:gd name="T5" fmla="*/ 0 h 22"/>
                <a:gd name="T6" fmla="*/ 51 w 51"/>
                <a:gd name="T7" fmla="*/ 19 h 22"/>
                <a:gd name="T8" fmla="*/ 50 w 5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50" y="22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51" y="19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05" name="Freeform 27"/>
            <p:cNvSpPr>
              <a:spLocks/>
            </p:cNvSpPr>
            <p:nvPr/>
          </p:nvSpPr>
          <p:spPr bwMode="auto">
            <a:xfrm>
              <a:off x="287329" y="2865501"/>
              <a:ext cx="187590" cy="77243"/>
            </a:xfrm>
            <a:custGeom>
              <a:avLst/>
              <a:gdLst>
                <a:gd name="T0" fmla="*/ 49 w 51"/>
                <a:gd name="T1" fmla="*/ 21 h 21"/>
                <a:gd name="T2" fmla="*/ 0 w 51"/>
                <a:gd name="T3" fmla="*/ 3 h 21"/>
                <a:gd name="T4" fmla="*/ 0 w 51"/>
                <a:gd name="T5" fmla="*/ 0 h 21"/>
                <a:gd name="T6" fmla="*/ 51 w 51"/>
                <a:gd name="T7" fmla="*/ 17 h 21"/>
                <a:gd name="T8" fmla="*/ 49 w 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">
                  <a:moveTo>
                    <a:pt x="49" y="2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51" y="17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06" name="Freeform 28"/>
            <p:cNvSpPr>
              <a:spLocks/>
            </p:cNvSpPr>
            <p:nvPr/>
          </p:nvSpPr>
          <p:spPr bwMode="auto">
            <a:xfrm>
              <a:off x="257903" y="2939066"/>
              <a:ext cx="187590" cy="73565"/>
            </a:xfrm>
            <a:custGeom>
              <a:avLst/>
              <a:gdLst>
                <a:gd name="T0" fmla="*/ 51 w 51"/>
                <a:gd name="T1" fmla="*/ 20 h 20"/>
                <a:gd name="T2" fmla="*/ 0 w 51"/>
                <a:gd name="T3" fmla="*/ 3 h 20"/>
                <a:gd name="T4" fmla="*/ 2 w 51"/>
                <a:gd name="T5" fmla="*/ 0 h 20"/>
                <a:gd name="T6" fmla="*/ 51 w 51"/>
                <a:gd name="T7" fmla="*/ 17 h 20"/>
                <a:gd name="T8" fmla="*/ 51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51" y="2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51" y="17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07" name="Freeform 29"/>
            <p:cNvSpPr>
              <a:spLocks/>
            </p:cNvSpPr>
            <p:nvPr/>
          </p:nvSpPr>
          <p:spPr bwMode="auto">
            <a:xfrm>
              <a:off x="419746" y="2361584"/>
              <a:ext cx="231729" cy="213337"/>
            </a:xfrm>
            <a:custGeom>
              <a:avLst/>
              <a:gdLst>
                <a:gd name="T0" fmla="*/ 51 w 63"/>
                <a:gd name="T1" fmla="*/ 58 h 58"/>
                <a:gd name="T2" fmla="*/ 0 w 63"/>
                <a:gd name="T3" fmla="*/ 39 h 58"/>
                <a:gd name="T4" fmla="*/ 15 w 63"/>
                <a:gd name="T5" fmla="*/ 0 h 58"/>
                <a:gd name="T6" fmla="*/ 63 w 63"/>
                <a:gd name="T7" fmla="*/ 19 h 58"/>
                <a:gd name="T8" fmla="*/ 51 w 63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51" y="58"/>
                  </a:moveTo>
                  <a:lnTo>
                    <a:pt x="0" y="39"/>
                  </a:lnTo>
                  <a:lnTo>
                    <a:pt x="15" y="0"/>
                  </a:lnTo>
                  <a:lnTo>
                    <a:pt x="63" y="19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08" name="Freeform 30"/>
            <p:cNvSpPr>
              <a:spLocks/>
            </p:cNvSpPr>
            <p:nvPr/>
          </p:nvSpPr>
          <p:spPr bwMode="auto">
            <a:xfrm>
              <a:off x="213765" y="3012630"/>
              <a:ext cx="205981" cy="139773"/>
            </a:xfrm>
            <a:custGeom>
              <a:avLst/>
              <a:gdLst>
                <a:gd name="T0" fmla="*/ 49 w 56"/>
                <a:gd name="T1" fmla="*/ 38 h 38"/>
                <a:gd name="T2" fmla="*/ 0 w 56"/>
                <a:gd name="T3" fmla="*/ 19 h 38"/>
                <a:gd name="T4" fmla="*/ 6 w 56"/>
                <a:gd name="T5" fmla="*/ 0 h 38"/>
                <a:gd name="T6" fmla="*/ 56 w 56"/>
                <a:gd name="T7" fmla="*/ 18 h 38"/>
                <a:gd name="T8" fmla="*/ 49 w 5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">
                  <a:moveTo>
                    <a:pt x="49" y="38"/>
                  </a:moveTo>
                  <a:lnTo>
                    <a:pt x="0" y="19"/>
                  </a:lnTo>
                  <a:lnTo>
                    <a:pt x="6" y="0"/>
                  </a:lnTo>
                  <a:lnTo>
                    <a:pt x="56" y="18"/>
                  </a:lnTo>
                  <a:lnTo>
                    <a:pt x="49" y="38"/>
                  </a:ln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09" name="Rectangle 31"/>
            <p:cNvSpPr>
              <a:spLocks noChangeArrowheads="1"/>
            </p:cNvSpPr>
            <p:nvPr/>
          </p:nvSpPr>
          <p:spPr bwMode="auto">
            <a:xfrm>
              <a:off x="791247" y="2251237"/>
              <a:ext cx="393571" cy="1390371"/>
            </a:xfrm>
            <a:prstGeom prst="rect">
              <a:avLst/>
            </a:prstGeom>
            <a:solidFill>
              <a:srgbClr val="057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10" name="Rectangle 32"/>
            <p:cNvSpPr>
              <a:spLocks noChangeArrowheads="1"/>
            </p:cNvSpPr>
            <p:nvPr/>
          </p:nvSpPr>
          <p:spPr bwMode="auto">
            <a:xfrm>
              <a:off x="791247" y="2251237"/>
              <a:ext cx="393571" cy="139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11" name="Oval 33"/>
            <p:cNvSpPr>
              <a:spLocks noChangeArrowheads="1"/>
            </p:cNvSpPr>
            <p:nvPr/>
          </p:nvSpPr>
          <p:spPr bwMode="auto">
            <a:xfrm>
              <a:off x="883203" y="3321602"/>
              <a:ext cx="209659" cy="1986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12" name="Oval 34"/>
            <p:cNvSpPr>
              <a:spLocks noChangeArrowheads="1"/>
            </p:cNvSpPr>
            <p:nvPr/>
          </p:nvSpPr>
          <p:spPr bwMode="auto">
            <a:xfrm>
              <a:off x="905272" y="3336315"/>
              <a:ext cx="165520" cy="169199"/>
            </a:xfrm>
            <a:prstGeom prst="ellipse">
              <a:avLst/>
            </a:prstGeom>
            <a:solidFill>
              <a:srgbClr val="283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13" name="Freeform 35"/>
            <p:cNvSpPr>
              <a:spLocks/>
            </p:cNvSpPr>
            <p:nvPr/>
          </p:nvSpPr>
          <p:spPr bwMode="auto">
            <a:xfrm>
              <a:off x="861134" y="2339514"/>
              <a:ext cx="253798" cy="864384"/>
            </a:xfrm>
            <a:custGeom>
              <a:avLst/>
              <a:gdLst>
                <a:gd name="T0" fmla="*/ 44 w 44"/>
                <a:gd name="T1" fmla="*/ 147 h 150"/>
                <a:gd name="T2" fmla="*/ 41 w 44"/>
                <a:gd name="T3" fmla="*/ 150 h 150"/>
                <a:gd name="T4" fmla="*/ 3 w 44"/>
                <a:gd name="T5" fmla="*/ 150 h 150"/>
                <a:gd name="T6" fmla="*/ 0 w 44"/>
                <a:gd name="T7" fmla="*/ 147 h 150"/>
                <a:gd name="T8" fmla="*/ 0 w 44"/>
                <a:gd name="T9" fmla="*/ 3 h 150"/>
                <a:gd name="T10" fmla="*/ 3 w 44"/>
                <a:gd name="T11" fmla="*/ 0 h 150"/>
                <a:gd name="T12" fmla="*/ 41 w 44"/>
                <a:gd name="T13" fmla="*/ 0 h 150"/>
                <a:gd name="T14" fmla="*/ 44 w 44"/>
                <a:gd name="T15" fmla="*/ 3 h 150"/>
                <a:gd name="T16" fmla="*/ 44 w 44"/>
                <a:gd name="T17" fmla="*/ 14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50">
                  <a:moveTo>
                    <a:pt x="44" y="147"/>
                  </a:moveTo>
                  <a:cubicBezTo>
                    <a:pt x="44" y="148"/>
                    <a:pt x="43" y="150"/>
                    <a:pt x="41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1" y="150"/>
                    <a:pt x="0" y="148"/>
                    <a:pt x="0" y="14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4" y="2"/>
                    <a:pt x="44" y="3"/>
                  </a:cubicBezTo>
                  <a:cubicBezTo>
                    <a:pt x="44" y="147"/>
                    <a:pt x="44" y="147"/>
                    <a:pt x="44" y="1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14" name="Rectangle 36"/>
            <p:cNvSpPr>
              <a:spLocks noChangeArrowheads="1"/>
            </p:cNvSpPr>
            <p:nvPr/>
          </p:nvSpPr>
          <p:spPr bwMode="auto">
            <a:xfrm>
              <a:off x="890559" y="2608025"/>
              <a:ext cx="194946" cy="14713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15" name="Rectangle 37"/>
            <p:cNvSpPr>
              <a:spLocks noChangeArrowheads="1"/>
            </p:cNvSpPr>
            <p:nvPr/>
          </p:nvSpPr>
          <p:spPr bwMode="auto">
            <a:xfrm>
              <a:off x="890559" y="2608025"/>
              <a:ext cx="194946" cy="1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16" name="Rectangle 38"/>
            <p:cNvSpPr>
              <a:spLocks noChangeArrowheads="1"/>
            </p:cNvSpPr>
            <p:nvPr/>
          </p:nvSpPr>
          <p:spPr bwMode="auto">
            <a:xfrm>
              <a:off x="890559" y="2685268"/>
              <a:ext cx="194946" cy="18391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17" name="Rectangle 39"/>
            <p:cNvSpPr>
              <a:spLocks noChangeArrowheads="1"/>
            </p:cNvSpPr>
            <p:nvPr/>
          </p:nvSpPr>
          <p:spPr bwMode="auto">
            <a:xfrm>
              <a:off x="890559" y="2685268"/>
              <a:ext cx="194946" cy="1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18" name="Rectangle 40"/>
            <p:cNvSpPr>
              <a:spLocks noChangeArrowheads="1"/>
            </p:cNvSpPr>
            <p:nvPr/>
          </p:nvSpPr>
          <p:spPr bwMode="auto">
            <a:xfrm>
              <a:off x="890559" y="2766189"/>
              <a:ext cx="194946" cy="11035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19" name="Rectangle 41"/>
            <p:cNvSpPr>
              <a:spLocks noChangeArrowheads="1"/>
            </p:cNvSpPr>
            <p:nvPr/>
          </p:nvSpPr>
          <p:spPr bwMode="auto">
            <a:xfrm>
              <a:off x="890559" y="2766189"/>
              <a:ext cx="194946" cy="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20" name="Rectangle 42"/>
            <p:cNvSpPr>
              <a:spLocks noChangeArrowheads="1"/>
            </p:cNvSpPr>
            <p:nvPr/>
          </p:nvSpPr>
          <p:spPr bwMode="auto">
            <a:xfrm>
              <a:off x="890559" y="2839753"/>
              <a:ext cx="194946" cy="11035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21" name="Rectangle 43"/>
            <p:cNvSpPr>
              <a:spLocks noChangeArrowheads="1"/>
            </p:cNvSpPr>
            <p:nvPr/>
          </p:nvSpPr>
          <p:spPr bwMode="auto">
            <a:xfrm>
              <a:off x="890559" y="2839753"/>
              <a:ext cx="194946" cy="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22" name="Rectangle 44"/>
            <p:cNvSpPr>
              <a:spLocks noChangeArrowheads="1"/>
            </p:cNvSpPr>
            <p:nvPr/>
          </p:nvSpPr>
          <p:spPr bwMode="auto">
            <a:xfrm>
              <a:off x="890559" y="2920675"/>
              <a:ext cx="194946" cy="11035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23" name="Rectangle 45"/>
            <p:cNvSpPr>
              <a:spLocks noChangeArrowheads="1"/>
            </p:cNvSpPr>
            <p:nvPr/>
          </p:nvSpPr>
          <p:spPr bwMode="auto">
            <a:xfrm>
              <a:off x="890559" y="2920675"/>
              <a:ext cx="194946" cy="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24" name="Rectangle 46"/>
            <p:cNvSpPr>
              <a:spLocks noChangeArrowheads="1"/>
            </p:cNvSpPr>
            <p:nvPr/>
          </p:nvSpPr>
          <p:spPr bwMode="auto">
            <a:xfrm>
              <a:off x="890559" y="2997917"/>
              <a:ext cx="194946" cy="11035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25" name="Rectangle 47"/>
            <p:cNvSpPr>
              <a:spLocks noChangeArrowheads="1"/>
            </p:cNvSpPr>
            <p:nvPr/>
          </p:nvSpPr>
          <p:spPr bwMode="auto">
            <a:xfrm>
              <a:off x="890559" y="2997917"/>
              <a:ext cx="194946" cy="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26" name="Rectangle 48"/>
            <p:cNvSpPr>
              <a:spLocks noChangeArrowheads="1"/>
            </p:cNvSpPr>
            <p:nvPr/>
          </p:nvSpPr>
          <p:spPr bwMode="auto">
            <a:xfrm>
              <a:off x="890559" y="2391009"/>
              <a:ext cx="194946" cy="150807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27" name="Rectangle 49"/>
            <p:cNvSpPr>
              <a:spLocks noChangeArrowheads="1"/>
            </p:cNvSpPr>
            <p:nvPr/>
          </p:nvSpPr>
          <p:spPr bwMode="auto">
            <a:xfrm>
              <a:off x="890559" y="2391009"/>
              <a:ext cx="194946" cy="15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28" name="Rectangle 50"/>
            <p:cNvSpPr>
              <a:spLocks noChangeArrowheads="1"/>
            </p:cNvSpPr>
            <p:nvPr/>
          </p:nvSpPr>
          <p:spPr bwMode="auto">
            <a:xfrm>
              <a:off x="890559" y="3078838"/>
              <a:ext cx="194946" cy="73565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29" name="Rectangle 51"/>
            <p:cNvSpPr>
              <a:spLocks noChangeArrowheads="1"/>
            </p:cNvSpPr>
            <p:nvPr/>
          </p:nvSpPr>
          <p:spPr bwMode="auto">
            <a:xfrm>
              <a:off x="890559" y="3078838"/>
              <a:ext cx="194946" cy="7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30" name="Rectangle 52"/>
            <p:cNvSpPr>
              <a:spLocks noChangeArrowheads="1"/>
            </p:cNvSpPr>
            <p:nvPr/>
          </p:nvSpPr>
          <p:spPr bwMode="auto">
            <a:xfrm>
              <a:off x="1184818" y="2251237"/>
              <a:ext cx="386214" cy="1390371"/>
            </a:xfrm>
            <a:prstGeom prst="rect">
              <a:avLst/>
            </a:prstGeom>
            <a:solidFill>
              <a:srgbClr val="C1D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31" name="Rectangle 53"/>
            <p:cNvSpPr>
              <a:spLocks noChangeArrowheads="1"/>
            </p:cNvSpPr>
            <p:nvPr/>
          </p:nvSpPr>
          <p:spPr bwMode="auto">
            <a:xfrm>
              <a:off x="1184818" y="2251237"/>
              <a:ext cx="386214" cy="139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32" name="Oval 54"/>
            <p:cNvSpPr>
              <a:spLocks noChangeArrowheads="1"/>
            </p:cNvSpPr>
            <p:nvPr/>
          </p:nvSpPr>
          <p:spPr bwMode="auto">
            <a:xfrm>
              <a:off x="1276774" y="3321602"/>
              <a:ext cx="202303" cy="1986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33" name="Oval 55"/>
            <p:cNvSpPr>
              <a:spLocks noChangeArrowheads="1"/>
            </p:cNvSpPr>
            <p:nvPr/>
          </p:nvSpPr>
          <p:spPr bwMode="auto">
            <a:xfrm>
              <a:off x="1295165" y="3336315"/>
              <a:ext cx="165520" cy="169199"/>
            </a:xfrm>
            <a:prstGeom prst="ellipse">
              <a:avLst/>
            </a:prstGeom>
            <a:solidFill>
              <a:srgbClr val="283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34" name="Freeform 56"/>
            <p:cNvSpPr>
              <a:spLocks/>
            </p:cNvSpPr>
            <p:nvPr/>
          </p:nvSpPr>
          <p:spPr bwMode="auto">
            <a:xfrm>
              <a:off x="1247348" y="2339514"/>
              <a:ext cx="261155" cy="864384"/>
            </a:xfrm>
            <a:custGeom>
              <a:avLst/>
              <a:gdLst>
                <a:gd name="T0" fmla="*/ 45 w 45"/>
                <a:gd name="T1" fmla="*/ 147 h 150"/>
                <a:gd name="T2" fmla="*/ 42 w 45"/>
                <a:gd name="T3" fmla="*/ 150 h 150"/>
                <a:gd name="T4" fmla="*/ 3 w 45"/>
                <a:gd name="T5" fmla="*/ 150 h 150"/>
                <a:gd name="T6" fmla="*/ 0 w 45"/>
                <a:gd name="T7" fmla="*/ 147 h 150"/>
                <a:gd name="T8" fmla="*/ 0 w 45"/>
                <a:gd name="T9" fmla="*/ 3 h 150"/>
                <a:gd name="T10" fmla="*/ 3 w 45"/>
                <a:gd name="T11" fmla="*/ 0 h 150"/>
                <a:gd name="T12" fmla="*/ 42 w 45"/>
                <a:gd name="T13" fmla="*/ 0 h 150"/>
                <a:gd name="T14" fmla="*/ 45 w 45"/>
                <a:gd name="T15" fmla="*/ 3 h 150"/>
                <a:gd name="T16" fmla="*/ 45 w 45"/>
                <a:gd name="T17" fmla="*/ 14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50">
                  <a:moveTo>
                    <a:pt x="45" y="147"/>
                  </a:moveTo>
                  <a:cubicBezTo>
                    <a:pt x="45" y="148"/>
                    <a:pt x="43" y="150"/>
                    <a:pt x="42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1" y="150"/>
                    <a:pt x="0" y="148"/>
                    <a:pt x="0" y="14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5" y="2"/>
                    <a:pt x="45" y="3"/>
                  </a:cubicBezTo>
                  <a:cubicBezTo>
                    <a:pt x="45" y="147"/>
                    <a:pt x="45" y="147"/>
                    <a:pt x="45" y="1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35" name="Rectangle 57"/>
            <p:cNvSpPr>
              <a:spLocks noChangeArrowheads="1"/>
            </p:cNvSpPr>
            <p:nvPr/>
          </p:nvSpPr>
          <p:spPr bwMode="auto">
            <a:xfrm>
              <a:off x="1284130" y="2608025"/>
              <a:ext cx="191268" cy="14713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36" name="Rectangle 58"/>
            <p:cNvSpPr>
              <a:spLocks noChangeArrowheads="1"/>
            </p:cNvSpPr>
            <p:nvPr/>
          </p:nvSpPr>
          <p:spPr bwMode="auto">
            <a:xfrm>
              <a:off x="1284130" y="2685268"/>
              <a:ext cx="191268" cy="18391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37" name="Rectangle 59"/>
            <p:cNvSpPr>
              <a:spLocks noChangeArrowheads="1"/>
            </p:cNvSpPr>
            <p:nvPr/>
          </p:nvSpPr>
          <p:spPr bwMode="auto">
            <a:xfrm>
              <a:off x="1284130" y="2766189"/>
              <a:ext cx="191268" cy="11035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38" name="Rectangle 60"/>
            <p:cNvSpPr>
              <a:spLocks noChangeArrowheads="1"/>
            </p:cNvSpPr>
            <p:nvPr/>
          </p:nvSpPr>
          <p:spPr bwMode="auto">
            <a:xfrm>
              <a:off x="1284130" y="2839753"/>
              <a:ext cx="191268" cy="11035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39" name="Rectangle 61"/>
            <p:cNvSpPr>
              <a:spLocks noChangeArrowheads="1"/>
            </p:cNvSpPr>
            <p:nvPr/>
          </p:nvSpPr>
          <p:spPr bwMode="auto">
            <a:xfrm>
              <a:off x="1284130" y="2839753"/>
              <a:ext cx="191268" cy="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40" name="Rectangle 62"/>
            <p:cNvSpPr>
              <a:spLocks noChangeArrowheads="1"/>
            </p:cNvSpPr>
            <p:nvPr/>
          </p:nvSpPr>
          <p:spPr bwMode="auto">
            <a:xfrm>
              <a:off x="1284130" y="2920675"/>
              <a:ext cx="191268" cy="11035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41" name="Rectangle 63"/>
            <p:cNvSpPr>
              <a:spLocks noChangeArrowheads="1"/>
            </p:cNvSpPr>
            <p:nvPr/>
          </p:nvSpPr>
          <p:spPr bwMode="auto">
            <a:xfrm>
              <a:off x="1284130" y="2920675"/>
              <a:ext cx="191268" cy="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42" name="Rectangle 64"/>
            <p:cNvSpPr>
              <a:spLocks noChangeArrowheads="1"/>
            </p:cNvSpPr>
            <p:nvPr/>
          </p:nvSpPr>
          <p:spPr bwMode="auto">
            <a:xfrm>
              <a:off x="1284130" y="2997917"/>
              <a:ext cx="191268" cy="11035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43" name="Rectangle 65"/>
            <p:cNvSpPr>
              <a:spLocks noChangeArrowheads="1"/>
            </p:cNvSpPr>
            <p:nvPr/>
          </p:nvSpPr>
          <p:spPr bwMode="auto">
            <a:xfrm>
              <a:off x="1284130" y="2997917"/>
              <a:ext cx="191268" cy="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44" name="Rectangle 66"/>
            <p:cNvSpPr>
              <a:spLocks noChangeArrowheads="1"/>
            </p:cNvSpPr>
            <p:nvPr/>
          </p:nvSpPr>
          <p:spPr bwMode="auto">
            <a:xfrm>
              <a:off x="1284130" y="2391009"/>
              <a:ext cx="191268" cy="150807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45" name="Rectangle 67"/>
            <p:cNvSpPr>
              <a:spLocks noChangeArrowheads="1"/>
            </p:cNvSpPr>
            <p:nvPr/>
          </p:nvSpPr>
          <p:spPr bwMode="auto">
            <a:xfrm>
              <a:off x="1284130" y="3078838"/>
              <a:ext cx="191268" cy="73565"/>
            </a:xfrm>
            <a:prstGeom prst="rect">
              <a:avLst/>
            </a:pr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46" name="Rectangle 68"/>
            <p:cNvSpPr>
              <a:spLocks noChangeArrowheads="1"/>
            </p:cNvSpPr>
            <p:nvPr/>
          </p:nvSpPr>
          <p:spPr bwMode="auto">
            <a:xfrm>
              <a:off x="1284130" y="3078838"/>
              <a:ext cx="191268" cy="7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47" name="Freeform 69"/>
            <p:cNvSpPr>
              <a:spLocks noEditPoints="1"/>
            </p:cNvSpPr>
            <p:nvPr/>
          </p:nvSpPr>
          <p:spPr bwMode="auto">
            <a:xfrm>
              <a:off x="791247" y="2332158"/>
              <a:ext cx="393571" cy="1309450"/>
            </a:xfrm>
            <a:custGeom>
              <a:avLst/>
              <a:gdLst>
                <a:gd name="T0" fmla="*/ 34 w 68"/>
                <a:gd name="T1" fmla="*/ 206 h 227"/>
                <a:gd name="T2" fmla="*/ 16 w 68"/>
                <a:gd name="T3" fmla="*/ 189 h 227"/>
                <a:gd name="T4" fmla="*/ 34 w 68"/>
                <a:gd name="T5" fmla="*/ 171 h 227"/>
                <a:gd name="T6" fmla="*/ 52 w 68"/>
                <a:gd name="T7" fmla="*/ 189 h 227"/>
                <a:gd name="T8" fmla="*/ 34 w 68"/>
                <a:gd name="T9" fmla="*/ 206 h 227"/>
                <a:gd name="T10" fmla="*/ 0 w 68"/>
                <a:gd name="T11" fmla="*/ 0 h 227"/>
                <a:gd name="T12" fmla="*/ 0 w 68"/>
                <a:gd name="T13" fmla="*/ 227 h 227"/>
                <a:gd name="T14" fmla="*/ 68 w 68"/>
                <a:gd name="T15" fmla="*/ 227 h 227"/>
                <a:gd name="T16" fmla="*/ 68 w 68"/>
                <a:gd name="T17" fmla="*/ 68 h 227"/>
                <a:gd name="T18" fmla="*/ 56 w 68"/>
                <a:gd name="T19" fmla="*/ 57 h 227"/>
                <a:gd name="T20" fmla="*/ 56 w 68"/>
                <a:gd name="T21" fmla="*/ 148 h 227"/>
                <a:gd name="T22" fmla="*/ 53 w 68"/>
                <a:gd name="T23" fmla="*/ 151 h 227"/>
                <a:gd name="T24" fmla="*/ 15 w 68"/>
                <a:gd name="T25" fmla="*/ 151 h 227"/>
                <a:gd name="T26" fmla="*/ 12 w 68"/>
                <a:gd name="T27" fmla="*/ 148 h 227"/>
                <a:gd name="T28" fmla="*/ 12 w 68"/>
                <a:gd name="T29" fmla="*/ 12 h 227"/>
                <a:gd name="T30" fmla="*/ 0 w 68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227">
                  <a:moveTo>
                    <a:pt x="34" y="206"/>
                  </a:moveTo>
                  <a:cubicBezTo>
                    <a:pt x="24" y="206"/>
                    <a:pt x="16" y="198"/>
                    <a:pt x="16" y="189"/>
                  </a:cubicBezTo>
                  <a:cubicBezTo>
                    <a:pt x="16" y="179"/>
                    <a:pt x="24" y="171"/>
                    <a:pt x="34" y="171"/>
                  </a:cubicBezTo>
                  <a:cubicBezTo>
                    <a:pt x="44" y="171"/>
                    <a:pt x="52" y="179"/>
                    <a:pt x="52" y="189"/>
                  </a:cubicBezTo>
                  <a:cubicBezTo>
                    <a:pt x="52" y="198"/>
                    <a:pt x="44" y="206"/>
                    <a:pt x="34" y="206"/>
                  </a:cubicBezTo>
                  <a:moveTo>
                    <a:pt x="0" y="0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9"/>
                    <a:pt x="55" y="151"/>
                    <a:pt x="53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3" y="151"/>
                    <a:pt x="12" y="149"/>
                    <a:pt x="12" y="14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46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48" name="Freeform 70"/>
            <p:cNvSpPr>
              <a:spLocks noEditPoints="1"/>
            </p:cNvSpPr>
            <p:nvPr/>
          </p:nvSpPr>
          <p:spPr bwMode="auto">
            <a:xfrm>
              <a:off x="883203" y="3321602"/>
              <a:ext cx="209659" cy="198624"/>
            </a:xfrm>
            <a:custGeom>
              <a:avLst/>
              <a:gdLst>
                <a:gd name="T0" fmla="*/ 18 w 36"/>
                <a:gd name="T1" fmla="*/ 32 h 35"/>
                <a:gd name="T2" fmla="*/ 4 w 36"/>
                <a:gd name="T3" fmla="*/ 18 h 35"/>
                <a:gd name="T4" fmla="*/ 18 w 36"/>
                <a:gd name="T5" fmla="*/ 3 h 35"/>
                <a:gd name="T6" fmla="*/ 32 w 36"/>
                <a:gd name="T7" fmla="*/ 18 h 35"/>
                <a:gd name="T8" fmla="*/ 18 w 36"/>
                <a:gd name="T9" fmla="*/ 32 h 35"/>
                <a:gd name="T10" fmla="*/ 18 w 36"/>
                <a:gd name="T11" fmla="*/ 0 h 35"/>
                <a:gd name="T12" fmla="*/ 0 w 36"/>
                <a:gd name="T13" fmla="*/ 18 h 35"/>
                <a:gd name="T14" fmla="*/ 18 w 36"/>
                <a:gd name="T15" fmla="*/ 35 h 35"/>
                <a:gd name="T16" fmla="*/ 36 w 36"/>
                <a:gd name="T17" fmla="*/ 18 h 35"/>
                <a:gd name="T18" fmla="*/ 18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2"/>
                  </a:moveTo>
                  <a:cubicBezTo>
                    <a:pt x="10" y="32"/>
                    <a:pt x="4" y="26"/>
                    <a:pt x="4" y="18"/>
                  </a:cubicBezTo>
                  <a:cubicBezTo>
                    <a:pt x="4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49" name="Oval 71"/>
            <p:cNvSpPr>
              <a:spLocks noChangeArrowheads="1"/>
            </p:cNvSpPr>
            <p:nvPr/>
          </p:nvSpPr>
          <p:spPr bwMode="auto">
            <a:xfrm>
              <a:off x="905272" y="3336315"/>
              <a:ext cx="165520" cy="169199"/>
            </a:xfrm>
            <a:prstGeom prst="ellipse">
              <a:avLst/>
            </a:prstGeom>
            <a:solidFill>
              <a:srgbClr val="20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50" name="Freeform 72"/>
            <p:cNvSpPr>
              <a:spLocks noEditPoints="1"/>
            </p:cNvSpPr>
            <p:nvPr/>
          </p:nvSpPr>
          <p:spPr bwMode="auto">
            <a:xfrm>
              <a:off x="861134" y="2402044"/>
              <a:ext cx="253798" cy="801854"/>
            </a:xfrm>
            <a:custGeom>
              <a:avLst/>
              <a:gdLst>
                <a:gd name="T0" fmla="*/ 5 w 44"/>
                <a:gd name="T1" fmla="*/ 130 h 139"/>
                <a:gd name="T2" fmla="*/ 5 w 44"/>
                <a:gd name="T3" fmla="*/ 117 h 139"/>
                <a:gd name="T4" fmla="*/ 39 w 44"/>
                <a:gd name="T5" fmla="*/ 117 h 139"/>
                <a:gd name="T6" fmla="*/ 39 w 44"/>
                <a:gd name="T7" fmla="*/ 130 h 139"/>
                <a:gd name="T8" fmla="*/ 5 w 44"/>
                <a:gd name="T9" fmla="*/ 130 h 139"/>
                <a:gd name="T10" fmla="*/ 5 w 44"/>
                <a:gd name="T11" fmla="*/ 105 h 139"/>
                <a:gd name="T12" fmla="*/ 5 w 44"/>
                <a:gd name="T13" fmla="*/ 103 h 139"/>
                <a:gd name="T14" fmla="*/ 39 w 44"/>
                <a:gd name="T15" fmla="*/ 103 h 139"/>
                <a:gd name="T16" fmla="*/ 39 w 44"/>
                <a:gd name="T17" fmla="*/ 105 h 139"/>
                <a:gd name="T18" fmla="*/ 5 w 44"/>
                <a:gd name="T19" fmla="*/ 105 h 139"/>
                <a:gd name="T20" fmla="*/ 5 w 44"/>
                <a:gd name="T21" fmla="*/ 92 h 139"/>
                <a:gd name="T22" fmla="*/ 5 w 44"/>
                <a:gd name="T23" fmla="*/ 90 h 139"/>
                <a:gd name="T24" fmla="*/ 39 w 44"/>
                <a:gd name="T25" fmla="*/ 90 h 139"/>
                <a:gd name="T26" fmla="*/ 39 w 44"/>
                <a:gd name="T27" fmla="*/ 92 h 139"/>
                <a:gd name="T28" fmla="*/ 5 w 44"/>
                <a:gd name="T29" fmla="*/ 92 h 139"/>
                <a:gd name="T30" fmla="*/ 5 w 44"/>
                <a:gd name="T31" fmla="*/ 78 h 139"/>
                <a:gd name="T32" fmla="*/ 5 w 44"/>
                <a:gd name="T33" fmla="*/ 76 h 139"/>
                <a:gd name="T34" fmla="*/ 39 w 44"/>
                <a:gd name="T35" fmla="*/ 76 h 139"/>
                <a:gd name="T36" fmla="*/ 39 w 44"/>
                <a:gd name="T37" fmla="*/ 78 h 139"/>
                <a:gd name="T38" fmla="*/ 5 w 44"/>
                <a:gd name="T39" fmla="*/ 78 h 139"/>
                <a:gd name="T40" fmla="*/ 5 w 44"/>
                <a:gd name="T41" fmla="*/ 65 h 139"/>
                <a:gd name="T42" fmla="*/ 5 w 44"/>
                <a:gd name="T43" fmla="*/ 63 h 139"/>
                <a:gd name="T44" fmla="*/ 39 w 44"/>
                <a:gd name="T45" fmla="*/ 63 h 139"/>
                <a:gd name="T46" fmla="*/ 39 w 44"/>
                <a:gd name="T47" fmla="*/ 65 h 139"/>
                <a:gd name="T48" fmla="*/ 5 w 44"/>
                <a:gd name="T49" fmla="*/ 65 h 139"/>
                <a:gd name="T50" fmla="*/ 5 w 44"/>
                <a:gd name="T51" fmla="*/ 52 h 139"/>
                <a:gd name="T52" fmla="*/ 5 w 44"/>
                <a:gd name="T53" fmla="*/ 49 h 139"/>
                <a:gd name="T54" fmla="*/ 39 w 44"/>
                <a:gd name="T55" fmla="*/ 49 h 139"/>
                <a:gd name="T56" fmla="*/ 39 w 44"/>
                <a:gd name="T57" fmla="*/ 52 h 139"/>
                <a:gd name="T58" fmla="*/ 5 w 44"/>
                <a:gd name="T59" fmla="*/ 52 h 139"/>
                <a:gd name="T60" fmla="*/ 0 w 44"/>
                <a:gd name="T61" fmla="*/ 0 h 139"/>
                <a:gd name="T62" fmla="*/ 0 w 44"/>
                <a:gd name="T63" fmla="*/ 136 h 139"/>
                <a:gd name="T64" fmla="*/ 3 w 44"/>
                <a:gd name="T65" fmla="*/ 139 h 139"/>
                <a:gd name="T66" fmla="*/ 41 w 44"/>
                <a:gd name="T67" fmla="*/ 139 h 139"/>
                <a:gd name="T68" fmla="*/ 44 w 44"/>
                <a:gd name="T69" fmla="*/ 136 h 139"/>
                <a:gd name="T70" fmla="*/ 44 w 44"/>
                <a:gd name="T71" fmla="*/ 45 h 139"/>
                <a:gd name="T72" fmla="*/ 38 w 44"/>
                <a:gd name="T73" fmla="*/ 38 h 139"/>
                <a:gd name="T74" fmla="*/ 5 w 44"/>
                <a:gd name="T75" fmla="*/ 38 h 139"/>
                <a:gd name="T76" fmla="*/ 5 w 44"/>
                <a:gd name="T77" fmla="*/ 36 h 139"/>
                <a:gd name="T78" fmla="*/ 36 w 44"/>
                <a:gd name="T79" fmla="*/ 36 h 139"/>
                <a:gd name="T80" fmla="*/ 24 w 44"/>
                <a:gd name="T81" fmla="*/ 24 h 139"/>
                <a:gd name="T82" fmla="*/ 5 w 44"/>
                <a:gd name="T83" fmla="*/ 24 h 139"/>
                <a:gd name="T84" fmla="*/ 5 w 44"/>
                <a:gd name="T85" fmla="*/ 5 h 139"/>
                <a:gd name="T86" fmla="*/ 0 w 44"/>
                <a:gd name="T8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39">
                  <a:moveTo>
                    <a:pt x="5" y="130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5" y="130"/>
                    <a:pt x="5" y="130"/>
                    <a:pt x="5" y="130"/>
                  </a:cubicBezTo>
                  <a:moveTo>
                    <a:pt x="5" y="105"/>
                  </a:moveTo>
                  <a:cubicBezTo>
                    <a:pt x="5" y="103"/>
                    <a:pt x="5" y="103"/>
                    <a:pt x="5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5" y="105"/>
                    <a:pt x="5" y="105"/>
                    <a:pt x="5" y="105"/>
                  </a:cubicBezTo>
                  <a:moveTo>
                    <a:pt x="5" y="92"/>
                  </a:moveTo>
                  <a:cubicBezTo>
                    <a:pt x="5" y="90"/>
                    <a:pt x="5" y="90"/>
                    <a:pt x="5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5" y="92"/>
                    <a:pt x="5" y="92"/>
                    <a:pt x="5" y="92"/>
                  </a:cubicBezTo>
                  <a:moveTo>
                    <a:pt x="5" y="78"/>
                  </a:moveTo>
                  <a:cubicBezTo>
                    <a:pt x="5" y="76"/>
                    <a:pt x="5" y="76"/>
                    <a:pt x="5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5" y="78"/>
                    <a:pt x="5" y="78"/>
                    <a:pt x="5" y="78"/>
                  </a:cubicBezTo>
                  <a:moveTo>
                    <a:pt x="5" y="65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52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5" y="52"/>
                    <a:pt x="5" y="52"/>
                    <a:pt x="5" y="52"/>
                  </a:cubicBezTo>
                  <a:moveTo>
                    <a:pt x="0" y="0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0" y="137"/>
                    <a:pt x="1" y="139"/>
                    <a:pt x="3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3" y="139"/>
                    <a:pt x="44" y="137"/>
                    <a:pt x="44" y="13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51" name="Freeform 73"/>
            <p:cNvSpPr>
              <a:spLocks/>
            </p:cNvSpPr>
            <p:nvPr/>
          </p:nvSpPr>
          <p:spPr bwMode="auto">
            <a:xfrm>
              <a:off x="890559" y="2608025"/>
              <a:ext cx="191268" cy="14713"/>
            </a:xfrm>
            <a:custGeom>
              <a:avLst/>
              <a:gdLst>
                <a:gd name="T0" fmla="*/ 49 w 52"/>
                <a:gd name="T1" fmla="*/ 0 h 4"/>
                <a:gd name="T2" fmla="*/ 0 w 52"/>
                <a:gd name="T3" fmla="*/ 0 h 4"/>
                <a:gd name="T4" fmla="*/ 0 w 52"/>
                <a:gd name="T5" fmla="*/ 4 h 4"/>
                <a:gd name="T6" fmla="*/ 52 w 52"/>
                <a:gd name="T7" fmla="*/ 4 h 4"/>
                <a:gd name="T8" fmla="*/ 49 w 5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">
                  <a:moveTo>
                    <a:pt x="49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2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52" name="Freeform 74"/>
            <p:cNvSpPr>
              <a:spLocks/>
            </p:cNvSpPr>
            <p:nvPr/>
          </p:nvSpPr>
          <p:spPr bwMode="auto">
            <a:xfrm>
              <a:off x="890559" y="2608025"/>
              <a:ext cx="191268" cy="14713"/>
            </a:xfrm>
            <a:custGeom>
              <a:avLst/>
              <a:gdLst>
                <a:gd name="T0" fmla="*/ 49 w 52"/>
                <a:gd name="T1" fmla="*/ 0 h 4"/>
                <a:gd name="T2" fmla="*/ 0 w 52"/>
                <a:gd name="T3" fmla="*/ 0 h 4"/>
                <a:gd name="T4" fmla="*/ 0 w 52"/>
                <a:gd name="T5" fmla="*/ 4 h 4"/>
                <a:gd name="T6" fmla="*/ 52 w 52"/>
                <a:gd name="T7" fmla="*/ 4 h 4"/>
                <a:gd name="T8" fmla="*/ 49 w 5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">
                  <a:moveTo>
                    <a:pt x="49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2" y="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53" name="Rectangle 75"/>
            <p:cNvSpPr>
              <a:spLocks noChangeArrowheads="1"/>
            </p:cNvSpPr>
            <p:nvPr/>
          </p:nvSpPr>
          <p:spPr bwMode="auto">
            <a:xfrm>
              <a:off x="890559" y="2685268"/>
              <a:ext cx="194946" cy="18391"/>
            </a:xfrm>
            <a:prstGeom prst="rect">
              <a:avLst/>
            </a:pr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54" name="Rectangle 76"/>
            <p:cNvSpPr>
              <a:spLocks noChangeArrowheads="1"/>
            </p:cNvSpPr>
            <p:nvPr/>
          </p:nvSpPr>
          <p:spPr bwMode="auto">
            <a:xfrm>
              <a:off x="890559" y="2685268"/>
              <a:ext cx="194946" cy="1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55" name="Rectangle 77"/>
            <p:cNvSpPr>
              <a:spLocks noChangeArrowheads="1"/>
            </p:cNvSpPr>
            <p:nvPr/>
          </p:nvSpPr>
          <p:spPr bwMode="auto">
            <a:xfrm>
              <a:off x="890559" y="2766189"/>
              <a:ext cx="194946" cy="11035"/>
            </a:xfrm>
            <a:prstGeom prst="rect">
              <a:avLst/>
            </a:pr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56" name="Rectangle 78"/>
            <p:cNvSpPr>
              <a:spLocks noChangeArrowheads="1"/>
            </p:cNvSpPr>
            <p:nvPr/>
          </p:nvSpPr>
          <p:spPr bwMode="auto">
            <a:xfrm>
              <a:off x="890559" y="2766189"/>
              <a:ext cx="194946" cy="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57" name="Rectangle 79"/>
            <p:cNvSpPr>
              <a:spLocks noChangeArrowheads="1"/>
            </p:cNvSpPr>
            <p:nvPr/>
          </p:nvSpPr>
          <p:spPr bwMode="auto">
            <a:xfrm>
              <a:off x="890559" y="2839753"/>
              <a:ext cx="194946" cy="11035"/>
            </a:xfrm>
            <a:prstGeom prst="rect">
              <a:avLst/>
            </a:pr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58" name="Rectangle 80"/>
            <p:cNvSpPr>
              <a:spLocks noChangeArrowheads="1"/>
            </p:cNvSpPr>
            <p:nvPr/>
          </p:nvSpPr>
          <p:spPr bwMode="auto">
            <a:xfrm>
              <a:off x="890559" y="2839753"/>
              <a:ext cx="194946" cy="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59" name="Rectangle 81"/>
            <p:cNvSpPr>
              <a:spLocks noChangeArrowheads="1"/>
            </p:cNvSpPr>
            <p:nvPr/>
          </p:nvSpPr>
          <p:spPr bwMode="auto">
            <a:xfrm>
              <a:off x="890559" y="2920675"/>
              <a:ext cx="194946" cy="11035"/>
            </a:xfrm>
            <a:prstGeom prst="rect">
              <a:avLst/>
            </a:pr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60" name="Rectangle 82"/>
            <p:cNvSpPr>
              <a:spLocks noChangeArrowheads="1"/>
            </p:cNvSpPr>
            <p:nvPr/>
          </p:nvSpPr>
          <p:spPr bwMode="auto">
            <a:xfrm>
              <a:off x="890559" y="2920675"/>
              <a:ext cx="194946" cy="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61" name="Rectangle 83"/>
            <p:cNvSpPr>
              <a:spLocks noChangeArrowheads="1"/>
            </p:cNvSpPr>
            <p:nvPr/>
          </p:nvSpPr>
          <p:spPr bwMode="auto">
            <a:xfrm>
              <a:off x="890559" y="2997917"/>
              <a:ext cx="194946" cy="11035"/>
            </a:xfrm>
            <a:prstGeom prst="rect">
              <a:avLst/>
            </a:pr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62" name="Rectangle 84"/>
            <p:cNvSpPr>
              <a:spLocks noChangeArrowheads="1"/>
            </p:cNvSpPr>
            <p:nvPr/>
          </p:nvSpPr>
          <p:spPr bwMode="auto">
            <a:xfrm>
              <a:off x="890559" y="2997917"/>
              <a:ext cx="194946" cy="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63" name="Freeform 85"/>
            <p:cNvSpPr>
              <a:spLocks/>
            </p:cNvSpPr>
            <p:nvPr/>
          </p:nvSpPr>
          <p:spPr bwMode="auto">
            <a:xfrm>
              <a:off x="890559" y="2431470"/>
              <a:ext cx="110347" cy="110347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30 h 30"/>
                <a:gd name="T4" fmla="*/ 30 w 30"/>
                <a:gd name="T5" fmla="*/ 30 h 30"/>
                <a:gd name="T6" fmla="*/ 0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30"/>
                  </a:lnTo>
                  <a:lnTo>
                    <a:pt x="3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64" name="Freeform 86"/>
            <p:cNvSpPr>
              <a:spLocks/>
            </p:cNvSpPr>
            <p:nvPr/>
          </p:nvSpPr>
          <p:spPr bwMode="auto">
            <a:xfrm>
              <a:off x="890559" y="2431470"/>
              <a:ext cx="110347" cy="110347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30 h 30"/>
                <a:gd name="T4" fmla="*/ 30 w 30"/>
                <a:gd name="T5" fmla="*/ 30 h 30"/>
                <a:gd name="T6" fmla="*/ 0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30"/>
                  </a:lnTo>
                  <a:lnTo>
                    <a:pt x="3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65" name="Rectangle 87"/>
            <p:cNvSpPr>
              <a:spLocks noChangeArrowheads="1"/>
            </p:cNvSpPr>
            <p:nvPr/>
          </p:nvSpPr>
          <p:spPr bwMode="auto">
            <a:xfrm>
              <a:off x="890559" y="3078838"/>
              <a:ext cx="194946" cy="73565"/>
            </a:xfrm>
            <a:prstGeom prst="rect">
              <a:avLst/>
            </a:pr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66" name="Rectangle 88"/>
            <p:cNvSpPr>
              <a:spLocks noChangeArrowheads="1"/>
            </p:cNvSpPr>
            <p:nvPr/>
          </p:nvSpPr>
          <p:spPr bwMode="auto">
            <a:xfrm>
              <a:off x="890559" y="3078838"/>
              <a:ext cx="194946" cy="7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67" name="Freeform 89"/>
            <p:cNvSpPr>
              <a:spLocks noEditPoints="1"/>
            </p:cNvSpPr>
            <p:nvPr/>
          </p:nvSpPr>
          <p:spPr bwMode="auto">
            <a:xfrm>
              <a:off x="1184818" y="2725728"/>
              <a:ext cx="386214" cy="915879"/>
            </a:xfrm>
            <a:custGeom>
              <a:avLst/>
              <a:gdLst>
                <a:gd name="T0" fmla="*/ 33 w 67"/>
                <a:gd name="T1" fmla="*/ 138 h 159"/>
                <a:gd name="T2" fmla="*/ 16 w 67"/>
                <a:gd name="T3" fmla="*/ 121 h 159"/>
                <a:gd name="T4" fmla="*/ 33 w 67"/>
                <a:gd name="T5" fmla="*/ 103 h 159"/>
                <a:gd name="T6" fmla="*/ 51 w 67"/>
                <a:gd name="T7" fmla="*/ 121 h 159"/>
                <a:gd name="T8" fmla="*/ 33 w 67"/>
                <a:gd name="T9" fmla="*/ 138 h 159"/>
                <a:gd name="T10" fmla="*/ 0 w 67"/>
                <a:gd name="T11" fmla="*/ 0 h 159"/>
                <a:gd name="T12" fmla="*/ 0 w 67"/>
                <a:gd name="T13" fmla="*/ 159 h 159"/>
                <a:gd name="T14" fmla="*/ 67 w 67"/>
                <a:gd name="T15" fmla="*/ 159 h 159"/>
                <a:gd name="T16" fmla="*/ 67 w 67"/>
                <a:gd name="T17" fmla="*/ 67 h 159"/>
                <a:gd name="T18" fmla="*/ 56 w 67"/>
                <a:gd name="T19" fmla="*/ 56 h 159"/>
                <a:gd name="T20" fmla="*/ 56 w 67"/>
                <a:gd name="T21" fmla="*/ 80 h 159"/>
                <a:gd name="T22" fmla="*/ 53 w 67"/>
                <a:gd name="T23" fmla="*/ 83 h 159"/>
                <a:gd name="T24" fmla="*/ 14 w 67"/>
                <a:gd name="T25" fmla="*/ 83 h 159"/>
                <a:gd name="T26" fmla="*/ 11 w 67"/>
                <a:gd name="T27" fmla="*/ 80 h 159"/>
                <a:gd name="T28" fmla="*/ 11 w 67"/>
                <a:gd name="T29" fmla="*/ 11 h 159"/>
                <a:gd name="T30" fmla="*/ 0 w 67"/>
                <a:gd name="T3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59">
                  <a:moveTo>
                    <a:pt x="33" y="138"/>
                  </a:moveTo>
                  <a:cubicBezTo>
                    <a:pt x="24" y="138"/>
                    <a:pt x="16" y="130"/>
                    <a:pt x="16" y="121"/>
                  </a:cubicBezTo>
                  <a:cubicBezTo>
                    <a:pt x="16" y="111"/>
                    <a:pt x="24" y="103"/>
                    <a:pt x="33" y="103"/>
                  </a:cubicBezTo>
                  <a:cubicBezTo>
                    <a:pt x="43" y="103"/>
                    <a:pt x="51" y="111"/>
                    <a:pt x="51" y="121"/>
                  </a:cubicBezTo>
                  <a:cubicBezTo>
                    <a:pt x="51" y="130"/>
                    <a:pt x="43" y="138"/>
                    <a:pt x="33" y="138"/>
                  </a:cubicBezTo>
                  <a:moveTo>
                    <a:pt x="0" y="0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1"/>
                    <a:pt x="54" y="83"/>
                    <a:pt x="53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2" y="83"/>
                    <a:pt x="11" y="81"/>
                    <a:pt x="11" y="8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CB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68" name="Freeform 90"/>
            <p:cNvSpPr>
              <a:spLocks noEditPoints="1"/>
            </p:cNvSpPr>
            <p:nvPr/>
          </p:nvSpPr>
          <p:spPr bwMode="auto">
            <a:xfrm>
              <a:off x="1276774" y="3321602"/>
              <a:ext cx="202303" cy="198624"/>
            </a:xfrm>
            <a:custGeom>
              <a:avLst/>
              <a:gdLst>
                <a:gd name="T0" fmla="*/ 17 w 35"/>
                <a:gd name="T1" fmla="*/ 32 h 35"/>
                <a:gd name="T2" fmla="*/ 3 w 35"/>
                <a:gd name="T3" fmla="*/ 18 h 35"/>
                <a:gd name="T4" fmla="*/ 17 w 35"/>
                <a:gd name="T5" fmla="*/ 3 h 35"/>
                <a:gd name="T6" fmla="*/ 32 w 35"/>
                <a:gd name="T7" fmla="*/ 18 h 35"/>
                <a:gd name="T8" fmla="*/ 17 w 35"/>
                <a:gd name="T9" fmla="*/ 32 h 35"/>
                <a:gd name="T10" fmla="*/ 17 w 35"/>
                <a:gd name="T11" fmla="*/ 0 h 35"/>
                <a:gd name="T12" fmla="*/ 0 w 35"/>
                <a:gd name="T13" fmla="*/ 18 h 35"/>
                <a:gd name="T14" fmla="*/ 17 w 35"/>
                <a:gd name="T15" fmla="*/ 35 h 35"/>
                <a:gd name="T16" fmla="*/ 35 w 35"/>
                <a:gd name="T17" fmla="*/ 18 h 35"/>
                <a:gd name="T18" fmla="*/ 17 w 35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2"/>
                  </a:moveTo>
                  <a:cubicBezTo>
                    <a:pt x="9" y="32"/>
                    <a:pt x="3" y="26"/>
                    <a:pt x="3" y="18"/>
                  </a:cubicBezTo>
                  <a:cubicBezTo>
                    <a:pt x="3" y="10"/>
                    <a:pt x="9" y="3"/>
                    <a:pt x="17" y="3"/>
                  </a:cubicBezTo>
                  <a:cubicBezTo>
                    <a:pt x="25" y="3"/>
                    <a:pt x="32" y="10"/>
                    <a:pt x="32" y="18"/>
                  </a:cubicBezTo>
                  <a:cubicBezTo>
                    <a:pt x="32" y="26"/>
                    <a:pt x="25" y="32"/>
                    <a:pt x="17" y="32"/>
                  </a:cubicBezTo>
                  <a:moveTo>
                    <a:pt x="17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69" name="Oval 91"/>
            <p:cNvSpPr>
              <a:spLocks noChangeArrowheads="1"/>
            </p:cNvSpPr>
            <p:nvPr/>
          </p:nvSpPr>
          <p:spPr bwMode="auto">
            <a:xfrm>
              <a:off x="1295165" y="3336315"/>
              <a:ext cx="165520" cy="169199"/>
            </a:xfrm>
            <a:prstGeom prst="ellipse">
              <a:avLst/>
            </a:prstGeom>
            <a:solidFill>
              <a:srgbClr val="20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70" name="Freeform 92"/>
            <p:cNvSpPr>
              <a:spLocks noEditPoints="1"/>
            </p:cNvSpPr>
            <p:nvPr/>
          </p:nvSpPr>
          <p:spPr bwMode="auto">
            <a:xfrm>
              <a:off x="1247348" y="2788258"/>
              <a:ext cx="261155" cy="415640"/>
            </a:xfrm>
            <a:custGeom>
              <a:avLst/>
              <a:gdLst>
                <a:gd name="T0" fmla="*/ 6 w 45"/>
                <a:gd name="T1" fmla="*/ 63 h 72"/>
                <a:gd name="T2" fmla="*/ 6 w 45"/>
                <a:gd name="T3" fmla="*/ 50 h 72"/>
                <a:gd name="T4" fmla="*/ 39 w 45"/>
                <a:gd name="T5" fmla="*/ 50 h 72"/>
                <a:gd name="T6" fmla="*/ 39 w 45"/>
                <a:gd name="T7" fmla="*/ 63 h 72"/>
                <a:gd name="T8" fmla="*/ 6 w 45"/>
                <a:gd name="T9" fmla="*/ 63 h 72"/>
                <a:gd name="T10" fmla="*/ 0 w 45"/>
                <a:gd name="T11" fmla="*/ 0 h 72"/>
                <a:gd name="T12" fmla="*/ 0 w 45"/>
                <a:gd name="T13" fmla="*/ 69 h 72"/>
                <a:gd name="T14" fmla="*/ 3 w 45"/>
                <a:gd name="T15" fmla="*/ 72 h 72"/>
                <a:gd name="T16" fmla="*/ 42 w 45"/>
                <a:gd name="T17" fmla="*/ 72 h 72"/>
                <a:gd name="T18" fmla="*/ 45 w 45"/>
                <a:gd name="T19" fmla="*/ 69 h 72"/>
                <a:gd name="T20" fmla="*/ 45 w 45"/>
                <a:gd name="T21" fmla="*/ 45 h 72"/>
                <a:gd name="T22" fmla="*/ 38 w 45"/>
                <a:gd name="T23" fmla="*/ 38 h 72"/>
                <a:gd name="T24" fmla="*/ 6 w 45"/>
                <a:gd name="T25" fmla="*/ 38 h 72"/>
                <a:gd name="T26" fmla="*/ 6 w 45"/>
                <a:gd name="T27" fmla="*/ 36 h 72"/>
                <a:gd name="T28" fmla="*/ 36 w 45"/>
                <a:gd name="T29" fmla="*/ 36 h 72"/>
                <a:gd name="T30" fmla="*/ 25 w 45"/>
                <a:gd name="T31" fmla="*/ 25 h 72"/>
                <a:gd name="T32" fmla="*/ 6 w 45"/>
                <a:gd name="T33" fmla="*/ 25 h 72"/>
                <a:gd name="T34" fmla="*/ 6 w 45"/>
                <a:gd name="T35" fmla="*/ 23 h 72"/>
                <a:gd name="T36" fmla="*/ 23 w 45"/>
                <a:gd name="T37" fmla="*/ 23 h 72"/>
                <a:gd name="T38" fmla="*/ 11 w 45"/>
                <a:gd name="T39" fmla="*/ 11 h 72"/>
                <a:gd name="T40" fmla="*/ 6 w 45"/>
                <a:gd name="T41" fmla="*/ 11 h 72"/>
                <a:gd name="T42" fmla="*/ 6 w 45"/>
                <a:gd name="T43" fmla="*/ 9 h 72"/>
                <a:gd name="T44" fmla="*/ 9 w 45"/>
                <a:gd name="T45" fmla="*/ 9 h 72"/>
                <a:gd name="T46" fmla="*/ 0 w 45"/>
                <a:gd name="T4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2">
                  <a:moveTo>
                    <a:pt x="6" y="63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6" y="63"/>
                    <a:pt x="6" y="63"/>
                    <a:pt x="6" y="63"/>
                  </a:cubicBezTo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2"/>
                    <a:pt x="3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5" y="70"/>
                    <a:pt x="45" y="6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71" name="Freeform 93"/>
            <p:cNvSpPr>
              <a:spLocks/>
            </p:cNvSpPr>
            <p:nvPr/>
          </p:nvSpPr>
          <p:spPr bwMode="auto">
            <a:xfrm>
              <a:off x="1284130" y="2839753"/>
              <a:ext cx="29426" cy="11035"/>
            </a:xfrm>
            <a:custGeom>
              <a:avLst/>
              <a:gdLst>
                <a:gd name="T0" fmla="*/ 4 w 8"/>
                <a:gd name="T1" fmla="*/ 0 h 3"/>
                <a:gd name="T2" fmla="*/ 0 w 8"/>
                <a:gd name="T3" fmla="*/ 0 h 3"/>
                <a:gd name="T4" fmla="*/ 0 w 8"/>
                <a:gd name="T5" fmla="*/ 3 h 3"/>
                <a:gd name="T6" fmla="*/ 8 w 8"/>
                <a:gd name="T7" fmla="*/ 3 h 3"/>
                <a:gd name="T8" fmla="*/ 4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72" name="Freeform 94"/>
            <p:cNvSpPr>
              <a:spLocks/>
            </p:cNvSpPr>
            <p:nvPr/>
          </p:nvSpPr>
          <p:spPr bwMode="auto">
            <a:xfrm>
              <a:off x="1284130" y="2839753"/>
              <a:ext cx="29426" cy="11035"/>
            </a:xfrm>
            <a:custGeom>
              <a:avLst/>
              <a:gdLst>
                <a:gd name="T0" fmla="*/ 4 w 8"/>
                <a:gd name="T1" fmla="*/ 0 h 3"/>
                <a:gd name="T2" fmla="*/ 0 w 8"/>
                <a:gd name="T3" fmla="*/ 0 h 3"/>
                <a:gd name="T4" fmla="*/ 0 w 8"/>
                <a:gd name="T5" fmla="*/ 3 h 3"/>
                <a:gd name="T6" fmla="*/ 8 w 8"/>
                <a:gd name="T7" fmla="*/ 3 h 3"/>
                <a:gd name="T8" fmla="*/ 4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73" name="Freeform 95"/>
            <p:cNvSpPr>
              <a:spLocks/>
            </p:cNvSpPr>
            <p:nvPr/>
          </p:nvSpPr>
          <p:spPr bwMode="auto">
            <a:xfrm>
              <a:off x="1284130" y="2920675"/>
              <a:ext cx="110347" cy="11035"/>
            </a:xfrm>
            <a:custGeom>
              <a:avLst/>
              <a:gdLst>
                <a:gd name="T0" fmla="*/ 26 w 30"/>
                <a:gd name="T1" fmla="*/ 0 h 3"/>
                <a:gd name="T2" fmla="*/ 0 w 30"/>
                <a:gd name="T3" fmla="*/ 0 h 3"/>
                <a:gd name="T4" fmla="*/ 0 w 30"/>
                <a:gd name="T5" fmla="*/ 3 h 3"/>
                <a:gd name="T6" fmla="*/ 30 w 30"/>
                <a:gd name="T7" fmla="*/ 3 h 3"/>
                <a:gd name="T8" fmla="*/ 26 w 3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">
                  <a:moveTo>
                    <a:pt x="2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74" name="Freeform 96"/>
            <p:cNvSpPr>
              <a:spLocks/>
            </p:cNvSpPr>
            <p:nvPr/>
          </p:nvSpPr>
          <p:spPr bwMode="auto">
            <a:xfrm>
              <a:off x="1284130" y="2920675"/>
              <a:ext cx="110347" cy="11035"/>
            </a:xfrm>
            <a:custGeom>
              <a:avLst/>
              <a:gdLst>
                <a:gd name="T0" fmla="*/ 26 w 30"/>
                <a:gd name="T1" fmla="*/ 0 h 3"/>
                <a:gd name="T2" fmla="*/ 0 w 30"/>
                <a:gd name="T3" fmla="*/ 0 h 3"/>
                <a:gd name="T4" fmla="*/ 0 w 30"/>
                <a:gd name="T5" fmla="*/ 3 h 3"/>
                <a:gd name="T6" fmla="*/ 30 w 30"/>
                <a:gd name="T7" fmla="*/ 3 h 3"/>
                <a:gd name="T8" fmla="*/ 26 w 3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">
                  <a:moveTo>
                    <a:pt x="2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0" y="3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75" name="Freeform 97"/>
            <p:cNvSpPr>
              <a:spLocks/>
            </p:cNvSpPr>
            <p:nvPr/>
          </p:nvSpPr>
          <p:spPr bwMode="auto">
            <a:xfrm>
              <a:off x="1284130" y="2997917"/>
              <a:ext cx="183912" cy="11035"/>
            </a:xfrm>
            <a:custGeom>
              <a:avLst/>
              <a:gdLst>
                <a:gd name="T0" fmla="*/ 47 w 50"/>
                <a:gd name="T1" fmla="*/ 0 h 3"/>
                <a:gd name="T2" fmla="*/ 0 w 50"/>
                <a:gd name="T3" fmla="*/ 0 h 3"/>
                <a:gd name="T4" fmla="*/ 0 w 50"/>
                <a:gd name="T5" fmla="*/ 3 h 3"/>
                <a:gd name="T6" fmla="*/ 50 w 50"/>
                <a:gd name="T7" fmla="*/ 3 h 3"/>
                <a:gd name="T8" fmla="*/ 47 w 5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">
                  <a:moveTo>
                    <a:pt x="47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0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76" name="Freeform 98"/>
            <p:cNvSpPr>
              <a:spLocks/>
            </p:cNvSpPr>
            <p:nvPr/>
          </p:nvSpPr>
          <p:spPr bwMode="auto">
            <a:xfrm>
              <a:off x="1284130" y="2997917"/>
              <a:ext cx="183912" cy="11035"/>
            </a:xfrm>
            <a:custGeom>
              <a:avLst/>
              <a:gdLst>
                <a:gd name="T0" fmla="*/ 47 w 50"/>
                <a:gd name="T1" fmla="*/ 0 h 3"/>
                <a:gd name="T2" fmla="*/ 0 w 50"/>
                <a:gd name="T3" fmla="*/ 0 h 3"/>
                <a:gd name="T4" fmla="*/ 0 w 50"/>
                <a:gd name="T5" fmla="*/ 3 h 3"/>
                <a:gd name="T6" fmla="*/ 50 w 50"/>
                <a:gd name="T7" fmla="*/ 3 h 3"/>
                <a:gd name="T8" fmla="*/ 47 w 5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">
                  <a:moveTo>
                    <a:pt x="47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0" y="3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77" name="Rectangle 99"/>
            <p:cNvSpPr>
              <a:spLocks noChangeArrowheads="1"/>
            </p:cNvSpPr>
            <p:nvPr/>
          </p:nvSpPr>
          <p:spPr bwMode="auto">
            <a:xfrm>
              <a:off x="1284130" y="3078838"/>
              <a:ext cx="191268" cy="73565"/>
            </a:xfrm>
            <a:prstGeom prst="rect">
              <a:avLst/>
            </a:prstGeom>
            <a:solidFill>
              <a:srgbClr val="A6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  <p:sp>
          <p:nvSpPr>
            <p:cNvPr id="178" name="Rectangle 100"/>
            <p:cNvSpPr>
              <a:spLocks noChangeArrowheads="1"/>
            </p:cNvSpPr>
            <p:nvPr/>
          </p:nvSpPr>
          <p:spPr bwMode="auto">
            <a:xfrm>
              <a:off x="1284130" y="3078838"/>
              <a:ext cx="191268" cy="7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it-IT" sz="1711">
                <a:solidFill>
                  <a:prstClr val="black"/>
                </a:solidFill>
              </a:endParaRPr>
            </a:p>
          </p:txBody>
        </p:sp>
      </p:grpSp>
      <p:sp>
        <p:nvSpPr>
          <p:cNvPr id="179" name="Rectangle 350"/>
          <p:cNvSpPr/>
          <p:nvPr/>
        </p:nvSpPr>
        <p:spPr>
          <a:xfrm>
            <a:off x="4231292" y="3978505"/>
            <a:ext cx="290135" cy="597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718" tIns="46718" rIns="46718" bIns="46718" rtlCol="0" anchor="ctr"/>
          <a:lstStyle/>
          <a:p>
            <a:pPr defTabSz="425829"/>
            <a:endParaRPr lang="it-IT" sz="1283" dirty="0" err="1">
              <a:solidFill>
                <a:prstClr val="white"/>
              </a:solidFill>
            </a:endParaRPr>
          </a:p>
        </p:txBody>
      </p:sp>
      <p:pic>
        <p:nvPicPr>
          <p:cNvPr id="180" name="Immagine 179" descr="thZ079PX8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7271" y="2366448"/>
            <a:ext cx="1032398" cy="579362"/>
          </a:xfrm>
          <a:prstGeom prst="rect">
            <a:avLst/>
          </a:prstGeom>
        </p:spPr>
      </p:pic>
      <p:sp>
        <p:nvSpPr>
          <p:cNvPr id="181" name="Rectangle 350">
            <a:extLst>
              <a:ext uri="{FF2B5EF4-FFF2-40B4-BE49-F238E27FC236}">
                <a16:creationId xmlns:a16="http://schemas.microsoft.com/office/drawing/2014/main" id="{9A260B1D-7FDA-E843-8B24-7168C329C7A8}"/>
              </a:ext>
            </a:extLst>
          </p:cNvPr>
          <p:cNvSpPr/>
          <p:nvPr/>
        </p:nvSpPr>
        <p:spPr>
          <a:xfrm>
            <a:off x="5194186" y="4797630"/>
            <a:ext cx="398170" cy="82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718" tIns="46718" rIns="46718" bIns="46718" rtlCol="0" anchor="ctr"/>
          <a:lstStyle/>
          <a:p>
            <a:pPr defTabSz="425829"/>
            <a:endParaRPr lang="it-IT" sz="1283" dirty="0" err="1">
              <a:solidFill>
                <a:prstClr val="white"/>
              </a:solidFill>
            </a:endParaRPr>
          </a:p>
        </p:txBody>
      </p:sp>
      <p:sp>
        <p:nvSpPr>
          <p:cNvPr id="182" name="Rettangolo 181"/>
          <p:cNvSpPr/>
          <p:nvPr/>
        </p:nvSpPr>
        <p:spPr>
          <a:xfrm>
            <a:off x="494522" y="5684292"/>
            <a:ext cx="1120606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25829"/>
            <a:r>
              <a:rPr lang="it-IT" b="1" dirty="0">
                <a:solidFill>
                  <a:sysClr val="windowText" lastClr="000000"/>
                </a:solidFill>
              </a:rPr>
              <a:t>Trasformazione digitale della sanità: </a:t>
            </a:r>
          </a:p>
          <a:p>
            <a:pPr defTabSz="425829"/>
            <a:r>
              <a:rPr lang="it-IT" dirty="0">
                <a:solidFill>
                  <a:sysClr val="windowText" lastClr="000000"/>
                </a:solidFill>
              </a:rPr>
              <a:t>occasione di cambiamento sistemico che porta all’ottimizzazione delle risorse, al miglioramento della cura, all’incremento della qualità dei servizi offerti al cittadino.</a:t>
            </a:r>
          </a:p>
        </p:txBody>
      </p:sp>
      <p:sp>
        <p:nvSpPr>
          <p:cNvPr id="184" name="TextBox 60"/>
          <p:cNvSpPr txBox="1"/>
          <p:nvPr/>
        </p:nvSpPr>
        <p:spPr>
          <a:xfrm>
            <a:off x="3659986" y="4854109"/>
            <a:ext cx="2426237" cy="103768"/>
          </a:xfrm>
          <a:prstGeom prst="rect">
            <a:avLst/>
          </a:prstGeom>
          <a:noFill/>
        </p:spPr>
        <p:txBody>
          <a:bodyPr wrap="square" lIns="46718" tIns="46718" rIns="46718" bIns="46718" rtlCol="0">
            <a:noAutofit/>
          </a:bodyPr>
          <a:lstStyle/>
          <a:p>
            <a:pPr marL="156183" indent="-156183" defTabSz="425829">
              <a:spcAft>
                <a:spcPts val="513"/>
              </a:spcAft>
            </a:pPr>
            <a:r>
              <a:rPr lang="it-IT" sz="1600" b="1" dirty="0">
                <a:solidFill>
                  <a:srgbClr val="F79646">
                    <a:lumMod val="50000"/>
                  </a:srgbClr>
                </a:solidFill>
              </a:rPr>
              <a:t>4. Monitorare e controllare per governare e assistere meglio</a:t>
            </a:r>
          </a:p>
        </p:txBody>
      </p:sp>
      <p:grpSp>
        <p:nvGrpSpPr>
          <p:cNvPr id="185" name="Group 163"/>
          <p:cNvGrpSpPr/>
          <p:nvPr/>
        </p:nvGrpSpPr>
        <p:grpSpPr>
          <a:xfrm>
            <a:off x="4679095" y="4255113"/>
            <a:ext cx="737451" cy="736379"/>
            <a:chOff x="3443288" y="-11113"/>
            <a:chExt cx="1092200" cy="1090613"/>
          </a:xfrm>
        </p:grpSpPr>
        <p:sp>
          <p:nvSpPr>
            <p:cNvPr id="186" name="Freeform 337"/>
            <p:cNvSpPr>
              <a:spLocks/>
            </p:cNvSpPr>
            <p:nvPr/>
          </p:nvSpPr>
          <p:spPr bwMode="auto">
            <a:xfrm>
              <a:off x="3443288" y="-11113"/>
              <a:ext cx="1092200" cy="1090613"/>
            </a:xfrm>
            <a:custGeom>
              <a:avLst/>
              <a:gdLst>
                <a:gd name="T0" fmla="*/ 688 w 688"/>
                <a:gd name="T1" fmla="*/ 361 h 687"/>
                <a:gd name="T2" fmla="*/ 680 w 688"/>
                <a:gd name="T3" fmla="*/ 412 h 687"/>
                <a:gd name="T4" fmla="*/ 667 w 688"/>
                <a:gd name="T5" fmla="*/ 461 h 687"/>
                <a:gd name="T6" fmla="*/ 646 w 688"/>
                <a:gd name="T7" fmla="*/ 507 h 687"/>
                <a:gd name="T8" fmla="*/ 619 w 688"/>
                <a:gd name="T9" fmla="*/ 550 h 687"/>
                <a:gd name="T10" fmla="*/ 587 w 688"/>
                <a:gd name="T11" fmla="*/ 587 h 687"/>
                <a:gd name="T12" fmla="*/ 550 w 688"/>
                <a:gd name="T13" fmla="*/ 619 h 687"/>
                <a:gd name="T14" fmla="*/ 507 w 688"/>
                <a:gd name="T15" fmla="*/ 646 h 687"/>
                <a:gd name="T16" fmla="*/ 462 w 688"/>
                <a:gd name="T17" fmla="*/ 666 h 687"/>
                <a:gd name="T18" fmla="*/ 413 w 688"/>
                <a:gd name="T19" fmla="*/ 680 h 687"/>
                <a:gd name="T20" fmla="*/ 361 w 688"/>
                <a:gd name="T21" fmla="*/ 687 h 687"/>
                <a:gd name="T22" fmla="*/ 327 w 688"/>
                <a:gd name="T23" fmla="*/ 687 h 687"/>
                <a:gd name="T24" fmla="*/ 275 w 688"/>
                <a:gd name="T25" fmla="*/ 680 h 687"/>
                <a:gd name="T26" fmla="*/ 226 w 688"/>
                <a:gd name="T27" fmla="*/ 666 h 687"/>
                <a:gd name="T28" fmla="*/ 181 w 688"/>
                <a:gd name="T29" fmla="*/ 646 h 687"/>
                <a:gd name="T30" fmla="*/ 138 w 688"/>
                <a:gd name="T31" fmla="*/ 619 h 687"/>
                <a:gd name="T32" fmla="*/ 101 w 688"/>
                <a:gd name="T33" fmla="*/ 587 h 687"/>
                <a:gd name="T34" fmla="*/ 69 w 688"/>
                <a:gd name="T35" fmla="*/ 550 h 687"/>
                <a:gd name="T36" fmla="*/ 42 w 688"/>
                <a:gd name="T37" fmla="*/ 507 h 687"/>
                <a:gd name="T38" fmla="*/ 21 w 688"/>
                <a:gd name="T39" fmla="*/ 461 h 687"/>
                <a:gd name="T40" fmla="*/ 8 w 688"/>
                <a:gd name="T41" fmla="*/ 412 h 687"/>
                <a:gd name="T42" fmla="*/ 0 w 688"/>
                <a:gd name="T43" fmla="*/ 361 h 687"/>
                <a:gd name="T44" fmla="*/ 0 w 688"/>
                <a:gd name="T45" fmla="*/ 326 h 687"/>
                <a:gd name="T46" fmla="*/ 8 w 688"/>
                <a:gd name="T47" fmla="*/ 275 h 687"/>
                <a:gd name="T48" fmla="*/ 21 w 688"/>
                <a:gd name="T49" fmla="*/ 226 h 687"/>
                <a:gd name="T50" fmla="*/ 42 w 688"/>
                <a:gd name="T51" fmla="*/ 180 h 687"/>
                <a:gd name="T52" fmla="*/ 69 w 688"/>
                <a:gd name="T53" fmla="*/ 137 h 687"/>
                <a:gd name="T54" fmla="*/ 101 w 688"/>
                <a:gd name="T55" fmla="*/ 101 h 687"/>
                <a:gd name="T56" fmla="*/ 138 w 688"/>
                <a:gd name="T57" fmla="*/ 69 h 687"/>
                <a:gd name="T58" fmla="*/ 181 w 688"/>
                <a:gd name="T59" fmla="*/ 42 h 687"/>
                <a:gd name="T60" fmla="*/ 226 w 688"/>
                <a:gd name="T61" fmla="*/ 21 h 687"/>
                <a:gd name="T62" fmla="*/ 275 w 688"/>
                <a:gd name="T63" fmla="*/ 7 h 687"/>
                <a:gd name="T64" fmla="*/ 327 w 688"/>
                <a:gd name="T65" fmla="*/ 0 h 687"/>
                <a:gd name="T66" fmla="*/ 361 w 688"/>
                <a:gd name="T67" fmla="*/ 0 h 687"/>
                <a:gd name="T68" fmla="*/ 413 w 688"/>
                <a:gd name="T69" fmla="*/ 7 h 687"/>
                <a:gd name="T70" fmla="*/ 462 w 688"/>
                <a:gd name="T71" fmla="*/ 21 h 687"/>
                <a:gd name="T72" fmla="*/ 507 w 688"/>
                <a:gd name="T73" fmla="*/ 42 h 687"/>
                <a:gd name="T74" fmla="*/ 550 w 688"/>
                <a:gd name="T75" fmla="*/ 69 h 687"/>
                <a:gd name="T76" fmla="*/ 587 w 688"/>
                <a:gd name="T77" fmla="*/ 101 h 687"/>
                <a:gd name="T78" fmla="*/ 619 w 688"/>
                <a:gd name="T79" fmla="*/ 137 h 687"/>
                <a:gd name="T80" fmla="*/ 646 w 688"/>
                <a:gd name="T81" fmla="*/ 180 h 687"/>
                <a:gd name="T82" fmla="*/ 667 w 688"/>
                <a:gd name="T83" fmla="*/ 226 h 687"/>
                <a:gd name="T84" fmla="*/ 680 w 688"/>
                <a:gd name="T85" fmla="*/ 275 h 687"/>
                <a:gd name="T86" fmla="*/ 688 w 688"/>
                <a:gd name="T87" fmla="*/ 326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8" h="687">
                  <a:moveTo>
                    <a:pt x="688" y="344"/>
                  </a:moveTo>
                  <a:lnTo>
                    <a:pt x="688" y="344"/>
                  </a:lnTo>
                  <a:lnTo>
                    <a:pt x="688" y="361"/>
                  </a:lnTo>
                  <a:lnTo>
                    <a:pt x="686" y="379"/>
                  </a:lnTo>
                  <a:lnTo>
                    <a:pt x="684" y="396"/>
                  </a:lnTo>
                  <a:lnTo>
                    <a:pt x="680" y="412"/>
                  </a:lnTo>
                  <a:lnTo>
                    <a:pt x="677" y="430"/>
                  </a:lnTo>
                  <a:lnTo>
                    <a:pt x="672" y="446"/>
                  </a:lnTo>
                  <a:lnTo>
                    <a:pt x="667" y="461"/>
                  </a:lnTo>
                  <a:lnTo>
                    <a:pt x="661" y="477"/>
                  </a:lnTo>
                  <a:lnTo>
                    <a:pt x="653" y="492"/>
                  </a:lnTo>
                  <a:lnTo>
                    <a:pt x="646" y="507"/>
                  </a:lnTo>
                  <a:lnTo>
                    <a:pt x="637" y="522"/>
                  </a:lnTo>
                  <a:lnTo>
                    <a:pt x="629" y="536"/>
                  </a:lnTo>
                  <a:lnTo>
                    <a:pt x="619" y="550"/>
                  </a:lnTo>
                  <a:lnTo>
                    <a:pt x="609" y="562"/>
                  </a:lnTo>
                  <a:lnTo>
                    <a:pt x="598" y="574"/>
                  </a:lnTo>
                  <a:lnTo>
                    <a:pt x="587" y="587"/>
                  </a:lnTo>
                  <a:lnTo>
                    <a:pt x="575" y="598"/>
                  </a:lnTo>
                  <a:lnTo>
                    <a:pt x="562" y="609"/>
                  </a:lnTo>
                  <a:lnTo>
                    <a:pt x="550" y="619"/>
                  </a:lnTo>
                  <a:lnTo>
                    <a:pt x="537" y="628"/>
                  </a:lnTo>
                  <a:lnTo>
                    <a:pt x="522" y="637"/>
                  </a:lnTo>
                  <a:lnTo>
                    <a:pt x="507" y="646"/>
                  </a:lnTo>
                  <a:lnTo>
                    <a:pt x="493" y="653"/>
                  </a:lnTo>
                  <a:lnTo>
                    <a:pt x="478" y="660"/>
                  </a:lnTo>
                  <a:lnTo>
                    <a:pt x="462" y="666"/>
                  </a:lnTo>
                  <a:lnTo>
                    <a:pt x="446" y="671"/>
                  </a:lnTo>
                  <a:lnTo>
                    <a:pt x="430" y="676"/>
                  </a:lnTo>
                  <a:lnTo>
                    <a:pt x="413" y="680"/>
                  </a:lnTo>
                  <a:lnTo>
                    <a:pt x="397" y="684"/>
                  </a:lnTo>
                  <a:lnTo>
                    <a:pt x="380" y="686"/>
                  </a:lnTo>
                  <a:lnTo>
                    <a:pt x="361" y="687"/>
                  </a:lnTo>
                  <a:lnTo>
                    <a:pt x="344" y="687"/>
                  </a:lnTo>
                  <a:lnTo>
                    <a:pt x="344" y="687"/>
                  </a:lnTo>
                  <a:lnTo>
                    <a:pt x="327" y="687"/>
                  </a:lnTo>
                  <a:lnTo>
                    <a:pt x="308" y="686"/>
                  </a:lnTo>
                  <a:lnTo>
                    <a:pt x="291" y="684"/>
                  </a:lnTo>
                  <a:lnTo>
                    <a:pt x="275" y="680"/>
                  </a:lnTo>
                  <a:lnTo>
                    <a:pt x="258" y="676"/>
                  </a:lnTo>
                  <a:lnTo>
                    <a:pt x="242" y="671"/>
                  </a:lnTo>
                  <a:lnTo>
                    <a:pt x="226" y="666"/>
                  </a:lnTo>
                  <a:lnTo>
                    <a:pt x="210" y="660"/>
                  </a:lnTo>
                  <a:lnTo>
                    <a:pt x="196" y="653"/>
                  </a:lnTo>
                  <a:lnTo>
                    <a:pt x="181" y="646"/>
                  </a:lnTo>
                  <a:lnTo>
                    <a:pt x="166" y="637"/>
                  </a:lnTo>
                  <a:lnTo>
                    <a:pt x="151" y="628"/>
                  </a:lnTo>
                  <a:lnTo>
                    <a:pt x="138" y="619"/>
                  </a:lnTo>
                  <a:lnTo>
                    <a:pt x="126" y="609"/>
                  </a:lnTo>
                  <a:lnTo>
                    <a:pt x="113" y="598"/>
                  </a:lnTo>
                  <a:lnTo>
                    <a:pt x="101" y="587"/>
                  </a:lnTo>
                  <a:lnTo>
                    <a:pt x="90" y="574"/>
                  </a:lnTo>
                  <a:lnTo>
                    <a:pt x="79" y="562"/>
                  </a:lnTo>
                  <a:lnTo>
                    <a:pt x="69" y="550"/>
                  </a:lnTo>
                  <a:lnTo>
                    <a:pt x="59" y="536"/>
                  </a:lnTo>
                  <a:lnTo>
                    <a:pt x="51" y="522"/>
                  </a:lnTo>
                  <a:lnTo>
                    <a:pt x="42" y="507"/>
                  </a:lnTo>
                  <a:lnTo>
                    <a:pt x="35" y="492"/>
                  </a:lnTo>
                  <a:lnTo>
                    <a:pt x="27" y="477"/>
                  </a:lnTo>
                  <a:lnTo>
                    <a:pt x="21" y="461"/>
                  </a:lnTo>
                  <a:lnTo>
                    <a:pt x="16" y="446"/>
                  </a:lnTo>
                  <a:lnTo>
                    <a:pt x="11" y="430"/>
                  </a:lnTo>
                  <a:lnTo>
                    <a:pt x="8" y="412"/>
                  </a:lnTo>
                  <a:lnTo>
                    <a:pt x="4" y="396"/>
                  </a:lnTo>
                  <a:lnTo>
                    <a:pt x="2" y="379"/>
                  </a:lnTo>
                  <a:lnTo>
                    <a:pt x="0" y="361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0" y="326"/>
                  </a:lnTo>
                  <a:lnTo>
                    <a:pt x="2" y="308"/>
                  </a:lnTo>
                  <a:lnTo>
                    <a:pt x="4" y="291"/>
                  </a:lnTo>
                  <a:lnTo>
                    <a:pt x="8" y="275"/>
                  </a:lnTo>
                  <a:lnTo>
                    <a:pt x="11" y="258"/>
                  </a:lnTo>
                  <a:lnTo>
                    <a:pt x="16" y="242"/>
                  </a:lnTo>
                  <a:lnTo>
                    <a:pt x="21" y="226"/>
                  </a:lnTo>
                  <a:lnTo>
                    <a:pt x="27" y="210"/>
                  </a:lnTo>
                  <a:lnTo>
                    <a:pt x="35" y="195"/>
                  </a:lnTo>
                  <a:lnTo>
                    <a:pt x="42" y="180"/>
                  </a:lnTo>
                  <a:lnTo>
                    <a:pt x="51" y="166"/>
                  </a:lnTo>
                  <a:lnTo>
                    <a:pt x="59" y="151"/>
                  </a:lnTo>
                  <a:lnTo>
                    <a:pt x="69" y="137"/>
                  </a:lnTo>
                  <a:lnTo>
                    <a:pt x="79" y="125"/>
                  </a:lnTo>
                  <a:lnTo>
                    <a:pt x="90" y="113"/>
                  </a:lnTo>
                  <a:lnTo>
                    <a:pt x="101" y="101"/>
                  </a:lnTo>
                  <a:lnTo>
                    <a:pt x="113" y="90"/>
                  </a:lnTo>
                  <a:lnTo>
                    <a:pt x="126" y="79"/>
                  </a:lnTo>
                  <a:lnTo>
                    <a:pt x="138" y="69"/>
                  </a:lnTo>
                  <a:lnTo>
                    <a:pt x="151" y="59"/>
                  </a:lnTo>
                  <a:lnTo>
                    <a:pt x="166" y="50"/>
                  </a:lnTo>
                  <a:lnTo>
                    <a:pt x="181" y="42"/>
                  </a:lnTo>
                  <a:lnTo>
                    <a:pt x="196" y="34"/>
                  </a:lnTo>
                  <a:lnTo>
                    <a:pt x="210" y="27"/>
                  </a:lnTo>
                  <a:lnTo>
                    <a:pt x="226" y="21"/>
                  </a:lnTo>
                  <a:lnTo>
                    <a:pt x="242" y="16"/>
                  </a:lnTo>
                  <a:lnTo>
                    <a:pt x="258" y="11"/>
                  </a:lnTo>
                  <a:lnTo>
                    <a:pt x="275" y="7"/>
                  </a:lnTo>
                  <a:lnTo>
                    <a:pt x="291" y="4"/>
                  </a:lnTo>
                  <a:lnTo>
                    <a:pt x="308" y="1"/>
                  </a:lnTo>
                  <a:lnTo>
                    <a:pt x="327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380" y="1"/>
                  </a:lnTo>
                  <a:lnTo>
                    <a:pt x="397" y="4"/>
                  </a:lnTo>
                  <a:lnTo>
                    <a:pt x="413" y="7"/>
                  </a:lnTo>
                  <a:lnTo>
                    <a:pt x="430" y="11"/>
                  </a:lnTo>
                  <a:lnTo>
                    <a:pt x="446" y="16"/>
                  </a:lnTo>
                  <a:lnTo>
                    <a:pt x="462" y="21"/>
                  </a:lnTo>
                  <a:lnTo>
                    <a:pt x="478" y="27"/>
                  </a:lnTo>
                  <a:lnTo>
                    <a:pt x="493" y="34"/>
                  </a:lnTo>
                  <a:lnTo>
                    <a:pt x="507" y="42"/>
                  </a:lnTo>
                  <a:lnTo>
                    <a:pt x="522" y="50"/>
                  </a:lnTo>
                  <a:lnTo>
                    <a:pt x="537" y="59"/>
                  </a:lnTo>
                  <a:lnTo>
                    <a:pt x="550" y="69"/>
                  </a:lnTo>
                  <a:lnTo>
                    <a:pt x="562" y="79"/>
                  </a:lnTo>
                  <a:lnTo>
                    <a:pt x="575" y="90"/>
                  </a:lnTo>
                  <a:lnTo>
                    <a:pt x="587" y="101"/>
                  </a:lnTo>
                  <a:lnTo>
                    <a:pt x="598" y="113"/>
                  </a:lnTo>
                  <a:lnTo>
                    <a:pt x="609" y="125"/>
                  </a:lnTo>
                  <a:lnTo>
                    <a:pt x="619" y="137"/>
                  </a:lnTo>
                  <a:lnTo>
                    <a:pt x="629" y="151"/>
                  </a:lnTo>
                  <a:lnTo>
                    <a:pt x="637" y="166"/>
                  </a:lnTo>
                  <a:lnTo>
                    <a:pt x="646" y="180"/>
                  </a:lnTo>
                  <a:lnTo>
                    <a:pt x="653" y="195"/>
                  </a:lnTo>
                  <a:lnTo>
                    <a:pt x="661" y="210"/>
                  </a:lnTo>
                  <a:lnTo>
                    <a:pt x="667" y="226"/>
                  </a:lnTo>
                  <a:lnTo>
                    <a:pt x="672" y="242"/>
                  </a:lnTo>
                  <a:lnTo>
                    <a:pt x="677" y="258"/>
                  </a:lnTo>
                  <a:lnTo>
                    <a:pt x="680" y="275"/>
                  </a:lnTo>
                  <a:lnTo>
                    <a:pt x="684" y="291"/>
                  </a:lnTo>
                  <a:lnTo>
                    <a:pt x="686" y="308"/>
                  </a:lnTo>
                  <a:lnTo>
                    <a:pt x="688" y="326"/>
                  </a:lnTo>
                  <a:lnTo>
                    <a:pt x="688" y="3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87" name="Freeform 339"/>
            <p:cNvSpPr>
              <a:spLocks/>
            </p:cNvSpPr>
            <p:nvPr/>
          </p:nvSpPr>
          <p:spPr bwMode="auto">
            <a:xfrm>
              <a:off x="3454401" y="12700"/>
              <a:ext cx="579438" cy="769938"/>
            </a:xfrm>
            <a:custGeom>
              <a:avLst/>
              <a:gdLst>
                <a:gd name="T0" fmla="*/ 191 w 365"/>
                <a:gd name="T1" fmla="*/ 17 h 485"/>
                <a:gd name="T2" fmla="*/ 114 w 365"/>
                <a:gd name="T3" fmla="*/ 67 h 485"/>
                <a:gd name="T4" fmla="*/ 52 w 365"/>
                <a:gd name="T5" fmla="*/ 137 h 485"/>
                <a:gd name="T6" fmla="*/ 11 w 365"/>
                <a:gd name="T7" fmla="*/ 221 h 485"/>
                <a:gd name="T8" fmla="*/ 217 w 365"/>
                <a:gd name="T9" fmla="*/ 485 h 485"/>
                <a:gd name="T10" fmla="*/ 187 w 365"/>
                <a:gd name="T11" fmla="*/ 439 h 485"/>
                <a:gd name="T12" fmla="*/ 174 w 365"/>
                <a:gd name="T13" fmla="*/ 384 h 485"/>
                <a:gd name="T14" fmla="*/ 174 w 365"/>
                <a:gd name="T15" fmla="*/ 384 h 485"/>
                <a:gd name="T16" fmla="*/ 174 w 365"/>
                <a:gd name="T17" fmla="*/ 383 h 485"/>
                <a:gd name="T18" fmla="*/ 174 w 365"/>
                <a:gd name="T19" fmla="*/ 383 h 485"/>
                <a:gd name="T20" fmla="*/ 174 w 365"/>
                <a:gd name="T21" fmla="*/ 381 h 485"/>
                <a:gd name="T22" fmla="*/ 174 w 365"/>
                <a:gd name="T23" fmla="*/ 381 h 485"/>
                <a:gd name="T24" fmla="*/ 174 w 365"/>
                <a:gd name="T25" fmla="*/ 381 h 485"/>
                <a:gd name="T26" fmla="*/ 174 w 365"/>
                <a:gd name="T27" fmla="*/ 381 h 485"/>
                <a:gd name="T28" fmla="*/ 174 w 365"/>
                <a:gd name="T29" fmla="*/ 380 h 485"/>
                <a:gd name="T30" fmla="*/ 174 w 365"/>
                <a:gd name="T31" fmla="*/ 380 h 485"/>
                <a:gd name="T32" fmla="*/ 174 w 365"/>
                <a:gd name="T33" fmla="*/ 380 h 485"/>
                <a:gd name="T34" fmla="*/ 174 w 365"/>
                <a:gd name="T35" fmla="*/ 380 h 485"/>
                <a:gd name="T36" fmla="*/ 174 w 365"/>
                <a:gd name="T37" fmla="*/ 380 h 485"/>
                <a:gd name="T38" fmla="*/ 174 w 365"/>
                <a:gd name="T39" fmla="*/ 379 h 485"/>
                <a:gd name="T40" fmla="*/ 174 w 365"/>
                <a:gd name="T41" fmla="*/ 379 h 485"/>
                <a:gd name="T42" fmla="*/ 174 w 365"/>
                <a:gd name="T43" fmla="*/ 379 h 485"/>
                <a:gd name="T44" fmla="*/ 174 w 365"/>
                <a:gd name="T45" fmla="*/ 379 h 485"/>
                <a:gd name="T46" fmla="*/ 174 w 365"/>
                <a:gd name="T47" fmla="*/ 379 h 485"/>
                <a:gd name="T48" fmla="*/ 174 w 365"/>
                <a:gd name="T49" fmla="*/ 378 h 485"/>
                <a:gd name="T50" fmla="*/ 174 w 365"/>
                <a:gd name="T51" fmla="*/ 378 h 485"/>
                <a:gd name="T52" fmla="*/ 174 w 365"/>
                <a:gd name="T53" fmla="*/ 377 h 485"/>
                <a:gd name="T54" fmla="*/ 174 w 365"/>
                <a:gd name="T55" fmla="*/ 377 h 485"/>
                <a:gd name="T56" fmla="*/ 174 w 365"/>
                <a:gd name="T57" fmla="*/ 377 h 485"/>
                <a:gd name="T58" fmla="*/ 174 w 365"/>
                <a:gd name="T59" fmla="*/ 375 h 485"/>
                <a:gd name="T60" fmla="*/ 174 w 365"/>
                <a:gd name="T61" fmla="*/ 375 h 485"/>
                <a:gd name="T62" fmla="*/ 174 w 365"/>
                <a:gd name="T63" fmla="*/ 375 h 485"/>
                <a:gd name="T64" fmla="*/ 174 w 365"/>
                <a:gd name="T65" fmla="*/ 374 h 485"/>
                <a:gd name="T66" fmla="*/ 175 w 365"/>
                <a:gd name="T67" fmla="*/ 358 h 485"/>
                <a:gd name="T68" fmla="*/ 192 w 365"/>
                <a:gd name="T69" fmla="*/ 300 h 485"/>
                <a:gd name="T70" fmla="*/ 228 w 365"/>
                <a:gd name="T71" fmla="*/ 254 h 485"/>
                <a:gd name="T72" fmla="*/ 278 w 365"/>
                <a:gd name="T73" fmla="*/ 222 h 485"/>
                <a:gd name="T74" fmla="*/ 309 w 365"/>
                <a:gd name="T75" fmla="*/ 199 h 485"/>
                <a:gd name="T76" fmla="*/ 297 w 365"/>
                <a:gd name="T77" fmla="*/ 183 h 485"/>
                <a:gd name="T78" fmla="*/ 295 w 365"/>
                <a:gd name="T79" fmla="*/ 179 h 485"/>
                <a:gd name="T80" fmla="*/ 294 w 365"/>
                <a:gd name="T81" fmla="*/ 172 h 485"/>
                <a:gd name="T82" fmla="*/ 293 w 365"/>
                <a:gd name="T83" fmla="*/ 168 h 485"/>
                <a:gd name="T84" fmla="*/ 293 w 365"/>
                <a:gd name="T85" fmla="*/ 164 h 485"/>
                <a:gd name="T86" fmla="*/ 300 w 365"/>
                <a:gd name="T87" fmla="*/ 140 h 485"/>
                <a:gd name="T88" fmla="*/ 328 w 365"/>
                <a:gd name="T89" fmla="*/ 121 h 485"/>
                <a:gd name="T90" fmla="*/ 341 w 365"/>
                <a:gd name="T91" fmla="*/ 120 h 485"/>
                <a:gd name="T92" fmla="*/ 351 w 365"/>
                <a:gd name="T93" fmla="*/ 122 h 485"/>
                <a:gd name="T94" fmla="*/ 365 w 365"/>
                <a:gd name="T95" fmla="*/ 13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5" h="485">
                  <a:moveTo>
                    <a:pt x="235" y="0"/>
                  </a:moveTo>
                  <a:lnTo>
                    <a:pt x="235" y="0"/>
                  </a:lnTo>
                  <a:lnTo>
                    <a:pt x="213" y="8"/>
                  </a:lnTo>
                  <a:lnTo>
                    <a:pt x="191" y="17"/>
                  </a:lnTo>
                  <a:lnTo>
                    <a:pt x="170" y="28"/>
                  </a:lnTo>
                  <a:lnTo>
                    <a:pt x="150" y="40"/>
                  </a:lnTo>
                  <a:lnTo>
                    <a:pt x="132" y="54"/>
                  </a:lnTo>
                  <a:lnTo>
                    <a:pt x="114" y="67"/>
                  </a:lnTo>
                  <a:lnTo>
                    <a:pt x="96" y="83"/>
                  </a:lnTo>
                  <a:lnTo>
                    <a:pt x="81" y="100"/>
                  </a:lnTo>
                  <a:lnTo>
                    <a:pt x="66" y="118"/>
                  </a:lnTo>
                  <a:lnTo>
                    <a:pt x="52" y="137"/>
                  </a:lnTo>
                  <a:lnTo>
                    <a:pt x="40" y="157"/>
                  </a:lnTo>
                  <a:lnTo>
                    <a:pt x="29" y="176"/>
                  </a:lnTo>
                  <a:lnTo>
                    <a:pt x="19" y="199"/>
                  </a:lnTo>
                  <a:lnTo>
                    <a:pt x="11" y="221"/>
                  </a:lnTo>
                  <a:lnTo>
                    <a:pt x="4" y="243"/>
                  </a:lnTo>
                  <a:lnTo>
                    <a:pt x="0" y="266"/>
                  </a:lnTo>
                  <a:lnTo>
                    <a:pt x="217" y="485"/>
                  </a:lnTo>
                  <a:lnTo>
                    <a:pt x="217" y="485"/>
                  </a:lnTo>
                  <a:lnTo>
                    <a:pt x="208" y="473"/>
                  </a:lnTo>
                  <a:lnTo>
                    <a:pt x="201" y="462"/>
                  </a:lnTo>
                  <a:lnTo>
                    <a:pt x="193" y="451"/>
                  </a:lnTo>
                  <a:lnTo>
                    <a:pt x="187" y="439"/>
                  </a:lnTo>
                  <a:lnTo>
                    <a:pt x="182" y="426"/>
                  </a:lnTo>
                  <a:lnTo>
                    <a:pt x="179" y="412"/>
                  </a:lnTo>
                  <a:lnTo>
                    <a:pt x="176" y="399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4" y="383"/>
                  </a:lnTo>
                  <a:lnTo>
                    <a:pt x="174" y="383"/>
                  </a:lnTo>
                  <a:lnTo>
                    <a:pt x="174" y="383"/>
                  </a:lnTo>
                  <a:lnTo>
                    <a:pt x="174" y="383"/>
                  </a:lnTo>
                  <a:lnTo>
                    <a:pt x="174" y="383"/>
                  </a:lnTo>
                  <a:lnTo>
                    <a:pt x="174" y="383"/>
                  </a:lnTo>
                  <a:lnTo>
                    <a:pt x="174" y="383"/>
                  </a:lnTo>
                  <a:lnTo>
                    <a:pt x="174" y="383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1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80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8"/>
                  </a:lnTo>
                  <a:lnTo>
                    <a:pt x="174" y="378"/>
                  </a:lnTo>
                  <a:lnTo>
                    <a:pt x="174" y="378"/>
                  </a:lnTo>
                  <a:lnTo>
                    <a:pt x="174" y="378"/>
                  </a:lnTo>
                  <a:lnTo>
                    <a:pt x="174" y="378"/>
                  </a:lnTo>
                  <a:lnTo>
                    <a:pt x="174" y="378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7"/>
                  </a:lnTo>
                  <a:lnTo>
                    <a:pt x="174" y="375"/>
                  </a:lnTo>
                  <a:lnTo>
                    <a:pt x="174" y="375"/>
                  </a:lnTo>
                  <a:lnTo>
                    <a:pt x="174" y="375"/>
                  </a:lnTo>
                  <a:lnTo>
                    <a:pt x="174" y="375"/>
                  </a:lnTo>
                  <a:lnTo>
                    <a:pt x="174" y="375"/>
                  </a:lnTo>
                  <a:lnTo>
                    <a:pt x="174" y="375"/>
                  </a:lnTo>
                  <a:lnTo>
                    <a:pt x="174" y="375"/>
                  </a:lnTo>
                  <a:lnTo>
                    <a:pt x="174" y="375"/>
                  </a:lnTo>
                  <a:lnTo>
                    <a:pt x="174" y="375"/>
                  </a:lnTo>
                  <a:lnTo>
                    <a:pt x="174" y="375"/>
                  </a:lnTo>
                  <a:lnTo>
                    <a:pt x="174" y="375"/>
                  </a:lnTo>
                  <a:lnTo>
                    <a:pt x="174" y="375"/>
                  </a:lnTo>
                  <a:lnTo>
                    <a:pt x="174" y="374"/>
                  </a:lnTo>
                  <a:lnTo>
                    <a:pt x="174" y="374"/>
                  </a:lnTo>
                  <a:lnTo>
                    <a:pt x="174" y="374"/>
                  </a:lnTo>
                  <a:lnTo>
                    <a:pt x="174" y="374"/>
                  </a:lnTo>
                  <a:lnTo>
                    <a:pt x="174" y="374"/>
                  </a:lnTo>
                  <a:lnTo>
                    <a:pt x="175" y="358"/>
                  </a:lnTo>
                  <a:lnTo>
                    <a:pt x="177" y="343"/>
                  </a:lnTo>
                  <a:lnTo>
                    <a:pt x="180" y="329"/>
                  </a:lnTo>
                  <a:lnTo>
                    <a:pt x="186" y="314"/>
                  </a:lnTo>
                  <a:lnTo>
                    <a:pt x="192" y="300"/>
                  </a:lnTo>
                  <a:lnTo>
                    <a:pt x="200" y="287"/>
                  </a:lnTo>
                  <a:lnTo>
                    <a:pt x="207" y="275"/>
                  </a:lnTo>
                  <a:lnTo>
                    <a:pt x="217" y="264"/>
                  </a:lnTo>
                  <a:lnTo>
                    <a:pt x="228" y="254"/>
                  </a:lnTo>
                  <a:lnTo>
                    <a:pt x="239" y="244"/>
                  </a:lnTo>
                  <a:lnTo>
                    <a:pt x="251" y="235"/>
                  </a:lnTo>
                  <a:lnTo>
                    <a:pt x="265" y="228"/>
                  </a:lnTo>
                  <a:lnTo>
                    <a:pt x="278" y="222"/>
                  </a:lnTo>
                  <a:lnTo>
                    <a:pt x="293" y="217"/>
                  </a:lnTo>
                  <a:lnTo>
                    <a:pt x="308" y="215"/>
                  </a:lnTo>
                  <a:lnTo>
                    <a:pt x="322" y="212"/>
                  </a:lnTo>
                  <a:lnTo>
                    <a:pt x="309" y="199"/>
                  </a:lnTo>
                  <a:lnTo>
                    <a:pt x="309" y="199"/>
                  </a:lnTo>
                  <a:lnTo>
                    <a:pt x="303" y="191"/>
                  </a:lnTo>
                  <a:lnTo>
                    <a:pt x="297" y="183"/>
                  </a:lnTo>
                  <a:lnTo>
                    <a:pt x="297" y="183"/>
                  </a:lnTo>
                  <a:lnTo>
                    <a:pt x="297" y="181"/>
                  </a:lnTo>
                  <a:lnTo>
                    <a:pt x="297" y="181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4" y="175"/>
                  </a:lnTo>
                  <a:lnTo>
                    <a:pt x="294" y="175"/>
                  </a:lnTo>
                  <a:lnTo>
                    <a:pt x="294" y="175"/>
                  </a:lnTo>
                  <a:lnTo>
                    <a:pt x="294" y="172"/>
                  </a:lnTo>
                  <a:lnTo>
                    <a:pt x="294" y="172"/>
                  </a:lnTo>
                  <a:lnTo>
                    <a:pt x="294" y="172"/>
                  </a:lnTo>
                  <a:lnTo>
                    <a:pt x="293" y="168"/>
                  </a:lnTo>
                  <a:lnTo>
                    <a:pt x="293" y="168"/>
                  </a:lnTo>
                  <a:lnTo>
                    <a:pt x="293" y="168"/>
                  </a:lnTo>
                  <a:lnTo>
                    <a:pt x="293" y="164"/>
                  </a:lnTo>
                  <a:lnTo>
                    <a:pt x="293" y="164"/>
                  </a:lnTo>
                  <a:lnTo>
                    <a:pt x="293" y="164"/>
                  </a:lnTo>
                  <a:lnTo>
                    <a:pt x="293" y="164"/>
                  </a:lnTo>
                  <a:lnTo>
                    <a:pt x="294" y="156"/>
                  </a:lnTo>
                  <a:lnTo>
                    <a:pt x="297" y="147"/>
                  </a:lnTo>
                  <a:lnTo>
                    <a:pt x="300" y="140"/>
                  </a:lnTo>
                  <a:lnTo>
                    <a:pt x="306" y="134"/>
                  </a:lnTo>
                  <a:lnTo>
                    <a:pt x="312" y="127"/>
                  </a:lnTo>
                  <a:lnTo>
                    <a:pt x="320" y="124"/>
                  </a:lnTo>
                  <a:lnTo>
                    <a:pt x="328" y="121"/>
                  </a:lnTo>
                  <a:lnTo>
                    <a:pt x="337" y="120"/>
                  </a:lnTo>
                  <a:lnTo>
                    <a:pt x="337" y="120"/>
                  </a:lnTo>
                  <a:lnTo>
                    <a:pt x="341" y="120"/>
                  </a:lnTo>
                  <a:lnTo>
                    <a:pt x="341" y="120"/>
                  </a:lnTo>
                  <a:lnTo>
                    <a:pt x="343" y="120"/>
                  </a:lnTo>
                  <a:lnTo>
                    <a:pt x="344" y="121"/>
                  </a:lnTo>
                  <a:lnTo>
                    <a:pt x="344" y="121"/>
                  </a:lnTo>
                  <a:lnTo>
                    <a:pt x="351" y="122"/>
                  </a:lnTo>
                  <a:lnTo>
                    <a:pt x="355" y="124"/>
                  </a:lnTo>
                  <a:lnTo>
                    <a:pt x="365" y="130"/>
                  </a:lnTo>
                  <a:lnTo>
                    <a:pt x="365" y="130"/>
                  </a:lnTo>
                  <a:lnTo>
                    <a:pt x="365" y="130"/>
                  </a:lnTo>
                  <a:lnTo>
                    <a:pt x="2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88" name="Freeform 341"/>
            <p:cNvSpPr>
              <a:spLocks/>
            </p:cNvSpPr>
            <p:nvPr/>
          </p:nvSpPr>
          <p:spPr bwMode="auto">
            <a:xfrm>
              <a:off x="3730626" y="203200"/>
              <a:ext cx="781050" cy="866775"/>
            </a:xfrm>
            <a:custGeom>
              <a:avLst/>
              <a:gdLst>
                <a:gd name="T0" fmla="*/ 146 w 492"/>
                <a:gd name="T1" fmla="*/ 4 h 546"/>
                <a:gd name="T2" fmla="*/ 123 w 492"/>
                <a:gd name="T3" fmla="*/ 27 h 546"/>
                <a:gd name="T4" fmla="*/ 119 w 492"/>
                <a:gd name="T5" fmla="*/ 48 h 546"/>
                <a:gd name="T6" fmla="*/ 120 w 492"/>
                <a:gd name="T7" fmla="*/ 52 h 546"/>
                <a:gd name="T8" fmla="*/ 120 w 492"/>
                <a:gd name="T9" fmla="*/ 55 h 546"/>
                <a:gd name="T10" fmla="*/ 123 w 492"/>
                <a:gd name="T11" fmla="*/ 61 h 546"/>
                <a:gd name="T12" fmla="*/ 135 w 492"/>
                <a:gd name="T13" fmla="*/ 79 h 546"/>
                <a:gd name="T14" fmla="*/ 134 w 492"/>
                <a:gd name="T15" fmla="*/ 95 h 546"/>
                <a:gd name="T16" fmla="*/ 77 w 492"/>
                <a:gd name="T17" fmla="*/ 115 h 546"/>
                <a:gd name="T18" fmla="*/ 33 w 492"/>
                <a:gd name="T19" fmla="*/ 155 h 546"/>
                <a:gd name="T20" fmla="*/ 6 w 492"/>
                <a:gd name="T21" fmla="*/ 209 h 546"/>
                <a:gd name="T22" fmla="*/ 0 w 492"/>
                <a:gd name="T23" fmla="*/ 254 h 546"/>
                <a:gd name="T24" fmla="*/ 0 w 492"/>
                <a:gd name="T25" fmla="*/ 255 h 546"/>
                <a:gd name="T26" fmla="*/ 0 w 492"/>
                <a:gd name="T27" fmla="*/ 255 h 546"/>
                <a:gd name="T28" fmla="*/ 0 w 492"/>
                <a:gd name="T29" fmla="*/ 255 h 546"/>
                <a:gd name="T30" fmla="*/ 0 w 492"/>
                <a:gd name="T31" fmla="*/ 257 h 546"/>
                <a:gd name="T32" fmla="*/ 0 w 492"/>
                <a:gd name="T33" fmla="*/ 257 h 546"/>
                <a:gd name="T34" fmla="*/ 0 w 492"/>
                <a:gd name="T35" fmla="*/ 257 h 546"/>
                <a:gd name="T36" fmla="*/ 0 w 492"/>
                <a:gd name="T37" fmla="*/ 258 h 546"/>
                <a:gd name="T38" fmla="*/ 0 w 492"/>
                <a:gd name="T39" fmla="*/ 258 h 546"/>
                <a:gd name="T40" fmla="*/ 0 w 492"/>
                <a:gd name="T41" fmla="*/ 259 h 546"/>
                <a:gd name="T42" fmla="*/ 0 w 492"/>
                <a:gd name="T43" fmla="*/ 259 h 546"/>
                <a:gd name="T44" fmla="*/ 0 w 492"/>
                <a:gd name="T45" fmla="*/ 259 h 546"/>
                <a:gd name="T46" fmla="*/ 0 w 492"/>
                <a:gd name="T47" fmla="*/ 259 h 546"/>
                <a:gd name="T48" fmla="*/ 0 w 492"/>
                <a:gd name="T49" fmla="*/ 259 h 546"/>
                <a:gd name="T50" fmla="*/ 0 w 492"/>
                <a:gd name="T51" fmla="*/ 260 h 546"/>
                <a:gd name="T52" fmla="*/ 0 w 492"/>
                <a:gd name="T53" fmla="*/ 260 h 546"/>
                <a:gd name="T54" fmla="*/ 0 w 492"/>
                <a:gd name="T55" fmla="*/ 260 h 546"/>
                <a:gd name="T56" fmla="*/ 0 w 492"/>
                <a:gd name="T57" fmla="*/ 260 h 546"/>
                <a:gd name="T58" fmla="*/ 0 w 492"/>
                <a:gd name="T59" fmla="*/ 260 h 546"/>
                <a:gd name="T60" fmla="*/ 0 w 492"/>
                <a:gd name="T61" fmla="*/ 261 h 546"/>
                <a:gd name="T62" fmla="*/ 0 w 492"/>
                <a:gd name="T63" fmla="*/ 261 h 546"/>
                <a:gd name="T64" fmla="*/ 0 w 492"/>
                <a:gd name="T65" fmla="*/ 261 h 546"/>
                <a:gd name="T66" fmla="*/ 0 w 492"/>
                <a:gd name="T67" fmla="*/ 261 h 546"/>
                <a:gd name="T68" fmla="*/ 0 w 492"/>
                <a:gd name="T69" fmla="*/ 263 h 546"/>
                <a:gd name="T70" fmla="*/ 0 w 492"/>
                <a:gd name="T71" fmla="*/ 263 h 546"/>
                <a:gd name="T72" fmla="*/ 0 w 492"/>
                <a:gd name="T73" fmla="*/ 264 h 546"/>
                <a:gd name="T74" fmla="*/ 0 w 492"/>
                <a:gd name="T75" fmla="*/ 264 h 546"/>
                <a:gd name="T76" fmla="*/ 8 w 492"/>
                <a:gd name="T77" fmla="*/ 306 h 546"/>
                <a:gd name="T78" fmla="*/ 34 w 492"/>
                <a:gd name="T79" fmla="*/ 355 h 546"/>
                <a:gd name="T80" fmla="*/ 43 w 492"/>
                <a:gd name="T81" fmla="*/ 365 h 546"/>
                <a:gd name="T82" fmla="*/ 249 w 492"/>
                <a:gd name="T83" fmla="*/ 541 h 546"/>
                <a:gd name="T84" fmla="*/ 335 w 492"/>
                <a:gd name="T85" fmla="*/ 506 h 546"/>
                <a:gd name="T86" fmla="*/ 408 w 492"/>
                <a:gd name="T87" fmla="*/ 449 h 546"/>
                <a:gd name="T88" fmla="*/ 464 w 492"/>
                <a:gd name="T89" fmla="*/ 376 h 546"/>
                <a:gd name="T90" fmla="*/ 197 w 492"/>
                <a:gd name="T91" fmla="*/ 16 h 546"/>
                <a:gd name="T92" fmla="*/ 191 w 492"/>
                <a:gd name="T93" fmla="*/ 10 h 546"/>
                <a:gd name="T94" fmla="*/ 169 w 492"/>
                <a:gd name="T95" fmla="*/ 0 h 546"/>
                <a:gd name="T96" fmla="*/ 163 w 492"/>
                <a:gd name="T9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2" h="546">
                  <a:moveTo>
                    <a:pt x="163" y="0"/>
                  </a:moveTo>
                  <a:lnTo>
                    <a:pt x="163" y="0"/>
                  </a:lnTo>
                  <a:lnTo>
                    <a:pt x="154" y="1"/>
                  </a:lnTo>
                  <a:lnTo>
                    <a:pt x="146" y="4"/>
                  </a:lnTo>
                  <a:lnTo>
                    <a:pt x="138" y="7"/>
                  </a:lnTo>
                  <a:lnTo>
                    <a:pt x="132" y="14"/>
                  </a:lnTo>
                  <a:lnTo>
                    <a:pt x="126" y="20"/>
                  </a:lnTo>
                  <a:lnTo>
                    <a:pt x="123" y="27"/>
                  </a:lnTo>
                  <a:lnTo>
                    <a:pt x="120" y="36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9" y="71"/>
                  </a:lnTo>
                  <a:lnTo>
                    <a:pt x="135" y="79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4" y="95"/>
                  </a:lnTo>
                  <a:lnTo>
                    <a:pt x="119" y="97"/>
                  </a:lnTo>
                  <a:lnTo>
                    <a:pt x="104" y="102"/>
                  </a:lnTo>
                  <a:lnTo>
                    <a:pt x="91" y="108"/>
                  </a:lnTo>
                  <a:lnTo>
                    <a:pt x="77" y="115"/>
                  </a:lnTo>
                  <a:lnTo>
                    <a:pt x="65" y="124"/>
                  </a:lnTo>
                  <a:lnTo>
                    <a:pt x="54" y="134"/>
                  </a:lnTo>
                  <a:lnTo>
                    <a:pt x="43" y="144"/>
                  </a:lnTo>
                  <a:lnTo>
                    <a:pt x="33" y="155"/>
                  </a:lnTo>
                  <a:lnTo>
                    <a:pt x="26" y="167"/>
                  </a:lnTo>
                  <a:lnTo>
                    <a:pt x="18" y="180"/>
                  </a:lnTo>
                  <a:lnTo>
                    <a:pt x="12" y="194"/>
                  </a:lnTo>
                  <a:lnTo>
                    <a:pt x="6" y="209"/>
                  </a:lnTo>
                  <a:lnTo>
                    <a:pt x="3" y="223"/>
                  </a:lnTo>
                  <a:lnTo>
                    <a:pt x="1" y="238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2" y="279"/>
                  </a:lnTo>
                  <a:lnTo>
                    <a:pt x="5" y="292"/>
                  </a:lnTo>
                  <a:lnTo>
                    <a:pt x="8" y="306"/>
                  </a:lnTo>
                  <a:lnTo>
                    <a:pt x="13" y="319"/>
                  </a:lnTo>
                  <a:lnTo>
                    <a:pt x="19" y="331"/>
                  </a:lnTo>
                  <a:lnTo>
                    <a:pt x="27" y="342"/>
                  </a:lnTo>
                  <a:lnTo>
                    <a:pt x="34" y="355"/>
                  </a:lnTo>
                  <a:lnTo>
                    <a:pt x="43" y="365"/>
                  </a:lnTo>
                  <a:lnTo>
                    <a:pt x="43" y="365"/>
                  </a:lnTo>
                  <a:lnTo>
                    <a:pt x="43" y="365"/>
                  </a:lnTo>
                  <a:lnTo>
                    <a:pt x="43" y="365"/>
                  </a:lnTo>
                  <a:lnTo>
                    <a:pt x="53" y="374"/>
                  </a:lnTo>
                  <a:lnTo>
                    <a:pt x="226" y="546"/>
                  </a:lnTo>
                  <a:lnTo>
                    <a:pt x="226" y="546"/>
                  </a:lnTo>
                  <a:lnTo>
                    <a:pt x="249" y="541"/>
                  </a:lnTo>
                  <a:lnTo>
                    <a:pt x="271" y="535"/>
                  </a:lnTo>
                  <a:lnTo>
                    <a:pt x="293" y="527"/>
                  </a:lnTo>
                  <a:lnTo>
                    <a:pt x="315" y="517"/>
                  </a:lnTo>
                  <a:lnTo>
                    <a:pt x="335" y="506"/>
                  </a:lnTo>
                  <a:lnTo>
                    <a:pt x="354" y="493"/>
                  </a:lnTo>
                  <a:lnTo>
                    <a:pt x="374" y="480"/>
                  </a:lnTo>
                  <a:lnTo>
                    <a:pt x="391" y="465"/>
                  </a:lnTo>
                  <a:lnTo>
                    <a:pt x="408" y="449"/>
                  </a:lnTo>
                  <a:lnTo>
                    <a:pt x="424" y="432"/>
                  </a:lnTo>
                  <a:lnTo>
                    <a:pt x="438" y="414"/>
                  </a:lnTo>
                  <a:lnTo>
                    <a:pt x="451" y="395"/>
                  </a:lnTo>
                  <a:lnTo>
                    <a:pt x="464" y="376"/>
                  </a:lnTo>
                  <a:lnTo>
                    <a:pt x="475" y="355"/>
                  </a:lnTo>
                  <a:lnTo>
                    <a:pt x="483" y="333"/>
                  </a:lnTo>
                  <a:lnTo>
                    <a:pt x="492" y="311"/>
                  </a:lnTo>
                  <a:lnTo>
                    <a:pt x="197" y="16"/>
                  </a:lnTo>
                  <a:lnTo>
                    <a:pt x="197" y="16"/>
                  </a:lnTo>
                  <a:lnTo>
                    <a:pt x="191" y="10"/>
                  </a:lnTo>
                  <a:lnTo>
                    <a:pt x="191" y="10"/>
                  </a:lnTo>
                  <a:lnTo>
                    <a:pt x="191" y="10"/>
                  </a:lnTo>
                  <a:lnTo>
                    <a:pt x="181" y="4"/>
                  </a:lnTo>
                  <a:lnTo>
                    <a:pt x="177" y="2"/>
                  </a:lnTo>
                  <a:lnTo>
                    <a:pt x="170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89" name="Freeform 342"/>
            <p:cNvSpPr>
              <a:spLocks noEditPoints="1"/>
            </p:cNvSpPr>
            <p:nvPr/>
          </p:nvSpPr>
          <p:spPr bwMode="auto">
            <a:xfrm>
              <a:off x="3730626" y="203200"/>
              <a:ext cx="303213" cy="579438"/>
            </a:xfrm>
            <a:custGeom>
              <a:avLst/>
              <a:gdLst>
                <a:gd name="T0" fmla="*/ 5 w 191"/>
                <a:gd name="T1" fmla="*/ 292 h 365"/>
                <a:gd name="T2" fmla="*/ 27 w 191"/>
                <a:gd name="T3" fmla="*/ 342 h 365"/>
                <a:gd name="T4" fmla="*/ 43 w 191"/>
                <a:gd name="T5" fmla="*/ 365 h 365"/>
                <a:gd name="T6" fmla="*/ 13 w 191"/>
                <a:gd name="T7" fmla="*/ 319 h 365"/>
                <a:gd name="T8" fmla="*/ 0 w 191"/>
                <a:gd name="T9" fmla="*/ 264 h 365"/>
                <a:gd name="T10" fmla="*/ 0 w 191"/>
                <a:gd name="T11" fmla="*/ 264 h 365"/>
                <a:gd name="T12" fmla="*/ 0 w 191"/>
                <a:gd name="T13" fmla="*/ 264 h 365"/>
                <a:gd name="T14" fmla="*/ 0 w 191"/>
                <a:gd name="T15" fmla="*/ 263 h 365"/>
                <a:gd name="T16" fmla="*/ 0 w 191"/>
                <a:gd name="T17" fmla="*/ 261 h 365"/>
                <a:gd name="T18" fmla="*/ 0 w 191"/>
                <a:gd name="T19" fmla="*/ 261 h 365"/>
                <a:gd name="T20" fmla="*/ 0 w 191"/>
                <a:gd name="T21" fmla="*/ 261 h 365"/>
                <a:gd name="T22" fmla="*/ 0 w 191"/>
                <a:gd name="T23" fmla="*/ 261 h 365"/>
                <a:gd name="T24" fmla="*/ 0 w 191"/>
                <a:gd name="T25" fmla="*/ 261 h 365"/>
                <a:gd name="T26" fmla="*/ 0 w 191"/>
                <a:gd name="T27" fmla="*/ 260 h 365"/>
                <a:gd name="T28" fmla="*/ 0 w 191"/>
                <a:gd name="T29" fmla="*/ 260 h 365"/>
                <a:gd name="T30" fmla="*/ 0 w 191"/>
                <a:gd name="T31" fmla="*/ 260 h 365"/>
                <a:gd name="T32" fmla="*/ 0 w 191"/>
                <a:gd name="T33" fmla="*/ 260 h 365"/>
                <a:gd name="T34" fmla="*/ 0 w 191"/>
                <a:gd name="T35" fmla="*/ 260 h 365"/>
                <a:gd name="T36" fmla="*/ 0 w 191"/>
                <a:gd name="T37" fmla="*/ 260 h 365"/>
                <a:gd name="T38" fmla="*/ 0 w 191"/>
                <a:gd name="T39" fmla="*/ 260 h 365"/>
                <a:gd name="T40" fmla="*/ 0 w 191"/>
                <a:gd name="T41" fmla="*/ 259 h 365"/>
                <a:gd name="T42" fmla="*/ 0 w 191"/>
                <a:gd name="T43" fmla="*/ 259 h 365"/>
                <a:gd name="T44" fmla="*/ 0 w 191"/>
                <a:gd name="T45" fmla="*/ 259 h 365"/>
                <a:gd name="T46" fmla="*/ 0 w 191"/>
                <a:gd name="T47" fmla="*/ 259 h 365"/>
                <a:gd name="T48" fmla="*/ 0 w 191"/>
                <a:gd name="T49" fmla="*/ 259 h 365"/>
                <a:gd name="T50" fmla="*/ 0 w 191"/>
                <a:gd name="T51" fmla="*/ 259 h 365"/>
                <a:gd name="T52" fmla="*/ 0 w 191"/>
                <a:gd name="T53" fmla="*/ 259 h 365"/>
                <a:gd name="T54" fmla="*/ 0 w 191"/>
                <a:gd name="T55" fmla="*/ 258 h 365"/>
                <a:gd name="T56" fmla="*/ 0 w 191"/>
                <a:gd name="T57" fmla="*/ 257 h 365"/>
                <a:gd name="T58" fmla="*/ 0 w 191"/>
                <a:gd name="T59" fmla="*/ 257 h 365"/>
                <a:gd name="T60" fmla="*/ 0 w 191"/>
                <a:gd name="T61" fmla="*/ 257 h 365"/>
                <a:gd name="T62" fmla="*/ 0 w 191"/>
                <a:gd name="T63" fmla="*/ 257 h 365"/>
                <a:gd name="T64" fmla="*/ 0 w 191"/>
                <a:gd name="T65" fmla="*/ 255 h 365"/>
                <a:gd name="T66" fmla="*/ 0 w 191"/>
                <a:gd name="T67" fmla="*/ 255 h 365"/>
                <a:gd name="T68" fmla="*/ 0 w 191"/>
                <a:gd name="T69" fmla="*/ 255 h 365"/>
                <a:gd name="T70" fmla="*/ 0 w 191"/>
                <a:gd name="T71" fmla="*/ 255 h 365"/>
                <a:gd name="T72" fmla="*/ 0 w 191"/>
                <a:gd name="T73" fmla="*/ 255 h 365"/>
                <a:gd name="T74" fmla="*/ 148 w 191"/>
                <a:gd name="T75" fmla="*/ 92 h 365"/>
                <a:gd name="T76" fmla="*/ 91 w 191"/>
                <a:gd name="T77" fmla="*/ 108 h 365"/>
                <a:gd name="T78" fmla="*/ 43 w 191"/>
                <a:gd name="T79" fmla="*/ 144 h 365"/>
                <a:gd name="T80" fmla="*/ 12 w 191"/>
                <a:gd name="T81" fmla="*/ 194 h 365"/>
                <a:gd name="T82" fmla="*/ 0 w 191"/>
                <a:gd name="T83" fmla="*/ 254 h 365"/>
                <a:gd name="T84" fmla="*/ 3 w 191"/>
                <a:gd name="T85" fmla="*/ 223 h 365"/>
                <a:gd name="T86" fmla="*/ 26 w 191"/>
                <a:gd name="T87" fmla="*/ 167 h 365"/>
                <a:gd name="T88" fmla="*/ 65 w 191"/>
                <a:gd name="T89" fmla="*/ 124 h 365"/>
                <a:gd name="T90" fmla="*/ 119 w 191"/>
                <a:gd name="T91" fmla="*/ 97 h 365"/>
                <a:gd name="T92" fmla="*/ 163 w 191"/>
                <a:gd name="T93" fmla="*/ 0 h 365"/>
                <a:gd name="T94" fmla="*/ 138 w 191"/>
                <a:gd name="T95" fmla="*/ 7 h 365"/>
                <a:gd name="T96" fmla="*/ 120 w 191"/>
                <a:gd name="T97" fmla="*/ 36 h 365"/>
                <a:gd name="T98" fmla="*/ 120 w 191"/>
                <a:gd name="T99" fmla="*/ 36 h 365"/>
                <a:gd name="T100" fmla="*/ 138 w 191"/>
                <a:gd name="T101" fmla="*/ 7 h 365"/>
                <a:gd name="T102" fmla="*/ 163 w 191"/>
                <a:gd name="T103" fmla="*/ 0 h 365"/>
                <a:gd name="T104" fmla="*/ 170 w 191"/>
                <a:gd name="T105" fmla="*/ 1 h 365"/>
                <a:gd name="T106" fmla="*/ 191 w 191"/>
                <a:gd name="T107" fmla="*/ 10 h 365"/>
                <a:gd name="T108" fmla="*/ 177 w 191"/>
                <a:gd name="T109" fmla="*/ 2 h 365"/>
                <a:gd name="T110" fmla="*/ 167 w 191"/>
                <a:gd name="T11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" h="365">
                  <a:moveTo>
                    <a:pt x="0" y="264"/>
                  </a:moveTo>
                  <a:lnTo>
                    <a:pt x="0" y="264"/>
                  </a:lnTo>
                  <a:lnTo>
                    <a:pt x="2" y="279"/>
                  </a:lnTo>
                  <a:lnTo>
                    <a:pt x="5" y="292"/>
                  </a:lnTo>
                  <a:lnTo>
                    <a:pt x="8" y="306"/>
                  </a:lnTo>
                  <a:lnTo>
                    <a:pt x="13" y="319"/>
                  </a:lnTo>
                  <a:lnTo>
                    <a:pt x="19" y="331"/>
                  </a:lnTo>
                  <a:lnTo>
                    <a:pt x="27" y="342"/>
                  </a:lnTo>
                  <a:lnTo>
                    <a:pt x="34" y="353"/>
                  </a:lnTo>
                  <a:lnTo>
                    <a:pt x="43" y="365"/>
                  </a:lnTo>
                  <a:lnTo>
                    <a:pt x="43" y="365"/>
                  </a:lnTo>
                  <a:lnTo>
                    <a:pt x="43" y="365"/>
                  </a:lnTo>
                  <a:lnTo>
                    <a:pt x="34" y="355"/>
                  </a:lnTo>
                  <a:lnTo>
                    <a:pt x="27" y="342"/>
                  </a:lnTo>
                  <a:lnTo>
                    <a:pt x="19" y="331"/>
                  </a:lnTo>
                  <a:lnTo>
                    <a:pt x="13" y="319"/>
                  </a:lnTo>
                  <a:lnTo>
                    <a:pt x="8" y="306"/>
                  </a:lnTo>
                  <a:lnTo>
                    <a:pt x="5" y="292"/>
                  </a:lnTo>
                  <a:lnTo>
                    <a:pt x="2" y="279"/>
                  </a:lnTo>
                  <a:lnTo>
                    <a:pt x="0" y="264"/>
                  </a:lnTo>
                  <a:close/>
                  <a:moveTo>
                    <a:pt x="0" y="264"/>
                  </a:move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close/>
                  <a:moveTo>
                    <a:pt x="0" y="263"/>
                  </a:moveTo>
                  <a:lnTo>
                    <a:pt x="0" y="263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3"/>
                  </a:lnTo>
                  <a:close/>
                  <a:moveTo>
                    <a:pt x="0" y="263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3"/>
                  </a:lnTo>
                  <a:close/>
                  <a:moveTo>
                    <a:pt x="0" y="261"/>
                  </a:moveTo>
                  <a:lnTo>
                    <a:pt x="0" y="261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1"/>
                  </a:lnTo>
                  <a:close/>
                  <a:moveTo>
                    <a:pt x="0" y="261"/>
                  </a:move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close/>
                  <a:moveTo>
                    <a:pt x="0" y="261"/>
                  </a:move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close/>
                  <a:moveTo>
                    <a:pt x="0" y="261"/>
                  </a:move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0" y="261"/>
                  </a:lnTo>
                  <a:close/>
                  <a:moveTo>
                    <a:pt x="0" y="260"/>
                  </a:move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close/>
                  <a:moveTo>
                    <a:pt x="0" y="260"/>
                  </a:move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close/>
                  <a:moveTo>
                    <a:pt x="0" y="260"/>
                  </a:move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close/>
                  <a:moveTo>
                    <a:pt x="0" y="260"/>
                  </a:move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close/>
                  <a:moveTo>
                    <a:pt x="0" y="260"/>
                  </a:move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close/>
                  <a:moveTo>
                    <a:pt x="0" y="259"/>
                  </a:move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close/>
                  <a:moveTo>
                    <a:pt x="0" y="259"/>
                  </a:move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close/>
                  <a:moveTo>
                    <a:pt x="0" y="259"/>
                  </a:move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close/>
                  <a:moveTo>
                    <a:pt x="0" y="259"/>
                  </a:move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close/>
                  <a:moveTo>
                    <a:pt x="0" y="259"/>
                  </a:move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close/>
                  <a:moveTo>
                    <a:pt x="0" y="258"/>
                  </a:moveTo>
                  <a:lnTo>
                    <a:pt x="0" y="258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8"/>
                  </a:lnTo>
                  <a:close/>
                  <a:moveTo>
                    <a:pt x="0" y="258"/>
                  </a:moveTo>
                  <a:lnTo>
                    <a:pt x="0" y="25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8"/>
                  </a:lnTo>
                  <a:close/>
                  <a:moveTo>
                    <a:pt x="0" y="257"/>
                  </a:move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close/>
                  <a:moveTo>
                    <a:pt x="0" y="257"/>
                  </a:move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close/>
                  <a:moveTo>
                    <a:pt x="0" y="257"/>
                  </a:move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7"/>
                  </a:lnTo>
                  <a:close/>
                  <a:moveTo>
                    <a:pt x="0" y="255"/>
                  </a:moveTo>
                  <a:lnTo>
                    <a:pt x="0" y="255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0" y="255"/>
                  </a:lnTo>
                  <a:close/>
                  <a:moveTo>
                    <a:pt x="0" y="255"/>
                  </a:move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close/>
                  <a:moveTo>
                    <a:pt x="0" y="255"/>
                  </a:move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close/>
                  <a:moveTo>
                    <a:pt x="0" y="254"/>
                  </a:moveTo>
                  <a:lnTo>
                    <a:pt x="0" y="254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4"/>
                  </a:lnTo>
                  <a:close/>
                  <a:moveTo>
                    <a:pt x="148" y="92"/>
                  </a:moveTo>
                  <a:lnTo>
                    <a:pt x="148" y="92"/>
                  </a:lnTo>
                  <a:lnTo>
                    <a:pt x="134" y="95"/>
                  </a:lnTo>
                  <a:lnTo>
                    <a:pt x="119" y="97"/>
                  </a:lnTo>
                  <a:lnTo>
                    <a:pt x="104" y="102"/>
                  </a:lnTo>
                  <a:lnTo>
                    <a:pt x="91" y="108"/>
                  </a:lnTo>
                  <a:lnTo>
                    <a:pt x="77" y="115"/>
                  </a:lnTo>
                  <a:lnTo>
                    <a:pt x="65" y="124"/>
                  </a:lnTo>
                  <a:lnTo>
                    <a:pt x="54" y="134"/>
                  </a:lnTo>
                  <a:lnTo>
                    <a:pt x="43" y="144"/>
                  </a:lnTo>
                  <a:lnTo>
                    <a:pt x="33" y="155"/>
                  </a:lnTo>
                  <a:lnTo>
                    <a:pt x="26" y="167"/>
                  </a:lnTo>
                  <a:lnTo>
                    <a:pt x="18" y="180"/>
                  </a:lnTo>
                  <a:lnTo>
                    <a:pt x="12" y="194"/>
                  </a:lnTo>
                  <a:lnTo>
                    <a:pt x="6" y="209"/>
                  </a:lnTo>
                  <a:lnTo>
                    <a:pt x="3" y="223"/>
                  </a:lnTo>
                  <a:lnTo>
                    <a:pt x="1" y="238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38"/>
                  </a:lnTo>
                  <a:lnTo>
                    <a:pt x="3" y="223"/>
                  </a:lnTo>
                  <a:lnTo>
                    <a:pt x="6" y="209"/>
                  </a:lnTo>
                  <a:lnTo>
                    <a:pt x="12" y="194"/>
                  </a:lnTo>
                  <a:lnTo>
                    <a:pt x="18" y="180"/>
                  </a:lnTo>
                  <a:lnTo>
                    <a:pt x="26" y="167"/>
                  </a:lnTo>
                  <a:lnTo>
                    <a:pt x="33" y="155"/>
                  </a:lnTo>
                  <a:lnTo>
                    <a:pt x="43" y="144"/>
                  </a:lnTo>
                  <a:lnTo>
                    <a:pt x="54" y="134"/>
                  </a:lnTo>
                  <a:lnTo>
                    <a:pt x="65" y="124"/>
                  </a:lnTo>
                  <a:lnTo>
                    <a:pt x="77" y="115"/>
                  </a:lnTo>
                  <a:lnTo>
                    <a:pt x="91" y="108"/>
                  </a:lnTo>
                  <a:lnTo>
                    <a:pt x="104" y="102"/>
                  </a:lnTo>
                  <a:lnTo>
                    <a:pt x="119" y="97"/>
                  </a:lnTo>
                  <a:lnTo>
                    <a:pt x="134" y="95"/>
                  </a:lnTo>
                  <a:lnTo>
                    <a:pt x="148" y="92"/>
                  </a:lnTo>
                  <a:lnTo>
                    <a:pt x="148" y="92"/>
                  </a:lnTo>
                  <a:close/>
                  <a:moveTo>
                    <a:pt x="163" y="0"/>
                  </a:moveTo>
                  <a:lnTo>
                    <a:pt x="163" y="0"/>
                  </a:lnTo>
                  <a:lnTo>
                    <a:pt x="154" y="1"/>
                  </a:lnTo>
                  <a:lnTo>
                    <a:pt x="146" y="4"/>
                  </a:lnTo>
                  <a:lnTo>
                    <a:pt x="138" y="7"/>
                  </a:lnTo>
                  <a:lnTo>
                    <a:pt x="132" y="14"/>
                  </a:lnTo>
                  <a:lnTo>
                    <a:pt x="126" y="20"/>
                  </a:lnTo>
                  <a:lnTo>
                    <a:pt x="123" y="27"/>
                  </a:lnTo>
                  <a:lnTo>
                    <a:pt x="120" y="36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20" y="36"/>
                  </a:lnTo>
                  <a:lnTo>
                    <a:pt x="123" y="27"/>
                  </a:lnTo>
                  <a:lnTo>
                    <a:pt x="126" y="20"/>
                  </a:lnTo>
                  <a:lnTo>
                    <a:pt x="132" y="14"/>
                  </a:lnTo>
                  <a:lnTo>
                    <a:pt x="138" y="7"/>
                  </a:lnTo>
                  <a:lnTo>
                    <a:pt x="146" y="4"/>
                  </a:lnTo>
                  <a:lnTo>
                    <a:pt x="154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0" y="1"/>
                  </a:lnTo>
                  <a:lnTo>
                    <a:pt x="170" y="1"/>
                  </a:lnTo>
                  <a:lnTo>
                    <a:pt x="177" y="2"/>
                  </a:lnTo>
                  <a:lnTo>
                    <a:pt x="181" y="4"/>
                  </a:lnTo>
                  <a:lnTo>
                    <a:pt x="191" y="10"/>
                  </a:lnTo>
                  <a:lnTo>
                    <a:pt x="191" y="10"/>
                  </a:lnTo>
                  <a:lnTo>
                    <a:pt x="191" y="10"/>
                  </a:lnTo>
                  <a:lnTo>
                    <a:pt x="181" y="4"/>
                  </a:lnTo>
                  <a:lnTo>
                    <a:pt x="177" y="2"/>
                  </a:lnTo>
                  <a:lnTo>
                    <a:pt x="170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ED8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90" name="Freeform 343"/>
            <p:cNvSpPr>
              <a:spLocks/>
            </p:cNvSpPr>
            <p:nvPr/>
          </p:nvSpPr>
          <p:spPr bwMode="auto">
            <a:xfrm>
              <a:off x="3730626" y="622300"/>
              <a:ext cx="68263" cy="160338"/>
            </a:xfrm>
            <a:custGeom>
              <a:avLst/>
              <a:gdLst>
                <a:gd name="T0" fmla="*/ 0 w 43"/>
                <a:gd name="T1" fmla="*/ 0 h 101"/>
                <a:gd name="T2" fmla="*/ 0 w 43"/>
                <a:gd name="T3" fmla="*/ 0 h 101"/>
                <a:gd name="T4" fmla="*/ 2 w 43"/>
                <a:gd name="T5" fmla="*/ 15 h 101"/>
                <a:gd name="T6" fmla="*/ 5 w 43"/>
                <a:gd name="T7" fmla="*/ 28 h 101"/>
                <a:gd name="T8" fmla="*/ 8 w 43"/>
                <a:gd name="T9" fmla="*/ 42 h 101"/>
                <a:gd name="T10" fmla="*/ 13 w 43"/>
                <a:gd name="T11" fmla="*/ 55 h 101"/>
                <a:gd name="T12" fmla="*/ 19 w 43"/>
                <a:gd name="T13" fmla="*/ 67 h 101"/>
                <a:gd name="T14" fmla="*/ 27 w 43"/>
                <a:gd name="T15" fmla="*/ 78 h 101"/>
                <a:gd name="T16" fmla="*/ 34 w 43"/>
                <a:gd name="T17" fmla="*/ 89 h 101"/>
                <a:gd name="T18" fmla="*/ 43 w 43"/>
                <a:gd name="T19" fmla="*/ 101 h 101"/>
                <a:gd name="T20" fmla="*/ 43 w 43"/>
                <a:gd name="T21" fmla="*/ 101 h 101"/>
                <a:gd name="T22" fmla="*/ 43 w 43"/>
                <a:gd name="T23" fmla="*/ 101 h 101"/>
                <a:gd name="T24" fmla="*/ 34 w 43"/>
                <a:gd name="T25" fmla="*/ 91 h 101"/>
                <a:gd name="T26" fmla="*/ 27 w 43"/>
                <a:gd name="T27" fmla="*/ 78 h 101"/>
                <a:gd name="T28" fmla="*/ 19 w 43"/>
                <a:gd name="T29" fmla="*/ 67 h 101"/>
                <a:gd name="T30" fmla="*/ 13 w 43"/>
                <a:gd name="T31" fmla="*/ 55 h 101"/>
                <a:gd name="T32" fmla="*/ 8 w 43"/>
                <a:gd name="T33" fmla="*/ 42 h 101"/>
                <a:gd name="T34" fmla="*/ 5 w 43"/>
                <a:gd name="T35" fmla="*/ 28 h 101"/>
                <a:gd name="T36" fmla="*/ 2 w 43"/>
                <a:gd name="T37" fmla="*/ 15 h 101"/>
                <a:gd name="T38" fmla="*/ 0 w 43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101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5" y="28"/>
                  </a:lnTo>
                  <a:lnTo>
                    <a:pt x="8" y="42"/>
                  </a:lnTo>
                  <a:lnTo>
                    <a:pt x="13" y="55"/>
                  </a:lnTo>
                  <a:lnTo>
                    <a:pt x="19" y="67"/>
                  </a:lnTo>
                  <a:lnTo>
                    <a:pt x="27" y="78"/>
                  </a:lnTo>
                  <a:lnTo>
                    <a:pt x="34" y="89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34" y="91"/>
                  </a:lnTo>
                  <a:lnTo>
                    <a:pt x="27" y="78"/>
                  </a:lnTo>
                  <a:lnTo>
                    <a:pt x="19" y="67"/>
                  </a:lnTo>
                  <a:lnTo>
                    <a:pt x="13" y="55"/>
                  </a:lnTo>
                  <a:lnTo>
                    <a:pt x="8" y="42"/>
                  </a:lnTo>
                  <a:lnTo>
                    <a:pt x="5" y="28"/>
                  </a:lnTo>
                  <a:lnTo>
                    <a:pt x="2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91" name="Rectangle 344"/>
            <p:cNvSpPr>
              <a:spLocks noChangeArrowheads="1"/>
            </p:cNvSpPr>
            <p:nvPr/>
          </p:nvSpPr>
          <p:spPr bwMode="auto">
            <a:xfrm>
              <a:off x="3730626" y="622300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92" name="Rectangle 345"/>
            <p:cNvSpPr>
              <a:spLocks noChangeArrowheads="1"/>
            </p:cNvSpPr>
            <p:nvPr/>
          </p:nvSpPr>
          <p:spPr bwMode="auto">
            <a:xfrm>
              <a:off x="3730626" y="62071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93" name="Rectangle 346"/>
            <p:cNvSpPr>
              <a:spLocks noChangeArrowheads="1"/>
            </p:cNvSpPr>
            <p:nvPr/>
          </p:nvSpPr>
          <p:spPr bwMode="auto">
            <a:xfrm>
              <a:off x="3730626" y="62071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94" name="Rectangle 347"/>
            <p:cNvSpPr>
              <a:spLocks noChangeArrowheads="1"/>
            </p:cNvSpPr>
            <p:nvPr/>
          </p:nvSpPr>
          <p:spPr bwMode="auto">
            <a:xfrm>
              <a:off x="3730626" y="617537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95" name="Rectangle 348"/>
            <p:cNvSpPr>
              <a:spLocks noChangeArrowheads="1"/>
            </p:cNvSpPr>
            <p:nvPr/>
          </p:nvSpPr>
          <p:spPr bwMode="auto">
            <a:xfrm>
              <a:off x="3730626" y="617537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96" name="Rectangle 349"/>
            <p:cNvSpPr>
              <a:spLocks noChangeArrowheads="1"/>
            </p:cNvSpPr>
            <p:nvPr/>
          </p:nvSpPr>
          <p:spPr bwMode="auto">
            <a:xfrm>
              <a:off x="3730626" y="617537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97" name="Rectangle 350"/>
            <p:cNvSpPr>
              <a:spLocks noChangeArrowheads="1"/>
            </p:cNvSpPr>
            <p:nvPr/>
          </p:nvSpPr>
          <p:spPr bwMode="auto">
            <a:xfrm>
              <a:off x="3730626" y="617537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98" name="Rectangle 351"/>
            <p:cNvSpPr>
              <a:spLocks noChangeArrowheads="1"/>
            </p:cNvSpPr>
            <p:nvPr/>
          </p:nvSpPr>
          <p:spPr bwMode="auto">
            <a:xfrm>
              <a:off x="3730626" y="615950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199" name="Rectangle 352"/>
            <p:cNvSpPr>
              <a:spLocks noChangeArrowheads="1"/>
            </p:cNvSpPr>
            <p:nvPr/>
          </p:nvSpPr>
          <p:spPr bwMode="auto">
            <a:xfrm>
              <a:off x="3730626" y="615950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00" name="Rectangle 353"/>
            <p:cNvSpPr>
              <a:spLocks noChangeArrowheads="1"/>
            </p:cNvSpPr>
            <p:nvPr/>
          </p:nvSpPr>
          <p:spPr bwMode="auto">
            <a:xfrm>
              <a:off x="3730626" y="615950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01" name="Rectangle 354"/>
            <p:cNvSpPr>
              <a:spLocks noChangeArrowheads="1"/>
            </p:cNvSpPr>
            <p:nvPr/>
          </p:nvSpPr>
          <p:spPr bwMode="auto">
            <a:xfrm>
              <a:off x="3730626" y="615950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02" name="Rectangle 355"/>
            <p:cNvSpPr>
              <a:spLocks noChangeArrowheads="1"/>
            </p:cNvSpPr>
            <p:nvPr/>
          </p:nvSpPr>
          <p:spPr bwMode="auto">
            <a:xfrm>
              <a:off x="3730626" y="615950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03" name="Rectangle 356"/>
            <p:cNvSpPr>
              <a:spLocks noChangeArrowheads="1"/>
            </p:cNvSpPr>
            <p:nvPr/>
          </p:nvSpPr>
          <p:spPr bwMode="auto">
            <a:xfrm>
              <a:off x="3730626" y="61436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04" name="Rectangle 357"/>
            <p:cNvSpPr>
              <a:spLocks noChangeArrowheads="1"/>
            </p:cNvSpPr>
            <p:nvPr/>
          </p:nvSpPr>
          <p:spPr bwMode="auto">
            <a:xfrm>
              <a:off x="3730626" y="61436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05" name="Rectangle 358"/>
            <p:cNvSpPr>
              <a:spLocks noChangeArrowheads="1"/>
            </p:cNvSpPr>
            <p:nvPr/>
          </p:nvSpPr>
          <p:spPr bwMode="auto">
            <a:xfrm>
              <a:off x="3730626" y="61436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06" name="Rectangle 359"/>
            <p:cNvSpPr>
              <a:spLocks noChangeArrowheads="1"/>
            </p:cNvSpPr>
            <p:nvPr/>
          </p:nvSpPr>
          <p:spPr bwMode="auto">
            <a:xfrm>
              <a:off x="3730626" y="61436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07" name="Rectangle 360"/>
            <p:cNvSpPr>
              <a:spLocks noChangeArrowheads="1"/>
            </p:cNvSpPr>
            <p:nvPr/>
          </p:nvSpPr>
          <p:spPr bwMode="auto">
            <a:xfrm>
              <a:off x="3730626" y="61436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08" name="Rectangle 361"/>
            <p:cNvSpPr>
              <a:spLocks noChangeArrowheads="1"/>
            </p:cNvSpPr>
            <p:nvPr/>
          </p:nvSpPr>
          <p:spPr bwMode="auto">
            <a:xfrm>
              <a:off x="3730626" y="612775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09" name="Rectangle 362"/>
            <p:cNvSpPr>
              <a:spLocks noChangeArrowheads="1"/>
            </p:cNvSpPr>
            <p:nvPr/>
          </p:nvSpPr>
          <p:spPr bwMode="auto">
            <a:xfrm>
              <a:off x="3730626" y="612775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10" name="Rectangle 363"/>
            <p:cNvSpPr>
              <a:spLocks noChangeArrowheads="1"/>
            </p:cNvSpPr>
            <p:nvPr/>
          </p:nvSpPr>
          <p:spPr bwMode="auto">
            <a:xfrm>
              <a:off x="3730626" y="611187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11" name="Rectangle 364"/>
            <p:cNvSpPr>
              <a:spLocks noChangeArrowheads="1"/>
            </p:cNvSpPr>
            <p:nvPr/>
          </p:nvSpPr>
          <p:spPr bwMode="auto">
            <a:xfrm>
              <a:off x="3730626" y="611187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12" name="Rectangle 365"/>
            <p:cNvSpPr>
              <a:spLocks noChangeArrowheads="1"/>
            </p:cNvSpPr>
            <p:nvPr/>
          </p:nvSpPr>
          <p:spPr bwMode="auto">
            <a:xfrm>
              <a:off x="3730626" y="611187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13" name="Rectangle 366"/>
            <p:cNvSpPr>
              <a:spLocks noChangeArrowheads="1"/>
            </p:cNvSpPr>
            <p:nvPr/>
          </p:nvSpPr>
          <p:spPr bwMode="auto">
            <a:xfrm>
              <a:off x="3730626" y="608012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14" name="Rectangle 367"/>
            <p:cNvSpPr>
              <a:spLocks noChangeArrowheads="1"/>
            </p:cNvSpPr>
            <p:nvPr/>
          </p:nvSpPr>
          <p:spPr bwMode="auto">
            <a:xfrm>
              <a:off x="3730626" y="60801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15" name="Rectangle 368"/>
            <p:cNvSpPr>
              <a:spLocks noChangeArrowheads="1"/>
            </p:cNvSpPr>
            <p:nvPr/>
          </p:nvSpPr>
          <p:spPr bwMode="auto">
            <a:xfrm>
              <a:off x="3730626" y="60801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16" name="Rectangle 369"/>
            <p:cNvSpPr>
              <a:spLocks noChangeArrowheads="1"/>
            </p:cNvSpPr>
            <p:nvPr/>
          </p:nvSpPr>
          <p:spPr bwMode="auto">
            <a:xfrm>
              <a:off x="3730626" y="606425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17" name="Freeform 370"/>
            <p:cNvSpPr>
              <a:spLocks/>
            </p:cNvSpPr>
            <p:nvPr/>
          </p:nvSpPr>
          <p:spPr bwMode="auto">
            <a:xfrm>
              <a:off x="3730626" y="349250"/>
              <a:ext cx="234950" cy="257175"/>
            </a:xfrm>
            <a:custGeom>
              <a:avLst/>
              <a:gdLst>
                <a:gd name="T0" fmla="*/ 148 w 148"/>
                <a:gd name="T1" fmla="*/ 0 h 162"/>
                <a:gd name="T2" fmla="*/ 148 w 148"/>
                <a:gd name="T3" fmla="*/ 0 h 162"/>
                <a:gd name="T4" fmla="*/ 134 w 148"/>
                <a:gd name="T5" fmla="*/ 3 h 162"/>
                <a:gd name="T6" fmla="*/ 119 w 148"/>
                <a:gd name="T7" fmla="*/ 5 h 162"/>
                <a:gd name="T8" fmla="*/ 104 w 148"/>
                <a:gd name="T9" fmla="*/ 10 h 162"/>
                <a:gd name="T10" fmla="*/ 91 w 148"/>
                <a:gd name="T11" fmla="*/ 16 h 162"/>
                <a:gd name="T12" fmla="*/ 77 w 148"/>
                <a:gd name="T13" fmla="*/ 23 h 162"/>
                <a:gd name="T14" fmla="*/ 65 w 148"/>
                <a:gd name="T15" fmla="*/ 32 h 162"/>
                <a:gd name="T16" fmla="*/ 54 w 148"/>
                <a:gd name="T17" fmla="*/ 42 h 162"/>
                <a:gd name="T18" fmla="*/ 43 w 148"/>
                <a:gd name="T19" fmla="*/ 52 h 162"/>
                <a:gd name="T20" fmla="*/ 33 w 148"/>
                <a:gd name="T21" fmla="*/ 63 h 162"/>
                <a:gd name="T22" fmla="*/ 26 w 148"/>
                <a:gd name="T23" fmla="*/ 75 h 162"/>
                <a:gd name="T24" fmla="*/ 18 w 148"/>
                <a:gd name="T25" fmla="*/ 88 h 162"/>
                <a:gd name="T26" fmla="*/ 12 w 148"/>
                <a:gd name="T27" fmla="*/ 102 h 162"/>
                <a:gd name="T28" fmla="*/ 6 w 148"/>
                <a:gd name="T29" fmla="*/ 117 h 162"/>
                <a:gd name="T30" fmla="*/ 3 w 148"/>
                <a:gd name="T31" fmla="*/ 131 h 162"/>
                <a:gd name="T32" fmla="*/ 1 w 148"/>
                <a:gd name="T33" fmla="*/ 146 h 162"/>
                <a:gd name="T34" fmla="*/ 0 w 148"/>
                <a:gd name="T35" fmla="*/ 162 h 162"/>
                <a:gd name="T36" fmla="*/ 0 w 148"/>
                <a:gd name="T37" fmla="*/ 162 h 162"/>
                <a:gd name="T38" fmla="*/ 0 w 148"/>
                <a:gd name="T39" fmla="*/ 162 h 162"/>
                <a:gd name="T40" fmla="*/ 1 w 148"/>
                <a:gd name="T41" fmla="*/ 146 h 162"/>
                <a:gd name="T42" fmla="*/ 3 w 148"/>
                <a:gd name="T43" fmla="*/ 131 h 162"/>
                <a:gd name="T44" fmla="*/ 6 w 148"/>
                <a:gd name="T45" fmla="*/ 117 h 162"/>
                <a:gd name="T46" fmla="*/ 12 w 148"/>
                <a:gd name="T47" fmla="*/ 102 h 162"/>
                <a:gd name="T48" fmla="*/ 18 w 148"/>
                <a:gd name="T49" fmla="*/ 88 h 162"/>
                <a:gd name="T50" fmla="*/ 26 w 148"/>
                <a:gd name="T51" fmla="*/ 75 h 162"/>
                <a:gd name="T52" fmla="*/ 33 w 148"/>
                <a:gd name="T53" fmla="*/ 63 h 162"/>
                <a:gd name="T54" fmla="*/ 43 w 148"/>
                <a:gd name="T55" fmla="*/ 52 h 162"/>
                <a:gd name="T56" fmla="*/ 54 w 148"/>
                <a:gd name="T57" fmla="*/ 42 h 162"/>
                <a:gd name="T58" fmla="*/ 65 w 148"/>
                <a:gd name="T59" fmla="*/ 32 h 162"/>
                <a:gd name="T60" fmla="*/ 77 w 148"/>
                <a:gd name="T61" fmla="*/ 23 h 162"/>
                <a:gd name="T62" fmla="*/ 91 w 148"/>
                <a:gd name="T63" fmla="*/ 16 h 162"/>
                <a:gd name="T64" fmla="*/ 104 w 148"/>
                <a:gd name="T65" fmla="*/ 10 h 162"/>
                <a:gd name="T66" fmla="*/ 119 w 148"/>
                <a:gd name="T67" fmla="*/ 5 h 162"/>
                <a:gd name="T68" fmla="*/ 134 w 148"/>
                <a:gd name="T69" fmla="*/ 3 h 162"/>
                <a:gd name="T70" fmla="*/ 148 w 148"/>
                <a:gd name="T71" fmla="*/ 0 h 162"/>
                <a:gd name="T72" fmla="*/ 148 w 148"/>
                <a:gd name="T7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62">
                  <a:moveTo>
                    <a:pt x="148" y="0"/>
                  </a:moveTo>
                  <a:lnTo>
                    <a:pt x="148" y="0"/>
                  </a:lnTo>
                  <a:lnTo>
                    <a:pt x="134" y="3"/>
                  </a:lnTo>
                  <a:lnTo>
                    <a:pt x="119" y="5"/>
                  </a:lnTo>
                  <a:lnTo>
                    <a:pt x="104" y="10"/>
                  </a:lnTo>
                  <a:lnTo>
                    <a:pt x="91" y="16"/>
                  </a:lnTo>
                  <a:lnTo>
                    <a:pt x="77" y="23"/>
                  </a:lnTo>
                  <a:lnTo>
                    <a:pt x="65" y="32"/>
                  </a:lnTo>
                  <a:lnTo>
                    <a:pt x="54" y="42"/>
                  </a:lnTo>
                  <a:lnTo>
                    <a:pt x="43" y="52"/>
                  </a:lnTo>
                  <a:lnTo>
                    <a:pt x="33" y="63"/>
                  </a:lnTo>
                  <a:lnTo>
                    <a:pt x="26" y="75"/>
                  </a:lnTo>
                  <a:lnTo>
                    <a:pt x="18" y="88"/>
                  </a:lnTo>
                  <a:lnTo>
                    <a:pt x="12" y="102"/>
                  </a:lnTo>
                  <a:lnTo>
                    <a:pt x="6" y="117"/>
                  </a:lnTo>
                  <a:lnTo>
                    <a:pt x="3" y="131"/>
                  </a:lnTo>
                  <a:lnTo>
                    <a:pt x="1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6"/>
                  </a:lnTo>
                  <a:lnTo>
                    <a:pt x="3" y="131"/>
                  </a:lnTo>
                  <a:lnTo>
                    <a:pt x="6" y="117"/>
                  </a:lnTo>
                  <a:lnTo>
                    <a:pt x="12" y="102"/>
                  </a:lnTo>
                  <a:lnTo>
                    <a:pt x="18" y="88"/>
                  </a:lnTo>
                  <a:lnTo>
                    <a:pt x="26" y="75"/>
                  </a:lnTo>
                  <a:lnTo>
                    <a:pt x="33" y="63"/>
                  </a:lnTo>
                  <a:lnTo>
                    <a:pt x="43" y="52"/>
                  </a:lnTo>
                  <a:lnTo>
                    <a:pt x="54" y="42"/>
                  </a:lnTo>
                  <a:lnTo>
                    <a:pt x="65" y="32"/>
                  </a:lnTo>
                  <a:lnTo>
                    <a:pt x="77" y="23"/>
                  </a:lnTo>
                  <a:lnTo>
                    <a:pt x="91" y="16"/>
                  </a:lnTo>
                  <a:lnTo>
                    <a:pt x="104" y="10"/>
                  </a:lnTo>
                  <a:lnTo>
                    <a:pt x="119" y="5"/>
                  </a:lnTo>
                  <a:lnTo>
                    <a:pt x="134" y="3"/>
                  </a:lnTo>
                  <a:lnTo>
                    <a:pt x="148" y="0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18" name="Freeform 371"/>
            <p:cNvSpPr>
              <a:spLocks/>
            </p:cNvSpPr>
            <p:nvPr/>
          </p:nvSpPr>
          <p:spPr bwMode="auto">
            <a:xfrm>
              <a:off x="3919538" y="203200"/>
              <a:ext cx="114300" cy="69850"/>
            </a:xfrm>
            <a:custGeom>
              <a:avLst/>
              <a:gdLst>
                <a:gd name="T0" fmla="*/ 44 w 72"/>
                <a:gd name="T1" fmla="*/ 0 h 44"/>
                <a:gd name="T2" fmla="*/ 44 w 72"/>
                <a:gd name="T3" fmla="*/ 0 h 44"/>
                <a:gd name="T4" fmla="*/ 35 w 72"/>
                <a:gd name="T5" fmla="*/ 1 h 44"/>
                <a:gd name="T6" fmla="*/ 27 w 72"/>
                <a:gd name="T7" fmla="*/ 4 h 44"/>
                <a:gd name="T8" fmla="*/ 19 w 72"/>
                <a:gd name="T9" fmla="*/ 7 h 44"/>
                <a:gd name="T10" fmla="*/ 13 w 72"/>
                <a:gd name="T11" fmla="*/ 14 h 44"/>
                <a:gd name="T12" fmla="*/ 7 w 72"/>
                <a:gd name="T13" fmla="*/ 20 h 44"/>
                <a:gd name="T14" fmla="*/ 4 w 72"/>
                <a:gd name="T15" fmla="*/ 27 h 44"/>
                <a:gd name="T16" fmla="*/ 1 w 72"/>
                <a:gd name="T17" fmla="*/ 36 h 44"/>
                <a:gd name="T18" fmla="*/ 0 w 72"/>
                <a:gd name="T19" fmla="*/ 44 h 44"/>
                <a:gd name="T20" fmla="*/ 0 w 72"/>
                <a:gd name="T21" fmla="*/ 44 h 44"/>
                <a:gd name="T22" fmla="*/ 0 w 72"/>
                <a:gd name="T23" fmla="*/ 44 h 44"/>
                <a:gd name="T24" fmla="*/ 1 w 72"/>
                <a:gd name="T25" fmla="*/ 36 h 44"/>
                <a:gd name="T26" fmla="*/ 4 w 72"/>
                <a:gd name="T27" fmla="*/ 27 h 44"/>
                <a:gd name="T28" fmla="*/ 7 w 72"/>
                <a:gd name="T29" fmla="*/ 20 h 44"/>
                <a:gd name="T30" fmla="*/ 13 w 72"/>
                <a:gd name="T31" fmla="*/ 14 h 44"/>
                <a:gd name="T32" fmla="*/ 19 w 72"/>
                <a:gd name="T33" fmla="*/ 7 h 44"/>
                <a:gd name="T34" fmla="*/ 27 w 72"/>
                <a:gd name="T35" fmla="*/ 4 h 44"/>
                <a:gd name="T36" fmla="*/ 35 w 72"/>
                <a:gd name="T37" fmla="*/ 1 h 44"/>
                <a:gd name="T38" fmla="*/ 44 w 72"/>
                <a:gd name="T39" fmla="*/ 0 h 44"/>
                <a:gd name="T40" fmla="*/ 44 w 72"/>
                <a:gd name="T41" fmla="*/ 0 h 44"/>
                <a:gd name="T42" fmla="*/ 48 w 72"/>
                <a:gd name="T43" fmla="*/ 0 h 44"/>
                <a:gd name="T44" fmla="*/ 48 w 72"/>
                <a:gd name="T45" fmla="*/ 0 h 44"/>
                <a:gd name="T46" fmla="*/ 50 w 72"/>
                <a:gd name="T47" fmla="*/ 0 h 44"/>
                <a:gd name="T48" fmla="*/ 51 w 72"/>
                <a:gd name="T49" fmla="*/ 1 h 44"/>
                <a:gd name="T50" fmla="*/ 51 w 72"/>
                <a:gd name="T51" fmla="*/ 1 h 44"/>
                <a:gd name="T52" fmla="*/ 58 w 72"/>
                <a:gd name="T53" fmla="*/ 2 h 44"/>
                <a:gd name="T54" fmla="*/ 62 w 72"/>
                <a:gd name="T55" fmla="*/ 4 h 44"/>
                <a:gd name="T56" fmla="*/ 72 w 72"/>
                <a:gd name="T57" fmla="*/ 10 h 44"/>
                <a:gd name="T58" fmla="*/ 72 w 72"/>
                <a:gd name="T59" fmla="*/ 10 h 44"/>
                <a:gd name="T60" fmla="*/ 72 w 72"/>
                <a:gd name="T61" fmla="*/ 10 h 44"/>
                <a:gd name="T62" fmla="*/ 62 w 72"/>
                <a:gd name="T63" fmla="*/ 4 h 44"/>
                <a:gd name="T64" fmla="*/ 58 w 72"/>
                <a:gd name="T65" fmla="*/ 2 h 44"/>
                <a:gd name="T66" fmla="*/ 51 w 72"/>
                <a:gd name="T67" fmla="*/ 1 h 44"/>
                <a:gd name="T68" fmla="*/ 50 w 72"/>
                <a:gd name="T69" fmla="*/ 0 h 44"/>
                <a:gd name="T70" fmla="*/ 50 w 72"/>
                <a:gd name="T71" fmla="*/ 0 h 44"/>
                <a:gd name="T72" fmla="*/ 48 w 72"/>
                <a:gd name="T73" fmla="*/ 0 h 44"/>
                <a:gd name="T74" fmla="*/ 48 w 72"/>
                <a:gd name="T75" fmla="*/ 0 h 44"/>
                <a:gd name="T76" fmla="*/ 44 w 72"/>
                <a:gd name="T7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44">
                  <a:moveTo>
                    <a:pt x="44" y="0"/>
                  </a:move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19" y="7"/>
                  </a:lnTo>
                  <a:lnTo>
                    <a:pt x="13" y="14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7" y="20"/>
                  </a:lnTo>
                  <a:lnTo>
                    <a:pt x="13" y="14"/>
                  </a:lnTo>
                  <a:lnTo>
                    <a:pt x="19" y="7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62" y="4"/>
                  </a:lnTo>
                  <a:lnTo>
                    <a:pt x="58" y="2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19" name="Freeform 372"/>
            <p:cNvSpPr>
              <a:spLocks noEditPoints="1"/>
            </p:cNvSpPr>
            <p:nvPr/>
          </p:nvSpPr>
          <p:spPr bwMode="auto">
            <a:xfrm>
              <a:off x="3919538" y="203200"/>
              <a:ext cx="139700" cy="139700"/>
            </a:xfrm>
            <a:custGeom>
              <a:avLst/>
              <a:gdLst>
                <a:gd name="T0" fmla="*/ 44 w 88"/>
                <a:gd name="T1" fmla="*/ 88 h 88"/>
                <a:gd name="T2" fmla="*/ 27 w 88"/>
                <a:gd name="T3" fmla="*/ 85 h 88"/>
                <a:gd name="T4" fmla="*/ 13 w 88"/>
                <a:gd name="T5" fmla="*/ 75 h 88"/>
                <a:gd name="T6" fmla="*/ 4 w 88"/>
                <a:gd name="T7" fmla="*/ 61 h 88"/>
                <a:gd name="T8" fmla="*/ 0 w 88"/>
                <a:gd name="T9" fmla="*/ 44 h 88"/>
                <a:gd name="T10" fmla="*/ 1 w 88"/>
                <a:gd name="T11" fmla="*/ 36 h 88"/>
                <a:gd name="T12" fmla="*/ 7 w 88"/>
                <a:gd name="T13" fmla="*/ 20 h 88"/>
                <a:gd name="T14" fmla="*/ 19 w 88"/>
                <a:gd name="T15" fmla="*/ 7 h 88"/>
                <a:gd name="T16" fmla="*/ 35 w 88"/>
                <a:gd name="T17" fmla="*/ 1 h 88"/>
                <a:gd name="T18" fmla="*/ 44 w 88"/>
                <a:gd name="T19" fmla="*/ 0 h 88"/>
                <a:gd name="T20" fmla="*/ 61 w 88"/>
                <a:gd name="T21" fmla="*/ 4 h 88"/>
                <a:gd name="T22" fmla="*/ 75 w 88"/>
                <a:gd name="T23" fmla="*/ 14 h 88"/>
                <a:gd name="T24" fmla="*/ 85 w 88"/>
                <a:gd name="T25" fmla="*/ 27 h 88"/>
                <a:gd name="T26" fmla="*/ 88 w 88"/>
                <a:gd name="T27" fmla="*/ 44 h 88"/>
                <a:gd name="T28" fmla="*/ 87 w 88"/>
                <a:gd name="T29" fmla="*/ 53 h 88"/>
                <a:gd name="T30" fmla="*/ 81 w 88"/>
                <a:gd name="T31" fmla="*/ 69 h 88"/>
                <a:gd name="T32" fmla="*/ 69 w 88"/>
                <a:gd name="T33" fmla="*/ 81 h 88"/>
                <a:gd name="T34" fmla="*/ 53 w 88"/>
                <a:gd name="T35" fmla="*/ 87 h 88"/>
                <a:gd name="T36" fmla="*/ 44 w 88"/>
                <a:gd name="T37" fmla="*/ 88 h 88"/>
                <a:gd name="T38" fmla="*/ 44 w 88"/>
                <a:gd name="T39" fmla="*/ 10 h 88"/>
                <a:gd name="T40" fmla="*/ 31 w 88"/>
                <a:gd name="T41" fmla="*/ 12 h 88"/>
                <a:gd name="T42" fmla="*/ 19 w 88"/>
                <a:gd name="T43" fmla="*/ 20 h 88"/>
                <a:gd name="T44" fmla="*/ 12 w 88"/>
                <a:gd name="T45" fmla="*/ 31 h 88"/>
                <a:gd name="T46" fmla="*/ 10 w 88"/>
                <a:gd name="T47" fmla="*/ 44 h 88"/>
                <a:gd name="T48" fmla="*/ 11 w 88"/>
                <a:gd name="T49" fmla="*/ 52 h 88"/>
                <a:gd name="T50" fmla="*/ 16 w 88"/>
                <a:gd name="T51" fmla="*/ 64 h 88"/>
                <a:gd name="T52" fmla="*/ 24 w 88"/>
                <a:gd name="T53" fmla="*/ 72 h 88"/>
                <a:gd name="T54" fmla="*/ 37 w 88"/>
                <a:gd name="T55" fmla="*/ 77 h 88"/>
                <a:gd name="T56" fmla="*/ 44 w 88"/>
                <a:gd name="T57" fmla="*/ 79 h 88"/>
                <a:gd name="T58" fmla="*/ 58 w 88"/>
                <a:gd name="T59" fmla="*/ 76 h 88"/>
                <a:gd name="T60" fmla="*/ 69 w 88"/>
                <a:gd name="T61" fmla="*/ 69 h 88"/>
                <a:gd name="T62" fmla="*/ 76 w 88"/>
                <a:gd name="T63" fmla="*/ 58 h 88"/>
                <a:gd name="T64" fmla="*/ 78 w 88"/>
                <a:gd name="T65" fmla="*/ 44 h 88"/>
                <a:gd name="T66" fmla="*/ 77 w 88"/>
                <a:gd name="T67" fmla="*/ 37 h 88"/>
                <a:gd name="T68" fmla="*/ 72 w 88"/>
                <a:gd name="T69" fmla="*/ 25 h 88"/>
                <a:gd name="T70" fmla="*/ 64 w 88"/>
                <a:gd name="T71" fmla="*/ 16 h 88"/>
                <a:gd name="T72" fmla="*/ 51 w 88"/>
                <a:gd name="T73" fmla="*/ 11 h 88"/>
                <a:gd name="T74" fmla="*/ 44 w 88"/>
                <a:gd name="T75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44" y="88"/>
                  </a:lnTo>
                  <a:lnTo>
                    <a:pt x="35" y="87"/>
                  </a:lnTo>
                  <a:lnTo>
                    <a:pt x="27" y="85"/>
                  </a:lnTo>
                  <a:lnTo>
                    <a:pt x="19" y="81"/>
                  </a:lnTo>
                  <a:lnTo>
                    <a:pt x="13" y="75"/>
                  </a:lnTo>
                  <a:lnTo>
                    <a:pt x="7" y="69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7" y="20"/>
                  </a:lnTo>
                  <a:lnTo>
                    <a:pt x="13" y="14"/>
                  </a:lnTo>
                  <a:lnTo>
                    <a:pt x="19" y="7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9" y="7"/>
                  </a:lnTo>
                  <a:lnTo>
                    <a:pt x="75" y="14"/>
                  </a:lnTo>
                  <a:lnTo>
                    <a:pt x="81" y="20"/>
                  </a:lnTo>
                  <a:lnTo>
                    <a:pt x="85" y="27"/>
                  </a:lnTo>
                  <a:lnTo>
                    <a:pt x="87" y="3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5" y="61"/>
                  </a:lnTo>
                  <a:lnTo>
                    <a:pt x="81" y="69"/>
                  </a:lnTo>
                  <a:lnTo>
                    <a:pt x="75" y="75"/>
                  </a:lnTo>
                  <a:lnTo>
                    <a:pt x="69" y="81"/>
                  </a:lnTo>
                  <a:lnTo>
                    <a:pt x="61" y="85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4" y="10"/>
                  </a:moveTo>
                  <a:lnTo>
                    <a:pt x="44" y="10"/>
                  </a:lnTo>
                  <a:lnTo>
                    <a:pt x="37" y="11"/>
                  </a:lnTo>
                  <a:lnTo>
                    <a:pt x="31" y="12"/>
                  </a:lnTo>
                  <a:lnTo>
                    <a:pt x="24" y="16"/>
                  </a:lnTo>
                  <a:lnTo>
                    <a:pt x="19" y="20"/>
                  </a:lnTo>
                  <a:lnTo>
                    <a:pt x="16" y="25"/>
                  </a:lnTo>
                  <a:lnTo>
                    <a:pt x="12" y="31"/>
                  </a:lnTo>
                  <a:lnTo>
                    <a:pt x="11" y="37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1" y="52"/>
                  </a:lnTo>
                  <a:lnTo>
                    <a:pt x="12" y="58"/>
                  </a:lnTo>
                  <a:lnTo>
                    <a:pt x="16" y="64"/>
                  </a:lnTo>
                  <a:lnTo>
                    <a:pt x="19" y="69"/>
                  </a:lnTo>
                  <a:lnTo>
                    <a:pt x="24" y="72"/>
                  </a:lnTo>
                  <a:lnTo>
                    <a:pt x="31" y="76"/>
                  </a:lnTo>
                  <a:lnTo>
                    <a:pt x="37" y="77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51" y="77"/>
                  </a:lnTo>
                  <a:lnTo>
                    <a:pt x="58" y="76"/>
                  </a:lnTo>
                  <a:lnTo>
                    <a:pt x="64" y="72"/>
                  </a:lnTo>
                  <a:lnTo>
                    <a:pt x="69" y="69"/>
                  </a:lnTo>
                  <a:lnTo>
                    <a:pt x="72" y="64"/>
                  </a:lnTo>
                  <a:lnTo>
                    <a:pt x="76" y="58"/>
                  </a:lnTo>
                  <a:lnTo>
                    <a:pt x="77" y="5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7" y="37"/>
                  </a:lnTo>
                  <a:lnTo>
                    <a:pt x="76" y="31"/>
                  </a:lnTo>
                  <a:lnTo>
                    <a:pt x="72" y="25"/>
                  </a:lnTo>
                  <a:lnTo>
                    <a:pt x="69" y="20"/>
                  </a:lnTo>
                  <a:lnTo>
                    <a:pt x="64" y="16"/>
                  </a:lnTo>
                  <a:lnTo>
                    <a:pt x="58" y="12"/>
                  </a:lnTo>
                  <a:lnTo>
                    <a:pt x="51" y="11"/>
                  </a:lnTo>
                  <a:lnTo>
                    <a:pt x="44" y="10"/>
                  </a:lnTo>
                  <a:lnTo>
                    <a:pt x="44" y="10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20" name="Rectangle 373"/>
            <p:cNvSpPr>
              <a:spLocks noChangeArrowheads="1"/>
            </p:cNvSpPr>
            <p:nvPr/>
          </p:nvSpPr>
          <p:spPr bwMode="auto">
            <a:xfrm>
              <a:off x="3973513" y="306387"/>
              <a:ext cx="31750" cy="50800"/>
            </a:xfrm>
            <a:prstGeom prst="rect">
              <a:avLst/>
            </a:pr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21" name="Freeform 374"/>
            <p:cNvSpPr>
              <a:spLocks/>
            </p:cNvSpPr>
            <p:nvPr/>
          </p:nvSpPr>
          <p:spPr bwMode="auto">
            <a:xfrm>
              <a:off x="3968751" y="295275"/>
              <a:ext cx="42863" cy="20638"/>
            </a:xfrm>
            <a:custGeom>
              <a:avLst/>
              <a:gdLst>
                <a:gd name="T0" fmla="*/ 27 w 27"/>
                <a:gd name="T1" fmla="*/ 1 h 13"/>
                <a:gd name="T2" fmla="*/ 27 w 27"/>
                <a:gd name="T3" fmla="*/ 1 h 13"/>
                <a:gd name="T4" fmla="*/ 27 w 27"/>
                <a:gd name="T5" fmla="*/ 1 h 13"/>
                <a:gd name="T6" fmla="*/ 25 w 27"/>
                <a:gd name="T7" fmla="*/ 0 h 13"/>
                <a:gd name="T8" fmla="*/ 1 w 27"/>
                <a:gd name="T9" fmla="*/ 0 h 13"/>
                <a:gd name="T10" fmla="*/ 1 w 27"/>
                <a:gd name="T11" fmla="*/ 0 h 13"/>
                <a:gd name="T12" fmla="*/ 0 w 27"/>
                <a:gd name="T13" fmla="*/ 1 h 13"/>
                <a:gd name="T14" fmla="*/ 0 w 27"/>
                <a:gd name="T15" fmla="*/ 1 h 13"/>
                <a:gd name="T16" fmla="*/ 0 w 27"/>
                <a:gd name="T17" fmla="*/ 12 h 13"/>
                <a:gd name="T18" fmla="*/ 0 w 27"/>
                <a:gd name="T19" fmla="*/ 12 h 13"/>
                <a:gd name="T20" fmla="*/ 0 w 27"/>
                <a:gd name="T21" fmla="*/ 13 h 13"/>
                <a:gd name="T22" fmla="*/ 1 w 27"/>
                <a:gd name="T23" fmla="*/ 13 h 13"/>
                <a:gd name="T24" fmla="*/ 25 w 27"/>
                <a:gd name="T25" fmla="*/ 13 h 13"/>
                <a:gd name="T26" fmla="*/ 25 w 27"/>
                <a:gd name="T27" fmla="*/ 13 h 13"/>
                <a:gd name="T28" fmla="*/ 27 w 27"/>
                <a:gd name="T29" fmla="*/ 13 h 13"/>
                <a:gd name="T30" fmla="*/ 27 w 27"/>
                <a:gd name="T31" fmla="*/ 12 h 13"/>
                <a:gd name="T32" fmla="*/ 27 w 27"/>
                <a:gd name="T3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3">
                  <a:moveTo>
                    <a:pt x="27" y="1"/>
                  </a:moveTo>
                  <a:lnTo>
                    <a:pt x="27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22" name="Freeform 375"/>
            <p:cNvSpPr>
              <a:spLocks/>
            </p:cNvSpPr>
            <p:nvPr/>
          </p:nvSpPr>
          <p:spPr bwMode="auto">
            <a:xfrm>
              <a:off x="3730626" y="347662"/>
              <a:ext cx="517525" cy="517525"/>
            </a:xfrm>
            <a:custGeom>
              <a:avLst/>
              <a:gdLst>
                <a:gd name="T0" fmla="*/ 163 w 326"/>
                <a:gd name="T1" fmla="*/ 0 h 326"/>
                <a:gd name="T2" fmla="*/ 130 w 326"/>
                <a:gd name="T3" fmla="*/ 4 h 326"/>
                <a:gd name="T4" fmla="*/ 99 w 326"/>
                <a:gd name="T5" fmla="*/ 13 h 326"/>
                <a:gd name="T6" fmla="*/ 72 w 326"/>
                <a:gd name="T7" fmla="*/ 28 h 326"/>
                <a:gd name="T8" fmla="*/ 48 w 326"/>
                <a:gd name="T9" fmla="*/ 48 h 326"/>
                <a:gd name="T10" fmla="*/ 28 w 326"/>
                <a:gd name="T11" fmla="*/ 72 h 326"/>
                <a:gd name="T12" fmla="*/ 13 w 326"/>
                <a:gd name="T13" fmla="*/ 99 h 326"/>
                <a:gd name="T14" fmla="*/ 3 w 326"/>
                <a:gd name="T15" fmla="*/ 130 h 326"/>
                <a:gd name="T16" fmla="*/ 0 w 326"/>
                <a:gd name="T17" fmla="*/ 163 h 326"/>
                <a:gd name="T18" fmla="*/ 1 w 326"/>
                <a:gd name="T19" fmla="*/ 180 h 326"/>
                <a:gd name="T20" fmla="*/ 7 w 326"/>
                <a:gd name="T21" fmla="*/ 212 h 326"/>
                <a:gd name="T22" fmla="*/ 19 w 326"/>
                <a:gd name="T23" fmla="*/ 240 h 326"/>
                <a:gd name="T24" fmla="*/ 37 w 326"/>
                <a:gd name="T25" fmla="*/ 267 h 326"/>
                <a:gd name="T26" fmla="*/ 60 w 326"/>
                <a:gd name="T27" fmla="*/ 289 h 326"/>
                <a:gd name="T28" fmla="*/ 86 w 326"/>
                <a:gd name="T29" fmla="*/ 307 h 326"/>
                <a:gd name="T30" fmla="*/ 115 w 326"/>
                <a:gd name="T31" fmla="*/ 319 h 326"/>
                <a:gd name="T32" fmla="*/ 146 w 326"/>
                <a:gd name="T33" fmla="*/ 325 h 326"/>
                <a:gd name="T34" fmla="*/ 163 w 326"/>
                <a:gd name="T35" fmla="*/ 326 h 326"/>
                <a:gd name="T36" fmla="*/ 196 w 326"/>
                <a:gd name="T37" fmla="*/ 323 h 326"/>
                <a:gd name="T38" fmla="*/ 227 w 326"/>
                <a:gd name="T39" fmla="*/ 314 h 326"/>
                <a:gd name="T40" fmla="*/ 254 w 326"/>
                <a:gd name="T41" fmla="*/ 298 h 326"/>
                <a:gd name="T42" fmla="*/ 278 w 326"/>
                <a:gd name="T43" fmla="*/ 278 h 326"/>
                <a:gd name="T44" fmla="*/ 298 w 326"/>
                <a:gd name="T45" fmla="*/ 254 h 326"/>
                <a:gd name="T46" fmla="*/ 313 w 326"/>
                <a:gd name="T47" fmla="*/ 227 h 326"/>
                <a:gd name="T48" fmla="*/ 323 w 326"/>
                <a:gd name="T49" fmla="*/ 196 h 326"/>
                <a:gd name="T50" fmla="*/ 326 w 326"/>
                <a:gd name="T51" fmla="*/ 163 h 326"/>
                <a:gd name="T52" fmla="*/ 325 w 326"/>
                <a:gd name="T53" fmla="*/ 147 h 326"/>
                <a:gd name="T54" fmla="*/ 319 w 326"/>
                <a:gd name="T55" fmla="*/ 115 h 326"/>
                <a:gd name="T56" fmla="*/ 307 w 326"/>
                <a:gd name="T57" fmla="*/ 86 h 326"/>
                <a:gd name="T58" fmla="*/ 288 w 326"/>
                <a:gd name="T59" fmla="*/ 60 h 326"/>
                <a:gd name="T60" fmla="*/ 266 w 326"/>
                <a:gd name="T61" fmla="*/ 38 h 326"/>
                <a:gd name="T62" fmla="*/ 240 w 326"/>
                <a:gd name="T63" fmla="*/ 19 h 326"/>
                <a:gd name="T64" fmla="*/ 211 w 326"/>
                <a:gd name="T65" fmla="*/ 7 h 326"/>
                <a:gd name="T66" fmla="*/ 180 w 326"/>
                <a:gd name="T67" fmla="*/ 1 h 326"/>
                <a:gd name="T68" fmla="*/ 163 w 326"/>
                <a:gd name="T6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6" h="326">
                  <a:moveTo>
                    <a:pt x="163" y="0"/>
                  </a:moveTo>
                  <a:lnTo>
                    <a:pt x="163" y="0"/>
                  </a:lnTo>
                  <a:lnTo>
                    <a:pt x="146" y="1"/>
                  </a:lnTo>
                  <a:lnTo>
                    <a:pt x="130" y="4"/>
                  </a:lnTo>
                  <a:lnTo>
                    <a:pt x="115" y="7"/>
                  </a:lnTo>
                  <a:lnTo>
                    <a:pt x="99" y="13"/>
                  </a:lnTo>
                  <a:lnTo>
                    <a:pt x="86" y="19"/>
                  </a:lnTo>
                  <a:lnTo>
                    <a:pt x="72" y="28"/>
                  </a:lnTo>
                  <a:lnTo>
                    <a:pt x="60" y="38"/>
                  </a:lnTo>
                  <a:lnTo>
                    <a:pt x="48" y="48"/>
                  </a:lnTo>
                  <a:lnTo>
                    <a:pt x="37" y="60"/>
                  </a:lnTo>
                  <a:lnTo>
                    <a:pt x="28" y="72"/>
                  </a:lnTo>
                  <a:lnTo>
                    <a:pt x="19" y="86"/>
                  </a:lnTo>
                  <a:lnTo>
                    <a:pt x="13" y="99"/>
                  </a:lnTo>
                  <a:lnTo>
                    <a:pt x="7" y="115"/>
                  </a:lnTo>
                  <a:lnTo>
                    <a:pt x="3" y="130"/>
                  </a:lnTo>
                  <a:lnTo>
                    <a:pt x="1" y="147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80"/>
                  </a:lnTo>
                  <a:lnTo>
                    <a:pt x="3" y="196"/>
                  </a:lnTo>
                  <a:lnTo>
                    <a:pt x="7" y="212"/>
                  </a:lnTo>
                  <a:lnTo>
                    <a:pt x="13" y="227"/>
                  </a:lnTo>
                  <a:lnTo>
                    <a:pt x="19" y="240"/>
                  </a:lnTo>
                  <a:lnTo>
                    <a:pt x="28" y="254"/>
                  </a:lnTo>
                  <a:lnTo>
                    <a:pt x="37" y="267"/>
                  </a:lnTo>
                  <a:lnTo>
                    <a:pt x="48" y="278"/>
                  </a:lnTo>
                  <a:lnTo>
                    <a:pt x="60" y="289"/>
                  </a:lnTo>
                  <a:lnTo>
                    <a:pt x="72" y="298"/>
                  </a:lnTo>
                  <a:lnTo>
                    <a:pt x="86" y="307"/>
                  </a:lnTo>
                  <a:lnTo>
                    <a:pt x="99" y="314"/>
                  </a:lnTo>
                  <a:lnTo>
                    <a:pt x="115" y="319"/>
                  </a:lnTo>
                  <a:lnTo>
                    <a:pt x="130" y="323"/>
                  </a:lnTo>
                  <a:lnTo>
                    <a:pt x="146" y="325"/>
                  </a:lnTo>
                  <a:lnTo>
                    <a:pt x="163" y="326"/>
                  </a:lnTo>
                  <a:lnTo>
                    <a:pt x="163" y="326"/>
                  </a:lnTo>
                  <a:lnTo>
                    <a:pt x="180" y="325"/>
                  </a:lnTo>
                  <a:lnTo>
                    <a:pt x="196" y="323"/>
                  </a:lnTo>
                  <a:lnTo>
                    <a:pt x="211" y="319"/>
                  </a:lnTo>
                  <a:lnTo>
                    <a:pt x="227" y="314"/>
                  </a:lnTo>
                  <a:lnTo>
                    <a:pt x="240" y="307"/>
                  </a:lnTo>
                  <a:lnTo>
                    <a:pt x="254" y="298"/>
                  </a:lnTo>
                  <a:lnTo>
                    <a:pt x="266" y="289"/>
                  </a:lnTo>
                  <a:lnTo>
                    <a:pt x="278" y="278"/>
                  </a:lnTo>
                  <a:lnTo>
                    <a:pt x="288" y="267"/>
                  </a:lnTo>
                  <a:lnTo>
                    <a:pt x="298" y="254"/>
                  </a:lnTo>
                  <a:lnTo>
                    <a:pt x="307" y="240"/>
                  </a:lnTo>
                  <a:lnTo>
                    <a:pt x="313" y="227"/>
                  </a:lnTo>
                  <a:lnTo>
                    <a:pt x="319" y="212"/>
                  </a:lnTo>
                  <a:lnTo>
                    <a:pt x="323" y="196"/>
                  </a:lnTo>
                  <a:lnTo>
                    <a:pt x="325" y="180"/>
                  </a:lnTo>
                  <a:lnTo>
                    <a:pt x="326" y="163"/>
                  </a:lnTo>
                  <a:lnTo>
                    <a:pt x="326" y="163"/>
                  </a:lnTo>
                  <a:lnTo>
                    <a:pt x="325" y="147"/>
                  </a:lnTo>
                  <a:lnTo>
                    <a:pt x="323" y="130"/>
                  </a:lnTo>
                  <a:lnTo>
                    <a:pt x="319" y="115"/>
                  </a:lnTo>
                  <a:lnTo>
                    <a:pt x="313" y="99"/>
                  </a:lnTo>
                  <a:lnTo>
                    <a:pt x="307" y="86"/>
                  </a:lnTo>
                  <a:lnTo>
                    <a:pt x="298" y="72"/>
                  </a:lnTo>
                  <a:lnTo>
                    <a:pt x="288" y="60"/>
                  </a:lnTo>
                  <a:lnTo>
                    <a:pt x="278" y="48"/>
                  </a:lnTo>
                  <a:lnTo>
                    <a:pt x="266" y="38"/>
                  </a:lnTo>
                  <a:lnTo>
                    <a:pt x="254" y="28"/>
                  </a:lnTo>
                  <a:lnTo>
                    <a:pt x="240" y="19"/>
                  </a:lnTo>
                  <a:lnTo>
                    <a:pt x="227" y="13"/>
                  </a:lnTo>
                  <a:lnTo>
                    <a:pt x="211" y="7"/>
                  </a:lnTo>
                  <a:lnTo>
                    <a:pt x="196" y="4"/>
                  </a:lnTo>
                  <a:lnTo>
                    <a:pt x="180" y="1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23" name="Freeform 376"/>
            <p:cNvSpPr>
              <a:spLocks/>
            </p:cNvSpPr>
            <p:nvPr/>
          </p:nvSpPr>
          <p:spPr bwMode="auto">
            <a:xfrm>
              <a:off x="3760788" y="377825"/>
              <a:ext cx="457200" cy="458788"/>
            </a:xfrm>
            <a:custGeom>
              <a:avLst/>
              <a:gdLst>
                <a:gd name="T0" fmla="*/ 144 w 288"/>
                <a:gd name="T1" fmla="*/ 0 h 289"/>
                <a:gd name="T2" fmla="*/ 115 w 288"/>
                <a:gd name="T3" fmla="*/ 3 h 289"/>
                <a:gd name="T4" fmla="*/ 88 w 288"/>
                <a:gd name="T5" fmla="*/ 12 h 289"/>
                <a:gd name="T6" fmla="*/ 63 w 288"/>
                <a:gd name="T7" fmla="*/ 25 h 289"/>
                <a:gd name="T8" fmla="*/ 42 w 288"/>
                <a:gd name="T9" fmla="*/ 42 h 289"/>
                <a:gd name="T10" fmla="*/ 25 w 288"/>
                <a:gd name="T11" fmla="*/ 63 h 289"/>
                <a:gd name="T12" fmla="*/ 11 w 288"/>
                <a:gd name="T13" fmla="*/ 88 h 289"/>
                <a:gd name="T14" fmla="*/ 3 w 288"/>
                <a:gd name="T15" fmla="*/ 115 h 289"/>
                <a:gd name="T16" fmla="*/ 0 w 288"/>
                <a:gd name="T17" fmla="*/ 144 h 289"/>
                <a:gd name="T18" fmla="*/ 0 w 288"/>
                <a:gd name="T19" fmla="*/ 159 h 289"/>
                <a:gd name="T20" fmla="*/ 7 w 288"/>
                <a:gd name="T21" fmla="*/ 187 h 289"/>
                <a:gd name="T22" fmla="*/ 18 w 288"/>
                <a:gd name="T23" fmla="*/ 213 h 289"/>
                <a:gd name="T24" fmla="*/ 32 w 288"/>
                <a:gd name="T25" fmla="*/ 236 h 289"/>
                <a:gd name="T26" fmla="*/ 52 w 288"/>
                <a:gd name="T27" fmla="*/ 256 h 289"/>
                <a:gd name="T28" fmla="*/ 75 w 288"/>
                <a:gd name="T29" fmla="*/ 270 h 289"/>
                <a:gd name="T30" fmla="*/ 101 w 288"/>
                <a:gd name="T31" fmla="*/ 282 h 289"/>
                <a:gd name="T32" fmla="*/ 129 w 288"/>
                <a:gd name="T33" fmla="*/ 288 h 289"/>
                <a:gd name="T34" fmla="*/ 144 w 288"/>
                <a:gd name="T35" fmla="*/ 289 h 289"/>
                <a:gd name="T36" fmla="*/ 173 w 288"/>
                <a:gd name="T37" fmla="*/ 285 h 289"/>
                <a:gd name="T38" fmla="*/ 200 w 288"/>
                <a:gd name="T39" fmla="*/ 277 h 289"/>
                <a:gd name="T40" fmla="*/ 225 w 288"/>
                <a:gd name="T41" fmla="*/ 263 h 289"/>
                <a:gd name="T42" fmla="*/ 246 w 288"/>
                <a:gd name="T43" fmla="*/ 246 h 289"/>
                <a:gd name="T44" fmla="*/ 263 w 288"/>
                <a:gd name="T45" fmla="*/ 225 h 289"/>
                <a:gd name="T46" fmla="*/ 277 w 288"/>
                <a:gd name="T47" fmla="*/ 201 h 289"/>
                <a:gd name="T48" fmla="*/ 285 w 288"/>
                <a:gd name="T49" fmla="*/ 174 h 289"/>
                <a:gd name="T50" fmla="*/ 288 w 288"/>
                <a:gd name="T51" fmla="*/ 144 h 289"/>
                <a:gd name="T52" fmla="*/ 288 w 288"/>
                <a:gd name="T53" fmla="*/ 129 h 289"/>
                <a:gd name="T54" fmla="*/ 281 w 288"/>
                <a:gd name="T55" fmla="*/ 101 h 289"/>
                <a:gd name="T56" fmla="*/ 270 w 288"/>
                <a:gd name="T57" fmla="*/ 75 h 289"/>
                <a:gd name="T58" fmla="*/ 256 w 288"/>
                <a:gd name="T59" fmla="*/ 52 h 289"/>
                <a:gd name="T60" fmla="*/ 236 w 288"/>
                <a:gd name="T61" fmla="*/ 34 h 289"/>
                <a:gd name="T62" fmla="*/ 213 w 288"/>
                <a:gd name="T63" fmla="*/ 18 h 289"/>
                <a:gd name="T64" fmla="*/ 187 w 288"/>
                <a:gd name="T65" fmla="*/ 7 h 289"/>
                <a:gd name="T66" fmla="*/ 159 w 288"/>
                <a:gd name="T67" fmla="*/ 0 h 289"/>
                <a:gd name="T68" fmla="*/ 144 w 288"/>
                <a:gd name="T6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lnTo>
                    <a:pt x="144" y="0"/>
                  </a:lnTo>
                  <a:lnTo>
                    <a:pt x="129" y="0"/>
                  </a:lnTo>
                  <a:lnTo>
                    <a:pt x="115" y="3"/>
                  </a:lnTo>
                  <a:lnTo>
                    <a:pt x="101" y="7"/>
                  </a:lnTo>
                  <a:lnTo>
                    <a:pt x="88" y="12"/>
                  </a:lnTo>
                  <a:lnTo>
                    <a:pt x="75" y="18"/>
                  </a:lnTo>
                  <a:lnTo>
                    <a:pt x="63" y="25"/>
                  </a:lnTo>
                  <a:lnTo>
                    <a:pt x="52" y="34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5" y="63"/>
                  </a:lnTo>
                  <a:lnTo>
                    <a:pt x="18" y="75"/>
                  </a:lnTo>
                  <a:lnTo>
                    <a:pt x="11" y="88"/>
                  </a:lnTo>
                  <a:lnTo>
                    <a:pt x="7" y="101"/>
                  </a:lnTo>
                  <a:lnTo>
                    <a:pt x="3" y="115"/>
                  </a:lnTo>
                  <a:lnTo>
                    <a:pt x="0" y="129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59"/>
                  </a:lnTo>
                  <a:lnTo>
                    <a:pt x="3" y="174"/>
                  </a:lnTo>
                  <a:lnTo>
                    <a:pt x="7" y="187"/>
                  </a:lnTo>
                  <a:lnTo>
                    <a:pt x="11" y="201"/>
                  </a:lnTo>
                  <a:lnTo>
                    <a:pt x="18" y="213"/>
                  </a:lnTo>
                  <a:lnTo>
                    <a:pt x="25" y="225"/>
                  </a:lnTo>
                  <a:lnTo>
                    <a:pt x="32" y="236"/>
                  </a:lnTo>
                  <a:lnTo>
                    <a:pt x="42" y="246"/>
                  </a:lnTo>
                  <a:lnTo>
                    <a:pt x="52" y="256"/>
                  </a:lnTo>
                  <a:lnTo>
                    <a:pt x="63" y="263"/>
                  </a:lnTo>
                  <a:lnTo>
                    <a:pt x="75" y="270"/>
                  </a:lnTo>
                  <a:lnTo>
                    <a:pt x="88" y="277"/>
                  </a:lnTo>
                  <a:lnTo>
                    <a:pt x="101" y="282"/>
                  </a:lnTo>
                  <a:lnTo>
                    <a:pt x="115" y="285"/>
                  </a:lnTo>
                  <a:lnTo>
                    <a:pt x="129" y="288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59" y="288"/>
                  </a:lnTo>
                  <a:lnTo>
                    <a:pt x="173" y="285"/>
                  </a:lnTo>
                  <a:lnTo>
                    <a:pt x="187" y="282"/>
                  </a:lnTo>
                  <a:lnTo>
                    <a:pt x="200" y="277"/>
                  </a:lnTo>
                  <a:lnTo>
                    <a:pt x="213" y="270"/>
                  </a:lnTo>
                  <a:lnTo>
                    <a:pt x="225" y="263"/>
                  </a:lnTo>
                  <a:lnTo>
                    <a:pt x="236" y="256"/>
                  </a:lnTo>
                  <a:lnTo>
                    <a:pt x="246" y="246"/>
                  </a:lnTo>
                  <a:lnTo>
                    <a:pt x="256" y="236"/>
                  </a:lnTo>
                  <a:lnTo>
                    <a:pt x="263" y="225"/>
                  </a:lnTo>
                  <a:lnTo>
                    <a:pt x="270" y="213"/>
                  </a:lnTo>
                  <a:lnTo>
                    <a:pt x="277" y="201"/>
                  </a:lnTo>
                  <a:lnTo>
                    <a:pt x="281" y="187"/>
                  </a:lnTo>
                  <a:lnTo>
                    <a:pt x="285" y="174"/>
                  </a:lnTo>
                  <a:lnTo>
                    <a:pt x="288" y="159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29"/>
                  </a:lnTo>
                  <a:lnTo>
                    <a:pt x="285" y="115"/>
                  </a:lnTo>
                  <a:lnTo>
                    <a:pt x="281" y="101"/>
                  </a:lnTo>
                  <a:lnTo>
                    <a:pt x="277" y="88"/>
                  </a:lnTo>
                  <a:lnTo>
                    <a:pt x="270" y="75"/>
                  </a:lnTo>
                  <a:lnTo>
                    <a:pt x="263" y="63"/>
                  </a:lnTo>
                  <a:lnTo>
                    <a:pt x="256" y="52"/>
                  </a:lnTo>
                  <a:lnTo>
                    <a:pt x="246" y="42"/>
                  </a:lnTo>
                  <a:lnTo>
                    <a:pt x="236" y="34"/>
                  </a:lnTo>
                  <a:lnTo>
                    <a:pt x="225" y="25"/>
                  </a:lnTo>
                  <a:lnTo>
                    <a:pt x="213" y="18"/>
                  </a:lnTo>
                  <a:lnTo>
                    <a:pt x="200" y="12"/>
                  </a:lnTo>
                  <a:lnTo>
                    <a:pt x="187" y="7"/>
                  </a:lnTo>
                  <a:lnTo>
                    <a:pt x="173" y="3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24" name="Freeform 377"/>
            <p:cNvSpPr>
              <a:spLocks/>
            </p:cNvSpPr>
            <p:nvPr/>
          </p:nvSpPr>
          <p:spPr bwMode="auto">
            <a:xfrm>
              <a:off x="3989388" y="520700"/>
              <a:ext cx="85725" cy="85725"/>
            </a:xfrm>
            <a:custGeom>
              <a:avLst/>
              <a:gdLst>
                <a:gd name="T0" fmla="*/ 54 w 54"/>
                <a:gd name="T1" fmla="*/ 0 h 54"/>
                <a:gd name="T2" fmla="*/ 0 w 54"/>
                <a:gd name="T3" fmla="*/ 43 h 54"/>
                <a:gd name="T4" fmla="*/ 0 w 54"/>
                <a:gd name="T5" fmla="*/ 54 h 54"/>
                <a:gd name="T6" fmla="*/ 11 w 54"/>
                <a:gd name="T7" fmla="*/ 54 h 54"/>
                <a:gd name="T8" fmla="*/ 54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0"/>
                  </a:moveTo>
                  <a:lnTo>
                    <a:pt x="0" y="43"/>
                  </a:lnTo>
                  <a:lnTo>
                    <a:pt x="0" y="54"/>
                  </a:lnTo>
                  <a:lnTo>
                    <a:pt x="11" y="5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25" name="Freeform 378"/>
            <p:cNvSpPr>
              <a:spLocks/>
            </p:cNvSpPr>
            <p:nvPr/>
          </p:nvSpPr>
          <p:spPr bwMode="auto">
            <a:xfrm>
              <a:off x="3989388" y="520700"/>
              <a:ext cx="85725" cy="85725"/>
            </a:xfrm>
            <a:custGeom>
              <a:avLst/>
              <a:gdLst>
                <a:gd name="T0" fmla="*/ 54 w 54"/>
                <a:gd name="T1" fmla="*/ 0 h 54"/>
                <a:gd name="T2" fmla="*/ 0 w 54"/>
                <a:gd name="T3" fmla="*/ 54 h 54"/>
                <a:gd name="T4" fmla="*/ 11 w 54"/>
                <a:gd name="T5" fmla="*/ 54 h 54"/>
                <a:gd name="T6" fmla="*/ 54 w 5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4">
                  <a:moveTo>
                    <a:pt x="54" y="0"/>
                  </a:moveTo>
                  <a:lnTo>
                    <a:pt x="0" y="54"/>
                  </a:lnTo>
                  <a:lnTo>
                    <a:pt x="11" y="5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26" name="Freeform 379"/>
            <p:cNvSpPr>
              <a:spLocks noEditPoints="1"/>
            </p:cNvSpPr>
            <p:nvPr/>
          </p:nvSpPr>
          <p:spPr bwMode="auto">
            <a:xfrm>
              <a:off x="3989388" y="520700"/>
              <a:ext cx="85725" cy="85725"/>
            </a:xfrm>
            <a:custGeom>
              <a:avLst/>
              <a:gdLst>
                <a:gd name="T0" fmla="*/ 50 w 54"/>
                <a:gd name="T1" fmla="*/ 4 h 54"/>
                <a:gd name="T2" fmla="*/ 11 w 54"/>
                <a:gd name="T3" fmla="*/ 54 h 54"/>
                <a:gd name="T4" fmla="*/ 0 w 54"/>
                <a:gd name="T5" fmla="*/ 54 h 54"/>
                <a:gd name="T6" fmla="*/ 0 w 54"/>
                <a:gd name="T7" fmla="*/ 43 h 54"/>
                <a:gd name="T8" fmla="*/ 50 w 54"/>
                <a:gd name="T9" fmla="*/ 4 h 54"/>
                <a:gd name="T10" fmla="*/ 54 w 54"/>
                <a:gd name="T11" fmla="*/ 0 h 54"/>
                <a:gd name="T12" fmla="*/ 0 w 54"/>
                <a:gd name="T13" fmla="*/ 43 h 54"/>
                <a:gd name="T14" fmla="*/ 0 w 54"/>
                <a:gd name="T15" fmla="*/ 54 h 54"/>
                <a:gd name="T16" fmla="*/ 11 w 54"/>
                <a:gd name="T17" fmla="*/ 54 h 54"/>
                <a:gd name="T18" fmla="*/ 54 w 54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50" y="4"/>
                  </a:moveTo>
                  <a:lnTo>
                    <a:pt x="11" y="54"/>
                  </a:lnTo>
                  <a:lnTo>
                    <a:pt x="0" y="54"/>
                  </a:lnTo>
                  <a:lnTo>
                    <a:pt x="0" y="43"/>
                  </a:lnTo>
                  <a:lnTo>
                    <a:pt x="50" y="4"/>
                  </a:lnTo>
                  <a:close/>
                  <a:moveTo>
                    <a:pt x="54" y="0"/>
                  </a:moveTo>
                  <a:lnTo>
                    <a:pt x="0" y="43"/>
                  </a:lnTo>
                  <a:lnTo>
                    <a:pt x="0" y="54"/>
                  </a:lnTo>
                  <a:lnTo>
                    <a:pt x="11" y="5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27" name="Freeform 380"/>
            <p:cNvSpPr>
              <a:spLocks/>
            </p:cNvSpPr>
            <p:nvPr/>
          </p:nvSpPr>
          <p:spPr bwMode="auto">
            <a:xfrm>
              <a:off x="3903663" y="606425"/>
              <a:ext cx="85725" cy="85725"/>
            </a:xfrm>
            <a:custGeom>
              <a:avLst/>
              <a:gdLst>
                <a:gd name="T0" fmla="*/ 0 w 54"/>
                <a:gd name="T1" fmla="*/ 54 h 54"/>
                <a:gd name="T2" fmla="*/ 54 w 54"/>
                <a:gd name="T3" fmla="*/ 11 h 54"/>
                <a:gd name="T4" fmla="*/ 54 w 54"/>
                <a:gd name="T5" fmla="*/ 0 h 54"/>
                <a:gd name="T6" fmla="*/ 43 w 54"/>
                <a:gd name="T7" fmla="*/ 0 h 54"/>
                <a:gd name="T8" fmla="*/ 0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11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28" name="Freeform 381"/>
            <p:cNvSpPr>
              <a:spLocks/>
            </p:cNvSpPr>
            <p:nvPr/>
          </p:nvSpPr>
          <p:spPr bwMode="auto">
            <a:xfrm>
              <a:off x="3903663" y="606425"/>
              <a:ext cx="85725" cy="85725"/>
            </a:xfrm>
            <a:custGeom>
              <a:avLst/>
              <a:gdLst>
                <a:gd name="T0" fmla="*/ 0 w 54"/>
                <a:gd name="T1" fmla="*/ 54 h 54"/>
                <a:gd name="T2" fmla="*/ 54 w 54"/>
                <a:gd name="T3" fmla="*/ 0 h 54"/>
                <a:gd name="T4" fmla="*/ 43 w 54"/>
                <a:gd name="T5" fmla="*/ 0 h 54"/>
                <a:gd name="T6" fmla="*/ 0 w 54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0"/>
                  </a:lnTo>
                  <a:lnTo>
                    <a:pt x="43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29" name="Freeform 382"/>
            <p:cNvSpPr>
              <a:spLocks noEditPoints="1"/>
            </p:cNvSpPr>
            <p:nvPr/>
          </p:nvSpPr>
          <p:spPr bwMode="auto">
            <a:xfrm>
              <a:off x="3903663" y="606425"/>
              <a:ext cx="85725" cy="85725"/>
            </a:xfrm>
            <a:custGeom>
              <a:avLst/>
              <a:gdLst>
                <a:gd name="T0" fmla="*/ 4 w 54"/>
                <a:gd name="T1" fmla="*/ 52 h 54"/>
                <a:gd name="T2" fmla="*/ 43 w 54"/>
                <a:gd name="T3" fmla="*/ 0 h 54"/>
                <a:gd name="T4" fmla="*/ 54 w 54"/>
                <a:gd name="T5" fmla="*/ 0 h 54"/>
                <a:gd name="T6" fmla="*/ 54 w 54"/>
                <a:gd name="T7" fmla="*/ 11 h 54"/>
                <a:gd name="T8" fmla="*/ 4 w 54"/>
                <a:gd name="T9" fmla="*/ 52 h 54"/>
                <a:gd name="T10" fmla="*/ 0 w 54"/>
                <a:gd name="T11" fmla="*/ 54 h 54"/>
                <a:gd name="T12" fmla="*/ 54 w 54"/>
                <a:gd name="T13" fmla="*/ 11 h 54"/>
                <a:gd name="T14" fmla="*/ 54 w 54"/>
                <a:gd name="T15" fmla="*/ 0 h 54"/>
                <a:gd name="T16" fmla="*/ 43 w 54"/>
                <a:gd name="T17" fmla="*/ 0 h 54"/>
                <a:gd name="T18" fmla="*/ 0 w 54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4" y="52"/>
                  </a:moveTo>
                  <a:lnTo>
                    <a:pt x="43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4" y="52"/>
                  </a:lnTo>
                  <a:close/>
                  <a:moveTo>
                    <a:pt x="0" y="54"/>
                  </a:moveTo>
                  <a:lnTo>
                    <a:pt x="54" y="11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30" name="Freeform 383"/>
            <p:cNvSpPr>
              <a:spLocks/>
            </p:cNvSpPr>
            <p:nvPr/>
          </p:nvSpPr>
          <p:spPr bwMode="auto">
            <a:xfrm>
              <a:off x="3989388" y="606425"/>
              <a:ext cx="85725" cy="85725"/>
            </a:xfrm>
            <a:custGeom>
              <a:avLst/>
              <a:gdLst>
                <a:gd name="T0" fmla="*/ 54 w 54"/>
                <a:gd name="T1" fmla="*/ 54 h 54"/>
                <a:gd name="T2" fmla="*/ 11 w 54"/>
                <a:gd name="T3" fmla="*/ 0 h 54"/>
                <a:gd name="T4" fmla="*/ 0 w 54"/>
                <a:gd name="T5" fmla="*/ 0 h 54"/>
                <a:gd name="T6" fmla="*/ 0 w 54"/>
                <a:gd name="T7" fmla="*/ 11 h 54"/>
                <a:gd name="T8" fmla="*/ 54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5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5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31" name="Freeform 384"/>
            <p:cNvSpPr>
              <a:spLocks/>
            </p:cNvSpPr>
            <p:nvPr/>
          </p:nvSpPr>
          <p:spPr bwMode="auto">
            <a:xfrm>
              <a:off x="3989388" y="606425"/>
              <a:ext cx="85725" cy="85725"/>
            </a:xfrm>
            <a:custGeom>
              <a:avLst/>
              <a:gdLst>
                <a:gd name="T0" fmla="*/ 54 w 54"/>
                <a:gd name="T1" fmla="*/ 54 h 54"/>
                <a:gd name="T2" fmla="*/ 0 w 54"/>
                <a:gd name="T3" fmla="*/ 0 h 54"/>
                <a:gd name="T4" fmla="*/ 0 w 54"/>
                <a:gd name="T5" fmla="*/ 11 h 54"/>
                <a:gd name="T6" fmla="*/ 54 w 54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4">
                  <a:moveTo>
                    <a:pt x="54" y="54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54" y="54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32" name="Freeform 385"/>
            <p:cNvSpPr>
              <a:spLocks noEditPoints="1"/>
            </p:cNvSpPr>
            <p:nvPr/>
          </p:nvSpPr>
          <p:spPr bwMode="auto">
            <a:xfrm>
              <a:off x="3989388" y="606425"/>
              <a:ext cx="85725" cy="85725"/>
            </a:xfrm>
            <a:custGeom>
              <a:avLst/>
              <a:gdLst>
                <a:gd name="T0" fmla="*/ 50 w 54"/>
                <a:gd name="T1" fmla="*/ 52 h 54"/>
                <a:gd name="T2" fmla="*/ 0 w 54"/>
                <a:gd name="T3" fmla="*/ 11 h 54"/>
                <a:gd name="T4" fmla="*/ 0 w 54"/>
                <a:gd name="T5" fmla="*/ 0 h 54"/>
                <a:gd name="T6" fmla="*/ 11 w 54"/>
                <a:gd name="T7" fmla="*/ 0 h 54"/>
                <a:gd name="T8" fmla="*/ 50 w 54"/>
                <a:gd name="T9" fmla="*/ 52 h 54"/>
                <a:gd name="T10" fmla="*/ 54 w 54"/>
                <a:gd name="T11" fmla="*/ 54 h 54"/>
                <a:gd name="T12" fmla="*/ 11 w 54"/>
                <a:gd name="T13" fmla="*/ 0 h 54"/>
                <a:gd name="T14" fmla="*/ 0 w 54"/>
                <a:gd name="T15" fmla="*/ 0 h 54"/>
                <a:gd name="T16" fmla="*/ 0 w 54"/>
                <a:gd name="T17" fmla="*/ 11 h 54"/>
                <a:gd name="T18" fmla="*/ 54 w 54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50" y="5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0" y="52"/>
                  </a:lnTo>
                  <a:close/>
                  <a:moveTo>
                    <a:pt x="54" y="5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54" y="54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33" name="Freeform 386"/>
            <p:cNvSpPr>
              <a:spLocks/>
            </p:cNvSpPr>
            <p:nvPr/>
          </p:nvSpPr>
          <p:spPr bwMode="auto">
            <a:xfrm>
              <a:off x="3903663" y="520700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43 w 54"/>
                <a:gd name="T3" fmla="*/ 54 h 54"/>
                <a:gd name="T4" fmla="*/ 54 w 54"/>
                <a:gd name="T5" fmla="*/ 54 h 54"/>
                <a:gd name="T6" fmla="*/ 54 w 54"/>
                <a:gd name="T7" fmla="*/ 43 h 54"/>
                <a:gd name="T8" fmla="*/ 0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43" y="54"/>
                  </a:lnTo>
                  <a:lnTo>
                    <a:pt x="54" y="54"/>
                  </a:lnTo>
                  <a:lnTo>
                    <a:pt x="5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34" name="Freeform 387"/>
            <p:cNvSpPr>
              <a:spLocks/>
            </p:cNvSpPr>
            <p:nvPr/>
          </p:nvSpPr>
          <p:spPr bwMode="auto">
            <a:xfrm>
              <a:off x="3903663" y="520700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54 w 54"/>
                <a:gd name="T3" fmla="*/ 54 h 54"/>
                <a:gd name="T4" fmla="*/ 54 w 54"/>
                <a:gd name="T5" fmla="*/ 43 h 54"/>
                <a:gd name="T6" fmla="*/ 0 w 5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54" y="54"/>
                  </a:lnTo>
                  <a:lnTo>
                    <a:pt x="5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35" name="Freeform 388"/>
            <p:cNvSpPr>
              <a:spLocks noEditPoints="1"/>
            </p:cNvSpPr>
            <p:nvPr/>
          </p:nvSpPr>
          <p:spPr bwMode="auto">
            <a:xfrm>
              <a:off x="3903663" y="520700"/>
              <a:ext cx="85725" cy="85725"/>
            </a:xfrm>
            <a:custGeom>
              <a:avLst/>
              <a:gdLst>
                <a:gd name="T0" fmla="*/ 4 w 54"/>
                <a:gd name="T1" fmla="*/ 4 h 54"/>
                <a:gd name="T2" fmla="*/ 54 w 54"/>
                <a:gd name="T3" fmla="*/ 43 h 54"/>
                <a:gd name="T4" fmla="*/ 54 w 54"/>
                <a:gd name="T5" fmla="*/ 54 h 54"/>
                <a:gd name="T6" fmla="*/ 43 w 54"/>
                <a:gd name="T7" fmla="*/ 54 h 54"/>
                <a:gd name="T8" fmla="*/ 4 w 54"/>
                <a:gd name="T9" fmla="*/ 4 h 54"/>
                <a:gd name="T10" fmla="*/ 0 w 54"/>
                <a:gd name="T11" fmla="*/ 0 h 54"/>
                <a:gd name="T12" fmla="*/ 43 w 54"/>
                <a:gd name="T13" fmla="*/ 54 h 54"/>
                <a:gd name="T14" fmla="*/ 54 w 54"/>
                <a:gd name="T15" fmla="*/ 54 h 54"/>
                <a:gd name="T16" fmla="*/ 54 w 54"/>
                <a:gd name="T17" fmla="*/ 43 h 54"/>
                <a:gd name="T18" fmla="*/ 0 w 54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4" y="4"/>
                  </a:moveTo>
                  <a:lnTo>
                    <a:pt x="54" y="43"/>
                  </a:lnTo>
                  <a:lnTo>
                    <a:pt x="54" y="54"/>
                  </a:lnTo>
                  <a:lnTo>
                    <a:pt x="43" y="54"/>
                  </a:lnTo>
                  <a:lnTo>
                    <a:pt x="4" y="4"/>
                  </a:lnTo>
                  <a:close/>
                  <a:moveTo>
                    <a:pt x="0" y="0"/>
                  </a:moveTo>
                  <a:lnTo>
                    <a:pt x="43" y="54"/>
                  </a:lnTo>
                  <a:lnTo>
                    <a:pt x="54" y="54"/>
                  </a:lnTo>
                  <a:lnTo>
                    <a:pt x="5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36" name="Freeform 389"/>
            <p:cNvSpPr>
              <a:spLocks/>
            </p:cNvSpPr>
            <p:nvPr/>
          </p:nvSpPr>
          <p:spPr bwMode="auto">
            <a:xfrm>
              <a:off x="3971926" y="449262"/>
              <a:ext cx="34925" cy="157163"/>
            </a:xfrm>
            <a:custGeom>
              <a:avLst/>
              <a:gdLst>
                <a:gd name="T0" fmla="*/ 11 w 22"/>
                <a:gd name="T1" fmla="*/ 0 h 99"/>
                <a:gd name="T2" fmla="*/ 0 w 22"/>
                <a:gd name="T3" fmla="*/ 88 h 99"/>
                <a:gd name="T4" fmla="*/ 11 w 22"/>
                <a:gd name="T5" fmla="*/ 99 h 99"/>
                <a:gd name="T6" fmla="*/ 22 w 22"/>
                <a:gd name="T7" fmla="*/ 88 h 99"/>
                <a:gd name="T8" fmla="*/ 11 w 2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9">
                  <a:moveTo>
                    <a:pt x="11" y="0"/>
                  </a:moveTo>
                  <a:lnTo>
                    <a:pt x="0" y="88"/>
                  </a:lnTo>
                  <a:lnTo>
                    <a:pt x="11" y="99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37" name="Freeform 390"/>
            <p:cNvSpPr>
              <a:spLocks/>
            </p:cNvSpPr>
            <p:nvPr/>
          </p:nvSpPr>
          <p:spPr bwMode="auto">
            <a:xfrm>
              <a:off x="3989388" y="449262"/>
              <a:ext cx="17463" cy="157163"/>
            </a:xfrm>
            <a:custGeom>
              <a:avLst/>
              <a:gdLst>
                <a:gd name="T0" fmla="*/ 0 w 11"/>
                <a:gd name="T1" fmla="*/ 0 h 99"/>
                <a:gd name="T2" fmla="*/ 0 w 11"/>
                <a:gd name="T3" fmla="*/ 99 h 99"/>
                <a:gd name="T4" fmla="*/ 11 w 11"/>
                <a:gd name="T5" fmla="*/ 88 h 99"/>
                <a:gd name="T6" fmla="*/ 0 w 11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9">
                  <a:moveTo>
                    <a:pt x="0" y="0"/>
                  </a:moveTo>
                  <a:lnTo>
                    <a:pt x="0" y="99"/>
                  </a:lnTo>
                  <a:lnTo>
                    <a:pt x="11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38" name="Freeform 391"/>
            <p:cNvSpPr>
              <a:spLocks noEditPoints="1"/>
            </p:cNvSpPr>
            <p:nvPr/>
          </p:nvSpPr>
          <p:spPr bwMode="auto">
            <a:xfrm>
              <a:off x="3971926" y="449262"/>
              <a:ext cx="34925" cy="157163"/>
            </a:xfrm>
            <a:custGeom>
              <a:avLst/>
              <a:gdLst>
                <a:gd name="T0" fmla="*/ 11 w 22"/>
                <a:gd name="T1" fmla="*/ 5 h 99"/>
                <a:gd name="T2" fmla="*/ 21 w 22"/>
                <a:gd name="T3" fmla="*/ 88 h 99"/>
                <a:gd name="T4" fmla="*/ 11 w 22"/>
                <a:gd name="T5" fmla="*/ 98 h 99"/>
                <a:gd name="T6" fmla="*/ 1 w 22"/>
                <a:gd name="T7" fmla="*/ 88 h 99"/>
                <a:gd name="T8" fmla="*/ 11 w 22"/>
                <a:gd name="T9" fmla="*/ 5 h 99"/>
                <a:gd name="T10" fmla="*/ 11 w 22"/>
                <a:gd name="T11" fmla="*/ 0 h 99"/>
                <a:gd name="T12" fmla="*/ 0 w 22"/>
                <a:gd name="T13" fmla="*/ 88 h 99"/>
                <a:gd name="T14" fmla="*/ 11 w 22"/>
                <a:gd name="T15" fmla="*/ 99 h 99"/>
                <a:gd name="T16" fmla="*/ 22 w 22"/>
                <a:gd name="T17" fmla="*/ 88 h 99"/>
                <a:gd name="T18" fmla="*/ 11 w 22"/>
                <a:gd name="T1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99">
                  <a:moveTo>
                    <a:pt x="11" y="5"/>
                  </a:moveTo>
                  <a:lnTo>
                    <a:pt x="21" y="88"/>
                  </a:lnTo>
                  <a:lnTo>
                    <a:pt x="11" y="98"/>
                  </a:lnTo>
                  <a:lnTo>
                    <a:pt x="1" y="88"/>
                  </a:lnTo>
                  <a:lnTo>
                    <a:pt x="11" y="5"/>
                  </a:lnTo>
                  <a:close/>
                  <a:moveTo>
                    <a:pt x="11" y="0"/>
                  </a:moveTo>
                  <a:lnTo>
                    <a:pt x="0" y="88"/>
                  </a:lnTo>
                  <a:lnTo>
                    <a:pt x="11" y="99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39" name="Freeform 392"/>
            <p:cNvSpPr>
              <a:spLocks/>
            </p:cNvSpPr>
            <p:nvPr/>
          </p:nvSpPr>
          <p:spPr bwMode="auto">
            <a:xfrm>
              <a:off x="3971926" y="606425"/>
              <a:ext cx="34925" cy="157163"/>
            </a:xfrm>
            <a:custGeom>
              <a:avLst/>
              <a:gdLst>
                <a:gd name="T0" fmla="*/ 11 w 22"/>
                <a:gd name="T1" fmla="*/ 99 h 99"/>
                <a:gd name="T2" fmla="*/ 22 w 22"/>
                <a:gd name="T3" fmla="*/ 11 h 99"/>
                <a:gd name="T4" fmla="*/ 11 w 22"/>
                <a:gd name="T5" fmla="*/ 0 h 99"/>
                <a:gd name="T6" fmla="*/ 0 w 22"/>
                <a:gd name="T7" fmla="*/ 11 h 99"/>
                <a:gd name="T8" fmla="*/ 11 w 22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9">
                  <a:moveTo>
                    <a:pt x="11" y="99"/>
                  </a:move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40" name="Freeform 393"/>
            <p:cNvSpPr>
              <a:spLocks/>
            </p:cNvSpPr>
            <p:nvPr/>
          </p:nvSpPr>
          <p:spPr bwMode="auto">
            <a:xfrm>
              <a:off x="3971926" y="606425"/>
              <a:ext cx="17463" cy="157163"/>
            </a:xfrm>
            <a:custGeom>
              <a:avLst/>
              <a:gdLst>
                <a:gd name="T0" fmla="*/ 11 w 11"/>
                <a:gd name="T1" fmla="*/ 99 h 99"/>
                <a:gd name="T2" fmla="*/ 11 w 11"/>
                <a:gd name="T3" fmla="*/ 0 h 99"/>
                <a:gd name="T4" fmla="*/ 0 w 11"/>
                <a:gd name="T5" fmla="*/ 11 h 99"/>
                <a:gd name="T6" fmla="*/ 11 w 11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9">
                  <a:moveTo>
                    <a:pt x="11" y="99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41" name="Freeform 394"/>
            <p:cNvSpPr>
              <a:spLocks noEditPoints="1"/>
            </p:cNvSpPr>
            <p:nvPr/>
          </p:nvSpPr>
          <p:spPr bwMode="auto">
            <a:xfrm>
              <a:off x="3971926" y="606425"/>
              <a:ext cx="34925" cy="157163"/>
            </a:xfrm>
            <a:custGeom>
              <a:avLst/>
              <a:gdLst>
                <a:gd name="T0" fmla="*/ 11 w 22"/>
                <a:gd name="T1" fmla="*/ 95 h 99"/>
                <a:gd name="T2" fmla="*/ 1 w 22"/>
                <a:gd name="T3" fmla="*/ 11 h 99"/>
                <a:gd name="T4" fmla="*/ 11 w 22"/>
                <a:gd name="T5" fmla="*/ 1 h 99"/>
                <a:gd name="T6" fmla="*/ 21 w 22"/>
                <a:gd name="T7" fmla="*/ 11 h 99"/>
                <a:gd name="T8" fmla="*/ 11 w 22"/>
                <a:gd name="T9" fmla="*/ 95 h 99"/>
                <a:gd name="T10" fmla="*/ 11 w 22"/>
                <a:gd name="T11" fmla="*/ 99 h 99"/>
                <a:gd name="T12" fmla="*/ 22 w 22"/>
                <a:gd name="T13" fmla="*/ 11 h 99"/>
                <a:gd name="T14" fmla="*/ 11 w 22"/>
                <a:gd name="T15" fmla="*/ 0 h 99"/>
                <a:gd name="T16" fmla="*/ 0 w 22"/>
                <a:gd name="T17" fmla="*/ 11 h 99"/>
                <a:gd name="T18" fmla="*/ 11 w 22"/>
                <a:gd name="T1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99">
                  <a:moveTo>
                    <a:pt x="11" y="95"/>
                  </a:moveTo>
                  <a:lnTo>
                    <a:pt x="1" y="11"/>
                  </a:lnTo>
                  <a:lnTo>
                    <a:pt x="11" y="1"/>
                  </a:lnTo>
                  <a:lnTo>
                    <a:pt x="21" y="11"/>
                  </a:lnTo>
                  <a:lnTo>
                    <a:pt x="11" y="95"/>
                  </a:lnTo>
                  <a:close/>
                  <a:moveTo>
                    <a:pt x="11" y="99"/>
                  </a:move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42" name="Freeform 395"/>
            <p:cNvSpPr>
              <a:spLocks/>
            </p:cNvSpPr>
            <p:nvPr/>
          </p:nvSpPr>
          <p:spPr bwMode="auto">
            <a:xfrm>
              <a:off x="3989388" y="588962"/>
              <a:ext cx="157163" cy="34925"/>
            </a:xfrm>
            <a:custGeom>
              <a:avLst/>
              <a:gdLst>
                <a:gd name="T0" fmla="*/ 99 w 99"/>
                <a:gd name="T1" fmla="*/ 11 h 22"/>
                <a:gd name="T2" fmla="*/ 11 w 99"/>
                <a:gd name="T3" fmla="*/ 0 h 22"/>
                <a:gd name="T4" fmla="*/ 0 w 99"/>
                <a:gd name="T5" fmla="*/ 11 h 22"/>
                <a:gd name="T6" fmla="*/ 11 w 99"/>
                <a:gd name="T7" fmla="*/ 22 h 22"/>
                <a:gd name="T8" fmla="*/ 99 w 99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2">
                  <a:moveTo>
                    <a:pt x="99" y="11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9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43" name="Freeform 396"/>
            <p:cNvSpPr>
              <a:spLocks/>
            </p:cNvSpPr>
            <p:nvPr/>
          </p:nvSpPr>
          <p:spPr bwMode="auto">
            <a:xfrm>
              <a:off x="3989388" y="606425"/>
              <a:ext cx="157163" cy="17463"/>
            </a:xfrm>
            <a:custGeom>
              <a:avLst/>
              <a:gdLst>
                <a:gd name="T0" fmla="*/ 99 w 99"/>
                <a:gd name="T1" fmla="*/ 0 h 11"/>
                <a:gd name="T2" fmla="*/ 0 w 99"/>
                <a:gd name="T3" fmla="*/ 0 h 11"/>
                <a:gd name="T4" fmla="*/ 11 w 99"/>
                <a:gd name="T5" fmla="*/ 11 h 11"/>
                <a:gd name="T6" fmla="*/ 99 w 9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1">
                  <a:moveTo>
                    <a:pt x="99" y="0"/>
                  </a:moveTo>
                  <a:lnTo>
                    <a:pt x="0" y="0"/>
                  </a:lnTo>
                  <a:lnTo>
                    <a:pt x="11" y="1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44" name="Freeform 397"/>
            <p:cNvSpPr>
              <a:spLocks noEditPoints="1"/>
            </p:cNvSpPr>
            <p:nvPr/>
          </p:nvSpPr>
          <p:spPr bwMode="auto">
            <a:xfrm>
              <a:off x="3989388" y="588962"/>
              <a:ext cx="157163" cy="34925"/>
            </a:xfrm>
            <a:custGeom>
              <a:avLst/>
              <a:gdLst>
                <a:gd name="T0" fmla="*/ 95 w 99"/>
                <a:gd name="T1" fmla="*/ 11 h 22"/>
                <a:gd name="T2" fmla="*/ 11 w 99"/>
                <a:gd name="T3" fmla="*/ 21 h 22"/>
                <a:gd name="T4" fmla="*/ 1 w 99"/>
                <a:gd name="T5" fmla="*/ 11 h 22"/>
                <a:gd name="T6" fmla="*/ 11 w 99"/>
                <a:gd name="T7" fmla="*/ 1 h 22"/>
                <a:gd name="T8" fmla="*/ 95 w 99"/>
                <a:gd name="T9" fmla="*/ 11 h 22"/>
                <a:gd name="T10" fmla="*/ 99 w 99"/>
                <a:gd name="T11" fmla="*/ 11 h 22"/>
                <a:gd name="T12" fmla="*/ 11 w 99"/>
                <a:gd name="T13" fmla="*/ 0 h 22"/>
                <a:gd name="T14" fmla="*/ 0 w 99"/>
                <a:gd name="T15" fmla="*/ 11 h 22"/>
                <a:gd name="T16" fmla="*/ 11 w 99"/>
                <a:gd name="T17" fmla="*/ 22 h 22"/>
                <a:gd name="T18" fmla="*/ 99 w 99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22">
                  <a:moveTo>
                    <a:pt x="95" y="11"/>
                  </a:moveTo>
                  <a:lnTo>
                    <a:pt x="11" y="21"/>
                  </a:lnTo>
                  <a:lnTo>
                    <a:pt x="1" y="11"/>
                  </a:lnTo>
                  <a:lnTo>
                    <a:pt x="11" y="1"/>
                  </a:lnTo>
                  <a:lnTo>
                    <a:pt x="95" y="11"/>
                  </a:lnTo>
                  <a:close/>
                  <a:moveTo>
                    <a:pt x="99" y="11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99" y="11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45" name="Freeform 398"/>
            <p:cNvSpPr>
              <a:spLocks/>
            </p:cNvSpPr>
            <p:nvPr/>
          </p:nvSpPr>
          <p:spPr bwMode="auto">
            <a:xfrm>
              <a:off x="3832226" y="588962"/>
              <a:ext cx="157163" cy="34925"/>
            </a:xfrm>
            <a:custGeom>
              <a:avLst/>
              <a:gdLst>
                <a:gd name="T0" fmla="*/ 0 w 99"/>
                <a:gd name="T1" fmla="*/ 11 h 22"/>
                <a:gd name="T2" fmla="*/ 88 w 99"/>
                <a:gd name="T3" fmla="*/ 22 h 22"/>
                <a:gd name="T4" fmla="*/ 99 w 99"/>
                <a:gd name="T5" fmla="*/ 11 h 22"/>
                <a:gd name="T6" fmla="*/ 88 w 99"/>
                <a:gd name="T7" fmla="*/ 0 h 22"/>
                <a:gd name="T8" fmla="*/ 0 w 99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2">
                  <a:moveTo>
                    <a:pt x="0" y="11"/>
                  </a:moveTo>
                  <a:lnTo>
                    <a:pt x="88" y="22"/>
                  </a:lnTo>
                  <a:lnTo>
                    <a:pt x="99" y="11"/>
                  </a:lnTo>
                  <a:lnTo>
                    <a:pt x="88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46" name="Freeform 399"/>
            <p:cNvSpPr>
              <a:spLocks/>
            </p:cNvSpPr>
            <p:nvPr/>
          </p:nvSpPr>
          <p:spPr bwMode="auto">
            <a:xfrm>
              <a:off x="3832226" y="588962"/>
              <a:ext cx="157163" cy="17463"/>
            </a:xfrm>
            <a:custGeom>
              <a:avLst/>
              <a:gdLst>
                <a:gd name="T0" fmla="*/ 0 w 99"/>
                <a:gd name="T1" fmla="*/ 11 h 11"/>
                <a:gd name="T2" fmla="*/ 99 w 99"/>
                <a:gd name="T3" fmla="*/ 11 h 11"/>
                <a:gd name="T4" fmla="*/ 88 w 99"/>
                <a:gd name="T5" fmla="*/ 0 h 11"/>
                <a:gd name="T6" fmla="*/ 0 w 9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1">
                  <a:moveTo>
                    <a:pt x="0" y="11"/>
                  </a:moveTo>
                  <a:lnTo>
                    <a:pt x="99" y="11"/>
                  </a:lnTo>
                  <a:lnTo>
                    <a:pt x="88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47" name="Freeform 400"/>
            <p:cNvSpPr>
              <a:spLocks noEditPoints="1"/>
            </p:cNvSpPr>
            <p:nvPr/>
          </p:nvSpPr>
          <p:spPr bwMode="auto">
            <a:xfrm>
              <a:off x="3832226" y="588962"/>
              <a:ext cx="157163" cy="34925"/>
            </a:xfrm>
            <a:custGeom>
              <a:avLst/>
              <a:gdLst>
                <a:gd name="T0" fmla="*/ 5 w 99"/>
                <a:gd name="T1" fmla="*/ 11 h 22"/>
                <a:gd name="T2" fmla="*/ 88 w 99"/>
                <a:gd name="T3" fmla="*/ 1 h 22"/>
                <a:gd name="T4" fmla="*/ 98 w 99"/>
                <a:gd name="T5" fmla="*/ 11 h 22"/>
                <a:gd name="T6" fmla="*/ 88 w 99"/>
                <a:gd name="T7" fmla="*/ 21 h 22"/>
                <a:gd name="T8" fmla="*/ 5 w 99"/>
                <a:gd name="T9" fmla="*/ 11 h 22"/>
                <a:gd name="T10" fmla="*/ 0 w 99"/>
                <a:gd name="T11" fmla="*/ 11 h 22"/>
                <a:gd name="T12" fmla="*/ 88 w 99"/>
                <a:gd name="T13" fmla="*/ 22 h 22"/>
                <a:gd name="T14" fmla="*/ 99 w 99"/>
                <a:gd name="T15" fmla="*/ 11 h 22"/>
                <a:gd name="T16" fmla="*/ 88 w 99"/>
                <a:gd name="T17" fmla="*/ 0 h 22"/>
                <a:gd name="T18" fmla="*/ 0 w 99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22">
                  <a:moveTo>
                    <a:pt x="5" y="11"/>
                  </a:moveTo>
                  <a:lnTo>
                    <a:pt x="88" y="1"/>
                  </a:lnTo>
                  <a:lnTo>
                    <a:pt x="98" y="11"/>
                  </a:lnTo>
                  <a:lnTo>
                    <a:pt x="88" y="21"/>
                  </a:lnTo>
                  <a:lnTo>
                    <a:pt x="5" y="11"/>
                  </a:lnTo>
                  <a:close/>
                  <a:moveTo>
                    <a:pt x="0" y="11"/>
                  </a:moveTo>
                  <a:lnTo>
                    <a:pt x="88" y="22"/>
                  </a:lnTo>
                  <a:lnTo>
                    <a:pt x="99" y="11"/>
                  </a:lnTo>
                  <a:lnTo>
                    <a:pt x="88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48" name="Freeform 401"/>
            <p:cNvSpPr>
              <a:spLocks/>
            </p:cNvSpPr>
            <p:nvPr/>
          </p:nvSpPr>
          <p:spPr bwMode="auto">
            <a:xfrm>
              <a:off x="3903663" y="520700"/>
              <a:ext cx="171450" cy="171450"/>
            </a:xfrm>
            <a:custGeom>
              <a:avLst/>
              <a:gdLst>
                <a:gd name="T0" fmla="*/ 54 w 108"/>
                <a:gd name="T1" fmla="*/ 0 h 108"/>
                <a:gd name="T2" fmla="*/ 54 w 108"/>
                <a:gd name="T3" fmla="*/ 0 h 108"/>
                <a:gd name="T4" fmla="*/ 43 w 108"/>
                <a:gd name="T5" fmla="*/ 1 h 108"/>
                <a:gd name="T6" fmla="*/ 33 w 108"/>
                <a:gd name="T7" fmla="*/ 5 h 108"/>
                <a:gd name="T8" fmla="*/ 25 w 108"/>
                <a:gd name="T9" fmla="*/ 10 h 108"/>
                <a:gd name="T10" fmla="*/ 16 w 108"/>
                <a:gd name="T11" fmla="*/ 16 h 108"/>
                <a:gd name="T12" fmla="*/ 10 w 108"/>
                <a:gd name="T13" fmla="*/ 25 h 108"/>
                <a:gd name="T14" fmla="*/ 5 w 108"/>
                <a:gd name="T15" fmla="*/ 33 h 108"/>
                <a:gd name="T16" fmla="*/ 1 w 108"/>
                <a:gd name="T17" fmla="*/ 43 h 108"/>
                <a:gd name="T18" fmla="*/ 0 w 108"/>
                <a:gd name="T19" fmla="*/ 54 h 108"/>
                <a:gd name="T20" fmla="*/ 0 w 108"/>
                <a:gd name="T21" fmla="*/ 54 h 108"/>
                <a:gd name="T22" fmla="*/ 1 w 108"/>
                <a:gd name="T23" fmla="*/ 65 h 108"/>
                <a:gd name="T24" fmla="*/ 5 w 108"/>
                <a:gd name="T25" fmla="*/ 75 h 108"/>
                <a:gd name="T26" fmla="*/ 10 w 108"/>
                <a:gd name="T27" fmla="*/ 85 h 108"/>
                <a:gd name="T28" fmla="*/ 16 w 108"/>
                <a:gd name="T29" fmla="*/ 92 h 108"/>
                <a:gd name="T30" fmla="*/ 25 w 108"/>
                <a:gd name="T31" fmla="*/ 98 h 108"/>
                <a:gd name="T32" fmla="*/ 33 w 108"/>
                <a:gd name="T33" fmla="*/ 103 h 108"/>
                <a:gd name="T34" fmla="*/ 43 w 108"/>
                <a:gd name="T35" fmla="*/ 107 h 108"/>
                <a:gd name="T36" fmla="*/ 54 w 108"/>
                <a:gd name="T37" fmla="*/ 108 h 108"/>
                <a:gd name="T38" fmla="*/ 54 w 108"/>
                <a:gd name="T39" fmla="*/ 108 h 108"/>
                <a:gd name="T40" fmla="*/ 65 w 108"/>
                <a:gd name="T41" fmla="*/ 107 h 108"/>
                <a:gd name="T42" fmla="*/ 75 w 108"/>
                <a:gd name="T43" fmla="*/ 103 h 108"/>
                <a:gd name="T44" fmla="*/ 83 w 108"/>
                <a:gd name="T45" fmla="*/ 98 h 108"/>
                <a:gd name="T46" fmla="*/ 92 w 108"/>
                <a:gd name="T47" fmla="*/ 92 h 108"/>
                <a:gd name="T48" fmla="*/ 98 w 108"/>
                <a:gd name="T49" fmla="*/ 85 h 108"/>
                <a:gd name="T50" fmla="*/ 103 w 108"/>
                <a:gd name="T51" fmla="*/ 75 h 108"/>
                <a:gd name="T52" fmla="*/ 107 w 108"/>
                <a:gd name="T53" fmla="*/ 65 h 108"/>
                <a:gd name="T54" fmla="*/ 108 w 108"/>
                <a:gd name="T55" fmla="*/ 54 h 108"/>
                <a:gd name="T56" fmla="*/ 108 w 108"/>
                <a:gd name="T57" fmla="*/ 54 h 108"/>
                <a:gd name="T58" fmla="*/ 107 w 108"/>
                <a:gd name="T59" fmla="*/ 43 h 108"/>
                <a:gd name="T60" fmla="*/ 103 w 108"/>
                <a:gd name="T61" fmla="*/ 33 h 108"/>
                <a:gd name="T62" fmla="*/ 98 w 108"/>
                <a:gd name="T63" fmla="*/ 25 h 108"/>
                <a:gd name="T64" fmla="*/ 92 w 108"/>
                <a:gd name="T65" fmla="*/ 16 h 108"/>
                <a:gd name="T66" fmla="*/ 83 w 108"/>
                <a:gd name="T67" fmla="*/ 10 h 108"/>
                <a:gd name="T68" fmla="*/ 75 w 108"/>
                <a:gd name="T69" fmla="*/ 5 h 108"/>
                <a:gd name="T70" fmla="*/ 65 w 108"/>
                <a:gd name="T71" fmla="*/ 1 h 108"/>
                <a:gd name="T72" fmla="*/ 54 w 108"/>
                <a:gd name="T73" fmla="*/ 0 h 108"/>
                <a:gd name="T74" fmla="*/ 54 w 108"/>
                <a:gd name="T7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54" y="0"/>
                  </a:moveTo>
                  <a:lnTo>
                    <a:pt x="54" y="0"/>
                  </a:lnTo>
                  <a:lnTo>
                    <a:pt x="43" y="1"/>
                  </a:lnTo>
                  <a:lnTo>
                    <a:pt x="33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10" y="25"/>
                  </a:lnTo>
                  <a:lnTo>
                    <a:pt x="5" y="33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65"/>
                  </a:lnTo>
                  <a:lnTo>
                    <a:pt x="5" y="75"/>
                  </a:lnTo>
                  <a:lnTo>
                    <a:pt x="10" y="85"/>
                  </a:lnTo>
                  <a:lnTo>
                    <a:pt x="16" y="92"/>
                  </a:lnTo>
                  <a:lnTo>
                    <a:pt x="25" y="98"/>
                  </a:lnTo>
                  <a:lnTo>
                    <a:pt x="33" y="103"/>
                  </a:lnTo>
                  <a:lnTo>
                    <a:pt x="43" y="107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65" y="107"/>
                  </a:lnTo>
                  <a:lnTo>
                    <a:pt x="75" y="103"/>
                  </a:lnTo>
                  <a:lnTo>
                    <a:pt x="83" y="98"/>
                  </a:lnTo>
                  <a:lnTo>
                    <a:pt x="92" y="92"/>
                  </a:lnTo>
                  <a:lnTo>
                    <a:pt x="98" y="85"/>
                  </a:lnTo>
                  <a:lnTo>
                    <a:pt x="103" y="75"/>
                  </a:lnTo>
                  <a:lnTo>
                    <a:pt x="107" y="65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7" y="43"/>
                  </a:lnTo>
                  <a:lnTo>
                    <a:pt x="103" y="33"/>
                  </a:lnTo>
                  <a:lnTo>
                    <a:pt x="98" y="25"/>
                  </a:lnTo>
                  <a:lnTo>
                    <a:pt x="92" y="16"/>
                  </a:lnTo>
                  <a:lnTo>
                    <a:pt x="83" y="10"/>
                  </a:lnTo>
                  <a:lnTo>
                    <a:pt x="75" y="5"/>
                  </a:lnTo>
                  <a:lnTo>
                    <a:pt x="65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49" name="Freeform 402"/>
            <p:cNvSpPr>
              <a:spLocks/>
            </p:cNvSpPr>
            <p:nvPr/>
          </p:nvSpPr>
          <p:spPr bwMode="auto">
            <a:xfrm>
              <a:off x="3910013" y="528637"/>
              <a:ext cx="158750" cy="157163"/>
            </a:xfrm>
            <a:custGeom>
              <a:avLst/>
              <a:gdLst>
                <a:gd name="T0" fmla="*/ 50 w 100"/>
                <a:gd name="T1" fmla="*/ 0 h 99"/>
                <a:gd name="T2" fmla="*/ 50 w 100"/>
                <a:gd name="T3" fmla="*/ 0 h 99"/>
                <a:gd name="T4" fmla="*/ 60 w 100"/>
                <a:gd name="T5" fmla="*/ 0 h 99"/>
                <a:gd name="T6" fmla="*/ 70 w 100"/>
                <a:gd name="T7" fmla="*/ 4 h 99"/>
                <a:gd name="T8" fmla="*/ 78 w 100"/>
                <a:gd name="T9" fmla="*/ 7 h 99"/>
                <a:gd name="T10" fmla="*/ 86 w 100"/>
                <a:gd name="T11" fmla="*/ 13 h 99"/>
                <a:gd name="T12" fmla="*/ 92 w 100"/>
                <a:gd name="T13" fmla="*/ 21 h 99"/>
                <a:gd name="T14" fmla="*/ 95 w 100"/>
                <a:gd name="T15" fmla="*/ 29 h 99"/>
                <a:gd name="T16" fmla="*/ 99 w 100"/>
                <a:gd name="T17" fmla="*/ 39 h 99"/>
                <a:gd name="T18" fmla="*/ 100 w 100"/>
                <a:gd name="T19" fmla="*/ 49 h 99"/>
                <a:gd name="T20" fmla="*/ 100 w 100"/>
                <a:gd name="T21" fmla="*/ 49 h 99"/>
                <a:gd name="T22" fmla="*/ 99 w 100"/>
                <a:gd name="T23" fmla="*/ 59 h 99"/>
                <a:gd name="T24" fmla="*/ 95 w 100"/>
                <a:gd name="T25" fmla="*/ 69 h 99"/>
                <a:gd name="T26" fmla="*/ 92 w 100"/>
                <a:gd name="T27" fmla="*/ 77 h 99"/>
                <a:gd name="T28" fmla="*/ 86 w 100"/>
                <a:gd name="T29" fmla="*/ 85 h 99"/>
                <a:gd name="T30" fmla="*/ 78 w 100"/>
                <a:gd name="T31" fmla="*/ 91 h 99"/>
                <a:gd name="T32" fmla="*/ 70 w 100"/>
                <a:gd name="T33" fmla="*/ 96 h 99"/>
                <a:gd name="T34" fmla="*/ 60 w 100"/>
                <a:gd name="T35" fmla="*/ 98 h 99"/>
                <a:gd name="T36" fmla="*/ 50 w 100"/>
                <a:gd name="T37" fmla="*/ 99 h 99"/>
                <a:gd name="T38" fmla="*/ 50 w 100"/>
                <a:gd name="T39" fmla="*/ 99 h 99"/>
                <a:gd name="T40" fmla="*/ 40 w 100"/>
                <a:gd name="T41" fmla="*/ 98 h 99"/>
                <a:gd name="T42" fmla="*/ 30 w 100"/>
                <a:gd name="T43" fmla="*/ 96 h 99"/>
                <a:gd name="T44" fmla="*/ 22 w 100"/>
                <a:gd name="T45" fmla="*/ 91 h 99"/>
                <a:gd name="T46" fmla="*/ 14 w 100"/>
                <a:gd name="T47" fmla="*/ 85 h 99"/>
                <a:gd name="T48" fmla="*/ 8 w 100"/>
                <a:gd name="T49" fmla="*/ 77 h 99"/>
                <a:gd name="T50" fmla="*/ 5 w 100"/>
                <a:gd name="T51" fmla="*/ 69 h 99"/>
                <a:gd name="T52" fmla="*/ 1 w 100"/>
                <a:gd name="T53" fmla="*/ 59 h 99"/>
                <a:gd name="T54" fmla="*/ 0 w 100"/>
                <a:gd name="T55" fmla="*/ 49 h 99"/>
                <a:gd name="T56" fmla="*/ 0 w 100"/>
                <a:gd name="T57" fmla="*/ 49 h 99"/>
                <a:gd name="T58" fmla="*/ 1 w 100"/>
                <a:gd name="T59" fmla="*/ 39 h 99"/>
                <a:gd name="T60" fmla="*/ 5 w 100"/>
                <a:gd name="T61" fmla="*/ 29 h 99"/>
                <a:gd name="T62" fmla="*/ 8 w 100"/>
                <a:gd name="T63" fmla="*/ 21 h 99"/>
                <a:gd name="T64" fmla="*/ 14 w 100"/>
                <a:gd name="T65" fmla="*/ 13 h 99"/>
                <a:gd name="T66" fmla="*/ 22 w 100"/>
                <a:gd name="T67" fmla="*/ 7 h 99"/>
                <a:gd name="T68" fmla="*/ 30 w 100"/>
                <a:gd name="T69" fmla="*/ 4 h 99"/>
                <a:gd name="T70" fmla="*/ 40 w 100"/>
                <a:gd name="T71" fmla="*/ 0 h 99"/>
                <a:gd name="T72" fmla="*/ 50 w 100"/>
                <a:gd name="T73" fmla="*/ 0 h 99"/>
                <a:gd name="T74" fmla="*/ 50 w 100"/>
                <a:gd name="T7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lnTo>
                    <a:pt x="50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8" y="7"/>
                  </a:lnTo>
                  <a:lnTo>
                    <a:pt x="86" y="13"/>
                  </a:lnTo>
                  <a:lnTo>
                    <a:pt x="92" y="21"/>
                  </a:lnTo>
                  <a:lnTo>
                    <a:pt x="95" y="29"/>
                  </a:lnTo>
                  <a:lnTo>
                    <a:pt x="99" y="3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59"/>
                  </a:lnTo>
                  <a:lnTo>
                    <a:pt x="95" y="69"/>
                  </a:lnTo>
                  <a:lnTo>
                    <a:pt x="92" y="77"/>
                  </a:lnTo>
                  <a:lnTo>
                    <a:pt x="86" y="85"/>
                  </a:lnTo>
                  <a:lnTo>
                    <a:pt x="78" y="91"/>
                  </a:lnTo>
                  <a:lnTo>
                    <a:pt x="70" y="96"/>
                  </a:lnTo>
                  <a:lnTo>
                    <a:pt x="60" y="98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0" y="98"/>
                  </a:lnTo>
                  <a:lnTo>
                    <a:pt x="30" y="96"/>
                  </a:lnTo>
                  <a:lnTo>
                    <a:pt x="22" y="91"/>
                  </a:lnTo>
                  <a:lnTo>
                    <a:pt x="14" y="85"/>
                  </a:lnTo>
                  <a:lnTo>
                    <a:pt x="8" y="77"/>
                  </a:lnTo>
                  <a:lnTo>
                    <a:pt x="5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5" y="29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2" y="7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50" name="Freeform 403"/>
            <p:cNvSpPr>
              <a:spLocks noEditPoints="1"/>
            </p:cNvSpPr>
            <p:nvPr/>
          </p:nvSpPr>
          <p:spPr bwMode="auto">
            <a:xfrm>
              <a:off x="3759201" y="376237"/>
              <a:ext cx="460375" cy="460375"/>
            </a:xfrm>
            <a:custGeom>
              <a:avLst/>
              <a:gdLst>
                <a:gd name="T0" fmla="*/ 130 w 290"/>
                <a:gd name="T1" fmla="*/ 290 h 290"/>
                <a:gd name="T2" fmla="*/ 89 w 290"/>
                <a:gd name="T3" fmla="*/ 279 h 290"/>
                <a:gd name="T4" fmla="*/ 53 w 290"/>
                <a:gd name="T5" fmla="*/ 257 h 290"/>
                <a:gd name="T6" fmla="*/ 25 w 290"/>
                <a:gd name="T7" fmla="*/ 226 h 290"/>
                <a:gd name="T8" fmla="*/ 6 w 290"/>
                <a:gd name="T9" fmla="*/ 188 h 290"/>
                <a:gd name="T10" fmla="*/ 0 w 290"/>
                <a:gd name="T11" fmla="*/ 145 h 290"/>
                <a:gd name="T12" fmla="*/ 3 w 290"/>
                <a:gd name="T13" fmla="*/ 116 h 290"/>
                <a:gd name="T14" fmla="*/ 17 w 290"/>
                <a:gd name="T15" fmla="*/ 76 h 290"/>
                <a:gd name="T16" fmla="*/ 42 w 290"/>
                <a:gd name="T17" fmla="*/ 43 h 290"/>
                <a:gd name="T18" fmla="*/ 76 w 290"/>
                <a:gd name="T19" fmla="*/ 17 h 290"/>
                <a:gd name="T20" fmla="*/ 116 w 290"/>
                <a:gd name="T21" fmla="*/ 3 h 290"/>
                <a:gd name="T22" fmla="*/ 145 w 290"/>
                <a:gd name="T23" fmla="*/ 0 h 290"/>
                <a:gd name="T24" fmla="*/ 188 w 290"/>
                <a:gd name="T25" fmla="*/ 6 h 290"/>
                <a:gd name="T26" fmla="*/ 226 w 290"/>
                <a:gd name="T27" fmla="*/ 25 h 290"/>
                <a:gd name="T28" fmla="*/ 257 w 290"/>
                <a:gd name="T29" fmla="*/ 53 h 290"/>
                <a:gd name="T30" fmla="*/ 279 w 290"/>
                <a:gd name="T31" fmla="*/ 89 h 290"/>
                <a:gd name="T32" fmla="*/ 290 w 290"/>
                <a:gd name="T33" fmla="*/ 130 h 290"/>
                <a:gd name="T34" fmla="*/ 290 w 290"/>
                <a:gd name="T35" fmla="*/ 160 h 290"/>
                <a:gd name="T36" fmla="*/ 279 w 290"/>
                <a:gd name="T37" fmla="*/ 202 h 290"/>
                <a:gd name="T38" fmla="*/ 257 w 290"/>
                <a:gd name="T39" fmla="*/ 237 h 290"/>
                <a:gd name="T40" fmla="*/ 226 w 290"/>
                <a:gd name="T41" fmla="*/ 265 h 290"/>
                <a:gd name="T42" fmla="*/ 188 w 290"/>
                <a:gd name="T43" fmla="*/ 284 h 290"/>
                <a:gd name="T44" fmla="*/ 145 w 290"/>
                <a:gd name="T45" fmla="*/ 290 h 290"/>
                <a:gd name="T46" fmla="*/ 145 w 290"/>
                <a:gd name="T47" fmla="*/ 6 h 290"/>
                <a:gd name="T48" fmla="*/ 105 w 290"/>
                <a:gd name="T49" fmla="*/ 13 h 290"/>
                <a:gd name="T50" fmla="*/ 79 w 290"/>
                <a:gd name="T51" fmla="*/ 22 h 290"/>
                <a:gd name="T52" fmla="*/ 47 w 290"/>
                <a:gd name="T53" fmla="*/ 47 h 290"/>
                <a:gd name="T54" fmla="*/ 30 w 290"/>
                <a:gd name="T55" fmla="*/ 68 h 290"/>
                <a:gd name="T56" fmla="*/ 17 w 290"/>
                <a:gd name="T57" fmla="*/ 91 h 290"/>
                <a:gd name="T58" fmla="*/ 6 w 290"/>
                <a:gd name="T59" fmla="*/ 132 h 290"/>
                <a:gd name="T60" fmla="*/ 6 w 290"/>
                <a:gd name="T61" fmla="*/ 160 h 290"/>
                <a:gd name="T62" fmla="*/ 17 w 290"/>
                <a:gd name="T63" fmla="*/ 199 h 290"/>
                <a:gd name="T64" fmla="*/ 30 w 290"/>
                <a:gd name="T65" fmla="*/ 222 h 290"/>
                <a:gd name="T66" fmla="*/ 47 w 290"/>
                <a:gd name="T67" fmla="*/ 243 h 290"/>
                <a:gd name="T68" fmla="*/ 79 w 290"/>
                <a:gd name="T69" fmla="*/ 268 h 290"/>
                <a:gd name="T70" fmla="*/ 105 w 290"/>
                <a:gd name="T71" fmla="*/ 278 h 290"/>
                <a:gd name="T72" fmla="*/ 145 w 290"/>
                <a:gd name="T73" fmla="*/ 284 h 290"/>
                <a:gd name="T74" fmla="*/ 173 w 290"/>
                <a:gd name="T75" fmla="*/ 281 h 290"/>
                <a:gd name="T76" fmla="*/ 199 w 290"/>
                <a:gd name="T77" fmla="*/ 274 h 290"/>
                <a:gd name="T78" fmla="*/ 233 w 290"/>
                <a:gd name="T79" fmla="*/ 253 h 290"/>
                <a:gd name="T80" fmla="*/ 253 w 290"/>
                <a:gd name="T81" fmla="*/ 233 h 290"/>
                <a:gd name="T82" fmla="*/ 273 w 290"/>
                <a:gd name="T83" fmla="*/ 199 h 290"/>
                <a:gd name="T84" fmla="*/ 281 w 290"/>
                <a:gd name="T85" fmla="*/ 173 h 290"/>
                <a:gd name="T86" fmla="*/ 284 w 290"/>
                <a:gd name="T87" fmla="*/ 145 h 290"/>
                <a:gd name="T88" fmla="*/ 278 w 290"/>
                <a:gd name="T89" fmla="*/ 105 h 290"/>
                <a:gd name="T90" fmla="*/ 268 w 290"/>
                <a:gd name="T91" fmla="*/ 79 h 290"/>
                <a:gd name="T92" fmla="*/ 243 w 290"/>
                <a:gd name="T93" fmla="*/ 47 h 290"/>
                <a:gd name="T94" fmla="*/ 222 w 290"/>
                <a:gd name="T95" fmla="*/ 30 h 290"/>
                <a:gd name="T96" fmla="*/ 199 w 290"/>
                <a:gd name="T97" fmla="*/ 17 h 290"/>
                <a:gd name="T98" fmla="*/ 159 w 290"/>
                <a:gd name="T99" fmla="*/ 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0" h="290">
                  <a:moveTo>
                    <a:pt x="145" y="290"/>
                  </a:moveTo>
                  <a:lnTo>
                    <a:pt x="145" y="290"/>
                  </a:lnTo>
                  <a:lnTo>
                    <a:pt x="130" y="290"/>
                  </a:lnTo>
                  <a:lnTo>
                    <a:pt x="116" y="287"/>
                  </a:lnTo>
                  <a:lnTo>
                    <a:pt x="102" y="284"/>
                  </a:lnTo>
                  <a:lnTo>
                    <a:pt x="89" y="279"/>
                  </a:lnTo>
                  <a:lnTo>
                    <a:pt x="76" y="273"/>
                  </a:lnTo>
                  <a:lnTo>
                    <a:pt x="64" y="265"/>
                  </a:lnTo>
                  <a:lnTo>
                    <a:pt x="53" y="257"/>
                  </a:lnTo>
                  <a:lnTo>
                    <a:pt x="42" y="248"/>
                  </a:lnTo>
                  <a:lnTo>
                    <a:pt x="33" y="237"/>
                  </a:lnTo>
                  <a:lnTo>
                    <a:pt x="25" y="226"/>
                  </a:lnTo>
                  <a:lnTo>
                    <a:pt x="17" y="214"/>
                  </a:lnTo>
                  <a:lnTo>
                    <a:pt x="11" y="202"/>
                  </a:lnTo>
                  <a:lnTo>
                    <a:pt x="6" y="188"/>
                  </a:lnTo>
                  <a:lnTo>
                    <a:pt x="3" y="175"/>
                  </a:lnTo>
                  <a:lnTo>
                    <a:pt x="0" y="16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30"/>
                  </a:lnTo>
                  <a:lnTo>
                    <a:pt x="3" y="116"/>
                  </a:lnTo>
                  <a:lnTo>
                    <a:pt x="6" y="102"/>
                  </a:lnTo>
                  <a:lnTo>
                    <a:pt x="11" y="89"/>
                  </a:lnTo>
                  <a:lnTo>
                    <a:pt x="17" y="76"/>
                  </a:lnTo>
                  <a:lnTo>
                    <a:pt x="25" y="64"/>
                  </a:lnTo>
                  <a:lnTo>
                    <a:pt x="33" y="53"/>
                  </a:lnTo>
                  <a:lnTo>
                    <a:pt x="42" y="43"/>
                  </a:lnTo>
                  <a:lnTo>
                    <a:pt x="53" y="33"/>
                  </a:lnTo>
                  <a:lnTo>
                    <a:pt x="64" y="25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16" y="3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60" y="0"/>
                  </a:lnTo>
                  <a:lnTo>
                    <a:pt x="174" y="3"/>
                  </a:lnTo>
                  <a:lnTo>
                    <a:pt x="188" y="6"/>
                  </a:lnTo>
                  <a:lnTo>
                    <a:pt x="201" y="11"/>
                  </a:lnTo>
                  <a:lnTo>
                    <a:pt x="214" y="17"/>
                  </a:lnTo>
                  <a:lnTo>
                    <a:pt x="226" y="25"/>
                  </a:lnTo>
                  <a:lnTo>
                    <a:pt x="237" y="33"/>
                  </a:lnTo>
                  <a:lnTo>
                    <a:pt x="248" y="43"/>
                  </a:lnTo>
                  <a:lnTo>
                    <a:pt x="257" y="53"/>
                  </a:lnTo>
                  <a:lnTo>
                    <a:pt x="265" y="64"/>
                  </a:lnTo>
                  <a:lnTo>
                    <a:pt x="273" y="76"/>
                  </a:lnTo>
                  <a:lnTo>
                    <a:pt x="279" y="89"/>
                  </a:lnTo>
                  <a:lnTo>
                    <a:pt x="284" y="102"/>
                  </a:lnTo>
                  <a:lnTo>
                    <a:pt x="287" y="116"/>
                  </a:lnTo>
                  <a:lnTo>
                    <a:pt x="290" y="130"/>
                  </a:lnTo>
                  <a:lnTo>
                    <a:pt x="290" y="145"/>
                  </a:lnTo>
                  <a:lnTo>
                    <a:pt x="290" y="145"/>
                  </a:lnTo>
                  <a:lnTo>
                    <a:pt x="290" y="160"/>
                  </a:lnTo>
                  <a:lnTo>
                    <a:pt x="287" y="175"/>
                  </a:lnTo>
                  <a:lnTo>
                    <a:pt x="284" y="188"/>
                  </a:lnTo>
                  <a:lnTo>
                    <a:pt x="279" y="202"/>
                  </a:lnTo>
                  <a:lnTo>
                    <a:pt x="273" y="214"/>
                  </a:lnTo>
                  <a:lnTo>
                    <a:pt x="265" y="226"/>
                  </a:lnTo>
                  <a:lnTo>
                    <a:pt x="257" y="237"/>
                  </a:lnTo>
                  <a:lnTo>
                    <a:pt x="248" y="248"/>
                  </a:lnTo>
                  <a:lnTo>
                    <a:pt x="237" y="257"/>
                  </a:lnTo>
                  <a:lnTo>
                    <a:pt x="226" y="265"/>
                  </a:lnTo>
                  <a:lnTo>
                    <a:pt x="214" y="273"/>
                  </a:lnTo>
                  <a:lnTo>
                    <a:pt x="201" y="279"/>
                  </a:lnTo>
                  <a:lnTo>
                    <a:pt x="188" y="284"/>
                  </a:lnTo>
                  <a:lnTo>
                    <a:pt x="174" y="287"/>
                  </a:lnTo>
                  <a:lnTo>
                    <a:pt x="160" y="290"/>
                  </a:lnTo>
                  <a:lnTo>
                    <a:pt x="145" y="290"/>
                  </a:lnTo>
                  <a:lnTo>
                    <a:pt x="145" y="290"/>
                  </a:lnTo>
                  <a:close/>
                  <a:moveTo>
                    <a:pt x="145" y="6"/>
                  </a:moveTo>
                  <a:lnTo>
                    <a:pt x="145" y="6"/>
                  </a:lnTo>
                  <a:lnTo>
                    <a:pt x="132" y="6"/>
                  </a:lnTo>
                  <a:lnTo>
                    <a:pt x="117" y="9"/>
                  </a:lnTo>
                  <a:lnTo>
                    <a:pt x="105" y="13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79" y="22"/>
                  </a:lnTo>
                  <a:lnTo>
                    <a:pt x="68" y="30"/>
                  </a:lnTo>
                  <a:lnTo>
                    <a:pt x="57" y="38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37" y="57"/>
                  </a:lnTo>
                  <a:lnTo>
                    <a:pt x="30" y="68"/>
                  </a:lnTo>
                  <a:lnTo>
                    <a:pt x="22" y="79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12" y="105"/>
                  </a:lnTo>
                  <a:lnTo>
                    <a:pt x="9" y="118"/>
                  </a:lnTo>
                  <a:lnTo>
                    <a:pt x="6" y="132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60"/>
                  </a:lnTo>
                  <a:lnTo>
                    <a:pt x="9" y="173"/>
                  </a:lnTo>
                  <a:lnTo>
                    <a:pt x="12" y="187"/>
                  </a:lnTo>
                  <a:lnTo>
                    <a:pt x="17" y="199"/>
                  </a:lnTo>
                  <a:lnTo>
                    <a:pt x="17" y="199"/>
                  </a:lnTo>
                  <a:lnTo>
                    <a:pt x="22" y="211"/>
                  </a:lnTo>
                  <a:lnTo>
                    <a:pt x="30" y="222"/>
                  </a:lnTo>
                  <a:lnTo>
                    <a:pt x="37" y="233"/>
                  </a:lnTo>
                  <a:lnTo>
                    <a:pt x="47" y="243"/>
                  </a:lnTo>
                  <a:lnTo>
                    <a:pt x="47" y="243"/>
                  </a:lnTo>
                  <a:lnTo>
                    <a:pt x="57" y="253"/>
                  </a:lnTo>
                  <a:lnTo>
                    <a:pt x="68" y="260"/>
                  </a:lnTo>
                  <a:lnTo>
                    <a:pt x="79" y="268"/>
                  </a:lnTo>
                  <a:lnTo>
                    <a:pt x="91" y="274"/>
                  </a:lnTo>
                  <a:lnTo>
                    <a:pt x="91" y="274"/>
                  </a:lnTo>
                  <a:lnTo>
                    <a:pt x="105" y="278"/>
                  </a:lnTo>
                  <a:lnTo>
                    <a:pt x="117" y="281"/>
                  </a:lnTo>
                  <a:lnTo>
                    <a:pt x="132" y="284"/>
                  </a:lnTo>
                  <a:lnTo>
                    <a:pt x="145" y="284"/>
                  </a:lnTo>
                  <a:lnTo>
                    <a:pt x="145" y="284"/>
                  </a:lnTo>
                  <a:lnTo>
                    <a:pt x="159" y="284"/>
                  </a:lnTo>
                  <a:lnTo>
                    <a:pt x="173" y="281"/>
                  </a:lnTo>
                  <a:lnTo>
                    <a:pt x="186" y="278"/>
                  </a:lnTo>
                  <a:lnTo>
                    <a:pt x="199" y="274"/>
                  </a:lnTo>
                  <a:lnTo>
                    <a:pt x="199" y="274"/>
                  </a:lnTo>
                  <a:lnTo>
                    <a:pt x="211" y="268"/>
                  </a:lnTo>
                  <a:lnTo>
                    <a:pt x="222" y="260"/>
                  </a:lnTo>
                  <a:lnTo>
                    <a:pt x="233" y="253"/>
                  </a:lnTo>
                  <a:lnTo>
                    <a:pt x="243" y="243"/>
                  </a:lnTo>
                  <a:lnTo>
                    <a:pt x="243" y="243"/>
                  </a:lnTo>
                  <a:lnTo>
                    <a:pt x="253" y="233"/>
                  </a:lnTo>
                  <a:lnTo>
                    <a:pt x="260" y="222"/>
                  </a:lnTo>
                  <a:lnTo>
                    <a:pt x="268" y="211"/>
                  </a:lnTo>
                  <a:lnTo>
                    <a:pt x="273" y="199"/>
                  </a:lnTo>
                  <a:lnTo>
                    <a:pt x="273" y="199"/>
                  </a:lnTo>
                  <a:lnTo>
                    <a:pt x="278" y="187"/>
                  </a:lnTo>
                  <a:lnTo>
                    <a:pt x="281" y="173"/>
                  </a:lnTo>
                  <a:lnTo>
                    <a:pt x="284" y="159"/>
                  </a:lnTo>
                  <a:lnTo>
                    <a:pt x="284" y="145"/>
                  </a:lnTo>
                  <a:lnTo>
                    <a:pt x="284" y="145"/>
                  </a:lnTo>
                  <a:lnTo>
                    <a:pt x="284" y="132"/>
                  </a:lnTo>
                  <a:lnTo>
                    <a:pt x="281" y="118"/>
                  </a:lnTo>
                  <a:lnTo>
                    <a:pt x="278" y="105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68" y="79"/>
                  </a:lnTo>
                  <a:lnTo>
                    <a:pt x="260" y="68"/>
                  </a:lnTo>
                  <a:lnTo>
                    <a:pt x="253" y="57"/>
                  </a:lnTo>
                  <a:lnTo>
                    <a:pt x="243" y="47"/>
                  </a:lnTo>
                  <a:lnTo>
                    <a:pt x="243" y="47"/>
                  </a:lnTo>
                  <a:lnTo>
                    <a:pt x="233" y="38"/>
                  </a:lnTo>
                  <a:lnTo>
                    <a:pt x="222" y="30"/>
                  </a:lnTo>
                  <a:lnTo>
                    <a:pt x="211" y="22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86" y="13"/>
                  </a:lnTo>
                  <a:lnTo>
                    <a:pt x="173" y="9"/>
                  </a:lnTo>
                  <a:lnTo>
                    <a:pt x="159" y="6"/>
                  </a:lnTo>
                  <a:lnTo>
                    <a:pt x="145" y="6"/>
                  </a:lnTo>
                  <a:lnTo>
                    <a:pt x="145" y="6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51" name="Rectangle 404"/>
            <p:cNvSpPr>
              <a:spLocks noChangeArrowheads="1"/>
            </p:cNvSpPr>
            <p:nvPr/>
          </p:nvSpPr>
          <p:spPr bwMode="auto">
            <a:xfrm>
              <a:off x="3987801" y="384175"/>
              <a:ext cx="3175" cy="14288"/>
            </a:xfrm>
            <a:prstGeom prst="rect">
              <a:avLst/>
            </a:pr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52" name="Freeform 405"/>
            <p:cNvSpPr>
              <a:spLocks/>
            </p:cNvSpPr>
            <p:nvPr/>
          </p:nvSpPr>
          <p:spPr bwMode="auto">
            <a:xfrm>
              <a:off x="3930651" y="390525"/>
              <a:ext cx="7938" cy="12700"/>
            </a:xfrm>
            <a:custGeom>
              <a:avLst/>
              <a:gdLst>
                <a:gd name="T0" fmla="*/ 3 w 5"/>
                <a:gd name="T1" fmla="*/ 8 h 8"/>
                <a:gd name="T2" fmla="*/ 5 w 5"/>
                <a:gd name="T3" fmla="*/ 8 h 8"/>
                <a:gd name="T4" fmla="*/ 4 w 5"/>
                <a:gd name="T5" fmla="*/ 0 h 8"/>
                <a:gd name="T6" fmla="*/ 0 w 5"/>
                <a:gd name="T7" fmla="*/ 1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5" y="8"/>
                  </a:lnTo>
                  <a:lnTo>
                    <a:pt x="4" y="0"/>
                  </a:lnTo>
                  <a:lnTo>
                    <a:pt x="0" y="1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53" name="Freeform 406"/>
            <p:cNvSpPr>
              <a:spLocks/>
            </p:cNvSpPr>
            <p:nvPr/>
          </p:nvSpPr>
          <p:spPr bwMode="auto">
            <a:xfrm>
              <a:off x="3879851" y="409575"/>
              <a:ext cx="9525" cy="15875"/>
            </a:xfrm>
            <a:custGeom>
              <a:avLst/>
              <a:gdLst>
                <a:gd name="T0" fmla="*/ 4 w 6"/>
                <a:gd name="T1" fmla="*/ 10 h 10"/>
                <a:gd name="T2" fmla="*/ 6 w 6"/>
                <a:gd name="T3" fmla="*/ 9 h 10"/>
                <a:gd name="T4" fmla="*/ 3 w 6"/>
                <a:gd name="T5" fmla="*/ 0 h 10"/>
                <a:gd name="T6" fmla="*/ 0 w 6"/>
                <a:gd name="T7" fmla="*/ 1 h 10"/>
                <a:gd name="T8" fmla="*/ 4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6" y="9"/>
                  </a:lnTo>
                  <a:lnTo>
                    <a:pt x="3" y="0"/>
                  </a:lnTo>
                  <a:lnTo>
                    <a:pt x="0" y="1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54" name="Freeform 407"/>
            <p:cNvSpPr>
              <a:spLocks/>
            </p:cNvSpPr>
            <p:nvPr/>
          </p:nvSpPr>
          <p:spPr bwMode="auto">
            <a:xfrm>
              <a:off x="3835401" y="442912"/>
              <a:ext cx="11113" cy="14288"/>
            </a:xfrm>
            <a:custGeom>
              <a:avLst/>
              <a:gdLst>
                <a:gd name="T0" fmla="*/ 6 w 7"/>
                <a:gd name="T1" fmla="*/ 9 h 9"/>
                <a:gd name="T2" fmla="*/ 7 w 7"/>
                <a:gd name="T3" fmla="*/ 6 h 9"/>
                <a:gd name="T4" fmla="*/ 1 w 7"/>
                <a:gd name="T5" fmla="*/ 0 h 9"/>
                <a:gd name="T6" fmla="*/ 0 w 7"/>
                <a:gd name="T7" fmla="*/ 1 h 9"/>
                <a:gd name="T8" fmla="*/ 6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lnTo>
                    <a:pt x="7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55" name="Freeform 408"/>
            <p:cNvSpPr>
              <a:spLocks/>
            </p:cNvSpPr>
            <p:nvPr/>
          </p:nvSpPr>
          <p:spPr bwMode="auto">
            <a:xfrm>
              <a:off x="3800476" y="485775"/>
              <a:ext cx="14288" cy="11113"/>
            </a:xfrm>
            <a:custGeom>
              <a:avLst/>
              <a:gdLst>
                <a:gd name="T0" fmla="*/ 7 w 9"/>
                <a:gd name="T1" fmla="*/ 7 h 7"/>
                <a:gd name="T2" fmla="*/ 9 w 9"/>
                <a:gd name="T3" fmla="*/ 5 h 7"/>
                <a:gd name="T4" fmla="*/ 1 w 9"/>
                <a:gd name="T5" fmla="*/ 0 h 7"/>
                <a:gd name="T6" fmla="*/ 0 w 9"/>
                <a:gd name="T7" fmla="*/ 2 h 7"/>
                <a:gd name="T8" fmla="*/ 7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5"/>
                  </a:lnTo>
                  <a:lnTo>
                    <a:pt x="1" y="0"/>
                  </a:lnTo>
                  <a:lnTo>
                    <a:pt x="0" y="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56" name="Freeform 409"/>
            <p:cNvSpPr>
              <a:spLocks/>
            </p:cNvSpPr>
            <p:nvPr/>
          </p:nvSpPr>
          <p:spPr bwMode="auto">
            <a:xfrm>
              <a:off x="3776663" y="536575"/>
              <a:ext cx="14288" cy="7938"/>
            </a:xfrm>
            <a:custGeom>
              <a:avLst/>
              <a:gdLst>
                <a:gd name="T0" fmla="*/ 9 w 9"/>
                <a:gd name="T1" fmla="*/ 5 h 5"/>
                <a:gd name="T2" fmla="*/ 9 w 9"/>
                <a:gd name="T3" fmla="*/ 2 h 5"/>
                <a:gd name="T4" fmla="*/ 1 w 9"/>
                <a:gd name="T5" fmla="*/ 0 h 5"/>
                <a:gd name="T6" fmla="*/ 0 w 9"/>
                <a:gd name="T7" fmla="*/ 2 h 5"/>
                <a:gd name="T8" fmla="*/ 9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5"/>
                  </a:moveTo>
                  <a:lnTo>
                    <a:pt x="9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57" name="Rectangle 410"/>
            <p:cNvSpPr>
              <a:spLocks noChangeArrowheads="1"/>
            </p:cNvSpPr>
            <p:nvPr/>
          </p:nvSpPr>
          <p:spPr bwMode="auto">
            <a:xfrm>
              <a:off x="3767138" y="590550"/>
              <a:ext cx="14288" cy="4763"/>
            </a:xfrm>
            <a:prstGeom prst="rect">
              <a:avLst/>
            </a:pr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58" name="Freeform 411"/>
            <p:cNvSpPr>
              <a:spLocks/>
            </p:cNvSpPr>
            <p:nvPr/>
          </p:nvSpPr>
          <p:spPr bwMode="auto">
            <a:xfrm>
              <a:off x="3768726" y="642937"/>
              <a:ext cx="15875" cy="7938"/>
            </a:xfrm>
            <a:custGeom>
              <a:avLst/>
              <a:gdLst>
                <a:gd name="T0" fmla="*/ 10 w 10"/>
                <a:gd name="T1" fmla="*/ 3 h 5"/>
                <a:gd name="T2" fmla="*/ 9 w 10"/>
                <a:gd name="T3" fmla="*/ 0 h 5"/>
                <a:gd name="T4" fmla="*/ 0 w 10"/>
                <a:gd name="T5" fmla="*/ 2 h 5"/>
                <a:gd name="T6" fmla="*/ 2 w 10"/>
                <a:gd name="T7" fmla="*/ 5 h 5"/>
                <a:gd name="T8" fmla="*/ 10 w 10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10" y="3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59" name="Freeform 412"/>
            <p:cNvSpPr>
              <a:spLocks/>
            </p:cNvSpPr>
            <p:nvPr/>
          </p:nvSpPr>
          <p:spPr bwMode="auto">
            <a:xfrm>
              <a:off x="3786188" y="693737"/>
              <a:ext cx="14288" cy="9525"/>
            </a:xfrm>
            <a:custGeom>
              <a:avLst/>
              <a:gdLst>
                <a:gd name="T0" fmla="*/ 9 w 9"/>
                <a:gd name="T1" fmla="*/ 3 h 6"/>
                <a:gd name="T2" fmla="*/ 8 w 9"/>
                <a:gd name="T3" fmla="*/ 0 h 6"/>
                <a:gd name="T4" fmla="*/ 0 w 9"/>
                <a:gd name="T5" fmla="*/ 4 h 6"/>
                <a:gd name="T6" fmla="*/ 2 w 9"/>
                <a:gd name="T7" fmla="*/ 6 h 6"/>
                <a:gd name="T8" fmla="*/ 9 w 9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60" name="Freeform 413"/>
            <p:cNvSpPr>
              <a:spLocks/>
            </p:cNvSpPr>
            <p:nvPr/>
          </p:nvSpPr>
          <p:spPr bwMode="auto">
            <a:xfrm>
              <a:off x="3816351" y="739775"/>
              <a:ext cx="12700" cy="11113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0 h 7"/>
                <a:gd name="T4" fmla="*/ 0 w 8"/>
                <a:gd name="T5" fmla="*/ 4 h 7"/>
                <a:gd name="T6" fmla="*/ 2 w 8"/>
                <a:gd name="T7" fmla="*/ 7 h 7"/>
                <a:gd name="T8" fmla="*/ 8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61" name="Freeform 414"/>
            <p:cNvSpPr>
              <a:spLocks/>
            </p:cNvSpPr>
            <p:nvPr/>
          </p:nvSpPr>
          <p:spPr bwMode="auto">
            <a:xfrm>
              <a:off x="3857626" y="774700"/>
              <a:ext cx="11113" cy="12700"/>
            </a:xfrm>
            <a:custGeom>
              <a:avLst/>
              <a:gdLst>
                <a:gd name="T0" fmla="*/ 7 w 7"/>
                <a:gd name="T1" fmla="*/ 2 h 8"/>
                <a:gd name="T2" fmla="*/ 4 w 7"/>
                <a:gd name="T3" fmla="*/ 0 h 8"/>
                <a:gd name="T4" fmla="*/ 0 w 7"/>
                <a:gd name="T5" fmla="*/ 7 h 8"/>
                <a:gd name="T6" fmla="*/ 2 w 7"/>
                <a:gd name="T7" fmla="*/ 8 h 8"/>
                <a:gd name="T8" fmla="*/ 7 w 7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2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2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62" name="Freeform 415"/>
            <p:cNvSpPr>
              <a:spLocks/>
            </p:cNvSpPr>
            <p:nvPr/>
          </p:nvSpPr>
          <p:spPr bwMode="auto">
            <a:xfrm>
              <a:off x="3905251" y="801687"/>
              <a:ext cx="9525" cy="12700"/>
            </a:xfrm>
            <a:custGeom>
              <a:avLst/>
              <a:gdLst>
                <a:gd name="T0" fmla="*/ 6 w 6"/>
                <a:gd name="T1" fmla="*/ 0 h 8"/>
                <a:gd name="T2" fmla="*/ 3 w 6"/>
                <a:gd name="T3" fmla="*/ 0 h 8"/>
                <a:gd name="T4" fmla="*/ 0 w 6"/>
                <a:gd name="T5" fmla="*/ 7 h 8"/>
                <a:gd name="T6" fmla="*/ 3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3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63" name="Freeform 416"/>
            <p:cNvSpPr>
              <a:spLocks/>
            </p:cNvSpPr>
            <p:nvPr/>
          </p:nvSpPr>
          <p:spPr bwMode="auto">
            <a:xfrm>
              <a:off x="3960813" y="812800"/>
              <a:ext cx="4763" cy="15875"/>
            </a:xfrm>
            <a:custGeom>
              <a:avLst/>
              <a:gdLst>
                <a:gd name="T0" fmla="*/ 3 w 3"/>
                <a:gd name="T1" fmla="*/ 1 h 10"/>
                <a:gd name="T2" fmla="*/ 0 w 3"/>
                <a:gd name="T3" fmla="*/ 0 h 10"/>
                <a:gd name="T4" fmla="*/ 0 w 3"/>
                <a:gd name="T5" fmla="*/ 9 h 10"/>
                <a:gd name="T6" fmla="*/ 2 w 3"/>
                <a:gd name="T7" fmla="*/ 10 h 10"/>
                <a:gd name="T8" fmla="*/ 3 w 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3" y="1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" y="1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64" name="Freeform 417"/>
            <p:cNvSpPr>
              <a:spLocks/>
            </p:cNvSpPr>
            <p:nvPr/>
          </p:nvSpPr>
          <p:spPr bwMode="auto">
            <a:xfrm>
              <a:off x="4013201" y="812800"/>
              <a:ext cx="4763" cy="15875"/>
            </a:xfrm>
            <a:custGeom>
              <a:avLst/>
              <a:gdLst>
                <a:gd name="T0" fmla="*/ 3 w 3"/>
                <a:gd name="T1" fmla="*/ 0 h 10"/>
                <a:gd name="T2" fmla="*/ 0 w 3"/>
                <a:gd name="T3" fmla="*/ 1 h 10"/>
                <a:gd name="T4" fmla="*/ 1 w 3"/>
                <a:gd name="T5" fmla="*/ 10 h 10"/>
                <a:gd name="T6" fmla="*/ 3 w 3"/>
                <a:gd name="T7" fmla="*/ 9 h 10"/>
                <a:gd name="T8" fmla="*/ 3 w 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"/>
                  </a:lnTo>
                  <a:lnTo>
                    <a:pt x="1" y="10"/>
                  </a:lnTo>
                  <a:lnTo>
                    <a:pt x="3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65" name="Freeform 418"/>
            <p:cNvSpPr>
              <a:spLocks/>
            </p:cNvSpPr>
            <p:nvPr/>
          </p:nvSpPr>
          <p:spPr bwMode="auto">
            <a:xfrm>
              <a:off x="4065588" y="801687"/>
              <a:ext cx="7938" cy="12700"/>
            </a:xfrm>
            <a:custGeom>
              <a:avLst/>
              <a:gdLst>
                <a:gd name="T0" fmla="*/ 2 w 5"/>
                <a:gd name="T1" fmla="*/ 0 h 8"/>
                <a:gd name="T2" fmla="*/ 0 w 5"/>
                <a:gd name="T3" fmla="*/ 0 h 8"/>
                <a:gd name="T4" fmla="*/ 2 w 5"/>
                <a:gd name="T5" fmla="*/ 8 h 8"/>
                <a:gd name="T6" fmla="*/ 5 w 5"/>
                <a:gd name="T7" fmla="*/ 7 h 8"/>
                <a:gd name="T8" fmla="*/ 2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66" name="Freeform 419"/>
            <p:cNvSpPr>
              <a:spLocks/>
            </p:cNvSpPr>
            <p:nvPr/>
          </p:nvSpPr>
          <p:spPr bwMode="auto">
            <a:xfrm>
              <a:off x="4110038" y="774700"/>
              <a:ext cx="11113" cy="12700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2 h 8"/>
                <a:gd name="T4" fmla="*/ 5 w 7"/>
                <a:gd name="T5" fmla="*/ 8 h 8"/>
                <a:gd name="T6" fmla="*/ 7 w 7"/>
                <a:gd name="T7" fmla="*/ 7 h 8"/>
                <a:gd name="T8" fmla="*/ 3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0" y="2"/>
                  </a:lnTo>
                  <a:lnTo>
                    <a:pt x="5" y="8"/>
                  </a:lnTo>
                  <a:lnTo>
                    <a:pt x="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67" name="Freeform 420"/>
            <p:cNvSpPr>
              <a:spLocks/>
            </p:cNvSpPr>
            <p:nvPr/>
          </p:nvSpPr>
          <p:spPr bwMode="auto">
            <a:xfrm>
              <a:off x="4149726" y="739775"/>
              <a:ext cx="12700" cy="11113"/>
            </a:xfrm>
            <a:custGeom>
              <a:avLst/>
              <a:gdLst>
                <a:gd name="T0" fmla="*/ 1 w 8"/>
                <a:gd name="T1" fmla="*/ 0 h 7"/>
                <a:gd name="T2" fmla="*/ 0 w 8"/>
                <a:gd name="T3" fmla="*/ 1 h 7"/>
                <a:gd name="T4" fmla="*/ 6 w 8"/>
                <a:gd name="T5" fmla="*/ 7 h 7"/>
                <a:gd name="T6" fmla="*/ 8 w 8"/>
                <a:gd name="T7" fmla="*/ 4 h 7"/>
                <a:gd name="T8" fmla="*/ 1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0" y="1"/>
                  </a:lnTo>
                  <a:lnTo>
                    <a:pt x="6" y="7"/>
                  </a:lnTo>
                  <a:lnTo>
                    <a:pt x="8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68" name="Freeform 421"/>
            <p:cNvSpPr>
              <a:spLocks/>
            </p:cNvSpPr>
            <p:nvPr/>
          </p:nvSpPr>
          <p:spPr bwMode="auto">
            <a:xfrm>
              <a:off x="4178301" y="693737"/>
              <a:ext cx="14288" cy="9525"/>
            </a:xfrm>
            <a:custGeom>
              <a:avLst/>
              <a:gdLst>
                <a:gd name="T0" fmla="*/ 1 w 9"/>
                <a:gd name="T1" fmla="*/ 0 h 6"/>
                <a:gd name="T2" fmla="*/ 0 w 9"/>
                <a:gd name="T3" fmla="*/ 3 h 6"/>
                <a:gd name="T4" fmla="*/ 7 w 9"/>
                <a:gd name="T5" fmla="*/ 6 h 6"/>
                <a:gd name="T6" fmla="*/ 9 w 9"/>
                <a:gd name="T7" fmla="*/ 4 h 6"/>
                <a:gd name="T8" fmla="*/ 1 w 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1" y="0"/>
                  </a:moveTo>
                  <a:lnTo>
                    <a:pt x="0" y="3"/>
                  </a:lnTo>
                  <a:lnTo>
                    <a:pt x="7" y="6"/>
                  </a:lnTo>
                  <a:lnTo>
                    <a:pt x="9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69" name="Freeform 422"/>
            <p:cNvSpPr>
              <a:spLocks/>
            </p:cNvSpPr>
            <p:nvPr/>
          </p:nvSpPr>
          <p:spPr bwMode="auto">
            <a:xfrm>
              <a:off x="4194176" y="642937"/>
              <a:ext cx="15875" cy="7938"/>
            </a:xfrm>
            <a:custGeom>
              <a:avLst/>
              <a:gdLst>
                <a:gd name="T0" fmla="*/ 1 w 10"/>
                <a:gd name="T1" fmla="*/ 0 h 5"/>
                <a:gd name="T2" fmla="*/ 0 w 10"/>
                <a:gd name="T3" fmla="*/ 3 h 5"/>
                <a:gd name="T4" fmla="*/ 8 w 10"/>
                <a:gd name="T5" fmla="*/ 5 h 5"/>
                <a:gd name="T6" fmla="*/ 10 w 10"/>
                <a:gd name="T7" fmla="*/ 2 h 5"/>
                <a:gd name="T8" fmla="*/ 1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lnTo>
                    <a:pt x="0" y="3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70" name="Rectangle 423"/>
            <p:cNvSpPr>
              <a:spLocks noChangeArrowheads="1"/>
            </p:cNvSpPr>
            <p:nvPr/>
          </p:nvSpPr>
          <p:spPr bwMode="auto">
            <a:xfrm>
              <a:off x="4197351" y="590550"/>
              <a:ext cx="14288" cy="4763"/>
            </a:xfrm>
            <a:prstGeom prst="rect">
              <a:avLst/>
            </a:pr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71" name="Freeform 424"/>
            <p:cNvSpPr>
              <a:spLocks/>
            </p:cNvSpPr>
            <p:nvPr/>
          </p:nvSpPr>
          <p:spPr bwMode="auto">
            <a:xfrm>
              <a:off x="4187826" y="536575"/>
              <a:ext cx="14288" cy="7938"/>
            </a:xfrm>
            <a:custGeom>
              <a:avLst/>
              <a:gdLst>
                <a:gd name="T0" fmla="*/ 0 w 9"/>
                <a:gd name="T1" fmla="*/ 2 h 5"/>
                <a:gd name="T2" fmla="*/ 0 w 9"/>
                <a:gd name="T3" fmla="*/ 5 h 5"/>
                <a:gd name="T4" fmla="*/ 9 w 9"/>
                <a:gd name="T5" fmla="*/ 2 h 5"/>
                <a:gd name="T6" fmla="*/ 8 w 9"/>
                <a:gd name="T7" fmla="*/ 0 h 5"/>
                <a:gd name="T8" fmla="*/ 0 w 9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lnTo>
                    <a:pt x="0" y="5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72" name="Freeform 425"/>
            <p:cNvSpPr>
              <a:spLocks/>
            </p:cNvSpPr>
            <p:nvPr/>
          </p:nvSpPr>
          <p:spPr bwMode="auto">
            <a:xfrm>
              <a:off x="4164013" y="485775"/>
              <a:ext cx="14288" cy="11113"/>
            </a:xfrm>
            <a:custGeom>
              <a:avLst/>
              <a:gdLst>
                <a:gd name="T0" fmla="*/ 0 w 9"/>
                <a:gd name="T1" fmla="*/ 5 h 7"/>
                <a:gd name="T2" fmla="*/ 2 w 9"/>
                <a:gd name="T3" fmla="*/ 7 h 7"/>
                <a:gd name="T4" fmla="*/ 9 w 9"/>
                <a:gd name="T5" fmla="*/ 2 h 7"/>
                <a:gd name="T6" fmla="*/ 8 w 9"/>
                <a:gd name="T7" fmla="*/ 0 h 7"/>
                <a:gd name="T8" fmla="*/ 0 w 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5"/>
                  </a:moveTo>
                  <a:lnTo>
                    <a:pt x="2" y="7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73" name="Freeform 426"/>
            <p:cNvSpPr>
              <a:spLocks/>
            </p:cNvSpPr>
            <p:nvPr/>
          </p:nvSpPr>
          <p:spPr bwMode="auto">
            <a:xfrm>
              <a:off x="4132263" y="442912"/>
              <a:ext cx="11113" cy="14288"/>
            </a:xfrm>
            <a:custGeom>
              <a:avLst/>
              <a:gdLst>
                <a:gd name="T0" fmla="*/ 0 w 7"/>
                <a:gd name="T1" fmla="*/ 6 h 9"/>
                <a:gd name="T2" fmla="*/ 1 w 7"/>
                <a:gd name="T3" fmla="*/ 9 h 9"/>
                <a:gd name="T4" fmla="*/ 7 w 7"/>
                <a:gd name="T5" fmla="*/ 1 h 9"/>
                <a:gd name="T6" fmla="*/ 6 w 7"/>
                <a:gd name="T7" fmla="*/ 0 h 9"/>
                <a:gd name="T8" fmla="*/ 0 w 7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0" y="6"/>
                  </a:moveTo>
                  <a:lnTo>
                    <a:pt x="1" y="9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74" name="Freeform 427"/>
            <p:cNvSpPr>
              <a:spLocks/>
            </p:cNvSpPr>
            <p:nvPr/>
          </p:nvSpPr>
          <p:spPr bwMode="auto">
            <a:xfrm>
              <a:off x="4089401" y="409575"/>
              <a:ext cx="9525" cy="15875"/>
            </a:xfrm>
            <a:custGeom>
              <a:avLst/>
              <a:gdLst>
                <a:gd name="T0" fmla="*/ 0 w 6"/>
                <a:gd name="T1" fmla="*/ 9 h 10"/>
                <a:gd name="T2" fmla="*/ 2 w 6"/>
                <a:gd name="T3" fmla="*/ 10 h 10"/>
                <a:gd name="T4" fmla="*/ 6 w 6"/>
                <a:gd name="T5" fmla="*/ 1 h 10"/>
                <a:gd name="T6" fmla="*/ 3 w 6"/>
                <a:gd name="T7" fmla="*/ 0 h 10"/>
                <a:gd name="T8" fmla="*/ 0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9"/>
                  </a:moveTo>
                  <a:lnTo>
                    <a:pt x="2" y="10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75" name="Freeform 428"/>
            <p:cNvSpPr>
              <a:spLocks/>
            </p:cNvSpPr>
            <p:nvPr/>
          </p:nvSpPr>
          <p:spPr bwMode="auto">
            <a:xfrm>
              <a:off x="4040188" y="390525"/>
              <a:ext cx="7938" cy="12700"/>
            </a:xfrm>
            <a:custGeom>
              <a:avLst/>
              <a:gdLst>
                <a:gd name="T0" fmla="*/ 0 w 5"/>
                <a:gd name="T1" fmla="*/ 8 h 8"/>
                <a:gd name="T2" fmla="*/ 2 w 5"/>
                <a:gd name="T3" fmla="*/ 8 h 8"/>
                <a:gd name="T4" fmla="*/ 5 w 5"/>
                <a:gd name="T5" fmla="*/ 1 h 8"/>
                <a:gd name="T6" fmla="*/ 1 w 5"/>
                <a:gd name="T7" fmla="*/ 0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2" y="8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D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76" name="Freeform 429"/>
            <p:cNvSpPr>
              <a:spLocks/>
            </p:cNvSpPr>
            <p:nvPr/>
          </p:nvSpPr>
          <p:spPr bwMode="auto">
            <a:xfrm>
              <a:off x="3968751" y="487362"/>
              <a:ext cx="139700" cy="119063"/>
            </a:xfrm>
            <a:custGeom>
              <a:avLst/>
              <a:gdLst>
                <a:gd name="T0" fmla="*/ 0 w 88"/>
                <a:gd name="T1" fmla="*/ 63 h 75"/>
                <a:gd name="T2" fmla="*/ 13 w 88"/>
                <a:gd name="T3" fmla="*/ 75 h 75"/>
                <a:gd name="T4" fmla="*/ 88 w 88"/>
                <a:gd name="T5" fmla="*/ 0 h 75"/>
                <a:gd name="T6" fmla="*/ 88 w 88"/>
                <a:gd name="T7" fmla="*/ 0 h 75"/>
                <a:gd name="T8" fmla="*/ 0 w 88"/>
                <a:gd name="T9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5">
                  <a:moveTo>
                    <a:pt x="0" y="63"/>
                  </a:moveTo>
                  <a:lnTo>
                    <a:pt x="13" y="75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68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77" name="Freeform 430"/>
            <p:cNvSpPr>
              <a:spLocks/>
            </p:cNvSpPr>
            <p:nvPr/>
          </p:nvSpPr>
          <p:spPr bwMode="auto">
            <a:xfrm>
              <a:off x="3989388" y="487362"/>
              <a:ext cx="119063" cy="141288"/>
            </a:xfrm>
            <a:custGeom>
              <a:avLst/>
              <a:gdLst>
                <a:gd name="T0" fmla="*/ 14 w 75"/>
                <a:gd name="T1" fmla="*/ 89 h 89"/>
                <a:gd name="T2" fmla="*/ 0 w 75"/>
                <a:gd name="T3" fmla="*/ 75 h 89"/>
                <a:gd name="T4" fmla="*/ 75 w 75"/>
                <a:gd name="T5" fmla="*/ 0 h 89"/>
                <a:gd name="T6" fmla="*/ 75 w 75"/>
                <a:gd name="T7" fmla="*/ 0 h 89"/>
                <a:gd name="T8" fmla="*/ 14 w 75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9">
                  <a:moveTo>
                    <a:pt x="14" y="89"/>
                  </a:moveTo>
                  <a:lnTo>
                    <a:pt x="0" y="75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4" y="89"/>
                  </a:lnTo>
                  <a:close/>
                </a:path>
              </a:pathLst>
            </a:custGeom>
            <a:solidFill>
              <a:srgbClr val="036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78" name="Freeform 431"/>
            <p:cNvSpPr>
              <a:spLocks/>
            </p:cNvSpPr>
            <p:nvPr/>
          </p:nvSpPr>
          <p:spPr bwMode="auto">
            <a:xfrm>
              <a:off x="3870326" y="587375"/>
              <a:ext cx="119063" cy="139700"/>
            </a:xfrm>
            <a:custGeom>
              <a:avLst/>
              <a:gdLst>
                <a:gd name="T0" fmla="*/ 62 w 75"/>
                <a:gd name="T1" fmla="*/ 0 h 88"/>
                <a:gd name="T2" fmla="*/ 75 w 75"/>
                <a:gd name="T3" fmla="*/ 12 h 88"/>
                <a:gd name="T4" fmla="*/ 0 w 75"/>
                <a:gd name="T5" fmla="*/ 87 h 88"/>
                <a:gd name="T6" fmla="*/ 0 w 75"/>
                <a:gd name="T7" fmla="*/ 88 h 88"/>
                <a:gd name="T8" fmla="*/ 62 w 75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8">
                  <a:moveTo>
                    <a:pt x="62" y="0"/>
                  </a:moveTo>
                  <a:lnTo>
                    <a:pt x="75" y="12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9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  <p:sp>
          <p:nvSpPr>
            <p:cNvPr id="279" name="Freeform 432"/>
            <p:cNvSpPr>
              <a:spLocks/>
            </p:cNvSpPr>
            <p:nvPr/>
          </p:nvSpPr>
          <p:spPr bwMode="auto">
            <a:xfrm>
              <a:off x="3870326" y="606425"/>
              <a:ext cx="141288" cy="120650"/>
            </a:xfrm>
            <a:custGeom>
              <a:avLst/>
              <a:gdLst>
                <a:gd name="T0" fmla="*/ 89 w 89"/>
                <a:gd name="T1" fmla="*/ 14 h 76"/>
                <a:gd name="T2" fmla="*/ 75 w 89"/>
                <a:gd name="T3" fmla="*/ 0 h 76"/>
                <a:gd name="T4" fmla="*/ 0 w 89"/>
                <a:gd name="T5" fmla="*/ 76 h 76"/>
                <a:gd name="T6" fmla="*/ 0 w 89"/>
                <a:gd name="T7" fmla="*/ 76 h 76"/>
                <a:gd name="T8" fmla="*/ 89 w 89"/>
                <a:gd name="T9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6">
                  <a:moveTo>
                    <a:pt x="89" y="14"/>
                  </a:moveTo>
                  <a:lnTo>
                    <a:pt x="75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F28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srgbClr val="D13D43"/>
                </a:solidFill>
              </a:endParaRPr>
            </a:p>
          </p:txBody>
        </p:sp>
      </p:grpSp>
      <p:pic>
        <p:nvPicPr>
          <p:cNvPr id="280" name="Immagine 279">
            <a:extLst>
              <a:ext uri="{FF2B5EF4-FFF2-40B4-BE49-F238E27FC236}">
                <a16:creationId xmlns:a16="http://schemas.microsoft.com/office/drawing/2014/main" id="{E8EB03AB-61CE-4385-9C4D-603F05F28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91" y="1394596"/>
            <a:ext cx="532209" cy="354499"/>
          </a:xfrm>
          <a:prstGeom prst="rect">
            <a:avLst/>
          </a:prstGeom>
        </p:spPr>
      </p:pic>
      <p:sp>
        <p:nvSpPr>
          <p:cNvPr id="281" name="Freeform 13"/>
          <p:cNvSpPr>
            <a:spLocks/>
          </p:cNvSpPr>
          <p:nvPr/>
        </p:nvSpPr>
        <p:spPr bwMode="auto">
          <a:xfrm>
            <a:off x="2926912" y="3407070"/>
            <a:ext cx="1715133" cy="397777"/>
          </a:xfrm>
          <a:custGeom>
            <a:avLst/>
            <a:gdLst>
              <a:gd name="T0" fmla="*/ 1366 w 1366"/>
              <a:gd name="T1" fmla="*/ 317 h 317"/>
              <a:gd name="T2" fmla="*/ 1230 w 1366"/>
              <a:gd name="T3" fmla="*/ 0 h 317"/>
              <a:gd name="T4" fmla="*/ 0 w 1366"/>
              <a:gd name="T5" fmla="*/ 0 h 317"/>
              <a:gd name="T6" fmla="*/ 0 w 1366"/>
              <a:gd name="T7" fmla="*/ 23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6" h="317">
                <a:moveTo>
                  <a:pt x="1366" y="317"/>
                </a:moveTo>
                <a:cubicBezTo>
                  <a:pt x="1275" y="239"/>
                  <a:pt x="1223" y="120"/>
                  <a:pt x="123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"/>
                  <a:pt x="0" y="238"/>
                  <a:pt x="0" y="238"/>
                </a:cubicBezTo>
              </a:path>
            </a:pathLst>
          </a:custGeom>
          <a:noFill/>
          <a:ln w="28575" cap="rnd">
            <a:solidFill>
              <a:schemeClr val="accent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558" tIns="31780" rIns="63558" bIns="31780" numCol="1" anchor="t" anchorCtr="0" compatLnSpc="1">
            <a:prstTxWarp prst="textNoShape">
              <a:avLst/>
            </a:prstTxWarp>
          </a:bodyPr>
          <a:lstStyle/>
          <a:p>
            <a:pPr defTabSz="425829"/>
            <a:endParaRPr lang="en-GB" sz="1252">
              <a:solidFill>
                <a:srgbClr val="D13D43"/>
              </a:solidFill>
            </a:endParaRPr>
          </a:p>
        </p:txBody>
      </p:sp>
      <p:sp>
        <p:nvSpPr>
          <p:cNvPr id="87" name="TextBox 369"/>
          <p:cNvSpPr txBox="1"/>
          <p:nvPr/>
        </p:nvSpPr>
        <p:spPr>
          <a:xfrm>
            <a:off x="2285127" y="3527055"/>
            <a:ext cx="2997085" cy="451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46718" tIns="46718" rIns="46718" bIns="46718" rtlCol="0">
            <a:noAutofit/>
          </a:bodyPr>
          <a:lstStyle/>
          <a:p>
            <a:pPr marL="156183" indent="-156183" defTabSz="425829">
              <a:spcAft>
                <a:spcPts val="513"/>
              </a:spcAft>
            </a:pPr>
            <a:r>
              <a:rPr lang="it-IT" sz="1600" b="1" dirty="0">
                <a:solidFill>
                  <a:srgbClr val="F79646">
                    <a:lumMod val="50000"/>
                  </a:srgbClr>
                </a:solidFill>
              </a:rPr>
              <a:t>5. Migliorare la salute degli assistiti: Prendersi cura degli assistiti “cronici e fragili” </a:t>
            </a:r>
          </a:p>
        </p:txBody>
      </p:sp>
      <p:grpSp>
        <p:nvGrpSpPr>
          <p:cNvPr id="90" name="Group 246"/>
          <p:cNvGrpSpPr/>
          <p:nvPr/>
        </p:nvGrpSpPr>
        <p:grpSpPr>
          <a:xfrm>
            <a:off x="1682424" y="3750491"/>
            <a:ext cx="354434" cy="340436"/>
            <a:chOff x="-9240849" y="6254750"/>
            <a:chExt cx="1125548" cy="1081088"/>
          </a:xfrm>
        </p:grpSpPr>
        <p:sp>
          <p:nvSpPr>
            <p:cNvPr id="91" name="Freeform 163"/>
            <p:cNvSpPr>
              <a:spLocks/>
            </p:cNvSpPr>
            <p:nvPr/>
          </p:nvSpPr>
          <p:spPr bwMode="auto">
            <a:xfrm>
              <a:off x="-9240838" y="6610350"/>
              <a:ext cx="1125537" cy="449263"/>
            </a:xfrm>
            <a:custGeom>
              <a:avLst/>
              <a:gdLst/>
              <a:ahLst/>
              <a:cxnLst>
                <a:cxn ang="0">
                  <a:pos x="1153" y="166"/>
                </a:cxn>
                <a:cxn ang="0">
                  <a:pos x="1153" y="310"/>
                </a:cxn>
                <a:cxn ang="0">
                  <a:pos x="1151" y="320"/>
                </a:cxn>
                <a:cxn ang="0">
                  <a:pos x="1144" y="338"/>
                </a:cxn>
                <a:cxn ang="0">
                  <a:pos x="1131" y="351"/>
                </a:cxn>
                <a:cxn ang="0">
                  <a:pos x="1113" y="358"/>
                </a:cxn>
                <a:cxn ang="0">
                  <a:pos x="554" y="360"/>
                </a:cxn>
                <a:cxn ang="0">
                  <a:pos x="554" y="515"/>
                </a:cxn>
                <a:cxn ang="0">
                  <a:pos x="550" y="534"/>
                </a:cxn>
                <a:cxn ang="0">
                  <a:pos x="539" y="550"/>
                </a:cxn>
                <a:cxn ang="0">
                  <a:pos x="524" y="561"/>
                </a:cxn>
                <a:cxn ang="0">
                  <a:pos x="504" y="565"/>
                </a:cxn>
                <a:cxn ang="0">
                  <a:pos x="210" y="565"/>
                </a:cxn>
                <a:cxn ang="0">
                  <a:pos x="191" y="561"/>
                </a:cxn>
                <a:cxn ang="0">
                  <a:pos x="176" y="550"/>
                </a:cxn>
                <a:cxn ang="0">
                  <a:pos x="165" y="534"/>
                </a:cxn>
                <a:cxn ang="0">
                  <a:pos x="161" y="515"/>
                </a:cxn>
                <a:cxn ang="0">
                  <a:pos x="0" y="354"/>
                </a:cxn>
                <a:cxn ang="0">
                  <a:pos x="0" y="255"/>
                </a:cxn>
                <a:cxn ang="0">
                  <a:pos x="210" y="255"/>
                </a:cxn>
                <a:cxn ang="0">
                  <a:pos x="230" y="259"/>
                </a:cxn>
                <a:cxn ang="0">
                  <a:pos x="245" y="270"/>
                </a:cxn>
                <a:cxn ang="0">
                  <a:pos x="256" y="285"/>
                </a:cxn>
                <a:cxn ang="0">
                  <a:pos x="260" y="304"/>
                </a:cxn>
                <a:cxn ang="0">
                  <a:pos x="454" y="465"/>
                </a:cxn>
                <a:cxn ang="0">
                  <a:pos x="454" y="310"/>
                </a:cxn>
                <a:cxn ang="0">
                  <a:pos x="459" y="291"/>
                </a:cxn>
                <a:cxn ang="0">
                  <a:pos x="470" y="274"/>
                </a:cxn>
                <a:cxn ang="0">
                  <a:pos x="485" y="264"/>
                </a:cxn>
                <a:cxn ang="0">
                  <a:pos x="504" y="260"/>
                </a:cxn>
                <a:cxn ang="0">
                  <a:pos x="1053" y="116"/>
                </a:cxn>
                <a:cxn ang="0">
                  <a:pos x="1054" y="106"/>
                </a:cxn>
                <a:cxn ang="0">
                  <a:pos x="1061" y="88"/>
                </a:cxn>
                <a:cxn ang="0">
                  <a:pos x="1075" y="74"/>
                </a:cxn>
                <a:cxn ang="0">
                  <a:pos x="1093" y="67"/>
                </a:cxn>
                <a:cxn ang="0">
                  <a:pos x="1219" y="66"/>
                </a:cxn>
                <a:cxn ang="0">
                  <a:pos x="1419" y="116"/>
                </a:cxn>
                <a:cxn ang="0">
                  <a:pos x="1219" y="166"/>
                </a:cxn>
              </a:cxnLst>
              <a:rect l="0" t="0" r="r" b="b"/>
              <a:pathLst>
                <a:path w="1419" h="565">
                  <a:moveTo>
                    <a:pt x="1219" y="166"/>
                  </a:moveTo>
                  <a:lnTo>
                    <a:pt x="1153" y="166"/>
                  </a:lnTo>
                  <a:lnTo>
                    <a:pt x="1153" y="166"/>
                  </a:lnTo>
                  <a:lnTo>
                    <a:pt x="1153" y="310"/>
                  </a:lnTo>
                  <a:lnTo>
                    <a:pt x="1153" y="310"/>
                  </a:lnTo>
                  <a:lnTo>
                    <a:pt x="1151" y="320"/>
                  </a:lnTo>
                  <a:lnTo>
                    <a:pt x="1149" y="329"/>
                  </a:lnTo>
                  <a:lnTo>
                    <a:pt x="1144" y="338"/>
                  </a:lnTo>
                  <a:lnTo>
                    <a:pt x="1137" y="345"/>
                  </a:lnTo>
                  <a:lnTo>
                    <a:pt x="1131" y="351"/>
                  </a:lnTo>
                  <a:lnTo>
                    <a:pt x="1122" y="356"/>
                  </a:lnTo>
                  <a:lnTo>
                    <a:pt x="1113" y="358"/>
                  </a:lnTo>
                  <a:lnTo>
                    <a:pt x="1103" y="360"/>
                  </a:lnTo>
                  <a:lnTo>
                    <a:pt x="554" y="360"/>
                  </a:lnTo>
                  <a:lnTo>
                    <a:pt x="554" y="515"/>
                  </a:lnTo>
                  <a:lnTo>
                    <a:pt x="554" y="515"/>
                  </a:lnTo>
                  <a:lnTo>
                    <a:pt x="553" y="525"/>
                  </a:lnTo>
                  <a:lnTo>
                    <a:pt x="550" y="534"/>
                  </a:lnTo>
                  <a:lnTo>
                    <a:pt x="546" y="543"/>
                  </a:lnTo>
                  <a:lnTo>
                    <a:pt x="539" y="550"/>
                  </a:lnTo>
                  <a:lnTo>
                    <a:pt x="532" y="557"/>
                  </a:lnTo>
                  <a:lnTo>
                    <a:pt x="524" y="561"/>
                  </a:lnTo>
                  <a:lnTo>
                    <a:pt x="514" y="563"/>
                  </a:lnTo>
                  <a:lnTo>
                    <a:pt x="504" y="565"/>
                  </a:lnTo>
                  <a:lnTo>
                    <a:pt x="210" y="565"/>
                  </a:lnTo>
                  <a:lnTo>
                    <a:pt x="210" y="565"/>
                  </a:lnTo>
                  <a:lnTo>
                    <a:pt x="201" y="563"/>
                  </a:lnTo>
                  <a:lnTo>
                    <a:pt x="191" y="561"/>
                  </a:lnTo>
                  <a:lnTo>
                    <a:pt x="183" y="557"/>
                  </a:lnTo>
                  <a:lnTo>
                    <a:pt x="176" y="550"/>
                  </a:lnTo>
                  <a:lnTo>
                    <a:pt x="169" y="543"/>
                  </a:lnTo>
                  <a:lnTo>
                    <a:pt x="165" y="534"/>
                  </a:lnTo>
                  <a:lnTo>
                    <a:pt x="162" y="525"/>
                  </a:lnTo>
                  <a:lnTo>
                    <a:pt x="161" y="515"/>
                  </a:lnTo>
                  <a:lnTo>
                    <a:pt x="161" y="354"/>
                  </a:lnTo>
                  <a:lnTo>
                    <a:pt x="0" y="354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0" y="255"/>
                  </a:lnTo>
                  <a:lnTo>
                    <a:pt x="210" y="255"/>
                  </a:lnTo>
                  <a:lnTo>
                    <a:pt x="220" y="256"/>
                  </a:lnTo>
                  <a:lnTo>
                    <a:pt x="230" y="259"/>
                  </a:lnTo>
                  <a:lnTo>
                    <a:pt x="238" y="263"/>
                  </a:lnTo>
                  <a:lnTo>
                    <a:pt x="245" y="270"/>
                  </a:lnTo>
                  <a:lnTo>
                    <a:pt x="252" y="277"/>
                  </a:lnTo>
                  <a:lnTo>
                    <a:pt x="256" y="285"/>
                  </a:lnTo>
                  <a:lnTo>
                    <a:pt x="259" y="295"/>
                  </a:lnTo>
                  <a:lnTo>
                    <a:pt x="260" y="304"/>
                  </a:lnTo>
                  <a:lnTo>
                    <a:pt x="260" y="465"/>
                  </a:lnTo>
                  <a:lnTo>
                    <a:pt x="454" y="465"/>
                  </a:lnTo>
                  <a:lnTo>
                    <a:pt x="454" y="310"/>
                  </a:lnTo>
                  <a:lnTo>
                    <a:pt x="454" y="310"/>
                  </a:lnTo>
                  <a:lnTo>
                    <a:pt x="456" y="300"/>
                  </a:lnTo>
                  <a:lnTo>
                    <a:pt x="459" y="291"/>
                  </a:lnTo>
                  <a:lnTo>
                    <a:pt x="463" y="282"/>
                  </a:lnTo>
                  <a:lnTo>
                    <a:pt x="470" y="274"/>
                  </a:lnTo>
                  <a:lnTo>
                    <a:pt x="477" y="268"/>
                  </a:lnTo>
                  <a:lnTo>
                    <a:pt x="485" y="264"/>
                  </a:lnTo>
                  <a:lnTo>
                    <a:pt x="495" y="261"/>
                  </a:lnTo>
                  <a:lnTo>
                    <a:pt x="504" y="260"/>
                  </a:lnTo>
                  <a:lnTo>
                    <a:pt x="1053" y="260"/>
                  </a:lnTo>
                  <a:lnTo>
                    <a:pt x="1053" y="116"/>
                  </a:lnTo>
                  <a:lnTo>
                    <a:pt x="1053" y="116"/>
                  </a:lnTo>
                  <a:lnTo>
                    <a:pt x="1054" y="106"/>
                  </a:lnTo>
                  <a:lnTo>
                    <a:pt x="1057" y="97"/>
                  </a:lnTo>
                  <a:lnTo>
                    <a:pt x="1061" y="88"/>
                  </a:lnTo>
                  <a:lnTo>
                    <a:pt x="1068" y="81"/>
                  </a:lnTo>
                  <a:lnTo>
                    <a:pt x="1075" y="74"/>
                  </a:lnTo>
                  <a:lnTo>
                    <a:pt x="1083" y="70"/>
                  </a:lnTo>
                  <a:lnTo>
                    <a:pt x="1093" y="67"/>
                  </a:lnTo>
                  <a:lnTo>
                    <a:pt x="1103" y="66"/>
                  </a:lnTo>
                  <a:lnTo>
                    <a:pt x="1219" y="66"/>
                  </a:lnTo>
                  <a:lnTo>
                    <a:pt x="1219" y="0"/>
                  </a:lnTo>
                  <a:lnTo>
                    <a:pt x="1419" y="116"/>
                  </a:lnTo>
                  <a:lnTo>
                    <a:pt x="1219" y="232"/>
                  </a:lnTo>
                  <a:lnTo>
                    <a:pt x="1219" y="166"/>
                  </a:lnTo>
                  <a:lnTo>
                    <a:pt x="1219" y="166"/>
                  </a:lnTo>
                  <a:close/>
                </a:path>
              </a:pathLst>
            </a:custGeom>
            <a:solidFill>
              <a:srgbClr val="007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prstClr val="black"/>
                </a:solidFill>
              </a:endParaRPr>
            </a:p>
          </p:txBody>
        </p:sp>
        <p:sp>
          <p:nvSpPr>
            <p:cNvPr id="92" name="Freeform 164"/>
            <p:cNvSpPr>
              <a:spLocks noEditPoints="1"/>
            </p:cNvSpPr>
            <p:nvPr/>
          </p:nvSpPr>
          <p:spPr bwMode="auto">
            <a:xfrm>
              <a:off x="-9240849" y="6254750"/>
              <a:ext cx="1046161" cy="1081088"/>
            </a:xfrm>
            <a:custGeom>
              <a:avLst/>
              <a:gdLst/>
              <a:ahLst/>
              <a:cxnLst>
                <a:cxn ang="0">
                  <a:pos x="876" y="99"/>
                </a:cxn>
                <a:cxn ang="0">
                  <a:pos x="992" y="576"/>
                </a:cxn>
                <a:cxn ang="0">
                  <a:pos x="809" y="643"/>
                </a:cxn>
                <a:cxn ang="0">
                  <a:pos x="665" y="99"/>
                </a:cxn>
                <a:cxn ang="0">
                  <a:pos x="598" y="255"/>
                </a:cxn>
                <a:cxn ang="0">
                  <a:pos x="288" y="99"/>
                </a:cxn>
                <a:cxn ang="0">
                  <a:pos x="222" y="255"/>
                </a:cxn>
                <a:cxn ang="0">
                  <a:pos x="100" y="99"/>
                </a:cxn>
                <a:cxn ang="0">
                  <a:pos x="410" y="388"/>
                </a:cxn>
                <a:cxn ang="0">
                  <a:pos x="477" y="177"/>
                </a:cxn>
                <a:cxn ang="0">
                  <a:pos x="665" y="388"/>
                </a:cxn>
                <a:cxn ang="0">
                  <a:pos x="393" y="643"/>
                </a:cxn>
                <a:cxn ang="0">
                  <a:pos x="327" y="848"/>
                </a:cxn>
                <a:cxn ang="0">
                  <a:pos x="598" y="576"/>
                </a:cxn>
                <a:cxn ang="0">
                  <a:pos x="100" y="454"/>
                </a:cxn>
                <a:cxn ang="0">
                  <a:pos x="0" y="637"/>
                </a:cxn>
                <a:cxn ang="0">
                  <a:pos x="0" y="50"/>
                </a:cxn>
                <a:cxn ang="0">
                  <a:pos x="4" y="30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50" y="0"/>
                </a:cxn>
                <a:cxn ang="0">
                  <a:pos x="1269" y="0"/>
                </a:cxn>
                <a:cxn ang="0">
                  <a:pos x="1288" y="4"/>
                </a:cxn>
                <a:cxn ang="0">
                  <a:pos x="1304" y="15"/>
                </a:cxn>
                <a:cxn ang="0">
                  <a:pos x="1315" y="30"/>
                </a:cxn>
                <a:cxn ang="0">
                  <a:pos x="1319" y="50"/>
                </a:cxn>
                <a:cxn ang="0">
                  <a:pos x="1219" y="371"/>
                </a:cxn>
                <a:cxn ang="0">
                  <a:pos x="1075" y="255"/>
                </a:cxn>
                <a:cxn ang="0">
                  <a:pos x="1009" y="454"/>
                </a:cxn>
                <a:cxn ang="0">
                  <a:pos x="1009" y="188"/>
                </a:cxn>
                <a:cxn ang="0">
                  <a:pos x="1219" y="99"/>
                </a:cxn>
                <a:cxn ang="0">
                  <a:pos x="294" y="1141"/>
                </a:cxn>
                <a:cxn ang="0">
                  <a:pos x="260" y="1075"/>
                </a:cxn>
                <a:cxn ang="0">
                  <a:pos x="615" y="875"/>
                </a:cxn>
                <a:cxn ang="0">
                  <a:pos x="682" y="1141"/>
                </a:cxn>
                <a:cxn ang="0">
                  <a:pos x="477" y="1263"/>
                </a:cxn>
                <a:cxn ang="0">
                  <a:pos x="809" y="1075"/>
                </a:cxn>
                <a:cxn ang="0">
                  <a:pos x="1009" y="942"/>
                </a:cxn>
                <a:cxn ang="0">
                  <a:pos x="809" y="875"/>
                </a:cxn>
                <a:cxn ang="0">
                  <a:pos x="1075" y="1141"/>
                </a:cxn>
                <a:cxn ang="0">
                  <a:pos x="876" y="1263"/>
                </a:cxn>
                <a:cxn ang="0">
                  <a:pos x="1219" y="759"/>
                </a:cxn>
                <a:cxn ang="0">
                  <a:pos x="1319" y="1313"/>
                </a:cxn>
                <a:cxn ang="0">
                  <a:pos x="1318" y="1323"/>
                </a:cxn>
                <a:cxn ang="0">
                  <a:pos x="1311" y="1341"/>
                </a:cxn>
                <a:cxn ang="0">
                  <a:pos x="1297" y="1355"/>
                </a:cxn>
                <a:cxn ang="0">
                  <a:pos x="1279" y="1362"/>
                </a:cxn>
                <a:cxn ang="0">
                  <a:pos x="50" y="1363"/>
                </a:cxn>
                <a:cxn ang="0">
                  <a:pos x="40" y="1362"/>
                </a:cxn>
                <a:cxn ang="0">
                  <a:pos x="22" y="1355"/>
                </a:cxn>
                <a:cxn ang="0">
                  <a:pos x="8" y="1341"/>
                </a:cxn>
                <a:cxn ang="0">
                  <a:pos x="1" y="1323"/>
                </a:cxn>
                <a:cxn ang="0">
                  <a:pos x="0" y="870"/>
                </a:cxn>
                <a:cxn ang="0">
                  <a:pos x="100" y="1263"/>
                </a:cxn>
                <a:cxn ang="0">
                  <a:pos x="410" y="1141"/>
                </a:cxn>
                <a:cxn ang="0">
                  <a:pos x="294" y="1141"/>
                </a:cxn>
              </a:cxnLst>
              <a:rect l="0" t="0" r="r" b="b"/>
              <a:pathLst>
                <a:path w="1319" h="1363">
                  <a:moveTo>
                    <a:pt x="1219" y="99"/>
                  </a:moveTo>
                  <a:lnTo>
                    <a:pt x="876" y="99"/>
                  </a:lnTo>
                  <a:lnTo>
                    <a:pt x="876" y="576"/>
                  </a:lnTo>
                  <a:lnTo>
                    <a:pt x="992" y="576"/>
                  </a:lnTo>
                  <a:lnTo>
                    <a:pt x="992" y="643"/>
                  </a:lnTo>
                  <a:lnTo>
                    <a:pt x="809" y="643"/>
                  </a:lnTo>
                  <a:lnTo>
                    <a:pt x="809" y="99"/>
                  </a:lnTo>
                  <a:lnTo>
                    <a:pt x="665" y="99"/>
                  </a:lnTo>
                  <a:lnTo>
                    <a:pt x="665" y="255"/>
                  </a:lnTo>
                  <a:lnTo>
                    <a:pt x="598" y="255"/>
                  </a:lnTo>
                  <a:lnTo>
                    <a:pt x="598" y="99"/>
                  </a:lnTo>
                  <a:lnTo>
                    <a:pt x="288" y="99"/>
                  </a:lnTo>
                  <a:lnTo>
                    <a:pt x="288" y="255"/>
                  </a:lnTo>
                  <a:lnTo>
                    <a:pt x="222" y="255"/>
                  </a:lnTo>
                  <a:lnTo>
                    <a:pt x="222" y="99"/>
                  </a:lnTo>
                  <a:lnTo>
                    <a:pt x="100" y="99"/>
                  </a:lnTo>
                  <a:lnTo>
                    <a:pt x="100" y="388"/>
                  </a:lnTo>
                  <a:lnTo>
                    <a:pt x="410" y="388"/>
                  </a:lnTo>
                  <a:lnTo>
                    <a:pt x="410" y="177"/>
                  </a:lnTo>
                  <a:lnTo>
                    <a:pt x="477" y="177"/>
                  </a:lnTo>
                  <a:lnTo>
                    <a:pt x="477" y="388"/>
                  </a:lnTo>
                  <a:lnTo>
                    <a:pt x="665" y="388"/>
                  </a:lnTo>
                  <a:lnTo>
                    <a:pt x="665" y="643"/>
                  </a:lnTo>
                  <a:lnTo>
                    <a:pt x="393" y="643"/>
                  </a:lnTo>
                  <a:lnTo>
                    <a:pt x="393" y="848"/>
                  </a:lnTo>
                  <a:lnTo>
                    <a:pt x="327" y="848"/>
                  </a:lnTo>
                  <a:lnTo>
                    <a:pt x="327" y="576"/>
                  </a:lnTo>
                  <a:lnTo>
                    <a:pt x="598" y="576"/>
                  </a:lnTo>
                  <a:lnTo>
                    <a:pt x="598" y="454"/>
                  </a:lnTo>
                  <a:lnTo>
                    <a:pt x="100" y="454"/>
                  </a:lnTo>
                  <a:lnTo>
                    <a:pt x="100" y="637"/>
                  </a:lnTo>
                  <a:lnTo>
                    <a:pt x="0" y="63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5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1269" y="0"/>
                  </a:lnTo>
                  <a:lnTo>
                    <a:pt x="1269" y="0"/>
                  </a:lnTo>
                  <a:lnTo>
                    <a:pt x="1279" y="1"/>
                  </a:lnTo>
                  <a:lnTo>
                    <a:pt x="1288" y="4"/>
                  </a:lnTo>
                  <a:lnTo>
                    <a:pt x="1297" y="8"/>
                  </a:lnTo>
                  <a:lnTo>
                    <a:pt x="1304" y="15"/>
                  </a:lnTo>
                  <a:lnTo>
                    <a:pt x="1311" y="22"/>
                  </a:lnTo>
                  <a:lnTo>
                    <a:pt x="1315" y="30"/>
                  </a:lnTo>
                  <a:lnTo>
                    <a:pt x="1318" y="40"/>
                  </a:lnTo>
                  <a:lnTo>
                    <a:pt x="1319" y="50"/>
                  </a:lnTo>
                  <a:lnTo>
                    <a:pt x="1319" y="429"/>
                  </a:lnTo>
                  <a:lnTo>
                    <a:pt x="1219" y="371"/>
                  </a:lnTo>
                  <a:lnTo>
                    <a:pt x="1219" y="255"/>
                  </a:lnTo>
                  <a:lnTo>
                    <a:pt x="1075" y="255"/>
                  </a:lnTo>
                  <a:lnTo>
                    <a:pt x="1075" y="454"/>
                  </a:lnTo>
                  <a:lnTo>
                    <a:pt x="1009" y="454"/>
                  </a:lnTo>
                  <a:lnTo>
                    <a:pt x="1009" y="188"/>
                  </a:lnTo>
                  <a:lnTo>
                    <a:pt x="1009" y="188"/>
                  </a:lnTo>
                  <a:lnTo>
                    <a:pt x="1219" y="188"/>
                  </a:lnTo>
                  <a:lnTo>
                    <a:pt x="1219" y="99"/>
                  </a:lnTo>
                  <a:lnTo>
                    <a:pt x="1219" y="99"/>
                  </a:lnTo>
                  <a:close/>
                  <a:moveTo>
                    <a:pt x="294" y="1141"/>
                  </a:moveTo>
                  <a:lnTo>
                    <a:pt x="260" y="1141"/>
                  </a:lnTo>
                  <a:lnTo>
                    <a:pt x="260" y="1075"/>
                  </a:lnTo>
                  <a:lnTo>
                    <a:pt x="615" y="1075"/>
                  </a:lnTo>
                  <a:lnTo>
                    <a:pt x="615" y="875"/>
                  </a:lnTo>
                  <a:lnTo>
                    <a:pt x="682" y="875"/>
                  </a:lnTo>
                  <a:lnTo>
                    <a:pt x="682" y="1141"/>
                  </a:lnTo>
                  <a:lnTo>
                    <a:pt x="477" y="1141"/>
                  </a:lnTo>
                  <a:lnTo>
                    <a:pt x="477" y="1263"/>
                  </a:lnTo>
                  <a:lnTo>
                    <a:pt x="809" y="1263"/>
                  </a:lnTo>
                  <a:lnTo>
                    <a:pt x="809" y="1075"/>
                  </a:lnTo>
                  <a:lnTo>
                    <a:pt x="1009" y="1075"/>
                  </a:lnTo>
                  <a:lnTo>
                    <a:pt x="1009" y="942"/>
                  </a:lnTo>
                  <a:lnTo>
                    <a:pt x="809" y="942"/>
                  </a:lnTo>
                  <a:lnTo>
                    <a:pt x="809" y="875"/>
                  </a:lnTo>
                  <a:lnTo>
                    <a:pt x="1075" y="875"/>
                  </a:lnTo>
                  <a:lnTo>
                    <a:pt x="1075" y="1141"/>
                  </a:lnTo>
                  <a:lnTo>
                    <a:pt x="876" y="1141"/>
                  </a:lnTo>
                  <a:lnTo>
                    <a:pt x="876" y="1263"/>
                  </a:lnTo>
                  <a:lnTo>
                    <a:pt x="1219" y="1263"/>
                  </a:lnTo>
                  <a:lnTo>
                    <a:pt x="1219" y="759"/>
                  </a:lnTo>
                  <a:lnTo>
                    <a:pt x="1319" y="701"/>
                  </a:lnTo>
                  <a:lnTo>
                    <a:pt x="1319" y="1313"/>
                  </a:lnTo>
                  <a:lnTo>
                    <a:pt x="1319" y="1313"/>
                  </a:lnTo>
                  <a:lnTo>
                    <a:pt x="1318" y="1323"/>
                  </a:lnTo>
                  <a:lnTo>
                    <a:pt x="1315" y="1333"/>
                  </a:lnTo>
                  <a:lnTo>
                    <a:pt x="1311" y="1341"/>
                  </a:lnTo>
                  <a:lnTo>
                    <a:pt x="1304" y="1348"/>
                  </a:lnTo>
                  <a:lnTo>
                    <a:pt x="1297" y="1355"/>
                  </a:lnTo>
                  <a:lnTo>
                    <a:pt x="1288" y="1359"/>
                  </a:lnTo>
                  <a:lnTo>
                    <a:pt x="1279" y="1362"/>
                  </a:lnTo>
                  <a:lnTo>
                    <a:pt x="1269" y="1363"/>
                  </a:lnTo>
                  <a:lnTo>
                    <a:pt x="50" y="1363"/>
                  </a:lnTo>
                  <a:lnTo>
                    <a:pt x="50" y="1363"/>
                  </a:lnTo>
                  <a:lnTo>
                    <a:pt x="40" y="1362"/>
                  </a:lnTo>
                  <a:lnTo>
                    <a:pt x="30" y="1359"/>
                  </a:lnTo>
                  <a:lnTo>
                    <a:pt x="22" y="1355"/>
                  </a:lnTo>
                  <a:lnTo>
                    <a:pt x="15" y="1348"/>
                  </a:lnTo>
                  <a:lnTo>
                    <a:pt x="8" y="1341"/>
                  </a:lnTo>
                  <a:lnTo>
                    <a:pt x="4" y="1333"/>
                  </a:lnTo>
                  <a:lnTo>
                    <a:pt x="1" y="1323"/>
                  </a:lnTo>
                  <a:lnTo>
                    <a:pt x="0" y="1313"/>
                  </a:lnTo>
                  <a:lnTo>
                    <a:pt x="0" y="870"/>
                  </a:lnTo>
                  <a:lnTo>
                    <a:pt x="100" y="870"/>
                  </a:lnTo>
                  <a:lnTo>
                    <a:pt x="100" y="1263"/>
                  </a:lnTo>
                  <a:lnTo>
                    <a:pt x="410" y="1263"/>
                  </a:lnTo>
                  <a:lnTo>
                    <a:pt x="410" y="1141"/>
                  </a:lnTo>
                  <a:lnTo>
                    <a:pt x="294" y="1141"/>
                  </a:lnTo>
                  <a:lnTo>
                    <a:pt x="294" y="1141"/>
                  </a:lnTo>
                  <a:close/>
                </a:path>
              </a:pathLst>
            </a:custGeom>
            <a:solidFill>
              <a:srgbClr val="3B45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8226" tIns="39113" rIns="78226" bIns="39113" numCol="1" anchor="t" anchorCtr="0" compatLnSpc="1">
              <a:prstTxWarp prst="textNoShape">
                <a:avLst/>
              </a:prstTxWarp>
            </a:bodyPr>
            <a:lstStyle/>
            <a:p>
              <a:pPr defTabSz="425829"/>
              <a:endParaRPr lang="en-GB" sz="1711">
                <a:solidFill>
                  <a:prstClr val="black"/>
                </a:solidFill>
              </a:endParaRPr>
            </a:p>
          </p:txBody>
        </p:sp>
      </p:grpSp>
      <p:sp>
        <p:nvSpPr>
          <p:cNvPr id="282" name="Titolo 1"/>
          <p:cNvSpPr>
            <a:spLocks noGrp="1"/>
          </p:cNvSpPr>
          <p:nvPr>
            <p:ph type="title" idx="4294967295"/>
          </p:nvPr>
        </p:nvSpPr>
        <p:spPr>
          <a:xfrm>
            <a:off x="1670123" y="160392"/>
            <a:ext cx="8851754" cy="4418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400" b="1" dirty="0">
                <a:solidFill>
                  <a:srgbClr val="F49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Trasformazione digitale in sanità</a:t>
            </a:r>
          </a:p>
        </p:txBody>
      </p:sp>
      <p:sp>
        <p:nvSpPr>
          <p:cNvPr id="283" name="Titolo 1">
            <a:extLst>
              <a:ext uri="{FF2B5EF4-FFF2-40B4-BE49-F238E27FC236}">
                <a16:creationId xmlns:a16="http://schemas.microsoft.com/office/drawing/2014/main" id="{F2898CEF-0371-4C37-84FD-3CDB4ED0337C}"/>
              </a:ext>
            </a:extLst>
          </p:cNvPr>
          <p:cNvSpPr txBox="1">
            <a:spLocks/>
          </p:cNvSpPr>
          <p:nvPr/>
        </p:nvSpPr>
        <p:spPr>
          <a:xfrm>
            <a:off x="1689834" y="650649"/>
            <a:ext cx="8851754" cy="441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it-IT" sz="2400" b="1" dirty="0">
                <a:solidFill>
                  <a:srgbClr val="F49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</a:p>
        </p:txBody>
      </p:sp>
    </p:spTree>
    <p:extLst>
      <p:ext uri="{BB962C8B-B14F-4D97-AF65-F5344CB8AC3E}">
        <p14:creationId xmlns:p14="http://schemas.microsoft.com/office/powerpoint/2010/main" val="100910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C7EA897-450B-1746-9270-84C768BC0AB3}"/>
              </a:ext>
            </a:extLst>
          </p:cNvPr>
          <p:cNvSpPr/>
          <p:nvPr/>
        </p:nvSpPr>
        <p:spPr>
          <a:xfrm>
            <a:off x="-1586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80DECD9-F2DC-7944-A842-4523A5CDE816}"/>
              </a:ext>
            </a:extLst>
          </p:cNvPr>
          <p:cNvSpPr/>
          <p:nvPr/>
        </p:nvSpPr>
        <p:spPr>
          <a:xfrm>
            <a:off x="6973889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249F25F-9033-5C49-ACBE-49FBC0A5DF7F}"/>
              </a:ext>
            </a:extLst>
          </p:cNvPr>
          <p:cNvSpPr/>
          <p:nvPr/>
        </p:nvSpPr>
        <p:spPr>
          <a:xfrm>
            <a:off x="1" y="0"/>
            <a:ext cx="12192000" cy="213065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9706EC-3BBF-4E44-8425-4C7BC2B6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5842000"/>
            <a:ext cx="1715729" cy="95421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D07FB86-4F58-4C42-BB1E-BD4094996A0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9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nazionale di sanità digitale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66A8A6B-2181-4E9F-B838-5B2B42633B05}"/>
              </a:ext>
            </a:extLst>
          </p:cNvPr>
          <p:cNvSpPr txBox="1">
            <a:spLocks/>
          </p:cNvSpPr>
          <p:nvPr/>
        </p:nvSpPr>
        <p:spPr>
          <a:xfrm>
            <a:off x="407429" y="913062"/>
            <a:ext cx="11255836" cy="1238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sanità digitale era già tra gli obiettivi strategici di innovazione strategica a livello nazionale nella strategia crescita digitale 2014-2020 e nel Patto per la sanità digitale del 2016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38273C9-29DA-419E-A3C6-CF863A0F8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63" t="20468" r="34504" b="5703"/>
          <a:stretch/>
        </p:blipFill>
        <p:spPr>
          <a:xfrm>
            <a:off x="831621" y="1648956"/>
            <a:ext cx="3637741" cy="447080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25DD2C1-FEFD-43D2-959F-B04196F5D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29" y="1934087"/>
            <a:ext cx="5313260" cy="226121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DE4CB7F-F4A6-4A76-BB00-732C7EC7282D}"/>
              </a:ext>
            </a:extLst>
          </p:cNvPr>
          <p:cNvSpPr txBox="1"/>
          <p:nvPr/>
        </p:nvSpPr>
        <p:spPr>
          <a:xfrm>
            <a:off x="7017784" y="3708072"/>
            <a:ext cx="18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anno 2016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4AE358C-0986-4EE7-A235-D8EF39A9DD0C}"/>
              </a:ext>
            </a:extLst>
          </p:cNvPr>
          <p:cNvSpPr txBox="1"/>
          <p:nvPr/>
        </p:nvSpPr>
        <p:spPr>
          <a:xfrm>
            <a:off x="5401750" y="4556567"/>
            <a:ext cx="4824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70C0"/>
                </a:solidFill>
              </a:rPr>
              <a:t>Diffusione FSE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70C0"/>
                </a:solidFill>
              </a:rPr>
              <a:t>Soluzioni e servizi continuità assistenziale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70C0"/>
                </a:solidFill>
              </a:rPr>
              <a:t>Telemedicina, CUP, </a:t>
            </a:r>
            <a:r>
              <a:rPr lang="it-IT" dirty="0" err="1">
                <a:solidFill>
                  <a:srgbClr val="0070C0"/>
                </a:solidFill>
              </a:rPr>
              <a:t>dema</a:t>
            </a:r>
            <a:r>
              <a:rPr lang="it-IT" dirty="0">
                <a:solidFill>
                  <a:srgbClr val="0070C0"/>
                </a:solidFill>
              </a:rPr>
              <a:t>, ….</a:t>
            </a:r>
          </a:p>
        </p:txBody>
      </p:sp>
    </p:spTree>
    <p:extLst>
      <p:ext uri="{BB962C8B-B14F-4D97-AF65-F5344CB8AC3E}">
        <p14:creationId xmlns:p14="http://schemas.microsoft.com/office/powerpoint/2010/main" val="335703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C7EA897-450B-1746-9270-84C768BC0AB3}"/>
              </a:ext>
            </a:extLst>
          </p:cNvPr>
          <p:cNvSpPr/>
          <p:nvPr/>
        </p:nvSpPr>
        <p:spPr>
          <a:xfrm>
            <a:off x="-1586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80DECD9-F2DC-7944-A842-4523A5CDE816}"/>
              </a:ext>
            </a:extLst>
          </p:cNvPr>
          <p:cNvSpPr/>
          <p:nvPr/>
        </p:nvSpPr>
        <p:spPr>
          <a:xfrm>
            <a:off x="6973889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249F25F-9033-5C49-ACBE-49FBC0A5DF7F}"/>
              </a:ext>
            </a:extLst>
          </p:cNvPr>
          <p:cNvSpPr/>
          <p:nvPr/>
        </p:nvSpPr>
        <p:spPr>
          <a:xfrm>
            <a:off x="1" y="0"/>
            <a:ext cx="12192000" cy="213065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9706EC-3BBF-4E44-8425-4C7BC2B6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5842000"/>
            <a:ext cx="1715729" cy="95421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D07FB86-4F58-4C42-BB1E-BD4094996A0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9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 prioritari del Patto per la sanità digitale del 2016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CDB5A77-2D6C-4900-A93B-CDB271AED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15" y="1694777"/>
            <a:ext cx="10385842" cy="394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2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C7EA897-450B-1746-9270-84C768BC0AB3}"/>
              </a:ext>
            </a:extLst>
          </p:cNvPr>
          <p:cNvSpPr/>
          <p:nvPr/>
        </p:nvSpPr>
        <p:spPr>
          <a:xfrm>
            <a:off x="-1586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ottotitolo 13">
            <a:extLst>
              <a:ext uri="{FF2B5EF4-FFF2-40B4-BE49-F238E27FC236}">
                <a16:creationId xmlns:a16="http://schemas.microsoft.com/office/drawing/2014/main" id="{1DB632DB-A132-0B47-85EC-EC8F4B6F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1321578"/>
            <a:ext cx="11568113" cy="1682880"/>
          </a:xfrm>
        </p:spPr>
        <p:txBody>
          <a:bodyPr lIns="90000">
            <a:no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Standardizzazione delle informazioni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Uso delle codifiche per assicurare l’omogeneità dei dati sanitari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Uso delle informazioni per generare servizi</a:t>
            </a:r>
          </a:p>
          <a:p>
            <a:pPr algn="just">
              <a:lnSpc>
                <a:spcPct val="120000"/>
              </a:lnSpc>
            </a:pPr>
            <a:endParaRPr lang="it-IT" dirty="0">
              <a:solidFill>
                <a:srgbClr val="455E7A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it-IT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20000"/>
              </a:lnSpc>
            </a:pPr>
            <a:endParaRPr lang="it-IT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20000"/>
              </a:lnSpc>
            </a:pPr>
            <a:endParaRPr lang="it-IT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80DECD9-F2DC-7944-A842-4523A5CDE816}"/>
              </a:ext>
            </a:extLst>
          </p:cNvPr>
          <p:cNvSpPr/>
          <p:nvPr/>
        </p:nvSpPr>
        <p:spPr>
          <a:xfrm>
            <a:off x="6973889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249F25F-9033-5C49-ACBE-49FBC0A5DF7F}"/>
              </a:ext>
            </a:extLst>
          </p:cNvPr>
          <p:cNvSpPr/>
          <p:nvPr/>
        </p:nvSpPr>
        <p:spPr>
          <a:xfrm>
            <a:off x="1" y="0"/>
            <a:ext cx="12192000" cy="213065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9706EC-3BBF-4E44-8425-4C7BC2B6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5842000"/>
            <a:ext cx="1715729" cy="95421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D07FB86-4F58-4C42-BB1E-BD4094996A0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9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nuova strategia nazionale di sanità digitale nel PNRR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ED4E565-C190-4490-835C-B528265E3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993109"/>
              </p:ext>
            </p:extLst>
          </p:nvPr>
        </p:nvGraphicFramePr>
        <p:xfrm>
          <a:off x="1360196" y="17138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336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C7EA897-450B-1746-9270-84C768BC0AB3}"/>
              </a:ext>
            </a:extLst>
          </p:cNvPr>
          <p:cNvSpPr/>
          <p:nvPr/>
        </p:nvSpPr>
        <p:spPr>
          <a:xfrm>
            <a:off x="-1586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80DECD9-F2DC-7944-A842-4523A5CDE816}"/>
              </a:ext>
            </a:extLst>
          </p:cNvPr>
          <p:cNvSpPr/>
          <p:nvPr/>
        </p:nvSpPr>
        <p:spPr>
          <a:xfrm>
            <a:off x="6973889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249F25F-9033-5C49-ACBE-49FBC0A5DF7F}"/>
              </a:ext>
            </a:extLst>
          </p:cNvPr>
          <p:cNvSpPr/>
          <p:nvPr/>
        </p:nvSpPr>
        <p:spPr>
          <a:xfrm>
            <a:off x="1" y="0"/>
            <a:ext cx="12192000" cy="213065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9706EC-3BBF-4E44-8425-4C7BC2B6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5842000"/>
            <a:ext cx="1715729" cy="95421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D07FB86-4F58-4C42-BB1E-BD4094996A0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9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dell’informazioni sanitarie</a:t>
            </a:r>
          </a:p>
        </p:txBody>
      </p:sp>
      <p:graphicFrame>
        <p:nvGraphicFramePr>
          <p:cNvPr id="10" name="Segnaposto contenuto 3">
            <a:extLst>
              <a:ext uri="{FF2B5EF4-FFF2-40B4-BE49-F238E27FC236}">
                <a16:creationId xmlns:a16="http://schemas.microsoft.com/office/drawing/2014/main" id="{C8412BED-8E38-485D-8706-FBF34ABD6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638611"/>
              </p:ext>
            </p:extLst>
          </p:nvPr>
        </p:nvGraphicFramePr>
        <p:xfrm>
          <a:off x="1548882" y="1600203"/>
          <a:ext cx="8661918" cy="391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7E393C-1C5F-4D38-BB8E-69E6EE051853}"/>
              </a:ext>
            </a:extLst>
          </p:cNvPr>
          <p:cNvSpPr txBox="1"/>
          <p:nvPr/>
        </p:nvSpPr>
        <p:spPr>
          <a:xfrm>
            <a:off x="1548882" y="5626359"/>
            <a:ext cx="264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USO PRIMARIO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B69D6CE-0B43-4E54-A4CF-1480512BA06F}"/>
              </a:ext>
            </a:extLst>
          </p:cNvPr>
          <p:cNvSpPr txBox="1"/>
          <p:nvPr/>
        </p:nvSpPr>
        <p:spPr>
          <a:xfrm>
            <a:off x="6115663" y="5657334"/>
            <a:ext cx="264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USO SECONDARIO</a:t>
            </a:r>
          </a:p>
        </p:txBody>
      </p:sp>
    </p:spTree>
    <p:extLst>
      <p:ext uri="{BB962C8B-B14F-4D97-AF65-F5344CB8AC3E}">
        <p14:creationId xmlns:p14="http://schemas.microsoft.com/office/powerpoint/2010/main" val="394595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C7EA897-450B-1746-9270-84C768BC0AB3}"/>
              </a:ext>
            </a:extLst>
          </p:cNvPr>
          <p:cNvSpPr/>
          <p:nvPr/>
        </p:nvSpPr>
        <p:spPr>
          <a:xfrm>
            <a:off x="-1586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80DECD9-F2DC-7944-A842-4523A5CDE816}"/>
              </a:ext>
            </a:extLst>
          </p:cNvPr>
          <p:cNvSpPr/>
          <p:nvPr/>
        </p:nvSpPr>
        <p:spPr>
          <a:xfrm>
            <a:off x="6973889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249F25F-9033-5C49-ACBE-49FBC0A5DF7F}"/>
              </a:ext>
            </a:extLst>
          </p:cNvPr>
          <p:cNvSpPr/>
          <p:nvPr/>
        </p:nvSpPr>
        <p:spPr>
          <a:xfrm>
            <a:off x="1" y="0"/>
            <a:ext cx="12192000" cy="213065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9706EC-3BBF-4E44-8425-4C7BC2B6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5842000"/>
            <a:ext cx="1715729" cy="95421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D07FB86-4F58-4C42-BB1E-BD4094996A0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9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dell’informazioni sanitarie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7E393C-1C5F-4D38-BB8E-69E6EE051853}"/>
              </a:ext>
            </a:extLst>
          </p:cNvPr>
          <p:cNvSpPr txBox="1"/>
          <p:nvPr/>
        </p:nvSpPr>
        <p:spPr>
          <a:xfrm>
            <a:off x="1548882" y="5626359"/>
            <a:ext cx="264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USO PRIMARIO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B69D6CE-0B43-4E54-A4CF-1480512BA06F}"/>
              </a:ext>
            </a:extLst>
          </p:cNvPr>
          <p:cNvSpPr txBox="1"/>
          <p:nvPr/>
        </p:nvSpPr>
        <p:spPr>
          <a:xfrm>
            <a:off x="6115663" y="5657334"/>
            <a:ext cx="264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USO SECONDARIO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0B273BE-7655-4C59-B5BA-19DD4BF6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2" t="22863" r="16562" b="9292"/>
          <a:stretch/>
        </p:blipFill>
        <p:spPr>
          <a:xfrm>
            <a:off x="1113937" y="1369360"/>
            <a:ext cx="9796174" cy="550052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B3E4009-F895-49A4-A5FF-09CDC3ECBB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08" t="22216" r="16562" b="36189"/>
          <a:stretch/>
        </p:blipFill>
        <p:spPr>
          <a:xfrm>
            <a:off x="605916" y="-28232"/>
            <a:ext cx="6895321" cy="236105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20604A0-3C42-436F-A24C-A7B4ED52A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17" t="66882" r="20020" b="12616"/>
          <a:stretch/>
        </p:blipFill>
        <p:spPr>
          <a:xfrm>
            <a:off x="7501236" y="-28232"/>
            <a:ext cx="4332589" cy="23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C7EA897-450B-1746-9270-84C768BC0AB3}"/>
              </a:ext>
            </a:extLst>
          </p:cNvPr>
          <p:cNvSpPr/>
          <p:nvPr/>
        </p:nvSpPr>
        <p:spPr>
          <a:xfrm>
            <a:off x="-1586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80DECD9-F2DC-7944-A842-4523A5CDE816}"/>
              </a:ext>
            </a:extLst>
          </p:cNvPr>
          <p:cNvSpPr/>
          <p:nvPr/>
        </p:nvSpPr>
        <p:spPr>
          <a:xfrm>
            <a:off x="6973889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249F25F-9033-5C49-ACBE-49FBC0A5DF7F}"/>
              </a:ext>
            </a:extLst>
          </p:cNvPr>
          <p:cNvSpPr/>
          <p:nvPr/>
        </p:nvSpPr>
        <p:spPr>
          <a:xfrm>
            <a:off x="1" y="0"/>
            <a:ext cx="12192000" cy="213065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9706EC-3BBF-4E44-8425-4C7BC2B6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5842000"/>
            <a:ext cx="1715729" cy="95421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D07FB86-4F58-4C42-BB1E-BD4094996A0C}"/>
              </a:ext>
            </a:extLst>
          </p:cNvPr>
          <p:cNvSpPr txBox="1">
            <a:spLocks/>
          </p:cNvSpPr>
          <p:nvPr/>
        </p:nvSpPr>
        <p:spPr>
          <a:xfrm>
            <a:off x="203718" y="526025"/>
            <a:ext cx="10515600" cy="539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Definizione di Sostenibilità</a:t>
            </a:r>
          </a:p>
        </p:txBody>
      </p:sp>
      <p:sp>
        <p:nvSpPr>
          <p:cNvPr id="13" name="Sottotitolo 13">
            <a:extLst>
              <a:ext uri="{FF2B5EF4-FFF2-40B4-BE49-F238E27FC236}">
                <a16:creationId xmlns:a16="http://schemas.microsoft.com/office/drawing/2014/main" id="{84489CCD-B31D-4FE8-975A-661F32666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2321079"/>
            <a:ext cx="10694146" cy="1682880"/>
          </a:xfrm>
        </p:spPr>
        <p:txBody>
          <a:bodyPr lIns="9000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Nelle scienze ambientali ed economiche, condizione di uno </a:t>
            </a:r>
            <a:r>
              <a:rPr lang="it-IT" b="1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sviluppo in grado di assicurare il soddisfacimento dei bisogni della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generazione presente </a:t>
            </a:r>
            <a:r>
              <a:rPr lang="it-IT" b="1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senza compromettere la possibilità delle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generazioni future </a:t>
            </a: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di realizzare i propri. </a:t>
            </a:r>
          </a:p>
          <a:p>
            <a:pPr algn="r">
              <a:lnSpc>
                <a:spcPct val="120000"/>
              </a:lnSpc>
            </a:pPr>
            <a:r>
              <a:rPr lang="it-IT" sz="1600" dirty="0">
                <a:solidFill>
                  <a:srgbClr val="455E7A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Enciclopedia Treccani</a:t>
            </a:r>
          </a:p>
          <a:p>
            <a:pPr algn="just">
              <a:lnSpc>
                <a:spcPct val="120000"/>
              </a:lnSpc>
            </a:pPr>
            <a:endParaRPr lang="it-IT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20000"/>
              </a:lnSpc>
            </a:pPr>
            <a:endParaRPr lang="it-IT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C7EA897-450B-1746-9270-84C768BC0AB3}"/>
              </a:ext>
            </a:extLst>
          </p:cNvPr>
          <p:cNvSpPr/>
          <p:nvPr/>
        </p:nvSpPr>
        <p:spPr>
          <a:xfrm>
            <a:off x="-1586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80DECD9-F2DC-7944-A842-4523A5CDE816}"/>
              </a:ext>
            </a:extLst>
          </p:cNvPr>
          <p:cNvSpPr/>
          <p:nvPr/>
        </p:nvSpPr>
        <p:spPr>
          <a:xfrm>
            <a:off x="6973889" y="6424932"/>
            <a:ext cx="5218112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249F25F-9033-5C49-ACBE-49FBC0A5DF7F}"/>
              </a:ext>
            </a:extLst>
          </p:cNvPr>
          <p:cNvSpPr/>
          <p:nvPr/>
        </p:nvSpPr>
        <p:spPr>
          <a:xfrm>
            <a:off x="1" y="0"/>
            <a:ext cx="12192000" cy="213065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9706EC-3BBF-4E44-8425-4C7BC2B6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5842000"/>
            <a:ext cx="1715729" cy="95421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D07FB86-4F58-4C42-BB1E-BD4094996A0C}"/>
              </a:ext>
            </a:extLst>
          </p:cNvPr>
          <p:cNvSpPr txBox="1">
            <a:spLocks/>
          </p:cNvSpPr>
          <p:nvPr/>
        </p:nvSpPr>
        <p:spPr>
          <a:xfrm>
            <a:off x="203718" y="526025"/>
            <a:ext cx="10515600" cy="539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Sostenibilità del Sistema</a:t>
            </a:r>
          </a:p>
        </p:txBody>
      </p:sp>
      <p:sp>
        <p:nvSpPr>
          <p:cNvPr id="13" name="Sottotitolo 13">
            <a:extLst>
              <a:ext uri="{FF2B5EF4-FFF2-40B4-BE49-F238E27FC236}">
                <a16:creationId xmlns:a16="http://schemas.microsoft.com/office/drawing/2014/main" id="{84489CCD-B31D-4FE8-975A-661F32666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1321578"/>
            <a:ext cx="10694146" cy="1682880"/>
          </a:xfrm>
        </p:spPr>
        <p:txBody>
          <a:bodyPr lIns="9000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 sostenibilità implica “un benessere (</a:t>
            </a:r>
            <a:r>
              <a:rPr lang="it-IT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ambientale, sociale, economico</a:t>
            </a:r>
            <a:r>
              <a:rPr lang="it-IT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costante e preferibilmente crescente e la prospettiva di lasciare alle generazioni future una qualità della vita non inferiore a quella attuale“.</a:t>
            </a:r>
          </a:p>
        </p:txBody>
      </p:sp>
    </p:spTree>
    <p:extLst>
      <p:ext uri="{BB962C8B-B14F-4D97-AF65-F5344CB8AC3E}">
        <p14:creationId xmlns:p14="http://schemas.microsoft.com/office/powerpoint/2010/main" val="326292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624</Words>
  <Application>Microsoft Office PowerPoint</Application>
  <PresentationFormat>Widescreen</PresentationFormat>
  <Paragraphs>110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Lato</vt:lpstr>
      <vt:lpstr>Roboto</vt:lpstr>
      <vt:lpstr>Roboto Condensed</vt:lpstr>
      <vt:lpstr>Wingdings</vt:lpstr>
      <vt:lpstr>Tema di Office</vt:lpstr>
      <vt:lpstr>Personalizza struttura</vt:lpstr>
      <vt:lpstr>1_Tema di Office</vt:lpstr>
      <vt:lpstr>La transizione digitale del SSN e la sostenibilità del Sistema</vt:lpstr>
      <vt:lpstr>Trasformazione digitale in sanità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PON GOV CRONICITA’ TAVOLO REGIONI   - SERVIZI E PRESTAZIONI OFFERTE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FSE 2.0 e Telemedicina</dc:title>
  <dc:creator>s.battilomo@sanita.it</dc:creator>
  <cp:lastModifiedBy>Serena Battilomo</cp:lastModifiedBy>
  <cp:revision>239</cp:revision>
  <cp:lastPrinted>2023-11-06T09:23:45Z</cp:lastPrinted>
  <dcterms:created xsi:type="dcterms:W3CDTF">2021-09-29T14:29:59Z</dcterms:created>
  <dcterms:modified xsi:type="dcterms:W3CDTF">2023-11-16T09:27:09Z</dcterms:modified>
</cp:coreProperties>
</file>