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wmf" ContentType="image/x-e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66.jpg" ContentType="image/jpeg"/>
  <Override PartName="/ppt/media/image72.jpg" ContentType="image/jpeg"/>
  <Override PartName="/ppt/notesSlides/notesSlide5.xml" ContentType="application/vnd.openxmlformats-officedocument.presentationml.notesSlide+xml"/>
  <Override PartName="/ppt/media/image77.jpg" ContentType="image/jpeg"/>
  <Override PartName="/ppt/media/image78.jpg" ContentType="image/jpeg"/>
  <Override PartName="/ppt/notesSlides/notesSlide6.xml" ContentType="application/vnd.openxmlformats-officedocument.presentationml.notesSlide+xml"/>
  <Override PartName="/ppt/media/image84.jpg" ContentType="image/jpeg"/>
  <Override PartName="/ppt/notesSlides/notesSlide7.xml" ContentType="application/vnd.openxmlformats-officedocument.presentationml.notesSlide+xml"/>
  <Override PartName="/ppt/media/image102.jpg" ContentType="image/jpeg"/>
  <Override PartName="/ppt/notesSlides/notesSlide8.xml" ContentType="application/vnd.openxmlformats-officedocument.presentationml.notesSlide+xml"/>
  <Override PartName="/ppt/media/image103.jpg" ContentType="image/jpeg"/>
  <Override PartName="/ppt/media/image104.jpg" ContentType="image/jpeg"/>
  <Override PartName="/ppt/media/image105.jpg" ContentType="image/jpeg"/>
  <Override PartName="/ppt/notesSlides/notesSlide9.xml" ContentType="application/vnd.openxmlformats-officedocument.presentationml.notesSlide+xml"/>
  <Override PartName="/ppt/media/image106.jpg" ContentType="image/jpeg"/>
  <Override PartName="/ppt/notesSlides/notesSlide10.xml" ContentType="application/vnd.openxmlformats-officedocument.presentationml.notesSlide+xml"/>
  <Override PartName="/ppt/charts/chart1.xml" ContentType="application/vnd.openxmlformats-officedocument.drawingml.chart+xml"/>
  <Override PartName="/ppt/media/image108.jp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11815" r:id="rId2"/>
    <p:sldId id="256" r:id="rId3"/>
    <p:sldId id="331" r:id="rId4"/>
    <p:sldId id="11804" r:id="rId5"/>
    <p:sldId id="297" r:id="rId6"/>
    <p:sldId id="273" r:id="rId7"/>
    <p:sldId id="305" r:id="rId8"/>
    <p:sldId id="11760" r:id="rId9"/>
    <p:sldId id="11816" r:id="rId10"/>
    <p:sldId id="427" r:id="rId11"/>
    <p:sldId id="11820" r:id="rId12"/>
    <p:sldId id="11821" r:id="rId13"/>
    <p:sldId id="11822" r:id="rId14"/>
    <p:sldId id="284" r:id="rId15"/>
    <p:sldId id="429" r:id="rId16"/>
    <p:sldId id="442" r:id="rId17"/>
    <p:sldId id="11824" r:id="rId18"/>
    <p:sldId id="338" r:id="rId19"/>
    <p:sldId id="439" r:id="rId20"/>
    <p:sldId id="285" r:id="rId21"/>
    <p:sldId id="443" r:id="rId22"/>
    <p:sldId id="345" r:id="rId23"/>
    <p:sldId id="11658" r:id="rId24"/>
    <p:sldId id="11660" r:id="rId25"/>
    <p:sldId id="11661" r:id="rId26"/>
    <p:sldId id="353" r:id="rId27"/>
    <p:sldId id="346" r:id="rId28"/>
    <p:sldId id="347" r:id="rId29"/>
    <p:sldId id="348" r:id="rId30"/>
    <p:sldId id="355" r:id="rId31"/>
    <p:sldId id="350" r:id="rId32"/>
    <p:sldId id="351" r:id="rId33"/>
    <p:sldId id="349" r:id="rId34"/>
    <p:sldId id="359" r:id="rId35"/>
    <p:sldId id="356" r:id="rId36"/>
    <p:sldId id="257" r:id="rId37"/>
    <p:sldId id="444" r:id="rId38"/>
    <p:sldId id="407" r:id="rId39"/>
    <p:sldId id="408" r:id="rId40"/>
    <p:sldId id="380" r:id="rId41"/>
    <p:sldId id="400" r:id="rId42"/>
    <p:sldId id="401" r:id="rId43"/>
    <p:sldId id="387" r:id="rId44"/>
    <p:sldId id="402" r:id="rId45"/>
    <p:sldId id="390" r:id="rId46"/>
    <p:sldId id="391" r:id="rId47"/>
    <p:sldId id="403" r:id="rId48"/>
    <p:sldId id="445" r:id="rId49"/>
    <p:sldId id="404" r:id="rId50"/>
    <p:sldId id="406" r:id="rId51"/>
    <p:sldId id="262" r:id="rId52"/>
    <p:sldId id="446" r:id="rId53"/>
    <p:sldId id="447" r:id="rId54"/>
    <p:sldId id="448" r:id="rId55"/>
    <p:sldId id="449" r:id="rId56"/>
    <p:sldId id="452" r:id="rId57"/>
    <p:sldId id="11789" r:id="rId58"/>
    <p:sldId id="11792" r:id="rId59"/>
    <p:sldId id="11793" r:id="rId60"/>
    <p:sldId id="11830" r:id="rId61"/>
    <p:sldId id="11828" r:id="rId6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0769"/>
  </p:normalViewPr>
  <p:slideViewPr>
    <p:cSldViewPr snapToGrid="0">
      <p:cViewPr varScale="1">
        <p:scale>
          <a:sx n="67" d="100"/>
          <a:sy n="67" d="100"/>
        </p:scale>
        <p:origin x="1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spPr>
        <a:solidFill>
          <a:srgbClr val="D9D9D9"/>
        </a:solidFill>
        <a:ln>
          <a:noFill/>
        </a:ln>
      </c:spPr>
    </c:floor>
    <c:sideWall>
      <c:thickness val="0"/>
    </c:sideWall>
    <c:backWall>
      <c:thickness val="0"/>
      <c:spPr>
        <a:solidFill>
          <a:srgbClr val="D9D9D9"/>
        </a:solidFill>
        <a:ln>
          <a:noFill/>
        </a:ln>
      </c:spPr>
    </c:backWall>
    <c:plotArea>
      <c:layout/>
      <c:pie3DChart>
        <c:varyColors val="1"/>
        <c:ser>
          <c:idx val="0"/>
          <c:order val="0"/>
          <c:tx>
            <c:strRef>
              <c:f>label 0</c:f>
              <c:strCache>
                <c:ptCount val="1"/>
                <c:pt idx="0">
                  <c:v>Totale</c:v>
                </c:pt>
              </c:strCache>
            </c:strRef>
          </c:tx>
          <c:spPr>
            <a:solidFill>
              <a:srgbClr val="4F81BD"/>
            </a:solidFill>
            <a:ln>
              <a:noFill/>
            </a:ln>
          </c:spPr>
          <c:explosion val="14"/>
          <c:dPt>
            <c:idx val="1"/>
            <c:bubble3D val="0"/>
            <c:spPr>
              <a:solidFill>
                <a:srgbClr val="C0504D"/>
              </a:solidFill>
              <a:ln>
                <a:noFill/>
              </a:ln>
            </c:spPr>
            <c:extLst>
              <c:ext xmlns:c16="http://schemas.microsoft.com/office/drawing/2014/chart" uri="{C3380CC4-5D6E-409C-BE32-E72D297353CC}">
                <c16:uniqueId val="{00000000-94B4-5549-A013-9565A9D443C5}"/>
              </c:ext>
            </c:extLst>
          </c:dPt>
          <c:dPt>
            <c:idx val="2"/>
            <c:bubble3D val="0"/>
            <c:spPr>
              <a:solidFill>
                <a:srgbClr val="9BBB59"/>
              </a:solidFill>
              <a:ln>
                <a:noFill/>
              </a:ln>
            </c:spPr>
            <c:extLst>
              <c:ext xmlns:c16="http://schemas.microsoft.com/office/drawing/2014/chart" uri="{C3380CC4-5D6E-409C-BE32-E72D297353CC}">
                <c16:uniqueId val="{00000001-94B4-5549-A013-9565A9D443C5}"/>
              </c:ext>
            </c:extLst>
          </c:dPt>
          <c:dLbls>
            <c:dLbl>
              <c:idx val="0"/>
              <c:layout>
                <c:manualLayout>
                  <c:x val="-3.6091580878310776E-2"/>
                  <c:y val="-6.8568007662835311E-3"/>
                </c:manualLayout>
              </c:layout>
              <c:tx>
                <c:rich>
                  <a:bodyPr/>
                  <a:lstStyle/>
                  <a:p>
                    <a:r>
                      <a:rPr lang="en-US" b="1" dirty="0"/>
                      <a:t>91.194; 4%</a:t>
                    </a:r>
                  </a:p>
                </c:rich>
              </c:tx>
              <c:dLblPos val="bestFit"/>
              <c:showLegendKey val="1"/>
              <c:showVal val="1"/>
              <c:showCatName val="0"/>
              <c:showSerName val="0"/>
              <c:showPercent val="1"/>
              <c:showBubbleSize val="1"/>
              <c:separator>, </c:separator>
              <c:extLst>
                <c:ext xmlns:c15="http://schemas.microsoft.com/office/drawing/2012/chart" uri="{CE6537A1-D6FC-4f65-9D91-7224C49458BB}">
                  <c15:showDataLabelsRange val="0"/>
                </c:ext>
                <c:ext xmlns:c16="http://schemas.microsoft.com/office/drawing/2014/chart" uri="{C3380CC4-5D6E-409C-BE32-E72D297353CC}">
                  <c16:uniqueId val="{00000002-94B4-5549-A013-9565A9D443C5}"/>
                </c:ext>
              </c:extLst>
            </c:dLbl>
            <c:dLbl>
              <c:idx val="1"/>
              <c:tx>
                <c:rich>
                  <a:bodyPr/>
                  <a:lstStyle/>
                  <a:p>
                    <a:pPr>
                      <a:defRPr b="1"/>
                    </a:pPr>
                    <a:r>
                      <a:rPr lang="en-US" b="1" dirty="0"/>
                      <a:t>273.465; 18%  </a:t>
                    </a:r>
                  </a:p>
                </c:rich>
              </c:tx>
              <c:spPr>
                <a:noFill/>
                <a:ln>
                  <a:noFill/>
                </a:ln>
                <a:effectLst/>
              </c:spPr>
              <c:dLblPos val="bestFit"/>
              <c:showLegendKey val="1"/>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0-94B4-5549-A013-9565A9D443C5}"/>
                </c:ext>
              </c:extLst>
            </c:dLbl>
            <c:dLbl>
              <c:idx val="2"/>
              <c:tx>
                <c:rich>
                  <a:bodyPr/>
                  <a:lstStyle/>
                  <a:p>
                    <a:pPr>
                      <a:defRPr b="1"/>
                    </a:pPr>
                    <a:r>
                      <a:rPr lang="en-US" b="1" dirty="0"/>
                      <a:t>1.141.761; 78%</a:t>
                    </a:r>
                  </a:p>
                </c:rich>
              </c:tx>
              <c:spPr>
                <a:noFill/>
                <a:ln>
                  <a:noFill/>
                </a:ln>
                <a:effectLst/>
              </c:spPr>
              <c:dLblPos val="bestFit"/>
              <c:showLegendKey val="1"/>
              <c:showVal val="1"/>
              <c:showCatName val="0"/>
              <c:showSerName val="0"/>
              <c:showPercent val="1"/>
              <c:showBubbleSize val="1"/>
              <c:extLst>
                <c:ext xmlns:c15="http://schemas.microsoft.com/office/drawing/2012/chart" uri="{CE6537A1-D6FC-4f65-9D91-7224C49458BB}">
                  <c15:showDataLabelsRange val="0"/>
                </c:ext>
                <c:ext xmlns:c16="http://schemas.microsoft.com/office/drawing/2014/chart" uri="{C3380CC4-5D6E-409C-BE32-E72D297353CC}">
                  <c16:uniqueId val="{00000001-94B4-5549-A013-9565A9D443C5}"/>
                </c:ext>
              </c:extLst>
            </c:dLbl>
            <c:spPr>
              <a:noFill/>
              <a:ln>
                <a:noFill/>
              </a:ln>
              <a:effectLst/>
            </c:spPr>
            <c:dLblPos val="bestFit"/>
            <c:showLegendKey val="1"/>
            <c:showVal val="1"/>
            <c:showCatName val="0"/>
            <c:showSerName val="0"/>
            <c:showPercent val="1"/>
            <c:showBubbleSize val="1"/>
            <c:showLeaderLines val="1"/>
            <c:extLst>
              <c:ext xmlns:c15="http://schemas.microsoft.com/office/drawing/2012/chart" uri="{CE6537A1-D6FC-4f65-9D91-7224C49458BB}"/>
            </c:extLst>
          </c:dLbls>
          <c:cat>
            <c:strRef>
              <c:f>categories</c:f>
              <c:strCache>
                <c:ptCount val="3"/>
                <c:pt idx="0">
                  <c:v>Sindrome Coronarica Acuta</c:v>
                </c:pt>
                <c:pt idx="1">
                  <c:v>Aritmie Ipo-ipercinetiche</c:v>
                </c:pt>
                <c:pt idx="2">
                  <c:v>ECG non patologici</c:v>
                </c:pt>
              </c:strCache>
            </c:strRef>
          </c:cat>
          <c:val>
            <c:numRef>
              <c:f>0</c:f>
              <c:numCache>
                <c:formatCode>General</c:formatCode>
                <c:ptCount val="3"/>
                <c:pt idx="0">
                  <c:v>883</c:v>
                </c:pt>
                <c:pt idx="1">
                  <c:v>3567</c:v>
                </c:pt>
                <c:pt idx="2">
                  <c:v>25766</c:v>
                </c:pt>
              </c:numCache>
            </c:numRef>
          </c:val>
          <c:extLst>
            <c:ext xmlns:c16="http://schemas.microsoft.com/office/drawing/2014/chart" uri="{C3380CC4-5D6E-409C-BE32-E72D297353CC}">
              <c16:uniqueId val="{00000003-94B4-5549-A013-9565A9D443C5}"/>
            </c:ext>
          </c:extLst>
        </c:ser>
        <c:dLbls>
          <c:showLegendKey val="0"/>
          <c:showVal val="0"/>
          <c:showCatName val="0"/>
          <c:showSerName val="0"/>
          <c:showPercent val="0"/>
          <c:showBubbleSize val="0"/>
          <c:showLeaderLines val="1"/>
        </c:dLbls>
      </c:pie3DChart>
      <c:spPr>
        <a:solidFill>
          <a:srgbClr val="D9D9D9"/>
        </a:solidFill>
        <a:ln>
          <a:noFill/>
        </a:ln>
      </c:spPr>
    </c:plotArea>
    <c:legend>
      <c:legendPos val="r"/>
      <c:overlay val="0"/>
      <c:spPr>
        <a:noFill/>
        <a:ln>
          <a:noFill/>
        </a:ln>
      </c:spPr>
    </c:legend>
    <c:plotVisOnly val="1"/>
    <c:dispBlanksAs val="zero"/>
    <c:showDLblsOverMax val="1"/>
  </c:chart>
  <c:spPr>
    <a:noFill/>
    <a:ln>
      <a:noFill/>
    </a:ln>
  </c:spPr>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897A6C-6F9E-1D44-969F-0E396F77746B}" type="doc">
      <dgm:prSet loTypeId="urn:microsoft.com/office/officeart/2005/8/layout/hProcess11" loCatId="process" qsTypeId="urn:microsoft.com/office/officeart/2005/8/quickstyle/3d9" qsCatId="3D" csTypeId="urn:microsoft.com/office/officeart/2005/8/colors/accent1_2" csCatId="accent1"/>
      <dgm:spPr/>
      <dgm:t>
        <a:bodyPr/>
        <a:lstStyle/>
        <a:p>
          <a:endParaRPr lang="it-IT"/>
        </a:p>
      </dgm:t>
    </dgm:pt>
    <dgm:pt modelId="{AF74524B-9F9D-CA47-B26E-3591353076FA}">
      <dgm:prSet/>
      <dgm:spPr/>
      <dgm:t>
        <a:bodyPr/>
        <a:lstStyle/>
        <a:p>
          <a:r>
            <a:rPr lang="it-IT" dirty="0"/>
            <a:t>Cybersicurezza</a:t>
          </a:r>
        </a:p>
      </dgm:t>
    </dgm:pt>
    <dgm:pt modelId="{E118A4F9-E3E3-E749-B644-684CFC2E6597}" type="parTrans" cxnId="{DC579B16-43AA-2143-9472-B1302C7F3B83}">
      <dgm:prSet/>
      <dgm:spPr/>
      <dgm:t>
        <a:bodyPr/>
        <a:lstStyle/>
        <a:p>
          <a:endParaRPr lang="it-IT"/>
        </a:p>
      </dgm:t>
    </dgm:pt>
    <dgm:pt modelId="{15A0BB01-3177-A049-B949-74BA4D31CC63}" type="sibTrans" cxnId="{DC579B16-43AA-2143-9472-B1302C7F3B83}">
      <dgm:prSet/>
      <dgm:spPr/>
      <dgm:t>
        <a:bodyPr/>
        <a:lstStyle/>
        <a:p>
          <a:endParaRPr lang="it-IT"/>
        </a:p>
      </dgm:t>
    </dgm:pt>
    <dgm:pt modelId="{0536AF0F-780A-A741-9051-BD91EE807DBC}">
      <dgm:prSet/>
      <dgm:spPr/>
      <dgm:t>
        <a:bodyPr/>
        <a:lstStyle/>
        <a:p>
          <a:r>
            <a:rPr lang="it-IT" dirty="0"/>
            <a:t>Cambiamento culturale</a:t>
          </a:r>
        </a:p>
      </dgm:t>
    </dgm:pt>
    <dgm:pt modelId="{4C2BDCF5-ACFA-A049-B817-73363CCB2E02}" type="parTrans" cxnId="{F84AFA13-8249-4149-ACAE-D4AD9AE93492}">
      <dgm:prSet/>
      <dgm:spPr/>
      <dgm:t>
        <a:bodyPr/>
        <a:lstStyle/>
        <a:p>
          <a:endParaRPr lang="it-IT"/>
        </a:p>
      </dgm:t>
    </dgm:pt>
    <dgm:pt modelId="{D019A9FC-14F2-5344-A851-1C6E00EBFBD5}" type="sibTrans" cxnId="{F84AFA13-8249-4149-ACAE-D4AD9AE93492}">
      <dgm:prSet/>
      <dgm:spPr/>
      <dgm:t>
        <a:bodyPr/>
        <a:lstStyle/>
        <a:p>
          <a:endParaRPr lang="it-IT"/>
        </a:p>
      </dgm:t>
    </dgm:pt>
    <dgm:pt modelId="{75F83298-407B-C446-B7D5-A5950D582B39}">
      <dgm:prSet/>
      <dgm:spPr/>
      <dgm:t>
        <a:bodyPr/>
        <a:lstStyle/>
        <a:p>
          <a:r>
            <a:rPr lang="it-IT" dirty="0"/>
            <a:t>Integrazione nel processo di cura</a:t>
          </a:r>
        </a:p>
      </dgm:t>
    </dgm:pt>
    <dgm:pt modelId="{D682FD53-2EA3-D548-B8B1-C0FE7C5A04A6}" type="parTrans" cxnId="{1813B229-6B28-0F42-9590-2FF37C74A345}">
      <dgm:prSet/>
      <dgm:spPr/>
      <dgm:t>
        <a:bodyPr/>
        <a:lstStyle/>
        <a:p>
          <a:endParaRPr lang="it-IT"/>
        </a:p>
      </dgm:t>
    </dgm:pt>
    <dgm:pt modelId="{AFC28F7C-9268-B741-8EB1-1E6D62EB7180}" type="sibTrans" cxnId="{1813B229-6B28-0F42-9590-2FF37C74A345}">
      <dgm:prSet/>
      <dgm:spPr/>
      <dgm:t>
        <a:bodyPr/>
        <a:lstStyle/>
        <a:p>
          <a:endParaRPr lang="it-IT"/>
        </a:p>
      </dgm:t>
    </dgm:pt>
    <dgm:pt modelId="{A98713DD-9726-4049-9712-D112936B5950}">
      <dgm:prSet/>
      <dgm:spPr/>
      <dgm:t>
        <a:bodyPr/>
        <a:lstStyle/>
        <a:p>
          <a:r>
            <a:rPr lang="it-IT" dirty="0"/>
            <a:t>Interoperabilità</a:t>
          </a:r>
        </a:p>
      </dgm:t>
    </dgm:pt>
    <dgm:pt modelId="{48A77458-CEC1-A44C-A1A4-90763100E539}" type="sibTrans" cxnId="{CBF8EC4A-CD1D-B341-BE89-F88893D18B47}">
      <dgm:prSet/>
      <dgm:spPr/>
      <dgm:t>
        <a:bodyPr/>
        <a:lstStyle/>
        <a:p>
          <a:endParaRPr lang="it-IT"/>
        </a:p>
      </dgm:t>
    </dgm:pt>
    <dgm:pt modelId="{182FBABE-C2E9-9044-B5EF-86E8CFE5E9DE}" type="parTrans" cxnId="{CBF8EC4A-CD1D-B341-BE89-F88893D18B47}">
      <dgm:prSet/>
      <dgm:spPr/>
      <dgm:t>
        <a:bodyPr/>
        <a:lstStyle/>
        <a:p>
          <a:endParaRPr lang="it-IT"/>
        </a:p>
      </dgm:t>
    </dgm:pt>
    <dgm:pt modelId="{B3A70D2E-9F93-334A-84FE-A391BF3D187E}" type="pres">
      <dgm:prSet presAssocID="{97897A6C-6F9E-1D44-969F-0E396F77746B}" presName="Name0" presStyleCnt="0">
        <dgm:presLayoutVars>
          <dgm:dir/>
          <dgm:resizeHandles val="exact"/>
        </dgm:presLayoutVars>
      </dgm:prSet>
      <dgm:spPr/>
    </dgm:pt>
    <dgm:pt modelId="{138267E4-84D5-904B-BFF7-DEC0F5CBB835}" type="pres">
      <dgm:prSet presAssocID="{97897A6C-6F9E-1D44-969F-0E396F77746B}" presName="arrow" presStyleLbl="bgShp" presStyleIdx="0" presStyleCnt="1" custLinFactNeighborX="-571" custLinFactNeighborY="-7667"/>
      <dgm:spPr/>
    </dgm:pt>
    <dgm:pt modelId="{463BD7A1-7E60-A94F-8213-3060C7DA5C14}" type="pres">
      <dgm:prSet presAssocID="{97897A6C-6F9E-1D44-969F-0E396F77746B}" presName="points" presStyleCnt="0"/>
      <dgm:spPr/>
    </dgm:pt>
    <dgm:pt modelId="{8E0AFBC8-A523-1B41-97B6-C134D22D136E}" type="pres">
      <dgm:prSet presAssocID="{A98713DD-9726-4049-9712-D112936B5950}" presName="compositeA" presStyleCnt="0"/>
      <dgm:spPr/>
    </dgm:pt>
    <dgm:pt modelId="{ACF1772C-7D66-D348-94CA-640CDFEB6974}" type="pres">
      <dgm:prSet presAssocID="{A98713DD-9726-4049-9712-D112936B5950}" presName="textA" presStyleLbl="revTx" presStyleIdx="0" presStyleCnt="4">
        <dgm:presLayoutVars>
          <dgm:bulletEnabled val="1"/>
        </dgm:presLayoutVars>
      </dgm:prSet>
      <dgm:spPr/>
    </dgm:pt>
    <dgm:pt modelId="{719B94A3-B18D-A84E-A61A-3B5DC7F79D5D}" type="pres">
      <dgm:prSet presAssocID="{A98713DD-9726-4049-9712-D112936B5950}" presName="circleA" presStyleLbl="node1" presStyleIdx="0" presStyleCnt="4"/>
      <dgm:spPr/>
    </dgm:pt>
    <dgm:pt modelId="{EB80E145-D875-B144-9A03-26114B0971F9}" type="pres">
      <dgm:prSet presAssocID="{A98713DD-9726-4049-9712-D112936B5950}" presName="spaceA" presStyleCnt="0"/>
      <dgm:spPr/>
    </dgm:pt>
    <dgm:pt modelId="{5C1DEA2C-0F25-9D44-9AAE-62434A4614E0}" type="pres">
      <dgm:prSet presAssocID="{48A77458-CEC1-A44C-A1A4-90763100E539}" presName="space" presStyleCnt="0"/>
      <dgm:spPr/>
    </dgm:pt>
    <dgm:pt modelId="{87A4A9A7-A239-BF4F-AA2C-AFD600CB0497}" type="pres">
      <dgm:prSet presAssocID="{AF74524B-9F9D-CA47-B26E-3591353076FA}" presName="compositeB" presStyleCnt="0"/>
      <dgm:spPr/>
    </dgm:pt>
    <dgm:pt modelId="{A2F38767-C561-AB4F-AA19-55F5192E15B2}" type="pres">
      <dgm:prSet presAssocID="{AF74524B-9F9D-CA47-B26E-3591353076FA}" presName="textB" presStyleLbl="revTx" presStyleIdx="1" presStyleCnt="4">
        <dgm:presLayoutVars>
          <dgm:bulletEnabled val="1"/>
        </dgm:presLayoutVars>
      </dgm:prSet>
      <dgm:spPr/>
    </dgm:pt>
    <dgm:pt modelId="{10772E1F-25C8-A648-90B6-015A90F171DE}" type="pres">
      <dgm:prSet presAssocID="{AF74524B-9F9D-CA47-B26E-3591353076FA}" presName="circleB" presStyleLbl="node1" presStyleIdx="1" presStyleCnt="4"/>
      <dgm:spPr/>
    </dgm:pt>
    <dgm:pt modelId="{9DF23D02-9B2D-4145-B1F2-12079DBB2AB1}" type="pres">
      <dgm:prSet presAssocID="{AF74524B-9F9D-CA47-B26E-3591353076FA}" presName="spaceB" presStyleCnt="0"/>
      <dgm:spPr/>
    </dgm:pt>
    <dgm:pt modelId="{30CE7F52-A545-034D-B4F9-0E0ACA36053C}" type="pres">
      <dgm:prSet presAssocID="{15A0BB01-3177-A049-B949-74BA4D31CC63}" presName="space" presStyleCnt="0"/>
      <dgm:spPr/>
    </dgm:pt>
    <dgm:pt modelId="{10498847-0E25-8B4D-A048-7D32478635CD}" type="pres">
      <dgm:prSet presAssocID="{0536AF0F-780A-A741-9051-BD91EE807DBC}" presName="compositeA" presStyleCnt="0"/>
      <dgm:spPr/>
    </dgm:pt>
    <dgm:pt modelId="{A6F8547D-6811-3143-9331-DAB0C383B642}" type="pres">
      <dgm:prSet presAssocID="{0536AF0F-780A-A741-9051-BD91EE807DBC}" presName="textA" presStyleLbl="revTx" presStyleIdx="2" presStyleCnt="4">
        <dgm:presLayoutVars>
          <dgm:bulletEnabled val="1"/>
        </dgm:presLayoutVars>
      </dgm:prSet>
      <dgm:spPr/>
    </dgm:pt>
    <dgm:pt modelId="{B9B0EE32-2D1C-6042-BCA1-DE9E642672FB}" type="pres">
      <dgm:prSet presAssocID="{0536AF0F-780A-A741-9051-BD91EE807DBC}" presName="circleA" presStyleLbl="node1" presStyleIdx="2" presStyleCnt="4"/>
      <dgm:spPr/>
    </dgm:pt>
    <dgm:pt modelId="{109FEE42-6EF6-434B-AF75-1E1EEBDEB3AB}" type="pres">
      <dgm:prSet presAssocID="{0536AF0F-780A-A741-9051-BD91EE807DBC}" presName="spaceA" presStyleCnt="0"/>
      <dgm:spPr/>
    </dgm:pt>
    <dgm:pt modelId="{52404C03-513A-294F-826C-4521C0E90A00}" type="pres">
      <dgm:prSet presAssocID="{D019A9FC-14F2-5344-A851-1C6E00EBFBD5}" presName="space" presStyleCnt="0"/>
      <dgm:spPr/>
    </dgm:pt>
    <dgm:pt modelId="{C1528EE4-76D9-8A47-ABC9-4C381F162FAC}" type="pres">
      <dgm:prSet presAssocID="{75F83298-407B-C446-B7D5-A5950D582B39}" presName="compositeB" presStyleCnt="0"/>
      <dgm:spPr/>
    </dgm:pt>
    <dgm:pt modelId="{4CCE42FC-1EBE-664B-8D16-6A009F0DD610}" type="pres">
      <dgm:prSet presAssocID="{75F83298-407B-C446-B7D5-A5950D582B39}" presName="textB" presStyleLbl="revTx" presStyleIdx="3" presStyleCnt="4">
        <dgm:presLayoutVars>
          <dgm:bulletEnabled val="1"/>
        </dgm:presLayoutVars>
      </dgm:prSet>
      <dgm:spPr/>
    </dgm:pt>
    <dgm:pt modelId="{3577F232-B3DE-5046-BF03-B4A7E76EA495}" type="pres">
      <dgm:prSet presAssocID="{75F83298-407B-C446-B7D5-A5950D582B39}" presName="circleB" presStyleLbl="node1" presStyleIdx="3" presStyleCnt="4"/>
      <dgm:spPr/>
    </dgm:pt>
    <dgm:pt modelId="{CAC01BD2-138E-7848-81A1-936367E6719E}" type="pres">
      <dgm:prSet presAssocID="{75F83298-407B-C446-B7D5-A5950D582B39}" presName="spaceB" presStyleCnt="0"/>
      <dgm:spPr/>
    </dgm:pt>
  </dgm:ptLst>
  <dgm:cxnLst>
    <dgm:cxn modelId="{F84AFA13-8249-4149-ACAE-D4AD9AE93492}" srcId="{97897A6C-6F9E-1D44-969F-0E396F77746B}" destId="{0536AF0F-780A-A741-9051-BD91EE807DBC}" srcOrd="2" destOrd="0" parTransId="{4C2BDCF5-ACFA-A049-B817-73363CCB2E02}" sibTransId="{D019A9FC-14F2-5344-A851-1C6E00EBFBD5}"/>
    <dgm:cxn modelId="{DC579B16-43AA-2143-9472-B1302C7F3B83}" srcId="{97897A6C-6F9E-1D44-969F-0E396F77746B}" destId="{AF74524B-9F9D-CA47-B26E-3591353076FA}" srcOrd="1" destOrd="0" parTransId="{E118A4F9-E3E3-E749-B644-684CFC2E6597}" sibTransId="{15A0BB01-3177-A049-B949-74BA4D31CC63}"/>
    <dgm:cxn modelId="{1813B229-6B28-0F42-9590-2FF37C74A345}" srcId="{97897A6C-6F9E-1D44-969F-0E396F77746B}" destId="{75F83298-407B-C446-B7D5-A5950D582B39}" srcOrd="3" destOrd="0" parTransId="{D682FD53-2EA3-D548-B8B1-C0FE7C5A04A6}" sibTransId="{AFC28F7C-9268-B741-8EB1-1E6D62EB7180}"/>
    <dgm:cxn modelId="{4BBEE030-A19A-BD47-86CC-C868B2B5F8E9}" type="presOf" srcId="{0536AF0F-780A-A741-9051-BD91EE807DBC}" destId="{A6F8547D-6811-3143-9331-DAB0C383B642}" srcOrd="0" destOrd="0" presId="urn:microsoft.com/office/officeart/2005/8/layout/hProcess11"/>
    <dgm:cxn modelId="{CBF8EC4A-CD1D-B341-BE89-F88893D18B47}" srcId="{97897A6C-6F9E-1D44-969F-0E396F77746B}" destId="{A98713DD-9726-4049-9712-D112936B5950}" srcOrd="0" destOrd="0" parTransId="{182FBABE-C2E9-9044-B5EF-86E8CFE5E9DE}" sibTransId="{48A77458-CEC1-A44C-A1A4-90763100E539}"/>
    <dgm:cxn modelId="{59DA024E-AE2E-B24D-9092-AF078DEF28A0}" type="presOf" srcId="{A98713DD-9726-4049-9712-D112936B5950}" destId="{ACF1772C-7D66-D348-94CA-640CDFEB6974}" srcOrd="0" destOrd="0" presId="urn:microsoft.com/office/officeart/2005/8/layout/hProcess11"/>
    <dgm:cxn modelId="{0E2D444E-BF4A-7D44-8EDB-F279D0D62405}" type="presOf" srcId="{97897A6C-6F9E-1D44-969F-0E396F77746B}" destId="{B3A70D2E-9F93-334A-84FE-A391BF3D187E}" srcOrd="0" destOrd="0" presId="urn:microsoft.com/office/officeart/2005/8/layout/hProcess11"/>
    <dgm:cxn modelId="{71BC9C7F-1620-B343-8C6E-EE47053CD29D}" type="presOf" srcId="{AF74524B-9F9D-CA47-B26E-3591353076FA}" destId="{A2F38767-C561-AB4F-AA19-55F5192E15B2}" srcOrd="0" destOrd="0" presId="urn:microsoft.com/office/officeart/2005/8/layout/hProcess11"/>
    <dgm:cxn modelId="{1026F294-7F0D-D94F-B9B4-D191CF0807F4}" type="presOf" srcId="{75F83298-407B-C446-B7D5-A5950D582B39}" destId="{4CCE42FC-1EBE-664B-8D16-6A009F0DD610}" srcOrd="0" destOrd="0" presId="urn:microsoft.com/office/officeart/2005/8/layout/hProcess11"/>
    <dgm:cxn modelId="{E47D0258-C826-724F-BE64-EA83BA5CAB2F}" type="presParOf" srcId="{B3A70D2E-9F93-334A-84FE-A391BF3D187E}" destId="{138267E4-84D5-904B-BFF7-DEC0F5CBB835}" srcOrd="0" destOrd="0" presId="urn:microsoft.com/office/officeart/2005/8/layout/hProcess11"/>
    <dgm:cxn modelId="{513EDACF-FA4F-1D46-A103-79570DD802FE}" type="presParOf" srcId="{B3A70D2E-9F93-334A-84FE-A391BF3D187E}" destId="{463BD7A1-7E60-A94F-8213-3060C7DA5C14}" srcOrd="1" destOrd="0" presId="urn:microsoft.com/office/officeart/2005/8/layout/hProcess11"/>
    <dgm:cxn modelId="{4C1DC4ED-6FBA-534B-BE24-A83C8B6762ED}" type="presParOf" srcId="{463BD7A1-7E60-A94F-8213-3060C7DA5C14}" destId="{8E0AFBC8-A523-1B41-97B6-C134D22D136E}" srcOrd="0" destOrd="0" presId="urn:microsoft.com/office/officeart/2005/8/layout/hProcess11"/>
    <dgm:cxn modelId="{F083EA05-508E-EA43-ABF8-2523F04168F0}" type="presParOf" srcId="{8E0AFBC8-A523-1B41-97B6-C134D22D136E}" destId="{ACF1772C-7D66-D348-94CA-640CDFEB6974}" srcOrd="0" destOrd="0" presId="urn:microsoft.com/office/officeart/2005/8/layout/hProcess11"/>
    <dgm:cxn modelId="{36B6EDD9-D91E-0442-9962-E25DB97D3765}" type="presParOf" srcId="{8E0AFBC8-A523-1B41-97B6-C134D22D136E}" destId="{719B94A3-B18D-A84E-A61A-3B5DC7F79D5D}" srcOrd="1" destOrd="0" presId="urn:microsoft.com/office/officeart/2005/8/layout/hProcess11"/>
    <dgm:cxn modelId="{0657E939-10EE-294D-B6DF-96401EB61B88}" type="presParOf" srcId="{8E0AFBC8-A523-1B41-97B6-C134D22D136E}" destId="{EB80E145-D875-B144-9A03-26114B0971F9}" srcOrd="2" destOrd="0" presId="urn:microsoft.com/office/officeart/2005/8/layout/hProcess11"/>
    <dgm:cxn modelId="{C2C6A23F-2E77-D245-8929-1095D43C1434}" type="presParOf" srcId="{463BD7A1-7E60-A94F-8213-3060C7DA5C14}" destId="{5C1DEA2C-0F25-9D44-9AAE-62434A4614E0}" srcOrd="1" destOrd="0" presId="urn:microsoft.com/office/officeart/2005/8/layout/hProcess11"/>
    <dgm:cxn modelId="{DE170281-C459-C44A-AA03-7861E06CF7BC}" type="presParOf" srcId="{463BD7A1-7E60-A94F-8213-3060C7DA5C14}" destId="{87A4A9A7-A239-BF4F-AA2C-AFD600CB0497}" srcOrd="2" destOrd="0" presId="urn:microsoft.com/office/officeart/2005/8/layout/hProcess11"/>
    <dgm:cxn modelId="{C26FC119-E4B0-B44E-858B-7DF91763439C}" type="presParOf" srcId="{87A4A9A7-A239-BF4F-AA2C-AFD600CB0497}" destId="{A2F38767-C561-AB4F-AA19-55F5192E15B2}" srcOrd="0" destOrd="0" presId="urn:microsoft.com/office/officeart/2005/8/layout/hProcess11"/>
    <dgm:cxn modelId="{F4B71AF4-3B79-9049-BC24-026F9F8FE29B}" type="presParOf" srcId="{87A4A9A7-A239-BF4F-AA2C-AFD600CB0497}" destId="{10772E1F-25C8-A648-90B6-015A90F171DE}" srcOrd="1" destOrd="0" presId="urn:microsoft.com/office/officeart/2005/8/layout/hProcess11"/>
    <dgm:cxn modelId="{FA3EDCBD-3F86-AF4C-BC03-2BD581CE4D89}" type="presParOf" srcId="{87A4A9A7-A239-BF4F-AA2C-AFD600CB0497}" destId="{9DF23D02-9B2D-4145-B1F2-12079DBB2AB1}" srcOrd="2" destOrd="0" presId="urn:microsoft.com/office/officeart/2005/8/layout/hProcess11"/>
    <dgm:cxn modelId="{BD0BFDC2-1C2C-804B-A665-7463760E26BC}" type="presParOf" srcId="{463BD7A1-7E60-A94F-8213-3060C7DA5C14}" destId="{30CE7F52-A545-034D-B4F9-0E0ACA36053C}" srcOrd="3" destOrd="0" presId="urn:microsoft.com/office/officeart/2005/8/layout/hProcess11"/>
    <dgm:cxn modelId="{053F1F1B-037B-784A-A25F-953C512AA714}" type="presParOf" srcId="{463BD7A1-7E60-A94F-8213-3060C7DA5C14}" destId="{10498847-0E25-8B4D-A048-7D32478635CD}" srcOrd="4" destOrd="0" presId="urn:microsoft.com/office/officeart/2005/8/layout/hProcess11"/>
    <dgm:cxn modelId="{4749BAEF-D59A-7C42-A1A5-ACBFB4C1C51E}" type="presParOf" srcId="{10498847-0E25-8B4D-A048-7D32478635CD}" destId="{A6F8547D-6811-3143-9331-DAB0C383B642}" srcOrd="0" destOrd="0" presId="urn:microsoft.com/office/officeart/2005/8/layout/hProcess11"/>
    <dgm:cxn modelId="{DB138FA9-04C8-2F41-97A9-2B8A92B294B5}" type="presParOf" srcId="{10498847-0E25-8B4D-A048-7D32478635CD}" destId="{B9B0EE32-2D1C-6042-BCA1-DE9E642672FB}" srcOrd="1" destOrd="0" presId="urn:microsoft.com/office/officeart/2005/8/layout/hProcess11"/>
    <dgm:cxn modelId="{71FE6061-9EE7-0C4E-B3E5-A9ACEAB86F68}" type="presParOf" srcId="{10498847-0E25-8B4D-A048-7D32478635CD}" destId="{109FEE42-6EF6-434B-AF75-1E1EEBDEB3AB}" srcOrd="2" destOrd="0" presId="urn:microsoft.com/office/officeart/2005/8/layout/hProcess11"/>
    <dgm:cxn modelId="{A4323975-36EA-6C49-B67A-2D6324CFDB36}" type="presParOf" srcId="{463BD7A1-7E60-A94F-8213-3060C7DA5C14}" destId="{52404C03-513A-294F-826C-4521C0E90A00}" srcOrd="5" destOrd="0" presId="urn:microsoft.com/office/officeart/2005/8/layout/hProcess11"/>
    <dgm:cxn modelId="{EF5093B6-3080-BA48-9B87-370CD2FBB6BE}" type="presParOf" srcId="{463BD7A1-7E60-A94F-8213-3060C7DA5C14}" destId="{C1528EE4-76D9-8A47-ABC9-4C381F162FAC}" srcOrd="6" destOrd="0" presId="urn:microsoft.com/office/officeart/2005/8/layout/hProcess11"/>
    <dgm:cxn modelId="{59C7B671-E9E8-4D49-826E-886698427BE7}" type="presParOf" srcId="{C1528EE4-76D9-8A47-ABC9-4C381F162FAC}" destId="{4CCE42FC-1EBE-664B-8D16-6A009F0DD610}" srcOrd="0" destOrd="0" presId="urn:microsoft.com/office/officeart/2005/8/layout/hProcess11"/>
    <dgm:cxn modelId="{F0DF4A39-626E-024B-BA66-AF373DC16D32}" type="presParOf" srcId="{C1528EE4-76D9-8A47-ABC9-4C381F162FAC}" destId="{3577F232-B3DE-5046-BF03-B4A7E76EA495}" srcOrd="1" destOrd="0" presId="urn:microsoft.com/office/officeart/2005/8/layout/hProcess11"/>
    <dgm:cxn modelId="{6D3526D3-BF28-084C-8DBA-4A62F98A8C11}" type="presParOf" srcId="{C1528EE4-76D9-8A47-ABC9-4C381F162FAC}" destId="{CAC01BD2-138E-7848-81A1-936367E6719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7D027-C3EF-A446-8570-D8B6E80DA19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5125FC2F-947E-984C-BA67-369BE6CC60C7}">
      <dgm:prSet/>
      <dgm:spPr/>
      <dgm:t>
        <a:bodyPr/>
        <a:lstStyle/>
        <a:p>
          <a:r>
            <a:rPr lang="it-IT" dirty="0"/>
            <a:t>Approccio olistico, che combini tecnologia, pianificazione strategica, organizzazione aziendale, adattamento e cambiamento del business model, </a:t>
          </a:r>
        </a:p>
      </dgm:t>
    </dgm:pt>
    <dgm:pt modelId="{DD74295C-7CD7-724B-95E8-A01E0458E6C3}" type="parTrans" cxnId="{2DF6D9C7-6BA8-F048-A3B4-7A4AD1FEFECA}">
      <dgm:prSet/>
      <dgm:spPr/>
      <dgm:t>
        <a:bodyPr/>
        <a:lstStyle/>
        <a:p>
          <a:endParaRPr lang="it-IT"/>
        </a:p>
      </dgm:t>
    </dgm:pt>
    <dgm:pt modelId="{5C0F7A38-2225-324B-876F-84C95016D57F}" type="sibTrans" cxnId="{2DF6D9C7-6BA8-F048-A3B4-7A4AD1FEFECA}">
      <dgm:prSet/>
      <dgm:spPr/>
      <dgm:t>
        <a:bodyPr/>
        <a:lstStyle/>
        <a:p>
          <a:endParaRPr lang="it-IT"/>
        </a:p>
      </dgm:t>
    </dgm:pt>
    <dgm:pt modelId="{CFA4BBE7-CA47-6545-B028-137E3D0E7D41}">
      <dgm:prSet/>
      <dgm:spPr/>
      <dgm:t>
        <a:bodyPr/>
        <a:lstStyle/>
        <a:p>
          <a:r>
            <a:rPr lang="it-IT" dirty="0"/>
            <a:t>Valutazione della sostenibilità economica del progetto, partnership, analisi dell’impatto sociale, cambiamento culturale della percezione da parte dell’utente finale, e adattamento al contesto legislativo.</a:t>
          </a:r>
        </a:p>
      </dgm:t>
    </dgm:pt>
    <dgm:pt modelId="{6732450B-AB8A-F042-973B-C51A59953581}" type="parTrans" cxnId="{DE61BE9D-E798-B943-84A4-D87CB3E9DE0D}">
      <dgm:prSet/>
      <dgm:spPr/>
      <dgm:t>
        <a:bodyPr/>
        <a:lstStyle/>
        <a:p>
          <a:endParaRPr lang="it-IT"/>
        </a:p>
      </dgm:t>
    </dgm:pt>
    <dgm:pt modelId="{AC2136E3-E7D8-5249-8F1A-9DE7EE032A25}" type="sibTrans" cxnId="{DE61BE9D-E798-B943-84A4-D87CB3E9DE0D}">
      <dgm:prSet/>
      <dgm:spPr/>
      <dgm:t>
        <a:bodyPr/>
        <a:lstStyle/>
        <a:p>
          <a:endParaRPr lang="it-IT"/>
        </a:p>
      </dgm:t>
    </dgm:pt>
    <dgm:pt modelId="{9F1D8793-3F32-634A-B87E-5A66CA07C1A1}" type="pres">
      <dgm:prSet presAssocID="{01A7D027-C3EF-A446-8570-D8B6E80DA193}" presName="linear" presStyleCnt="0">
        <dgm:presLayoutVars>
          <dgm:animLvl val="lvl"/>
          <dgm:resizeHandles val="exact"/>
        </dgm:presLayoutVars>
      </dgm:prSet>
      <dgm:spPr/>
    </dgm:pt>
    <dgm:pt modelId="{B0A21E58-25E5-C240-8C86-BEE06B480953}" type="pres">
      <dgm:prSet presAssocID="{5125FC2F-947E-984C-BA67-369BE6CC60C7}" presName="parentText" presStyleLbl="node1" presStyleIdx="0" presStyleCnt="2">
        <dgm:presLayoutVars>
          <dgm:chMax val="0"/>
          <dgm:bulletEnabled val="1"/>
        </dgm:presLayoutVars>
      </dgm:prSet>
      <dgm:spPr/>
    </dgm:pt>
    <dgm:pt modelId="{3AF680FF-FE63-C244-9826-84129A8A477C}" type="pres">
      <dgm:prSet presAssocID="{5C0F7A38-2225-324B-876F-84C95016D57F}" presName="spacer" presStyleCnt="0"/>
      <dgm:spPr/>
    </dgm:pt>
    <dgm:pt modelId="{C4EED89B-95F4-D04A-8724-C0FC1D384327}" type="pres">
      <dgm:prSet presAssocID="{CFA4BBE7-CA47-6545-B028-137E3D0E7D41}" presName="parentText" presStyleLbl="node1" presStyleIdx="1" presStyleCnt="2">
        <dgm:presLayoutVars>
          <dgm:chMax val="0"/>
          <dgm:bulletEnabled val="1"/>
        </dgm:presLayoutVars>
      </dgm:prSet>
      <dgm:spPr/>
    </dgm:pt>
  </dgm:ptLst>
  <dgm:cxnLst>
    <dgm:cxn modelId="{32F92749-029F-9547-98E5-6D777C196B75}" type="presOf" srcId="{01A7D027-C3EF-A446-8570-D8B6E80DA193}" destId="{9F1D8793-3F32-634A-B87E-5A66CA07C1A1}" srcOrd="0" destOrd="0" presId="urn:microsoft.com/office/officeart/2005/8/layout/vList2"/>
    <dgm:cxn modelId="{DE61BE9D-E798-B943-84A4-D87CB3E9DE0D}" srcId="{01A7D027-C3EF-A446-8570-D8B6E80DA193}" destId="{CFA4BBE7-CA47-6545-B028-137E3D0E7D41}" srcOrd="1" destOrd="0" parTransId="{6732450B-AB8A-F042-973B-C51A59953581}" sibTransId="{AC2136E3-E7D8-5249-8F1A-9DE7EE032A25}"/>
    <dgm:cxn modelId="{DE1C47A7-C31C-F141-B0B1-31B158545A82}" type="presOf" srcId="{5125FC2F-947E-984C-BA67-369BE6CC60C7}" destId="{B0A21E58-25E5-C240-8C86-BEE06B480953}" srcOrd="0" destOrd="0" presId="urn:microsoft.com/office/officeart/2005/8/layout/vList2"/>
    <dgm:cxn modelId="{2DF6D9C7-6BA8-F048-A3B4-7A4AD1FEFECA}" srcId="{01A7D027-C3EF-A446-8570-D8B6E80DA193}" destId="{5125FC2F-947E-984C-BA67-369BE6CC60C7}" srcOrd="0" destOrd="0" parTransId="{DD74295C-7CD7-724B-95E8-A01E0458E6C3}" sibTransId="{5C0F7A38-2225-324B-876F-84C95016D57F}"/>
    <dgm:cxn modelId="{1CE225EE-D20A-9148-8616-4A9C551061B0}" type="presOf" srcId="{CFA4BBE7-CA47-6545-B028-137E3D0E7D41}" destId="{C4EED89B-95F4-D04A-8724-C0FC1D384327}" srcOrd="0" destOrd="0" presId="urn:microsoft.com/office/officeart/2005/8/layout/vList2"/>
    <dgm:cxn modelId="{FE45A87E-3122-B949-AC54-7073BD30C40C}" type="presParOf" srcId="{9F1D8793-3F32-634A-B87E-5A66CA07C1A1}" destId="{B0A21E58-25E5-C240-8C86-BEE06B480953}" srcOrd="0" destOrd="0" presId="urn:microsoft.com/office/officeart/2005/8/layout/vList2"/>
    <dgm:cxn modelId="{5B42D8B0-9986-C544-A9D7-6A2183A3E6FD}" type="presParOf" srcId="{9F1D8793-3F32-634A-B87E-5A66CA07C1A1}" destId="{3AF680FF-FE63-C244-9826-84129A8A477C}" srcOrd="1" destOrd="0" presId="urn:microsoft.com/office/officeart/2005/8/layout/vList2"/>
    <dgm:cxn modelId="{817467A7-8E21-444A-A2FB-97A8274285BC}" type="presParOf" srcId="{9F1D8793-3F32-634A-B87E-5A66CA07C1A1}" destId="{C4EED89B-95F4-D04A-8724-C0FC1D38432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267E4-84D5-904B-BFF7-DEC0F5CBB835}">
      <dsp:nvSpPr>
        <dsp:cNvPr id="0" name=""/>
        <dsp:cNvSpPr/>
      </dsp:nvSpPr>
      <dsp:spPr>
        <a:xfrm>
          <a:off x="0" y="1138968"/>
          <a:ext cx="8356638" cy="1691546"/>
        </a:xfrm>
        <a:prstGeom prst="notchedRightArrow">
          <a:avLst/>
        </a:prstGeom>
        <a:solidFill>
          <a:schemeClr val="accent1">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ACF1772C-7D66-D348-94CA-640CDFEB6974}">
      <dsp:nvSpPr>
        <dsp:cNvPr id="0" name=""/>
        <dsp:cNvSpPr/>
      </dsp:nvSpPr>
      <dsp:spPr>
        <a:xfrm>
          <a:off x="3764" y="0"/>
          <a:ext cx="1810468" cy="1691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sp3d extrusionH="28000" prstMaterial="matte"/>
        </a:bodyPr>
        <a:lstStyle/>
        <a:p>
          <a:pPr marL="0" lvl="0" indent="0" algn="ctr" defTabSz="844550">
            <a:lnSpc>
              <a:spcPct val="90000"/>
            </a:lnSpc>
            <a:spcBef>
              <a:spcPct val="0"/>
            </a:spcBef>
            <a:spcAft>
              <a:spcPct val="35000"/>
            </a:spcAft>
            <a:buNone/>
          </a:pPr>
          <a:r>
            <a:rPr lang="it-IT" sz="1900" kern="1200" dirty="0"/>
            <a:t>Interoperabilità</a:t>
          </a:r>
        </a:p>
      </dsp:txBody>
      <dsp:txXfrm>
        <a:off x="3764" y="0"/>
        <a:ext cx="1810468" cy="1691546"/>
      </dsp:txXfrm>
    </dsp:sp>
    <dsp:sp modelId="{719B94A3-B18D-A84E-A61A-3B5DC7F79D5D}">
      <dsp:nvSpPr>
        <dsp:cNvPr id="0" name=""/>
        <dsp:cNvSpPr/>
      </dsp:nvSpPr>
      <dsp:spPr>
        <a:xfrm>
          <a:off x="697555" y="1902989"/>
          <a:ext cx="422886" cy="422886"/>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A2F38767-C561-AB4F-AA19-55F5192E15B2}">
      <dsp:nvSpPr>
        <dsp:cNvPr id="0" name=""/>
        <dsp:cNvSpPr/>
      </dsp:nvSpPr>
      <dsp:spPr>
        <a:xfrm>
          <a:off x="1904756" y="2537319"/>
          <a:ext cx="1810468" cy="1691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sp3d extrusionH="28000" prstMaterial="matte"/>
        </a:bodyPr>
        <a:lstStyle/>
        <a:p>
          <a:pPr marL="0" lvl="0" indent="0" algn="ctr" defTabSz="844550">
            <a:lnSpc>
              <a:spcPct val="90000"/>
            </a:lnSpc>
            <a:spcBef>
              <a:spcPct val="0"/>
            </a:spcBef>
            <a:spcAft>
              <a:spcPct val="35000"/>
            </a:spcAft>
            <a:buNone/>
          </a:pPr>
          <a:r>
            <a:rPr lang="it-IT" sz="1900" kern="1200" dirty="0"/>
            <a:t>Cybersicurezza</a:t>
          </a:r>
        </a:p>
      </dsp:txBody>
      <dsp:txXfrm>
        <a:off x="1904756" y="2537319"/>
        <a:ext cx="1810468" cy="1691546"/>
      </dsp:txXfrm>
    </dsp:sp>
    <dsp:sp modelId="{10772E1F-25C8-A648-90B6-015A90F171DE}">
      <dsp:nvSpPr>
        <dsp:cNvPr id="0" name=""/>
        <dsp:cNvSpPr/>
      </dsp:nvSpPr>
      <dsp:spPr>
        <a:xfrm>
          <a:off x="2598547" y="1902989"/>
          <a:ext cx="422886" cy="422886"/>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A6F8547D-6811-3143-9331-DAB0C383B642}">
      <dsp:nvSpPr>
        <dsp:cNvPr id="0" name=""/>
        <dsp:cNvSpPr/>
      </dsp:nvSpPr>
      <dsp:spPr>
        <a:xfrm>
          <a:off x="3805748" y="0"/>
          <a:ext cx="1810468" cy="1691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sp3d extrusionH="28000" prstMaterial="matte"/>
        </a:bodyPr>
        <a:lstStyle/>
        <a:p>
          <a:pPr marL="0" lvl="0" indent="0" algn="ctr" defTabSz="844550">
            <a:lnSpc>
              <a:spcPct val="90000"/>
            </a:lnSpc>
            <a:spcBef>
              <a:spcPct val="0"/>
            </a:spcBef>
            <a:spcAft>
              <a:spcPct val="35000"/>
            </a:spcAft>
            <a:buNone/>
          </a:pPr>
          <a:r>
            <a:rPr lang="it-IT" sz="1900" kern="1200" dirty="0"/>
            <a:t>Cambiamento culturale</a:t>
          </a:r>
        </a:p>
      </dsp:txBody>
      <dsp:txXfrm>
        <a:off x="3805748" y="0"/>
        <a:ext cx="1810468" cy="1691546"/>
      </dsp:txXfrm>
    </dsp:sp>
    <dsp:sp modelId="{B9B0EE32-2D1C-6042-BCA1-DE9E642672FB}">
      <dsp:nvSpPr>
        <dsp:cNvPr id="0" name=""/>
        <dsp:cNvSpPr/>
      </dsp:nvSpPr>
      <dsp:spPr>
        <a:xfrm>
          <a:off x="4499539" y="1902989"/>
          <a:ext cx="422886" cy="422886"/>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4CCE42FC-1EBE-664B-8D16-6A009F0DD610}">
      <dsp:nvSpPr>
        <dsp:cNvPr id="0" name=""/>
        <dsp:cNvSpPr/>
      </dsp:nvSpPr>
      <dsp:spPr>
        <a:xfrm>
          <a:off x="5706741" y="2537319"/>
          <a:ext cx="1810468" cy="1691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sp3d extrusionH="28000" prstMaterial="matte"/>
        </a:bodyPr>
        <a:lstStyle/>
        <a:p>
          <a:pPr marL="0" lvl="0" indent="0" algn="ctr" defTabSz="844550">
            <a:lnSpc>
              <a:spcPct val="90000"/>
            </a:lnSpc>
            <a:spcBef>
              <a:spcPct val="0"/>
            </a:spcBef>
            <a:spcAft>
              <a:spcPct val="35000"/>
            </a:spcAft>
            <a:buNone/>
          </a:pPr>
          <a:r>
            <a:rPr lang="it-IT" sz="1900" kern="1200" dirty="0"/>
            <a:t>Integrazione nel processo di cura</a:t>
          </a:r>
        </a:p>
      </dsp:txBody>
      <dsp:txXfrm>
        <a:off x="5706741" y="2537319"/>
        <a:ext cx="1810468" cy="1691546"/>
      </dsp:txXfrm>
    </dsp:sp>
    <dsp:sp modelId="{3577F232-B3DE-5046-BF03-B4A7E76EA495}">
      <dsp:nvSpPr>
        <dsp:cNvPr id="0" name=""/>
        <dsp:cNvSpPr/>
      </dsp:nvSpPr>
      <dsp:spPr>
        <a:xfrm>
          <a:off x="6400532" y="1902989"/>
          <a:ext cx="422886" cy="422886"/>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21E58-25E5-C240-8C86-BEE06B480953}">
      <dsp:nvSpPr>
        <dsp:cNvPr id="0" name=""/>
        <dsp:cNvSpPr/>
      </dsp:nvSpPr>
      <dsp:spPr>
        <a:xfrm>
          <a:off x="0" y="317583"/>
          <a:ext cx="6096000" cy="1409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t>Approccio olistico, che combini tecnologia, pianificazione strategica, organizzazione aziendale, adattamento e cambiamento del business model, </a:t>
          </a:r>
        </a:p>
      </dsp:txBody>
      <dsp:txXfrm>
        <a:off x="68787" y="386370"/>
        <a:ext cx="5958426" cy="1271544"/>
      </dsp:txXfrm>
    </dsp:sp>
    <dsp:sp modelId="{C4EED89B-95F4-D04A-8724-C0FC1D384327}">
      <dsp:nvSpPr>
        <dsp:cNvPr id="0" name=""/>
        <dsp:cNvSpPr/>
      </dsp:nvSpPr>
      <dsp:spPr>
        <a:xfrm>
          <a:off x="0" y="1784302"/>
          <a:ext cx="6096000" cy="14091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t>Valutazione della sostenibilità economica del progetto, partnership, analisi dell’impatto sociale, cambiamento culturale della percezione da parte dell’utente finale, e adattamento al contesto legislativo.</a:t>
          </a:r>
        </a:p>
      </dsp:txBody>
      <dsp:txXfrm>
        <a:off x="68787" y="1853089"/>
        <a:ext cx="5958426" cy="12715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D76DA-CCD2-134E-B604-F79D54E73804}" type="datetimeFigureOut">
              <a:rPr lang="it-IT" smtClean="0"/>
              <a:t>16/11/2023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10C2A-28D2-6B40-B651-8DB31C23A50E}" type="slidenum">
              <a:rPr lang="it-IT" smtClean="0"/>
              <a:t>‹#›</a:t>
            </a:fld>
            <a:endParaRPr lang="it-IT"/>
          </a:p>
        </p:txBody>
      </p:sp>
    </p:spTree>
    <p:extLst>
      <p:ext uri="{BB962C8B-B14F-4D97-AF65-F5344CB8AC3E}">
        <p14:creationId xmlns:p14="http://schemas.microsoft.com/office/powerpoint/2010/main" val="116362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1486FC9-D77F-44D3-BF47-0F848AF590E5}" type="slidenum">
              <a:rPr lang="it-IT" smtClean="0"/>
              <a:t>5</a:t>
            </a:fld>
            <a:endParaRPr lang="it-IT"/>
          </a:p>
        </p:txBody>
      </p:sp>
    </p:spTree>
    <p:extLst>
      <p:ext uri="{BB962C8B-B14F-4D97-AF65-F5344CB8AC3E}">
        <p14:creationId xmlns:p14="http://schemas.microsoft.com/office/powerpoint/2010/main" val="2202929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 name="PlaceHolder 1"/>
          <p:cNvSpPr>
            <a:spLocks noGrp="1"/>
          </p:cNvSpPr>
          <p:nvPr>
            <p:ph type="body"/>
          </p:nvPr>
        </p:nvSpPr>
        <p:spPr>
          <a:xfrm>
            <a:off x="685800" y="4343400"/>
            <a:ext cx="5486040" cy="4114440"/>
          </a:xfrm>
          <a:prstGeom prst="rect">
            <a:avLst/>
          </a:prstGeom>
        </p:spPr>
        <p:txBody>
          <a:bodyPr/>
          <a:lstStyle/>
          <a:p>
            <a:endParaRPr/>
          </a:p>
        </p:txBody>
      </p:sp>
      <p:sp>
        <p:nvSpPr>
          <p:cNvPr id="1744" name="TextShape 2"/>
          <p:cNvSpPr txBox="1"/>
          <p:nvPr/>
        </p:nvSpPr>
        <p:spPr>
          <a:xfrm>
            <a:off x="3884760" y="8685360"/>
            <a:ext cx="2971440" cy="456840"/>
          </a:xfrm>
          <a:prstGeom prst="rect">
            <a:avLst/>
          </a:prstGeom>
          <a:noFill/>
          <a:ln>
            <a:noFill/>
          </a:ln>
        </p:spPr>
        <p:txBody>
          <a:bodyPr anchor="b"/>
          <a:lstStyle/>
          <a:p>
            <a:pPr algn="r">
              <a:lnSpc>
                <a:spcPct val="100000"/>
              </a:lnSpc>
            </a:pPr>
            <a:fld id="{3C86830C-C6E5-4C74-9DD5-0F938363059B}" type="slidenum">
              <a:rPr lang="it-IT" sz="1200" strike="noStrike">
                <a:solidFill>
                  <a:srgbClr val="000000"/>
                </a:solidFill>
                <a:latin typeface="+mn-lt"/>
                <a:ea typeface="+mn-ea"/>
              </a:rPr>
              <a:pPr algn="r">
                <a:lnSpc>
                  <a:spcPct val="100000"/>
                </a:lnSpc>
              </a:pPr>
              <a:t>34</a:t>
            </a:fld>
            <a:endParaRPr/>
          </a:p>
        </p:txBody>
      </p:sp>
    </p:spTree>
    <p:extLst>
      <p:ext uri="{BB962C8B-B14F-4D97-AF65-F5344CB8AC3E}">
        <p14:creationId xmlns:p14="http://schemas.microsoft.com/office/powerpoint/2010/main" val="1063958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Nome anche sul FSE</a:t>
            </a:r>
          </a:p>
        </p:txBody>
      </p:sp>
      <p:sp>
        <p:nvSpPr>
          <p:cNvPr id="4" name="Segnaposto numero diapositiva 3"/>
          <p:cNvSpPr>
            <a:spLocks noGrp="1"/>
          </p:cNvSpPr>
          <p:nvPr>
            <p:ph type="sldNum" sz="quarter" idx="5"/>
          </p:nvPr>
        </p:nvSpPr>
        <p:spPr/>
        <p:txBody>
          <a:bodyPr/>
          <a:lstStyle/>
          <a:p>
            <a:fld id="{B2DFDCEF-4857-944B-96DF-FBDF8E414794}" type="slidenum">
              <a:rPr lang="it-IT" smtClean="0"/>
              <a:pPr/>
              <a:t>38</a:t>
            </a:fld>
            <a:endParaRPr lang="it-IT"/>
          </a:p>
        </p:txBody>
      </p:sp>
    </p:spTree>
    <p:extLst>
      <p:ext uri="{BB962C8B-B14F-4D97-AF65-F5344CB8AC3E}">
        <p14:creationId xmlns:p14="http://schemas.microsoft.com/office/powerpoint/2010/main" val="3996245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Nome anche sul FSE</a:t>
            </a:r>
          </a:p>
        </p:txBody>
      </p:sp>
      <p:sp>
        <p:nvSpPr>
          <p:cNvPr id="4" name="Segnaposto numero diapositiva 3"/>
          <p:cNvSpPr>
            <a:spLocks noGrp="1"/>
          </p:cNvSpPr>
          <p:nvPr>
            <p:ph type="sldNum" sz="quarter" idx="5"/>
          </p:nvPr>
        </p:nvSpPr>
        <p:spPr/>
        <p:txBody>
          <a:bodyPr/>
          <a:lstStyle/>
          <a:p>
            <a:fld id="{B2DFDCEF-4857-944B-96DF-FBDF8E414794}" type="slidenum">
              <a:rPr lang="it-IT" smtClean="0"/>
              <a:pPr/>
              <a:t>39</a:t>
            </a:fld>
            <a:endParaRPr lang="it-IT"/>
          </a:p>
        </p:txBody>
      </p:sp>
    </p:spTree>
    <p:extLst>
      <p:ext uri="{BB962C8B-B14F-4D97-AF65-F5344CB8AC3E}">
        <p14:creationId xmlns:p14="http://schemas.microsoft.com/office/powerpoint/2010/main" val="3996245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Nome anche sul FSE</a:t>
            </a:r>
          </a:p>
        </p:txBody>
      </p:sp>
      <p:sp>
        <p:nvSpPr>
          <p:cNvPr id="4" name="Segnaposto numero diapositiva 3"/>
          <p:cNvSpPr>
            <a:spLocks noGrp="1"/>
          </p:cNvSpPr>
          <p:nvPr>
            <p:ph type="sldNum" sz="quarter" idx="5"/>
          </p:nvPr>
        </p:nvSpPr>
        <p:spPr/>
        <p:txBody>
          <a:bodyPr/>
          <a:lstStyle/>
          <a:p>
            <a:fld id="{B2DFDCEF-4857-944B-96DF-FBDF8E414794}" type="slidenum">
              <a:rPr lang="it-IT" smtClean="0"/>
              <a:pPr/>
              <a:t>40</a:t>
            </a:fld>
            <a:endParaRPr lang="it-IT"/>
          </a:p>
        </p:txBody>
      </p:sp>
    </p:spTree>
    <p:extLst>
      <p:ext uri="{BB962C8B-B14F-4D97-AF65-F5344CB8AC3E}">
        <p14:creationId xmlns:p14="http://schemas.microsoft.com/office/powerpoint/2010/main" val="1343917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Nome anche sul FSE</a:t>
            </a:r>
          </a:p>
        </p:txBody>
      </p:sp>
      <p:sp>
        <p:nvSpPr>
          <p:cNvPr id="4" name="Segnaposto numero diapositiva 3"/>
          <p:cNvSpPr>
            <a:spLocks noGrp="1"/>
          </p:cNvSpPr>
          <p:nvPr>
            <p:ph type="sldNum" sz="quarter" idx="5"/>
          </p:nvPr>
        </p:nvSpPr>
        <p:spPr/>
        <p:txBody>
          <a:bodyPr/>
          <a:lstStyle/>
          <a:p>
            <a:fld id="{B2DFDCEF-4857-944B-96DF-FBDF8E414794}" type="slidenum">
              <a:rPr lang="it-IT" smtClean="0"/>
              <a:pPr/>
              <a:t>41</a:t>
            </a:fld>
            <a:endParaRPr lang="it-IT"/>
          </a:p>
        </p:txBody>
      </p:sp>
    </p:spTree>
    <p:extLst>
      <p:ext uri="{BB962C8B-B14F-4D97-AF65-F5344CB8AC3E}">
        <p14:creationId xmlns:p14="http://schemas.microsoft.com/office/powerpoint/2010/main" val="3797751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Nome anche sul FSE</a:t>
            </a:r>
          </a:p>
        </p:txBody>
      </p:sp>
      <p:sp>
        <p:nvSpPr>
          <p:cNvPr id="4" name="Segnaposto numero diapositiva 3"/>
          <p:cNvSpPr>
            <a:spLocks noGrp="1"/>
          </p:cNvSpPr>
          <p:nvPr>
            <p:ph type="sldNum" sz="quarter" idx="5"/>
          </p:nvPr>
        </p:nvSpPr>
        <p:spPr/>
        <p:txBody>
          <a:bodyPr/>
          <a:lstStyle/>
          <a:p>
            <a:fld id="{B2DFDCEF-4857-944B-96DF-FBDF8E414794}" type="slidenum">
              <a:rPr lang="it-IT" smtClean="0"/>
              <a:pPr/>
              <a:t>42</a:t>
            </a:fld>
            <a:endParaRPr lang="it-IT"/>
          </a:p>
        </p:txBody>
      </p:sp>
    </p:spTree>
    <p:extLst>
      <p:ext uri="{BB962C8B-B14F-4D97-AF65-F5344CB8AC3E}">
        <p14:creationId xmlns:p14="http://schemas.microsoft.com/office/powerpoint/2010/main" val="3797751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Nome anche sul FSE</a:t>
            </a:r>
          </a:p>
        </p:txBody>
      </p:sp>
      <p:sp>
        <p:nvSpPr>
          <p:cNvPr id="4" name="Segnaposto numero diapositiva 3"/>
          <p:cNvSpPr>
            <a:spLocks noGrp="1"/>
          </p:cNvSpPr>
          <p:nvPr>
            <p:ph type="sldNum" sz="quarter" idx="5"/>
          </p:nvPr>
        </p:nvSpPr>
        <p:spPr/>
        <p:txBody>
          <a:bodyPr/>
          <a:lstStyle/>
          <a:p>
            <a:fld id="{B2DFDCEF-4857-944B-96DF-FBDF8E414794}" type="slidenum">
              <a:rPr lang="it-IT" smtClean="0"/>
              <a:pPr/>
              <a:t>43</a:t>
            </a:fld>
            <a:endParaRPr lang="it-IT"/>
          </a:p>
        </p:txBody>
      </p:sp>
    </p:spTree>
    <p:extLst>
      <p:ext uri="{BB962C8B-B14F-4D97-AF65-F5344CB8AC3E}">
        <p14:creationId xmlns:p14="http://schemas.microsoft.com/office/powerpoint/2010/main" val="3797751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Nome anche sul FSE</a:t>
            </a:r>
          </a:p>
        </p:txBody>
      </p:sp>
      <p:sp>
        <p:nvSpPr>
          <p:cNvPr id="4" name="Segnaposto numero diapositiva 3"/>
          <p:cNvSpPr>
            <a:spLocks noGrp="1"/>
          </p:cNvSpPr>
          <p:nvPr>
            <p:ph type="sldNum" sz="quarter" idx="5"/>
          </p:nvPr>
        </p:nvSpPr>
        <p:spPr/>
        <p:txBody>
          <a:bodyPr/>
          <a:lstStyle/>
          <a:p>
            <a:fld id="{B2DFDCEF-4857-944B-96DF-FBDF8E414794}" type="slidenum">
              <a:rPr lang="it-IT" smtClean="0"/>
              <a:pPr/>
              <a:t>44</a:t>
            </a:fld>
            <a:endParaRPr lang="it-IT"/>
          </a:p>
        </p:txBody>
      </p:sp>
    </p:spTree>
    <p:extLst>
      <p:ext uri="{BB962C8B-B14F-4D97-AF65-F5344CB8AC3E}">
        <p14:creationId xmlns:p14="http://schemas.microsoft.com/office/powerpoint/2010/main" val="3797751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Nome anche sul FSE</a:t>
            </a:r>
          </a:p>
        </p:txBody>
      </p:sp>
      <p:sp>
        <p:nvSpPr>
          <p:cNvPr id="4" name="Segnaposto numero diapositiva 3"/>
          <p:cNvSpPr>
            <a:spLocks noGrp="1"/>
          </p:cNvSpPr>
          <p:nvPr>
            <p:ph type="sldNum" sz="quarter" idx="5"/>
          </p:nvPr>
        </p:nvSpPr>
        <p:spPr/>
        <p:txBody>
          <a:bodyPr/>
          <a:lstStyle/>
          <a:p>
            <a:fld id="{B2DFDCEF-4857-944B-96DF-FBDF8E414794}" type="slidenum">
              <a:rPr lang="it-IT" smtClean="0"/>
              <a:pPr/>
              <a:t>45</a:t>
            </a:fld>
            <a:endParaRPr lang="it-IT"/>
          </a:p>
        </p:txBody>
      </p:sp>
    </p:spTree>
    <p:extLst>
      <p:ext uri="{BB962C8B-B14F-4D97-AF65-F5344CB8AC3E}">
        <p14:creationId xmlns:p14="http://schemas.microsoft.com/office/powerpoint/2010/main" val="3797751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Nome anche sul FSE</a:t>
            </a:r>
          </a:p>
        </p:txBody>
      </p:sp>
      <p:sp>
        <p:nvSpPr>
          <p:cNvPr id="4" name="Segnaposto numero diapositiva 3"/>
          <p:cNvSpPr>
            <a:spLocks noGrp="1"/>
          </p:cNvSpPr>
          <p:nvPr>
            <p:ph type="sldNum" sz="quarter" idx="5"/>
          </p:nvPr>
        </p:nvSpPr>
        <p:spPr/>
        <p:txBody>
          <a:bodyPr/>
          <a:lstStyle/>
          <a:p>
            <a:fld id="{B2DFDCEF-4857-944B-96DF-FBDF8E414794}" type="slidenum">
              <a:rPr lang="it-IT" smtClean="0"/>
              <a:pPr/>
              <a:t>46</a:t>
            </a:fld>
            <a:endParaRPr lang="it-IT"/>
          </a:p>
        </p:txBody>
      </p:sp>
    </p:spTree>
    <p:extLst>
      <p:ext uri="{BB962C8B-B14F-4D97-AF65-F5344CB8AC3E}">
        <p14:creationId xmlns:p14="http://schemas.microsoft.com/office/powerpoint/2010/main" val="3797751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1C2B214-810E-AC4D-98DE-58109D5A9F9D}" type="slidenum">
              <a:rPr lang="it-IT" smtClean="0"/>
              <a:pPr/>
              <a:t>24</a:t>
            </a:fld>
            <a:endParaRPr lang="it-IT"/>
          </a:p>
        </p:txBody>
      </p:sp>
    </p:spTree>
    <p:extLst>
      <p:ext uri="{BB962C8B-B14F-4D97-AF65-F5344CB8AC3E}">
        <p14:creationId xmlns:p14="http://schemas.microsoft.com/office/powerpoint/2010/main" val="60891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Nome anche sul FSE</a:t>
            </a:r>
          </a:p>
        </p:txBody>
      </p:sp>
      <p:sp>
        <p:nvSpPr>
          <p:cNvPr id="4" name="Segnaposto numero diapositiva 3"/>
          <p:cNvSpPr>
            <a:spLocks noGrp="1"/>
          </p:cNvSpPr>
          <p:nvPr>
            <p:ph type="sldNum" sz="quarter" idx="5"/>
          </p:nvPr>
        </p:nvSpPr>
        <p:spPr/>
        <p:txBody>
          <a:bodyPr/>
          <a:lstStyle/>
          <a:p>
            <a:fld id="{B2DFDCEF-4857-944B-96DF-FBDF8E414794}" type="slidenum">
              <a:rPr lang="it-IT" smtClean="0"/>
              <a:pPr/>
              <a:t>47</a:t>
            </a:fld>
            <a:endParaRPr lang="it-IT"/>
          </a:p>
        </p:txBody>
      </p:sp>
    </p:spTree>
    <p:extLst>
      <p:ext uri="{BB962C8B-B14F-4D97-AF65-F5344CB8AC3E}">
        <p14:creationId xmlns:p14="http://schemas.microsoft.com/office/powerpoint/2010/main" val="3797751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Nome anche sul FSE</a:t>
            </a:r>
          </a:p>
        </p:txBody>
      </p:sp>
      <p:sp>
        <p:nvSpPr>
          <p:cNvPr id="4" name="Segnaposto numero diapositiva 3"/>
          <p:cNvSpPr>
            <a:spLocks noGrp="1"/>
          </p:cNvSpPr>
          <p:nvPr>
            <p:ph type="sldNum" sz="quarter" idx="5"/>
          </p:nvPr>
        </p:nvSpPr>
        <p:spPr/>
        <p:txBody>
          <a:bodyPr/>
          <a:lstStyle/>
          <a:p>
            <a:fld id="{B2DFDCEF-4857-944B-96DF-FBDF8E414794}" type="slidenum">
              <a:rPr lang="it-IT" smtClean="0"/>
              <a:pPr/>
              <a:t>49</a:t>
            </a:fld>
            <a:endParaRPr lang="it-IT"/>
          </a:p>
        </p:txBody>
      </p:sp>
    </p:spTree>
    <p:extLst>
      <p:ext uri="{BB962C8B-B14F-4D97-AF65-F5344CB8AC3E}">
        <p14:creationId xmlns:p14="http://schemas.microsoft.com/office/powerpoint/2010/main" val="3797751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8B10C2A-28D2-6B40-B651-8DB31C23A50E}" type="slidenum">
              <a:rPr lang="it-IT" smtClean="0"/>
              <a:t>53</a:t>
            </a:fld>
            <a:endParaRPr lang="it-IT"/>
          </a:p>
        </p:txBody>
      </p:sp>
    </p:spTree>
    <p:extLst>
      <p:ext uri="{BB962C8B-B14F-4D97-AF65-F5344CB8AC3E}">
        <p14:creationId xmlns:p14="http://schemas.microsoft.com/office/powerpoint/2010/main" val="316521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348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0D2AEF3-27EE-4BFC-AE31-FF013328C66E}" type="slidenum">
              <a:rPr lang="en-GB" altLang="en-US" smtClean="0"/>
              <a:pPr/>
              <a:t>26</a:t>
            </a:fld>
            <a:endParaRPr lang="en-GB" altLang="en-US"/>
          </a:p>
        </p:txBody>
      </p:sp>
    </p:spTree>
    <p:extLst>
      <p:ext uri="{BB962C8B-B14F-4D97-AF65-F5344CB8AC3E}">
        <p14:creationId xmlns:p14="http://schemas.microsoft.com/office/powerpoint/2010/main" val="809901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F97ECE4F-FE11-A592-DF64-E1360F0B4C56}"/>
              </a:ext>
            </a:extLst>
          </p:cNvPr>
          <p:cNvSpPr txBox="1">
            <a:spLocks noGrp="1"/>
          </p:cNvSpPr>
          <p:nvPr>
            <p:ph type="sldNum" sz="quarter" idx="5"/>
          </p:nvPr>
        </p:nvSpPr>
        <p:spPr>
          <a:ln/>
        </p:spPr>
        <p:txBody>
          <a:bodyPr lIns="0" tIns="0" rIns="0" bIns="0" anchor="b" anchorCtr="0">
            <a:noAutofit/>
          </a:bodyPr>
          <a:lstStyle/>
          <a:p>
            <a:pPr lvl="0"/>
            <a:fld id="{183DA805-3FC0-6245-AB77-4A65AA73EA0F}" type="slidenum">
              <a:t>27</a:t>
            </a:fld>
            <a:endParaRPr lang="it-IT"/>
          </a:p>
        </p:txBody>
      </p:sp>
      <p:sp>
        <p:nvSpPr>
          <p:cNvPr id="2" name="Segnaposto immagine diapositiva 1">
            <a:extLst>
              <a:ext uri="{FF2B5EF4-FFF2-40B4-BE49-F238E27FC236}">
                <a16:creationId xmlns:a16="http://schemas.microsoft.com/office/drawing/2014/main" id="{885D66EA-ECFB-AF08-751A-3B4F22F75E6E}"/>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Segnaposto note 2">
            <a:extLst>
              <a:ext uri="{FF2B5EF4-FFF2-40B4-BE49-F238E27FC236}">
                <a16:creationId xmlns:a16="http://schemas.microsoft.com/office/drawing/2014/main" id="{DDE7303C-F881-8962-DFF6-1CABCB750A34}"/>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E20FB7A4-0F48-8253-383E-86E0AE2E10B8}"/>
              </a:ext>
            </a:extLst>
          </p:cNvPr>
          <p:cNvSpPr txBox="1">
            <a:spLocks noGrp="1"/>
          </p:cNvSpPr>
          <p:nvPr>
            <p:ph type="sldNum" sz="quarter" idx="5"/>
          </p:nvPr>
        </p:nvSpPr>
        <p:spPr>
          <a:ln/>
        </p:spPr>
        <p:txBody>
          <a:bodyPr lIns="0" tIns="0" rIns="0" bIns="0" anchor="b" anchorCtr="0">
            <a:noAutofit/>
          </a:bodyPr>
          <a:lstStyle/>
          <a:p>
            <a:pPr lvl="0"/>
            <a:fld id="{AA0E97FF-AF80-F046-B52E-92B78E71ADEE}" type="slidenum">
              <a:t>28</a:t>
            </a:fld>
            <a:endParaRPr lang="it-IT"/>
          </a:p>
        </p:txBody>
      </p:sp>
      <p:sp>
        <p:nvSpPr>
          <p:cNvPr id="2" name="Segnaposto immagine diapositiva 1">
            <a:extLst>
              <a:ext uri="{FF2B5EF4-FFF2-40B4-BE49-F238E27FC236}">
                <a16:creationId xmlns:a16="http://schemas.microsoft.com/office/drawing/2014/main" id="{5DF6CC4C-A4D3-5B33-2C20-624406840F62}"/>
              </a:ext>
            </a:extLst>
          </p:cNvPr>
          <p:cNvSpPr>
            <a:spLocks noGrp="1" noRot="1" noChangeAspect="1" noResize="1"/>
          </p:cNvSpPr>
          <p:nvPr>
            <p:ph type="sldImg"/>
          </p:nvPr>
        </p:nvSpPr>
        <p:spPr>
          <a:xfrm>
            <a:off x="90488" y="754063"/>
            <a:ext cx="6616700" cy="3722687"/>
          </a:xfrm>
          <a:solidFill>
            <a:schemeClr val="accent1"/>
          </a:solidFill>
          <a:ln w="25400">
            <a:solidFill>
              <a:schemeClr val="accent1">
                <a:shade val="50000"/>
              </a:schemeClr>
            </a:solidFill>
            <a:prstDash val="solid"/>
          </a:ln>
        </p:spPr>
      </p:sp>
      <p:sp>
        <p:nvSpPr>
          <p:cNvPr id="3" name="Segnaposto note 2">
            <a:extLst>
              <a:ext uri="{FF2B5EF4-FFF2-40B4-BE49-F238E27FC236}">
                <a16:creationId xmlns:a16="http://schemas.microsoft.com/office/drawing/2014/main" id="{87027BF9-8CFA-0F30-D9C2-678B25F61E16}"/>
              </a:ext>
            </a:extLst>
          </p:cNvPr>
          <p:cNvSpPr txBox="1">
            <a:spLocks noGrp="1"/>
          </p:cNvSpPr>
          <p:nvPr>
            <p:ph type="body" sz="quarter" idx="1"/>
          </p:nvPr>
        </p:nvSpPr>
        <p:spPr>
          <a:xfrm>
            <a:off x="679680" y="4714920"/>
            <a:ext cx="5437440" cy="4466520"/>
          </a:xfrm>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138B31F1-97EB-FB2E-6513-8C409DC9D121}"/>
              </a:ext>
            </a:extLst>
          </p:cNvPr>
          <p:cNvSpPr txBox="1">
            <a:spLocks noGrp="1"/>
          </p:cNvSpPr>
          <p:nvPr>
            <p:ph type="sldNum" sz="quarter" idx="5"/>
          </p:nvPr>
        </p:nvSpPr>
        <p:spPr>
          <a:ln/>
        </p:spPr>
        <p:txBody>
          <a:bodyPr lIns="0" tIns="0" rIns="0" bIns="0" anchor="b" anchorCtr="0">
            <a:noAutofit/>
          </a:bodyPr>
          <a:lstStyle/>
          <a:p>
            <a:pPr lvl="0"/>
            <a:fld id="{36FB8146-3C97-E44E-AD2D-C52C2470C05C}" type="slidenum">
              <a:t>29</a:t>
            </a:fld>
            <a:endParaRPr lang="it-IT"/>
          </a:p>
        </p:txBody>
      </p:sp>
      <p:sp>
        <p:nvSpPr>
          <p:cNvPr id="2" name="Segnaposto immagine diapositiva 1">
            <a:extLst>
              <a:ext uri="{FF2B5EF4-FFF2-40B4-BE49-F238E27FC236}">
                <a16:creationId xmlns:a16="http://schemas.microsoft.com/office/drawing/2014/main" id="{85B1AF3C-21B5-6180-5961-6ED9E8FC5382}"/>
              </a:ext>
            </a:extLst>
          </p:cNvPr>
          <p:cNvSpPr>
            <a:spLocks noGrp="1" noRot="1" noChangeAspect="1" noResize="1"/>
          </p:cNvSpPr>
          <p:nvPr>
            <p:ph type="sldImg"/>
          </p:nvPr>
        </p:nvSpPr>
        <p:spPr>
          <a:xfrm>
            <a:off x="90488" y="754063"/>
            <a:ext cx="6616700" cy="3722687"/>
          </a:xfrm>
          <a:solidFill>
            <a:schemeClr val="accent1"/>
          </a:solidFill>
          <a:ln w="25400">
            <a:solidFill>
              <a:schemeClr val="accent1">
                <a:shade val="50000"/>
              </a:schemeClr>
            </a:solidFill>
            <a:prstDash val="solid"/>
          </a:ln>
        </p:spPr>
      </p:sp>
      <p:sp>
        <p:nvSpPr>
          <p:cNvPr id="3" name="Segnaposto note 2">
            <a:extLst>
              <a:ext uri="{FF2B5EF4-FFF2-40B4-BE49-F238E27FC236}">
                <a16:creationId xmlns:a16="http://schemas.microsoft.com/office/drawing/2014/main" id="{8572BF01-5880-E3D5-3829-5E1BFF9D7C7E}"/>
              </a:ext>
            </a:extLst>
          </p:cNvPr>
          <p:cNvSpPr txBox="1">
            <a:spLocks noGrp="1"/>
          </p:cNvSpPr>
          <p:nvPr>
            <p:ph type="body" sz="quarter" idx="1"/>
          </p:nvPr>
        </p:nvSpPr>
        <p:spPr>
          <a:xfrm>
            <a:off x="679680" y="4714920"/>
            <a:ext cx="5437440" cy="4466520"/>
          </a:xfrm>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0E124366-D925-F7B4-B7AB-C7A78278F8DB}"/>
              </a:ext>
            </a:extLst>
          </p:cNvPr>
          <p:cNvSpPr txBox="1">
            <a:spLocks noGrp="1"/>
          </p:cNvSpPr>
          <p:nvPr>
            <p:ph type="sldNum" sz="quarter" idx="5"/>
          </p:nvPr>
        </p:nvSpPr>
        <p:spPr>
          <a:ln/>
        </p:spPr>
        <p:txBody>
          <a:bodyPr lIns="0" tIns="0" rIns="0" bIns="0" anchor="b" anchorCtr="0">
            <a:noAutofit/>
          </a:bodyPr>
          <a:lstStyle/>
          <a:p>
            <a:pPr lvl="0"/>
            <a:fld id="{1E939AEB-823B-E84B-A4A1-11A158713456}" type="slidenum">
              <a:t>31</a:t>
            </a:fld>
            <a:endParaRPr lang="it-IT"/>
          </a:p>
        </p:txBody>
      </p:sp>
      <p:sp>
        <p:nvSpPr>
          <p:cNvPr id="2" name="Segnaposto immagine diapositiva 1">
            <a:extLst>
              <a:ext uri="{FF2B5EF4-FFF2-40B4-BE49-F238E27FC236}">
                <a16:creationId xmlns:a16="http://schemas.microsoft.com/office/drawing/2014/main" id="{422D0825-8A21-075E-F58D-D1B7E91B03F9}"/>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Segnaposto note 2">
            <a:extLst>
              <a:ext uri="{FF2B5EF4-FFF2-40B4-BE49-F238E27FC236}">
                <a16:creationId xmlns:a16="http://schemas.microsoft.com/office/drawing/2014/main" id="{4D119D6F-1342-8038-B104-75F6D535D041}"/>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9234CC75-1C72-82F3-AFFC-D3C5B277C201}"/>
              </a:ext>
            </a:extLst>
          </p:cNvPr>
          <p:cNvSpPr txBox="1">
            <a:spLocks noGrp="1"/>
          </p:cNvSpPr>
          <p:nvPr>
            <p:ph type="sldNum" sz="quarter" idx="5"/>
          </p:nvPr>
        </p:nvSpPr>
        <p:spPr>
          <a:ln/>
        </p:spPr>
        <p:txBody>
          <a:bodyPr lIns="0" tIns="0" rIns="0" bIns="0" anchor="b" anchorCtr="0">
            <a:noAutofit/>
          </a:bodyPr>
          <a:lstStyle/>
          <a:p>
            <a:pPr lvl="0"/>
            <a:fld id="{14658539-85A4-4A42-B8E7-5A80D49CA4C8}" type="slidenum">
              <a:t>32</a:t>
            </a:fld>
            <a:endParaRPr lang="it-IT"/>
          </a:p>
        </p:txBody>
      </p:sp>
      <p:sp>
        <p:nvSpPr>
          <p:cNvPr id="2" name="Segnaposto immagine diapositiva 1">
            <a:extLst>
              <a:ext uri="{FF2B5EF4-FFF2-40B4-BE49-F238E27FC236}">
                <a16:creationId xmlns:a16="http://schemas.microsoft.com/office/drawing/2014/main" id="{D12CDA46-AD76-B6D3-B7BF-47744CAEC534}"/>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Segnaposto note 2">
            <a:extLst>
              <a:ext uri="{FF2B5EF4-FFF2-40B4-BE49-F238E27FC236}">
                <a16:creationId xmlns:a16="http://schemas.microsoft.com/office/drawing/2014/main" id="{DEC97EB8-8BCA-D1A3-1282-EC33452953DC}"/>
              </a:ext>
            </a:extLst>
          </p:cNvPr>
          <p:cNvSpPr txBox="1">
            <a:spLocks noGrp="1"/>
          </p:cNvSpPr>
          <p:nvPr>
            <p:ph type="body" sz="quarter"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FB79C563-C5C3-468E-96C8-1EE1B4FBAFAA}"/>
              </a:ext>
            </a:extLst>
          </p:cNvPr>
          <p:cNvSpPr txBox="1">
            <a:spLocks noGrp="1"/>
          </p:cNvSpPr>
          <p:nvPr>
            <p:ph type="sldNum" sz="quarter" idx="5"/>
          </p:nvPr>
        </p:nvSpPr>
        <p:spPr>
          <a:ln/>
        </p:spPr>
        <p:txBody>
          <a:bodyPr lIns="0" tIns="0" rIns="0" bIns="0" anchor="b" anchorCtr="0">
            <a:noAutofit/>
          </a:bodyPr>
          <a:lstStyle/>
          <a:p>
            <a:pPr lvl="0"/>
            <a:fld id="{36F8CB3D-33BF-2C4D-859A-C79E77A433C5}" type="slidenum">
              <a:t>33</a:t>
            </a:fld>
            <a:endParaRPr lang="it-IT"/>
          </a:p>
        </p:txBody>
      </p:sp>
      <p:sp>
        <p:nvSpPr>
          <p:cNvPr id="2" name="Segnaposto immagine diapositiva 1">
            <a:extLst>
              <a:ext uri="{FF2B5EF4-FFF2-40B4-BE49-F238E27FC236}">
                <a16:creationId xmlns:a16="http://schemas.microsoft.com/office/drawing/2014/main" id="{71BE1C7F-7956-B839-88A6-2F9B5345C872}"/>
              </a:ext>
            </a:extLst>
          </p:cNvPr>
          <p:cNvSpPr>
            <a:spLocks noGrp="1" noRot="1" noChangeAspect="1" noResize="1"/>
          </p:cNvSpPr>
          <p:nvPr>
            <p:ph type="sldImg"/>
          </p:nvPr>
        </p:nvSpPr>
        <p:spPr>
          <a:xfrm>
            <a:off x="90488" y="754063"/>
            <a:ext cx="6616700" cy="3722687"/>
          </a:xfrm>
          <a:solidFill>
            <a:schemeClr val="accent1"/>
          </a:solidFill>
          <a:ln w="25400">
            <a:solidFill>
              <a:schemeClr val="accent1">
                <a:shade val="50000"/>
              </a:schemeClr>
            </a:solidFill>
            <a:prstDash val="solid"/>
          </a:ln>
        </p:spPr>
      </p:sp>
      <p:sp>
        <p:nvSpPr>
          <p:cNvPr id="3" name="Segnaposto note 2">
            <a:extLst>
              <a:ext uri="{FF2B5EF4-FFF2-40B4-BE49-F238E27FC236}">
                <a16:creationId xmlns:a16="http://schemas.microsoft.com/office/drawing/2014/main" id="{67ACAD29-759C-3641-DEA5-BC9029F66D53}"/>
              </a:ext>
            </a:extLst>
          </p:cNvPr>
          <p:cNvSpPr txBox="1">
            <a:spLocks noGrp="1"/>
          </p:cNvSpPr>
          <p:nvPr>
            <p:ph type="body" sz="quarter" idx="1"/>
          </p:nvPr>
        </p:nvSpPr>
        <p:spPr>
          <a:xfrm>
            <a:off x="679680" y="4714920"/>
            <a:ext cx="5437440" cy="4466520"/>
          </a:xfrm>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5F1E23-D681-ABD0-4AC3-E8B1C89B9CF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A0F383F-2776-05C0-F2FB-1942C43D9C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A301282-535A-7B7D-A22E-32D7766EACA5}"/>
              </a:ext>
            </a:extLst>
          </p:cNvPr>
          <p:cNvSpPr>
            <a:spLocks noGrp="1"/>
          </p:cNvSpPr>
          <p:nvPr>
            <p:ph type="dt" sz="half" idx="10"/>
          </p:nvPr>
        </p:nvSpPr>
        <p:spPr/>
        <p:txBody>
          <a:bodyPr/>
          <a:lstStyle/>
          <a:p>
            <a:fld id="{69F5C96B-D92A-E943-BCCA-F59ABDAC476F}" type="datetimeFigureOut">
              <a:rPr lang="it-IT" smtClean="0"/>
              <a:t>16/11/2023</a:t>
            </a:fld>
            <a:endParaRPr lang="it-IT"/>
          </a:p>
        </p:txBody>
      </p:sp>
      <p:sp>
        <p:nvSpPr>
          <p:cNvPr id="5" name="Segnaposto piè di pagina 4">
            <a:extLst>
              <a:ext uri="{FF2B5EF4-FFF2-40B4-BE49-F238E27FC236}">
                <a16:creationId xmlns:a16="http://schemas.microsoft.com/office/drawing/2014/main" id="{39BDD5F3-BE40-5FA1-C69A-67C3B66D598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4E80D32-4588-A99B-136E-0B2380495318}"/>
              </a:ext>
            </a:extLst>
          </p:cNvPr>
          <p:cNvSpPr>
            <a:spLocks noGrp="1"/>
          </p:cNvSpPr>
          <p:nvPr>
            <p:ph type="sldNum" sz="quarter" idx="12"/>
          </p:nvPr>
        </p:nvSpPr>
        <p:spPr/>
        <p:txBody>
          <a:bodyPr/>
          <a:lstStyle/>
          <a:p>
            <a:fld id="{7F414045-929C-C54C-A85C-9E3C2541F8B8}" type="slidenum">
              <a:rPr lang="it-IT" smtClean="0"/>
              <a:t>‹#›</a:t>
            </a:fld>
            <a:endParaRPr lang="it-IT"/>
          </a:p>
        </p:txBody>
      </p:sp>
    </p:spTree>
    <p:extLst>
      <p:ext uri="{BB962C8B-B14F-4D97-AF65-F5344CB8AC3E}">
        <p14:creationId xmlns:p14="http://schemas.microsoft.com/office/powerpoint/2010/main" val="1491311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96B898-06D1-8246-441A-044C0D07B5B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57320B4-8DD6-5BB2-21D0-60F0501AF48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F834833-7F84-3CA7-B0CE-26F28F7D513C}"/>
              </a:ext>
            </a:extLst>
          </p:cNvPr>
          <p:cNvSpPr>
            <a:spLocks noGrp="1"/>
          </p:cNvSpPr>
          <p:nvPr>
            <p:ph type="dt" sz="half" idx="10"/>
          </p:nvPr>
        </p:nvSpPr>
        <p:spPr/>
        <p:txBody>
          <a:bodyPr/>
          <a:lstStyle/>
          <a:p>
            <a:fld id="{69F5C96B-D92A-E943-BCCA-F59ABDAC476F}" type="datetimeFigureOut">
              <a:rPr lang="it-IT" smtClean="0"/>
              <a:t>16/11/2023</a:t>
            </a:fld>
            <a:endParaRPr lang="it-IT"/>
          </a:p>
        </p:txBody>
      </p:sp>
      <p:sp>
        <p:nvSpPr>
          <p:cNvPr id="5" name="Segnaposto piè di pagina 4">
            <a:extLst>
              <a:ext uri="{FF2B5EF4-FFF2-40B4-BE49-F238E27FC236}">
                <a16:creationId xmlns:a16="http://schemas.microsoft.com/office/drawing/2014/main" id="{B488D099-8B40-E7B6-188B-81C80179017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A40178E-2565-8A0C-E084-D5790B309D02}"/>
              </a:ext>
            </a:extLst>
          </p:cNvPr>
          <p:cNvSpPr>
            <a:spLocks noGrp="1"/>
          </p:cNvSpPr>
          <p:nvPr>
            <p:ph type="sldNum" sz="quarter" idx="12"/>
          </p:nvPr>
        </p:nvSpPr>
        <p:spPr/>
        <p:txBody>
          <a:bodyPr/>
          <a:lstStyle/>
          <a:p>
            <a:fld id="{7F414045-929C-C54C-A85C-9E3C2541F8B8}" type="slidenum">
              <a:rPr lang="it-IT" smtClean="0"/>
              <a:t>‹#›</a:t>
            </a:fld>
            <a:endParaRPr lang="it-IT"/>
          </a:p>
        </p:txBody>
      </p:sp>
    </p:spTree>
    <p:extLst>
      <p:ext uri="{BB962C8B-B14F-4D97-AF65-F5344CB8AC3E}">
        <p14:creationId xmlns:p14="http://schemas.microsoft.com/office/powerpoint/2010/main" val="144421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49D2BEB-DFF9-6AA0-0640-F3054B4DAD0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8638B43-D127-2BB2-F399-15C53ADC187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B67235-16BE-90D0-29F8-F957CB007D23}"/>
              </a:ext>
            </a:extLst>
          </p:cNvPr>
          <p:cNvSpPr>
            <a:spLocks noGrp="1"/>
          </p:cNvSpPr>
          <p:nvPr>
            <p:ph type="dt" sz="half" idx="10"/>
          </p:nvPr>
        </p:nvSpPr>
        <p:spPr/>
        <p:txBody>
          <a:bodyPr/>
          <a:lstStyle/>
          <a:p>
            <a:fld id="{69F5C96B-D92A-E943-BCCA-F59ABDAC476F}" type="datetimeFigureOut">
              <a:rPr lang="it-IT" smtClean="0"/>
              <a:t>16/11/2023</a:t>
            </a:fld>
            <a:endParaRPr lang="it-IT"/>
          </a:p>
        </p:txBody>
      </p:sp>
      <p:sp>
        <p:nvSpPr>
          <p:cNvPr id="5" name="Segnaposto piè di pagina 4">
            <a:extLst>
              <a:ext uri="{FF2B5EF4-FFF2-40B4-BE49-F238E27FC236}">
                <a16:creationId xmlns:a16="http://schemas.microsoft.com/office/drawing/2014/main" id="{CAAB086D-4A4D-71FA-B3EE-DB0FCE249DC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E003CC2-E88C-6F16-C249-53DAEEEED853}"/>
              </a:ext>
            </a:extLst>
          </p:cNvPr>
          <p:cNvSpPr>
            <a:spLocks noGrp="1"/>
          </p:cNvSpPr>
          <p:nvPr>
            <p:ph type="sldNum" sz="quarter" idx="12"/>
          </p:nvPr>
        </p:nvSpPr>
        <p:spPr/>
        <p:txBody>
          <a:bodyPr/>
          <a:lstStyle/>
          <a:p>
            <a:fld id="{7F414045-929C-C54C-A85C-9E3C2541F8B8}" type="slidenum">
              <a:rPr lang="it-IT" smtClean="0"/>
              <a:t>‹#›</a:t>
            </a:fld>
            <a:endParaRPr lang="it-IT"/>
          </a:p>
        </p:txBody>
      </p:sp>
    </p:spTree>
    <p:extLst>
      <p:ext uri="{BB962C8B-B14F-4D97-AF65-F5344CB8AC3E}">
        <p14:creationId xmlns:p14="http://schemas.microsoft.com/office/powerpoint/2010/main" val="897848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46319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092266"/>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04438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D6D628-271E-6947-B6C7-DCCD1C38B775}"/>
              </a:ext>
            </a:extLst>
          </p:cNvPr>
          <p:cNvSpPr>
            <a:spLocks noGrp="1"/>
          </p:cNvSpPr>
          <p:nvPr>
            <p:ph type="ctrTitle"/>
          </p:nvPr>
        </p:nvSpPr>
        <p:spPr>
          <a:xfrm>
            <a:off x="851648" y="1122363"/>
            <a:ext cx="6732493" cy="2387600"/>
          </a:xfrm>
        </p:spPr>
        <p:txBody>
          <a:bodyPr anchor="b">
            <a:normAutofit/>
          </a:bodyPr>
          <a:lstStyle>
            <a:lvl1pPr algn="l">
              <a:defRPr sz="4200"/>
            </a:lvl1pPr>
          </a:lstStyle>
          <a:p>
            <a:r>
              <a:rPr lang="en-US"/>
              <a:t>Click to edit Master title style</a:t>
            </a:r>
            <a:endParaRPr lang="it-IT" dirty="0"/>
          </a:p>
        </p:txBody>
      </p:sp>
      <p:sp>
        <p:nvSpPr>
          <p:cNvPr id="3" name="Sottotitolo 2">
            <a:extLst>
              <a:ext uri="{FF2B5EF4-FFF2-40B4-BE49-F238E27FC236}">
                <a16:creationId xmlns:a16="http://schemas.microsoft.com/office/drawing/2014/main" id="{51A4F422-9705-8546-889B-A7924D8B125C}"/>
              </a:ext>
            </a:extLst>
          </p:cNvPr>
          <p:cNvSpPr>
            <a:spLocks noGrp="1"/>
          </p:cNvSpPr>
          <p:nvPr>
            <p:ph type="subTitle" idx="1"/>
          </p:nvPr>
        </p:nvSpPr>
        <p:spPr>
          <a:xfrm>
            <a:off x="851648" y="3602038"/>
            <a:ext cx="5002305" cy="1655762"/>
          </a:xfrm>
        </p:spPr>
        <p:txBody>
          <a:bodyPr/>
          <a:lstStyle>
            <a:lvl1pPr marL="0" indent="0" algn="l">
              <a:lnSpc>
                <a:spcPct val="100000"/>
              </a:lnSpc>
              <a:buNone/>
              <a:defRPr sz="2400">
                <a:solidFill>
                  <a:schemeClr val="tx1">
                    <a:alpha val="67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dirty="0"/>
          </a:p>
        </p:txBody>
      </p:sp>
      <p:sp>
        <p:nvSpPr>
          <p:cNvPr id="9" name="Segnaposto testo 8">
            <a:extLst>
              <a:ext uri="{FF2B5EF4-FFF2-40B4-BE49-F238E27FC236}">
                <a16:creationId xmlns:a16="http://schemas.microsoft.com/office/drawing/2014/main" id="{743AEE7D-F162-DB4B-9FFE-6608675080FD}"/>
              </a:ext>
            </a:extLst>
          </p:cNvPr>
          <p:cNvSpPr>
            <a:spLocks noGrp="1"/>
          </p:cNvSpPr>
          <p:nvPr>
            <p:ph type="body" sz="quarter" idx="10" hasCustomPrompt="1"/>
          </p:nvPr>
        </p:nvSpPr>
        <p:spPr>
          <a:xfrm>
            <a:off x="851647" y="368300"/>
            <a:ext cx="2706801" cy="366713"/>
          </a:xfrm>
        </p:spPr>
        <p:txBody>
          <a:bodyPr anchor="t">
            <a:noAutofit/>
          </a:bodyPr>
          <a:lstStyle>
            <a:lvl1pPr marL="0" indent="0">
              <a:buNone/>
              <a:defRPr sz="1000">
                <a:latin typeface="+mj-lt"/>
              </a:defRPr>
            </a:lvl1pPr>
          </a:lstStyle>
          <a:p>
            <a:pPr lvl="0"/>
            <a:r>
              <a:rPr lang="it-IT" dirty="0"/>
              <a:t>PRESENTATION</a:t>
            </a:r>
            <a:br>
              <a:rPr lang="it-IT" dirty="0"/>
            </a:br>
            <a:r>
              <a:rPr lang="it-IT" dirty="0"/>
              <a:t>SECTION</a:t>
            </a:r>
          </a:p>
        </p:txBody>
      </p:sp>
    </p:spTree>
    <p:extLst>
      <p:ext uri="{BB962C8B-B14F-4D97-AF65-F5344CB8AC3E}">
        <p14:creationId xmlns:p14="http://schemas.microsoft.com/office/powerpoint/2010/main" val="21995048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E406CF-A4CE-2846-B9AA-75C2D43D5F72}"/>
              </a:ext>
            </a:extLst>
          </p:cNvPr>
          <p:cNvSpPr>
            <a:spLocks noGrp="1"/>
          </p:cNvSpPr>
          <p:nvPr>
            <p:ph type="title"/>
          </p:nvPr>
        </p:nvSpPr>
        <p:spPr/>
        <p:txBody>
          <a:bodyPr>
            <a:noAutofit/>
          </a:bodyPr>
          <a:lstStyle>
            <a:lvl1pPr>
              <a:defRPr sz="3600"/>
            </a:lvl1pPr>
          </a:lstStyle>
          <a:p>
            <a:r>
              <a:rPr lang="en-US"/>
              <a:t>Click to edit Master title style</a:t>
            </a:r>
            <a:endParaRPr lang="it-IT" dirty="0"/>
          </a:p>
        </p:txBody>
      </p:sp>
      <p:sp>
        <p:nvSpPr>
          <p:cNvPr id="3" name="Segnaposto contenuto 2">
            <a:extLst>
              <a:ext uri="{FF2B5EF4-FFF2-40B4-BE49-F238E27FC236}">
                <a16:creationId xmlns:a16="http://schemas.microsoft.com/office/drawing/2014/main" id="{E93CF349-5D48-044C-BC63-9B205F970AE9}"/>
              </a:ext>
            </a:extLst>
          </p:cNvPr>
          <p:cNvSpPr>
            <a:spLocks noGrp="1"/>
          </p:cNvSpPr>
          <p:nvPr>
            <p:ph idx="1"/>
          </p:nvPr>
        </p:nvSpPr>
        <p:spPr>
          <a:xfrm>
            <a:off x="1308100" y="2026023"/>
            <a:ext cx="10045700" cy="3830545"/>
          </a:xfrm>
        </p:spPr>
        <p:txBody>
          <a:bodyPr>
            <a:normAutofit/>
          </a:bodyPr>
          <a:lstStyle>
            <a:lvl1pPr marL="0" indent="0">
              <a:lnSpc>
                <a:spcPct val="150000"/>
              </a:lnSpc>
              <a:buNone/>
              <a:defRPr sz="2400"/>
            </a:lvl1pPr>
          </a:lstStyle>
          <a:p>
            <a:pPr lvl="0"/>
            <a:r>
              <a:rPr lang="en-US"/>
              <a:t>Edit Master text styles</a:t>
            </a:r>
          </a:p>
        </p:txBody>
      </p:sp>
      <p:sp>
        <p:nvSpPr>
          <p:cNvPr id="8" name="Segnaposto testo 8">
            <a:extLst>
              <a:ext uri="{FF2B5EF4-FFF2-40B4-BE49-F238E27FC236}">
                <a16:creationId xmlns:a16="http://schemas.microsoft.com/office/drawing/2014/main" id="{27462234-2818-A947-80B8-66C75C700000}"/>
              </a:ext>
            </a:extLst>
          </p:cNvPr>
          <p:cNvSpPr>
            <a:spLocks noGrp="1"/>
          </p:cNvSpPr>
          <p:nvPr>
            <p:ph type="body" sz="quarter" idx="13" hasCustomPrompt="1"/>
          </p:nvPr>
        </p:nvSpPr>
        <p:spPr>
          <a:xfrm>
            <a:off x="851647" y="368300"/>
            <a:ext cx="2805953" cy="366713"/>
          </a:xfrm>
        </p:spPr>
        <p:txBody>
          <a:bodyPr anchor="t">
            <a:noAutofit/>
          </a:bodyPr>
          <a:lstStyle>
            <a:lvl1pPr marL="0" indent="0">
              <a:spcBef>
                <a:spcPts val="0"/>
              </a:spcBef>
              <a:buNone/>
              <a:defRPr sz="1000">
                <a:latin typeface="+mj-lt"/>
              </a:defRPr>
            </a:lvl1pPr>
          </a:lstStyle>
          <a:p>
            <a:pPr lvl="0"/>
            <a:r>
              <a:rPr lang="it-IT" dirty="0"/>
              <a:t>PRESENTATION</a:t>
            </a:r>
            <a:br>
              <a:rPr lang="it-IT" dirty="0"/>
            </a:br>
            <a:r>
              <a:rPr lang="it-IT" dirty="0"/>
              <a:t>SECTION</a:t>
            </a:r>
          </a:p>
        </p:txBody>
      </p:sp>
    </p:spTree>
    <p:extLst>
      <p:ext uri="{BB962C8B-B14F-4D97-AF65-F5344CB8AC3E}">
        <p14:creationId xmlns:p14="http://schemas.microsoft.com/office/powerpoint/2010/main" val="701802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E406CF-A4CE-2846-B9AA-75C2D43D5F72}"/>
              </a:ext>
            </a:extLst>
          </p:cNvPr>
          <p:cNvSpPr>
            <a:spLocks noGrp="1"/>
          </p:cNvSpPr>
          <p:nvPr>
            <p:ph type="title"/>
          </p:nvPr>
        </p:nvSpPr>
        <p:spPr/>
        <p:txBody>
          <a:bodyPr>
            <a:noAutofit/>
          </a:bodyPr>
          <a:lstStyle>
            <a:lvl1pPr>
              <a:defRPr sz="3600"/>
            </a:lvl1pPr>
          </a:lstStyle>
          <a:p>
            <a:r>
              <a:rPr lang="en-US"/>
              <a:t>Click to edit Master title style</a:t>
            </a:r>
            <a:endParaRPr lang="it-IT" dirty="0"/>
          </a:p>
        </p:txBody>
      </p:sp>
      <p:sp>
        <p:nvSpPr>
          <p:cNvPr id="3" name="Segnaposto contenuto 2">
            <a:extLst>
              <a:ext uri="{FF2B5EF4-FFF2-40B4-BE49-F238E27FC236}">
                <a16:creationId xmlns:a16="http://schemas.microsoft.com/office/drawing/2014/main" id="{E93CF349-5D48-044C-BC63-9B205F970AE9}"/>
              </a:ext>
            </a:extLst>
          </p:cNvPr>
          <p:cNvSpPr>
            <a:spLocks noGrp="1"/>
          </p:cNvSpPr>
          <p:nvPr>
            <p:ph idx="1"/>
          </p:nvPr>
        </p:nvSpPr>
        <p:spPr>
          <a:xfrm>
            <a:off x="1308100" y="2026023"/>
            <a:ext cx="10045700" cy="3830545"/>
          </a:xfrm>
        </p:spPr>
        <p:txBody>
          <a:bodyPr>
            <a:normAutofit/>
          </a:bodyPr>
          <a:lstStyle>
            <a:lvl1pPr marL="0" indent="0">
              <a:lnSpc>
                <a:spcPct val="150000"/>
              </a:lnSpc>
              <a:buNone/>
              <a:defRPr sz="2400"/>
            </a:lvl1pPr>
          </a:lstStyle>
          <a:p>
            <a:pPr lvl="0"/>
            <a:r>
              <a:rPr lang="en-US"/>
              <a:t>Edit Master text styles</a:t>
            </a:r>
          </a:p>
        </p:txBody>
      </p:sp>
      <p:sp>
        <p:nvSpPr>
          <p:cNvPr id="8" name="Segnaposto testo 8">
            <a:extLst>
              <a:ext uri="{FF2B5EF4-FFF2-40B4-BE49-F238E27FC236}">
                <a16:creationId xmlns:a16="http://schemas.microsoft.com/office/drawing/2014/main" id="{27462234-2818-A947-80B8-66C75C700000}"/>
              </a:ext>
            </a:extLst>
          </p:cNvPr>
          <p:cNvSpPr>
            <a:spLocks noGrp="1"/>
          </p:cNvSpPr>
          <p:nvPr>
            <p:ph type="body" sz="quarter" idx="13" hasCustomPrompt="1"/>
          </p:nvPr>
        </p:nvSpPr>
        <p:spPr>
          <a:xfrm>
            <a:off x="851647" y="368300"/>
            <a:ext cx="2805953" cy="366713"/>
          </a:xfrm>
        </p:spPr>
        <p:txBody>
          <a:bodyPr anchor="t">
            <a:noAutofit/>
          </a:bodyPr>
          <a:lstStyle>
            <a:lvl1pPr marL="0" indent="0">
              <a:spcBef>
                <a:spcPts val="0"/>
              </a:spcBef>
              <a:buNone/>
              <a:defRPr sz="1000">
                <a:latin typeface="+mj-lt"/>
              </a:defRPr>
            </a:lvl1pPr>
          </a:lstStyle>
          <a:p>
            <a:pPr lvl="0"/>
            <a:r>
              <a:rPr lang="it-IT" dirty="0"/>
              <a:t>PRESENTATION</a:t>
            </a:r>
            <a:br>
              <a:rPr lang="it-IT" dirty="0"/>
            </a:br>
            <a:r>
              <a:rPr lang="it-IT" dirty="0"/>
              <a:t>SECTION</a:t>
            </a:r>
          </a:p>
        </p:txBody>
      </p:sp>
    </p:spTree>
    <p:extLst>
      <p:ext uri="{BB962C8B-B14F-4D97-AF65-F5344CB8AC3E}">
        <p14:creationId xmlns:p14="http://schemas.microsoft.com/office/powerpoint/2010/main" val="935118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E406CF-A4CE-2846-B9AA-75C2D43D5F72}"/>
              </a:ext>
            </a:extLst>
          </p:cNvPr>
          <p:cNvSpPr>
            <a:spLocks noGrp="1"/>
          </p:cNvSpPr>
          <p:nvPr>
            <p:ph type="title"/>
          </p:nvPr>
        </p:nvSpPr>
        <p:spPr/>
        <p:txBody>
          <a:bodyPr>
            <a:noAutofit/>
          </a:bodyPr>
          <a:lstStyle>
            <a:lvl1pPr>
              <a:defRPr sz="3600"/>
            </a:lvl1pPr>
          </a:lstStyle>
          <a:p>
            <a:r>
              <a:rPr lang="en-US"/>
              <a:t>Click to edit Master title style</a:t>
            </a:r>
            <a:endParaRPr lang="it-IT" dirty="0"/>
          </a:p>
        </p:txBody>
      </p:sp>
      <p:sp>
        <p:nvSpPr>
          <p:cNvPr id="3" name="Segnaposto contenuto 2">
            <a:extLst>
              <a:ext uri="{FF2B5EF4-FFF2-40B4-BE49-F238E27FC236}">
                <a16:creationId xmlns:a16="http://schemas.microsoft.com/office/drawing/2014/main" id="{E93CF349-5D48-044C-BC63-9B205F970AE9}"/>
              </a:ext>
            </a:extLst>
          </p:cNvPr>
          <p:cNvSpPr>
            <a:spLocks noGrp="1"/>
          </p:cNvSpPr>
          <p:nvPr>
            <p:ph idx="1"/>
          </p:nvPr>
        </p:nvSpPr>
        <p:spPr>
          <a:xfrm>
            <a:off x="1308100" y="2026023"/>
            <a:ext cx="10045700" cy="3830545"/>
          </a:xfrm>
        </p:spPr>
        <p:txBody>
          <a:bodyPr>
            <a:normAutofit/>
          </a:bodyPr>
          <a:lstStyle>
            <a:lvl1pPr marL="0" indent="0">
              <a:lnSpc>
                <a:spcPct val="150000"/>
              </a:lnSpc>
              <a:buNone/>
              <a:defRPr sz="2400"/>
            </a:lvl1pPr>
          </a:lstStyle>
          <a:p>
            <a:pPr lvl="0"/>
            <a:r>
              <a:rPr lang="en-US"/>
              <a:t>Edit Master text styles</a:t>
            </a:r>
          </a:p>
        </p:txBody>
      </p:sp>
      <p:sp>
        <p:nvSpPr>
          <p:cNvPr id="8" name="Segnaposto testo 8">
            <a:extLst>
              <a:ext uri="{FF2B5EF4-FFF2-40B4-BE49-F238E27FC236}">
                <a16:creationId xmlns:a16="http://schemas.microsoft.com/office/drawing/2014/main" id="{27462234-2818-A947-80B8-66C75C700000}"/>
              </a:ext>
            </a:extLst>
          </p:cNvPr>
          <p:cNvSpPr>
            <a:spLocks noGrp="1"/>
          </p:cNvSpPr>
          <p:nvPr>
            <p:ph type="body" sz="quarter" idx="13" hasCustomPrompt="1"/>
          </p:nvPr>
        </p:nvSpPr>
        <p:spPr>
          <a:xfrm>
            <a:off x="851647" y="368300"/>
            <a:ext cx="2805953" cy="366713"/>
          </a:xfrm>
        </p:spPr>
        <p:txBody>
          <a:bodyPr anchor="t">
            <a:noAutofit/>
          </a:bodyPr>
          <a:lstStyle>
            <a:lvl1pPr marL="0" indent="0">
              <a:spcBef>
                <a:spcPts val="0"/>
              </a:spcBef>
              <a:buNone/>
              <a:defRPr sz="1000">
                <a:latin typeface="+mj-lt"/>
              </a:defRPr>
            </a:lvl1pPr>
          </a:lstStyle>
          <a:p>
            <a:pPr lvl="0"/>
            <a:r>
              <a:rPr lang="it-IT" dirty="0"/>
              <a:t>PRESENTATION</a:t>
            </a:r>
            <a:br>
              <a:rPr lang="it-IT" dirty="0"/>
            </a:br>
            <a:r>
              <a:rPr lang="it-IT" dirty="0"/>
              <a:t>SECTION</a:t>
            </a:r>
          </a:p>
        </p:txBody>
      </p:sp>
    </p:spTree>
    <p:extLst>
      <p:ext uri="{BB962C8B-B14F-4D97-AF65-F5344CB8AC3E}">
        <p14:creationId xmlns:p14="http://schemas.microsoft.com/office/powerpoint/2010/main" val="268616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E406CF-A4CE-2846-B9AA-75C2D43D5F72}"/>
              </a:ext>
            </a:extLst>
          </p:cNvPr>
          <p:cNvSpPr>
            <a:spLocks noGrp="1"/>
          </p:cNvSpPr>
          <p:nvPr>
            <p:ph type="title"/>
          </p:nvPr>
        </p:nvSpPr>
        <p:spPr/>
        <p:txBody>
          <a:bodyPr>
            <a:noAutofit/>
          </a:bodyPr>
          <a:lstStyle>
            <a:lvl1pPr>
              <a:defRPr sz="3600"/>
            </a:lvl1pPr>
          </a:lstStyle>
          <a:p>
            <a:r>
              <a:rPr lang="en-US"/>
              <a:t>Click to edit Master title style</a:t>
            </a:r>
            <a:endParaRPr lang="it-IT" dirty="0"/>
          </a:p>
        </p:txBody>
      </p:sp>
      <p:sp>
        <p:nvSpPr>
          <p:cNvPr id="3" name="Segnaposto contenuto 2">
            <a:extLst>
              <a:ext uri="{FF2B5EF4-FFF2-40B4-BE49-F238E27FC236}">
                <a16:creationId xmlns:a16="http://schemas.microsoft.com/office/drawing/2014/main" id="{E93CF349-5D48-044C-BC63-9B205F970AE9}"/>
              </a:ext>
            </a:extLst>
          </p:cNvPr>
          <p:cNvSpPr>
            <a:spLocks noGrp="1"/>
          </p:cNvSpPr>
          <p:nvPr>
            <p:ph idx="1"/>
          </p:nvPr>
        </p:nvSpPr>
        <p:spPr>
          <a:xfrm>
            <a:off x="1308100" y="2026023"/>
            <a:ext cx="10045700" cy="3830545"/>
          </a:xfrm>
        </p:spPr>
        <p:txBody>
          <a:bodyPr>
            <a:normAutofit/>
          </a:bodyPr>
          <a:lstStyle>
            <a:lvl1pPr marL="0" indent="0">
              <a:lnSpc>
                <a:spcPct val="150000"/>
              </a:lnSpc>
              <a:buNone/>
              <a:defRPr sz="2400"/>
            </a:lvl1pPr>
          </a:lstStyle>
          <a:p>
            <a:pPr lvl="0"/>
            <a:r>
              <a:rPr lang="en-US"/>
              <a:t>Edit Master text styles</a:t>
            </a:r>
          </a:p>
        </p:txBody>
      </p:sp>
      <p:sp>
        <p:nvSpPr>
          <p:cNvPr id="8" name="Segnaposto testo 8">
            <a:extLst>
              <a:ext uri="{FF2B5EF4-FFF2-40B4-BE49-F238E27FC236}">
                <a16:creationId xmlns:a16="http://schemas.microsoft.com/office/drawing/2014/main" id="{27462234-2818-A947-80B8-66C75C700000}"/>
              </a:ext>
            </a:extLst>
          </p:cNvPr>
          <p:cNvSpPr>
            <a:spLocks noGrp="1"/>
          </p:cNvSpPr>
          <p:nvPr>
            <p:ph type="body" sz="quarter" idx="13" hasCustomPrompt="1"/>
          </p:nvPr>
        </p:nvSpPr>
        <p:spPr>
          <a:xfrm>
            <a:off x="851647" y="368300"/>
            <a:ext cx="2805953" cy="366713"/>
          </a:xfrm>
        </p:spPr>
        <p:txBody>
          <a:bodyPr anchor="t">
            <a:noAutofit/>
          </a:bodyPr>
          <a:lstStyle>
            <a:lvl1pPr marL="0" indent="0">
              <a:spcBef>
                <a:spcPts val="0"/>
              </a:spcBef>
              <a:buNone/>
              <a:defRPr sz="1000">
                <a:latin typeface="+mj-lt"/>
              </a:defRPr>
            </a:lvl1pPr>
          </a:lstStyle>
          <a:p>
            <a:pPr lvl="0"/>
            <a:r>
              <a:rPr lang="it-IT" dirty="0"/>
              <a:t>PRESENTATION</a:t>
            </a:r>
            <a:br>
              <a:rPr lang="it-IT" dirty="0"/>
            </a:br>
            <a:r>
              <a:rPr lang="it-IT" dirty="0"/>
              <a:t>SECTION</a:t>
            </a:r>
          </a:p>
        </p:txBody>
      </p:sp>
    </p:spTree>
    <p:extLst>
      <p:ext uri="{BB962C8B-B14F-4D97-AF65-F5344CB8AC3E}">
        <p14:creationId xmlns:p14="http://schemas.microsoft.com/office/powerpoint/2010/main" val="4274768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E406CF-A4CE-2846-B9AA-75C2D43D5F72}"/>
              </a:ext>
            </a:extLst>
          </p:cNvPr>
          <p:cNvSpPr>
            <a:spLocks noGrp="1"/>
          </p:cNvSpPr>
          <p:nvPr>
            <p:ph type="title"/>
          </p:nvPr>
        </p:nvSpPr>
        <p:spPr/>
        <p:txBody>
          <a:bodyPr>
            <a:noAutofit/>
          </a:bodyPr>
          <a:lstStyle>
            <a:lvl1pPr>
              <a:defRPr sz="3600"/>
            </a:lvl1pPr>
          </a:lstStyle>
          <a:p>
            <a:r>
              <a:rPr lang="en-US"/>
              <a:t>Click to edit Master title style</a:t>
            </a:r>
            <a:endParaRPr lang="it-IT" dirty="0"/>
          </a:p>
        </p:txBody>
      </p:sp>
      <p:sp>
        <p:nvSpPr>
          <p:cNvPr id="3" name="Segnaposto contenuto 2">
            <a:extLst>
              <a:ext uri="{FF2B5EF4-FFF2-40B4-BE49-F238E27FC236}">
                <a16:creationId xmlns:a16="http://schemas.microsoft.com/office/drawing/2014/main" id="{E93CF349-5D48-044C-BC63-9B205F970AE9}"/>
              </a:ext>
            </a:extLst>
          </p:cNvPr>
          <p:cNvSpPr>
            <a:spLocks noGrp="1"/>
          </p:cNvSpPr>
          <p:nvPr>
            <p:ph idx="1"/>
          </p:nvPr>
        </p:nvSpPr>
        <p:spPr>
          <a:xfrm>
            <a:off x="1308100" y="2026023"/>
            <a:ext cx="10045700" cy="3830545"/>
          </a:xfrm>
        </p:spPr>
        <p:txBody>
          <a:bodyPr>
            <a:normAutofit/>
          </a:bodyPr>
          <a:lstStyle>
            <a:lvl1pPr marL="0" indent="0">
              <a:lnSpc>
                <a:spcPct val="150000"/>
              </a:lnSpc>
              <a:buNone/>
              <a:defRPr sz="2400"/>
            </a:lvl1pPr>
          </a:lstStyle>
          <a:p>
            <a:pPr lvl="0"/>
            <a:r>
              <a:rPr lang="en-US"/>
              <a:t>Edit Master text styles</a:t>
            </a:r>
          </a:p>
        </p:txBody>
      </p:sp>
      <p:sp>
        <p:nvSpPr>
          <p:cNvPr id="8" name="Segnaposto testo 8">
            <a:extLst>
              <a:ext uri="{FF2B5EF4-FFF2-40B4-BE49-F238E27FC236}">
                <a16:creationId xmlns:a16="http://schemas.microsoft.com/office/drawing/2014/main" id="{27462234-2818-A947-80B8-66C75C700000}"/>
              </a:ext>
            </a:extLst>
          </p:cNvPr>
          <p:cNvSpPr>
            <a:spLocks noGrp="1"/>
          </p:cNvSpPr>
          <p:nvPr>
            <p:ph type="body" sz="quarter" idx="13" hasCustomPrompt="1"/>
          </p:nvPr>
        </p:nvSpPr>
        <p:spPr>
          <a:xfrm>
            <a:off x="851647" y="368300"/>
            <a:ext cx="2805953" cy="366713"/>
          </a:xfrm>
        </p:spPr>
        <p:txBody>
          <a:bodyPr anchor="t">
            <a:noAutofit/>
          </a:bodyPr>
          <a:lstStyle>
            <a:lvl1pPr marL="0" indent="0">
              <a:spcBef>
                <a:spcPts val="0"/>
              </a:spcBef>
              <a:buNone/>
              <a:defRPr sz="1000">
                <a:latin typeface="+mj-lt"/>
              </a:defRPr>
            </a:lvl1pPr>
          </a:lstStyle>
          <a:p>
            <a:pPr lvl="0"/>
            <a:r>
              <a:rPr lang="it-IT" dirty="0"/>
              <a:t>PRESENTATION</a:t>
            </a:r>
            <a:br>
              <a:rPr lang="it-IT" dirty="0"/>
            </a:br>
            <a:r>
              <a:rPr lang="it-IT" dirty="0"/>
              <a:t>SECTION</a:t>
            </a:r>
          </a:p>
        </p:txBody>
      </p:sp>
    </p:spTree>
    <p:extLst>
      <p:ext uri="{BB962C8B-B14F-4D97-AF65-F5344CB8AC3E}">
        <p14:creationId xmlns:p14="http://schemas.microsoft.com/office/powerpoint/2010/main" val="320824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9B3AD8-F13B-82E2-BE4A-78CA6698775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AED08E9-36AC-664B-207A-8B4BC2075C4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5A8C165-A123-7F57-BC25-8C9292F6924B}"/>
              </a:ext>
            </a:extLst>
          </p:cNvPr>
          <p:cNvSpPr>
            <a:spLocks noGrp="1"/>
          </p:cNvSpPr>
          <p:nvPr>
            <p:ph type="dt" sz="half" idx="10"/>
          </p:nvPr>
        </p:nvSpPr>
        <p:spPr/>
        <p:txBody>
          <a:bodyPr/>
          <a:lstStyle/>
          <a:p>
            <a:fld id="{69F5C96B-D92A-E943-BCCA-F59ABDAC476F}" type="datetimeFigureOut">
              <a:rPr lang="it-IT" smtClean="0"/>
              <a:t>16/11/2023</a:t>
            </a:fld>
            <a:endParaRPr lang="it-IT"/>
          </a:p>
        </p:txBody>
      </p:sp>
      <p:sp>
        <p:nvSpPr>
          <p:cNvPr id="5" name="Segnaposto piè di pagina 4">
            <a:extLst>
              <a:ext uri="{FF2B5EF4-FFF2-40B4-BE49-F238E27FC236}">
                <a16:creationId xmlns:a16="http://schemas.microsoft.com/office/drawing/2014/main" id="{11145928-ED08-988F-9530-EA0E7969B17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3F02716-C0D6-86E3-237A-6D31FD4641CF}"/>
              </a:ext>
            </a:extLst>
          </p:cNvPr>
          <p:cNvSpPr>
            <a:spLocks noGrp="1"/>
          </p:cNvSpPr>
          <p:nvPr>
            <p:ph type="sldNum" sz="quarter" idx="12"/>
          </p:nvPr>
        </p:nvSpPr>
        <p:spPr/>
        <p:txBody>
          <a:bodyPr/>
          <a:lstStyle/>
          <a:p>
            <a:fld id="{7F414045-929C-C54C-A85C-9E3C2541F8B8}" type="slidenum">
              <a:rPr lang="it-IT" smtClean="0"/>
              <a:t>‹#›</a:t>
            </a:fld>
            <a:endParaRPr lang="it-IT"/>
          </a:p>
        </p:txBody>
      </p:sp>
    </p:spTree>
    <p:extLst>
      <p:ext uri="{BB962C8B-B14F-4D97-AF65-F5344CB8AC3E}">
        <p14:creationId xmlns:p14="http://schemas.microsoft.com/office/powerpoint/2010/main" val="3662182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E406CF-A4CE-2846-B9AA-75C2D43D5F72}"/>
              </a:ext>
            </a:extLst>
          </p:cNvPr>
          <p:cNvSpPr>
            <a:spLocks noGrp="1"/>
          </p:cNvSpPr>
          <p:nvPr>
            <p:ph type="title"/>
          </p:nvPr>
        </p:nvSpPr>
        <p:spPr/>
        <p:txBody>
          <a:bodyPr>
            <a:noAutofit/>
          </a:bodyPr>
          <a:lstStyle>
            <a:lvl1pPr>
              <a:defRPr sz="3600"/>
            </a:lvl1pPr>
          </a:lstStyle>
          <a:p>
            <a:r>
              <a:rPr lang="en-US"/>
              <a:t>Click to edit Master title style</a:t>
            </a:r>
            <a:endParaRPr lang="it-IT" dirty="0"/>
          </a:p>
        </p:txBody>
      </p:sp>
      <p:sp>
        <p:nvSpPr>
          <p:cNvPr id="3" name="Segnaposto contenuto 2">
            <a:extLst>
              <a:ext uri="{FF2B5EF4-FFF2-40B4-BE49-F238E27FC236}">
                <a16:creationId xmlns:a16="http://schemas.microsoft.com/office/drawing/2014/main" id="{E93CF349-5D48-044C-BC63-9B205F970AE9}"/>
              </a:ext>
            </a:extLst>
          </p:cNvPr>
          <p:cNvSpPr>
            <a:spLocks noGrp="1"/>
          </p:cNvSpPr>
          <p:nvPr>
            <p:ph idx="1"/>
          </p:nvPr>
        </p:nvSpPr>
        <p:spPr>
          <a:xfrm>
            <a:off x="1308100" y="2026023"/>
            <a:ext cx="10045700" cy="3830545"/>
          </a:xfrm>
        </p:spPr>
        <p:txBody>
          <a:bodyPr>
            <a:normAutofit/>
          </a:bodyPr>
          <a:lstStyle>
            <a:lvl1pPr marL="0" indent="0">
              <a:lnSpc>
                <a:spcPct val="150000"/>
              </a:lnSpc>
              <a:buNone/>
              <a:defRPr sz="2400"/>
            </a:lvl1pPr>
          </a:lstStyle>
          <a:p>
            <a:pPr lvl="0"/>
            <a:r>
              <a:rPr lang="en-US"/>
              <a:t>Edit Master text styles</a:t>
            </a:r>
          </a:p>
        </p:txBody>
      </p:sp>
      <p:sp>
        <p:nvSpPr>
          <p:cNvPr id="8" name="Segnaposto testo 8">
            <a:extLst>
              <a:ext uri="{FF2B5EF4-FFF2-40B4-BE49-F238E27FC236}">
                <a16:creationId xmlns:a16="http://schemas.microsoft.com/office/drawing/2014/main" id="{27462234-2818-A947-80B8-66C75C700000}"/>
              </a:ext>
            </a:extLst>
          </p:cNvPr>
          <p:cNvSpPr>
            <a:spLocks noGrp="1"/>
          </p:cNvSpPr>
          <p:nvPr>
            <p:ph type="body" sz="quarter" idx="13" hasCustomPrompt="1"/>
          </p:nvPr>
        </p:nvSpPr>
        <p:spPr>
          <a:xfrm>
            <a:off x="851647" y="368300"/>
            <a:ext cx="2805953" cy="366713"/>
          </a:xfrm>
        </p:spPr>
        <p:txBody>
          <a:bodyPr anchor="t">
            <a:noAutofit/>
          </a:bodyPr>
          <a:lstStyle>
            <a:lvl1pPr marL="0" indent="0">
              <a:spcBef>
                <a:spcPts val="0"/>
              </a:spcBef>
              <a:buNone/>
              <a:defRPr sz="1000">
                <a:latin typeface="+mj-lt"/>
              </a:defRPr>
            </a:lvl1pPr>
          </a:lstStyle>
          <a:p>
            <a:pPr lvl="0"/>
            <a:r>
              <a:rPr lang="it-IT" dirty="0"/>
              <a:t>PRESENTATION</a:t>
            </a:r>
            <a:br>
              <a:rPr lang="it-IT" dirty="0"/>
            </a:br>
            <a:r>
              <a:rPr lang="it-IT" dirty="0"/>
              <a:t>SECTION</a:t>
            </a:r>
          </a:p>
        </p:txBody>
      </p:sp>
    </p:spTree>
    <p:extLst>
      <p:ext uri="{BB962C8B-B14F-4D97-AF65-F5344CB8AC3E}">
        <p14:creationId xmlns:p14="http://schemas.microsoft.com/office/powerpoint/2010/main" val="3153370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E406CF-A4CE-2846-B9AA-75C2D43D5F72}"/>
              </a:ext>
            </a:extLst>
          </p:cNvPr>
          <p:cNvSpPr>
            <a:spLocks noGrp="1"/>
          </p:cNvSpPr>
          <p:nvPr>
            <p:ph type="title"/>
          </p:nvPr>
        </p:nvSpPr>
        <p:spPr/>
        <p:txBody>
          <a:bodyPr>
            <a:noAutofit/>
          </a:bodyPr>
          <a:lstStyle>
            <a:lvl1pPr>
              <a:defRPr sz="3600"/>
            </a:lvl1pPr>
          </a:lstStyle>
          <a:p>
            <a:r>
              <a:rPr lang="en-US"/>
              <a:t>Click to edit Master title style</a:t>
            </a:r>
            <a:endParaRPr lang="it-IT" dirty="0"/>
          </a:p>
        </p:txBody>
      </p:sp>
      <p:sp>
        <p:nvSpPr>
          <p:cNvPr id="3" name="Segnaposto contenuto 2">
            <a:extLst>
              <a:ext uri="{FF2B5EF4-FFF2-40B4-BE49-F238E27FC236}">
                <a16:creationId xmlns:a16="http://schemas.microsoft.com/office/drawing/2014/main" id="{E93CF349-5D48-044C-BC63-9B205F970AE9}"/>
              </a:ext>
            </a:extLst>
          </p:cNvPr>
          <p:cNvSpPr>
            <a:spLocks noGrp="1"/>
          </p:cNvSpPr>
          <p:nvPr>
            <p:ph idx="1"/>
          </p:nvPr>
        </p:nvSpPr>
        <p:spPr>
          <a:xfrm>
            <a:off x="1308100" y="2026023"/>
            <a:ext cx="10045700" cy="3830545"/>
          </a:xfrm>
        </p:spPr>
        <p:txBody>
          <a:bodyPr>
            <a:normAutofit/>
          </a:bodyPr>
          <a:lstStyle>
            <a:lvl1pPr marL="0" indent="0">
              <a:lnSpc>
                <a:spcPct val="150000"/>
              </a:lnSpc>
              <a:buNone/>
              <a:defRPr sz="2400"/>
            </a:lvl1pPr>
          </a:lstStyle>
          <a:p>
            <a:pPr lvl="0"/>
            <a:r>
              <a:rPr lang="en-US"/>
              <a:t>Edit Master text styles</a:t>
            </a:r>
          </a:p>
        </p:txBody>
      </p:sp>
      <p:sp>
        <p:nvSpPr>
          <p:cNvPr id="8" name="Segnaposto testo 8">
            <a:extLst>
              <a:ext uri="{FF2B5EF4-FFF2-40B4-BE49-F238E27FC236}">
                <a16:creationId xmlns:a16="http://schemas.microsoft.com/office/drawing/2014/main" id="{27462234-2818-A947-80B8-66C75C700000}"/>
              </a:ext>
            </a:extLst>
          </p:cNvPr>
          <p:cNvSpPr>
            <a:spLocks noGrp="1"/>
          </p:cNvSpPr>
          <p:nvPr>
            <p:ph type="body" sz="quarter" idx="13" hasCustomPrompt="1"/>
          </p:nvPr>
        </p:nvSpPr>
        <p:spPr>
          <a:xfrm>
            <a:off x="851647" y="368300"/>
            <a:ext cx="2805953" cy="366713"/>
          </a:xfrm>
        </p:spPr>
        <p:txBody>
          <a:bodyPr anchor="t">
            <a:noAutofit/>
          </a:bodyPr>
          <a:lstStyle>
            <a:lvl1pPr marL="0" indent="0">
              <a:spcBef>
                <a:spcPts val="0"/>
              </a:spcBef>
              <a:buNone/>
              <a:defRPr sz="1000">
                <a:latin typeface="+mj-lt"/>
              </a:defRPr>
            </a:lvl1pPr>
          </a:lstStyle>
          <a:p>
            <a:pPr lvl="0"/>
            <a:r>
              <a:rPr lang="it-IT" dirty="0"/>
              <a:t>PRESENTATION</a:t>
            </a:r>
            <a:br>
              <a:rPr lang="it-IT" dirty="0"/>
            </a:br>
            <a:r>
              <a:rPr lang="it-IT" dirty="0"/>
              <a:t>SECTION</a:t>
            </a:r>
          </a:p>
        </p:txBody>
      </p:sp>
    </p:spTree>
    <p:extLst>
      <p:ext uri="{BB962C8B-B14F-4D97-AF65-F5344CB8AC3E}">
        <p14:creationId xmlns:p14="http://schemas.microsoft.com/office/powerpoint/2010/main" val="1217808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E406CF-A4CE-2846-B9AA-75C2D43D5F72}"/>
              </a:ext>
            </a:extLst>
          </p:cNvPr>
          <p:cNvSpPr>
            <a:spLocks noGrp="1"/>
          </p:cNvSpPr>
          <p:nvPr>
            <p:ph type="title"/>
          </p:nvPr>
        </p:nvSpPr>
        <p:spPr/>
        <p:txBody>
          <a:bodyPr>
            <a:noAutofit/>
          </a:bodyPr>
          <a:lstStyle>
            <a:lvl1pPr>
              <a:defRPr sz="3600"/>
            </a:lvl1pPr>
          </a:lstStyle>
          <a:p>
            <a:r>
              <a:rPr lang="en-US"/>
              <a:t>Click to edit Master title style</a:t>
            </a:r>
            <a:endParaRPr lang="it-IT" dirty="0"/>
          </a:p>
        </p:txBody>
      </p:sp>
      <p:sp>
        <p:nvSpPr>
          <p:cNvPr id="3" name="Segnaposto contenuto 2">
            <a:extLst>
              <a:ext uri="{FF2B5EF4-FFF2-40B4-BE49-F238E27FC236}">
                <a16:creationId xmlns:a16="http://schemas.microsoft.com/office/drawing/2014/main" id="{E93CF349-5D48-044C-BC63-9B205F970AE9}"/>
              </a:ext>
            </a:extLst>
          </p:cNvPr>
          <p:cNvSpPr>
            <a:spLocks noGrp="1"/>
          </p:cNvSpPr>
          <p:nvPr>
            <p:ph idx="1"/>
          </p:nvPr>
        </p:nvSpPr>
        <p:spPr>
          <a:xfrm>
            <a:off x="1308100" y="2026023"/>
            <a:ext cx="10045700" cy="3830545"/>
          </a:xfrm>
        </p:spPr>
        <p:txBody>
          <a:bodyPr>
            <a:normAutofit/>
          </a:bodyPr>
          <a:lstStyle>
            <a:lvl1pPr marL="0" indent="0">
              <a:lnSpc>
                <a:spcPct val="150000"/>
              </a:lnSpc>
              <a:buNone/>
              <a:defRPr sz="2400"/>
            </a:lvl1pPr>
          </a:lstStyle>
          <a:p>
            <a:pPr lvl="0"/>
            <a:r>
              <a:rPr lang="en-US"/>
              <a:t>Edit Master text styles</a:t>
            </a:r>
          </a:p>
        </p:txBody>
      </p:sp>
      <p:sp>
        <p:nvSpPr>
          <p:cNvPr id="8" name="Segnaposto testo 8">
            <a:extLst>
              <a:ext uri="{FF2B5EF4-FFF2-40B4-BE49-F238E27FC236}">
                <a16:creationId xmlns:a16="http://schemas.microsoft.com/office/drawing/2014/main" id="{27462234-2818-A947-80B8-66C75C700000}"/>
              </a:ext>
            </a:extLst>
          </p:cNvPr>
          <p:cNvSpPr>
            <a:spLocks noGrp="1"/>
          </p:cNvSpPr>
          <p:nvPr>
            <p:ph type="body" sz="quarter" idx="13" hasCustomPrompt="1"/>
          </p:nvPr>
        </p:nvSpPr>
        <p:spPr>
          <a:xfrm>
            <a:off x="851647" y="368300"/>
            <a:ext cx="2805953" cy="366713"/>
          </a:xfrm>
        </p:spPr>
        <p:txBody>
          <a:bodyPr anchor="t">
            <a:noAutofit/>
          </a:bodyPr>
          <a:lstStyle>
            <a:lvl1pPr marL="0" indent="0">
              <a:spcBef>
                <a:spcPts val="0"/>
              </a:spcBef>
              <a:buNone/>
              <a:defRPr sz="1000">
                <a:latin typeface="+mj-lt"/>
              </a:defRPr>
            </a:lvl1pPr>
          </a:lstStyle>
          <a:p>
            <a:pPr lvl="0"/>
            <a:r>
              <a:rPr lang="it-IT" dirty="0"/>
              <a:t>PRESENTATION</a:t>
            </a:r>
            <a:br>
              <a:rPr lang="it-IT" dirty="0"/>
            </a:br>
            <a:r>
              <a:rPr lang="it-IT" dirty="0"/>
              <a:t>SECTION</a:t>
            </a:r>
          </a:p>
        </p:txBody>
      </p:sp>
    </p:spTree>
    <p:extLst>
      <p:ext uri="{BB962C8B-B14F-4D97-AF65-F5344CB8AC3E}">
        <p14:creationId xmlns:p14="http://schemas.microsoft.com/office/powerpoint/2010/main" val="2195762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E406CF-A4CE-2846-B9AA-75C2D43D5F72}"/>
              </a:ext>
            </a:extLst>
          </p:cNvPr>
          <p:cNvSpPr>
            <a:spLocks noGrp="1"/>
          </p:cNvSpPr>
          <p:nvPr>
            <p:ph type="title"/>
          </p:nvPr>
        </p:nvSpPr>
        <p:spPr/>
        <p:txBody>
          <a:bodyPr>
            <a:noAutofit/>
          </a:bodyPr>
          <a:lstStyle>
            <a:lvl1pPr>
              <a:defRPr sz="3600"/>
            </a:lvl1pPr>
          </a:lstStyle>
          <a:p>
            <a:r>
              <a:rPr lang="en-US"/>
              <a:t>Click to edit Master title style</a:t>
            </a:r>
            <a:endParaRPr lang="it-IT" dirty="0"/>
          </a:p>
        </p:txBody>
      </p:sp>
      <p:sp>
        <p:nvSpPr>
          <p:cNvPr id="3" name="Segnaposto contenuto 2">
            <a:extLst>
              <a:ext uri="{FF2B5EF4-FFF2-40B4-BE49-F238E27FC236}">
                <a16:creationId xmlns:a16="http://schemas.microsoft.com/office/drawing/2014/main" id="{E93CF349-5D48-044C-BC63-9B205F970AE9}"/>
              </a:ext>
            </a:extLst>
          </p:cNvPr>
          <p:cNvSpPr>
            <a:spLocks noGrp="1"/>
          </p:cNvSpPr>
          <p:nvPr>
            <p:ph idx="1"/>
          </p:nvPr>
        </p:nvSpPr>
        <p:spPr>
          <a:xfrm>
            <a:off x="1308100" y="2026023"/>
            <a:ext cx="10045700" cy="3830545"/>
          </a:xfrm>
        </p:spPr>
        <p:txBody>
          <a:bodyPr>
            <a:normAutofit/>
          </a:bodyPr>
          <a:lstStyle>
            <a:lvl1pPr marL="0" indent="0">
              <a:lnSpc>
                <a:spcPct val="150000"/>
              </a:lnSpc>
              <a:buNone/>
              <a:defRPr sz="2400"/>
            </a:lvl1pPr>
          </a:lstStyle>
          <a:p>
            <a:pPr lvl="0"/>
            <a:r>
              <a:rPr lang="en-US"/>
              <a:t>Edit Master text styles</a:t>
            </a:r>
          </a:p>
        </p:txBody>
      </p:sp>
      <p:sp>
        <p:nvSpPr>
          <p:cNvPr id="8" name="Segnaposto testo 8">
            <a:extLst>
              <a:ext uri="{FF2B5EF4-FFF2-40B4-BE49-F238E27FC236}">
                <a16:creationId xmlns:a16="http://schemas.microsoft.com/office/drawing/2014/main" id="{27462234-2818-A947-80B8-66C75C700000}"/>
              </a:ext>
            </a:extLst>
          </p:cNvPr>
          <p:cNvSpPr>
            <a:spLocks noGrp="1"/>
          </p:cNvSpPr>
          <p:nvPr>
            <p:ph type="body" sz="quarter" idx="13" hasCustomPrompt="1"/>
          </p:nvPr>
        </p:nvSpPr>
        <p:spPr>
          <a:xfrm>
            <a:off x="851647" y="368300"/>
            <a:ext cx="2805953" cy="366713"/>
          </a:xfrm>
        </p:spPr>
        <p:txBody>
          <a:bodyPr anchor="t">
            <a:noAutofit/>
          </a:bodyPr>
          <a:lstStyle>
            <a:lvl1pPr marL="0" indent="0">
              <a:spcBef>
                <a:spcPts val="0"/>
              </a:spcBef>
              <a:buNone/>
              <a:defRPr sz="1000">
                <a:latin typeface="+mj-lt"/>
              </a:defRPr>
            </a:lvl1pPr>
          </a:lstStyle>
          <a:p>
            <a:pPr lvl="0"/>
            <a:r>
              <a:rPr lang="it-IT" dirty="0"/>
              <a:t>PRESENTATION</a:t>
            </a:r>
            <a:br>
              <a:rPr lang="it-IT" dirty="0"/>
            </a:br>
            <a:r>
              <a:rPr lang="it-IT" dirty="0"/>
              <a:t>SECTION</a:t>
            </a:r>
          </a:p>
        </p:txBody>
      </p:sp>
    </p:spTree>
    <p:extLst>
      <p:ext uri="{BB962C8B-B14F-4D97-AF65-F5344CB8AC3E}">
        <p14:creationId xmlns:p14="http://schemas.microsoft.com/office/powerpoint/2010/main" val="788571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E406CF-A4CE-2846-B9AA-75C2D43D5F72}"/>
              </a:ext>
            </a:extLst>
          </p:cNvPr>
          <p:cNvSpPr>
            <a:spLocks noGrp="1"/>
          </p:cNvSpPr>
          <p:nvPr>
            <p:ph type="title"/>
          </p:nvPr>
        </p:nvSpPr>
        <p:spPr/>
        <p:txBody>
          <a:bodyPr>
            <a:noAutofit/>
          </a:bodyPr>
          <a:lstStyle>
            <a:lvl1pPr>
              <a:defRPr sz="3600"/>
            </a:lvl1pPr>
          </a:lstStyle>
          <a:p>
            <a:r>
              <a:rPr lang="en-US"/>
              <a:t>Click to edit Master title style</a:t>
            </a:r>
            <a:endParaRPr lang="it-IT" dirty="0"/>
          </a:p>
        </p:txBody>
      </p:sp>
      <p:sp>
        <p:nvSpPr>
          <p:cNvPr id="3" name="Segnaposto contenuto 2">
            <a:extLst>
              <a:ext uri="{FF2B5EF4-FFF2-40B4-BE49-F238E27FC236}">
                <a16:creationId xmlns:a16="http://schemas.microsoft.com/office/drawing/2014/main" id="{E93CF349-5D48-044C-BC63-9B205F970AE9}"/>
              </a:ext>
            </a:extLst>
          </p:cNvPr>
          <p:cNvSpPr>
            <a:spLocks noGrp="1"/>
          </p:cNvSpPr>
          <p:nvPr>
            <p:ph idx="1"/>
          </p:nvPr>
        </p:nvSpPr>
        <p:spPr>
          <a:xfrm>
            <a:off x="1308100" y="2026023"/>
            <a:ext cx="10045700" cy="3830545"/>
          </a:xfrm>
        </p:spPr>
        <p:txBody>
          <a:bodyPr>
            <a:normAutofit/>
          </a:bodyPr>
          <a:lstStyle>
            <a:lvl1pPr marL="0" indent="0">
              <a:lnSpc>
                <a:spcPct val="150000"/>
              </a:lnSpc>
              <a:buNone/>
              <a:defRPr sz="2400"/>
            </a:lvl1pPr>
          </a:lstStyle>
          <a:p>
            <a:pPr lvl="0"/>
            <a:r>
              <a:rPr lang="en-US"/>
              <a:t>Edit Master text styles</a:t>
            </a:r>
          </a:p>
        </p:txBody>
      </p:sp>
      <p:sp>
        <p:nvSpPr>
          <p:cNvPr id="8" name="Segnaposto testo 8">
            <a:extLst>
              <a:ext uri="{FF2B5EF4-FFF2-40B4-BE49-F238E27FC236}">
                <a16:creationId xmlns:a16="http://schemas.microsoft.com/office/drawing/2014/main" id="{27462234-2818-A947-80B8-66C75C700000}"/>
              </a:ext>
            </a:extLst>
          </p:cNvPr>
          <p:cNvSpPr>
            <a:spLocks noGrp="1"/>
          </p:cNvSpPr>
          <p:nvPr>
            <p:ph type="body" sz="quarter" idx="13" hasCustomPrompt="1"/>
          </p:nvPr>
        </p:nvSpPr>
        <p:spPr>
          <a:xfrm>
            <a:off x="851647" y="368300"/>
            <a:ext cx="2805953" cy="366713"/>
          </a:xfrm>
        </p:spPr>
        <p:txBody>
          <a:bodyPr anchor="t">
            <a:noAutofit/>
          </a:bodyPr>
          <a:lstStyle>
            <a:lvl1pPr marL="0" indent="0">
              <a:spcBef>
                <a:spcPts val="0"/>
              </a:spcBef>
              <a:buNone/>
              <a:defRPr sz="1000">
                <a:latin typeface="+mj-lt"/>
              </a:defRPr>
            </a:lvl1pPr>
          </a:lstStyle>
          <a:p>
            <a:pPr lvl="0"/>
            <a:r>
              <a:rPr lang="it-IT" dirty="0"/>
              <a:t>PRESENTATION</a:t>
            </a:r>
            <a:br>
              <a:rPr lang="it-IT" dirty="0"/>
            </a:br>
            <a:r>
              <a:rPr lang="it-IT" dirty="0"/>
              <a:t>SECTION</a:t>
            </a:r>
          </a:p>
        </p:txBody>
      </p:sp>
    </p:spTree>
    <p:extLst>
      <p:ext uri="{BB962C8B-B14F-4D97-AF65-F5344CB8AC3E}">
        <p14:creationId xmlns:p14="http://schemas.microsoft.com/office/powerpoint/2010/main" val="3153585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E406CF-A4CE-2846-B9AA-75C2D43D5F72}"/>
              </a:ext>
            </a:extLst>
          </p:cNvPr>
          <p:cNvSpPr>
            <a:spLocks noGrp="1"/>
          </p:cNvSpPr>
          <p:nvPr>
            <p:ph type="title"/>
          </p:nvPr>
        </p:nvSpPr>
        <p:spPr/>
        <p:txBody>
          <a:bodyPr>
            <a:noAutofit/>
          </a:bodyPr>
          <a:lstStyle>
            <a:lvl1pPr>
              <a:defRPr sz="3600"/>
            </a:lvl1pPr>
          </a:lstStyle>
          <a:p>
            <a:r>
              <a:rPr lang="en-US"/>
              <a:t>Click to edit Master title style</a:t>
            </a:r>
            <a:endParaRPr lang="it-IT" dirty="0"/>
          </a:p>
        </p:txBody>
      </p:sp>
      <p:sp>
        <p:nvSpPr>
          <p:cNvPr id="3" name="Segnaposto contenuto 2">
            <a:extLst>
              <a:ext uri="{FF2B5EF4-FFF2-40B4-BE49-F238E27FC236}">
                <a16:creationId xmlns:a16="http://schemas.microsoft.com/office/drawing/2014/main" id="{E93CF349-5D48-044C-BC63-9B205F970AE9}"/>
              </a:ext>
            </a:extLst>
          </p:cNvPr>
          <p:cNvSpPr>
            <a:spLocks noGrp="1"/>
          </p:cNvSpPr>
          <p:nvPr>
            <p:ph idx="1"/>
          </p:nvPr>
        </p:nvSpPr>
        <p:spPr>
          <a:xfrm>
            <a:off x="1308100" y="2026023"/>
            <a:ext cx="10045700" cy="3830545"/>
          </a:xfrm>
        </p:spPr>
        <p:txBody>
          <a:bodyPr>
            <a:normAutofit/>
          </a:bodyPr>
          <a:lstStyle>
            <a:lvl1pPr marL="0" indent="0">
              <a:lnSpc>
                <a:spcPct val="150000"/>
              </a:lnSpc>
              <a:buNone/>
              <a:defRPr sz="2400"/>
            </a:lvl1pPr>
          </a:lstStyle>
          <a:p>
            <a:pPr lvl="0"/>
            <a:r>
              <a:rPr lang="en-US"/>
              <a:t>Edit Master text styles</a:t>
            </a:r>
          </a:p>
        </p:txBody>
      </p:sp>
      <p:sp>
        <p:nvSpPr>
          <p:cNvPr id="8" name="Segnaposto testo 8">
            <a:extLst>
              <a:ext uri="{FF2B5EF4-FFF2-40B4-BE49-F238E27FC236}">
                <a16:creationId xmlns:a16="http://schemas.microsoft.com/office/drawing/2014/main" id="{27462234-2818-A947-80B8-66C75C700000}"/>
              </a:ext>
            </a:extLst>
          </p:cNvPr>
          <p:cNvSpPr>
            <a:spLocks noGrp="1"/>
          </p:cNvSpPr>
          <p:nvPr>
            <p:ph type="body" sz="quarter" idx="13" hasCustomPrompt="1"/>
          </p:nvPr>
        </p:nvSpPr>
        <p:spPr>
          <a:xfrm>
            <a:off x="851647" y="368300"/>
            <a:ext cx="2805953" cy="366713"/>
          </a:xfrm>
        </p:spPr>
        <p:txBody>
          <a:bodyPr anchor="t">
            <a:noAutofit/>
          </a:bodyPr>
          <a:lstStyle>
            <a:lvl1pPr marL="0" indent="0">
              <a:spcBef>
                <a:spcPts val="0"/>
              </a:spcBef>
              <a:buNone/>
              <a:defRPr sz="1000">
                <a:latin typeface="+mj-lt"/>
              </a:defRPr>
            </a:lvl1pPr>
          </a:lstStyle>
          <a:p>
            <a:pPr lvl="0"/>
            <a:r>
              <a:rPr lang="it-IT" dirty="0"/>
              <a:t>PRESENTATION</a:t>
            </a:r>
            <a:br>
              <a:rPr lang="it-IT" dirty="0"/>
            </a:br>
            <a:r>
              <a:rPr lang="it-IT" dirty="0"/>
              <a:t>SECTION</a:t>
            </a:r>
          </a:p>
        </p:txBody>
      </p:sp>
    </p:spTree>
    <p:extLst>
      <p:ext uri="{BB962C8B-B14F-4D97-AF65-F5344CB8AC3E}">
        <p14:creationId xmlns:p14="http://schemas.microsoft.com/office/powerpoint/2010/main" val="1085192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E406CF-A4CE-2846-B9AA-75C2D43D5F72}"/>
              </a:ext>
            </a:extLst>
          </p:cNvPr>
          <p:cNvSpPr>
            <a:spLocks noGrp="1"/>
          </p:cNvSpPr>
          <p:nvPr>
            <p:ph type="title"/>
          </p:nvPr>
        </p:nvSpPr>
        <p:spPr/>
        <p:txBody>
          <a:bodyPr>
            <a:noAutofit/>
          </a:bodyPr>
          <a:lstStyle>
            <a:lvl1pPr>
              <a:defRPr sz="3600"/>
            </a:lvl1pPr>
          </a:lstStyle>
          <a:p>
            <a:r>
              <a:rPr lang="en-US"/>
              <a:t>Click to edit Master title style</a:t>
            </a:r>
            <a:endParaRPr lang="it-IT" dirty="0"/>
          </a:p>
        </p:txBody>
      </p:sp>
      <p:sp>
        <p:nvSpPr>
          <p:cNvPr id="3" name="Segnaposto contenuto 2">
            <a:extLst>
              <a:ext uri="{FF2B5EF4-FFF2-40B4-BE49-F238E27FC236}">
                <a16:creationId xmlns:a16="http://schemas.microsoft.com/office/drawing/2014/main" id="{E93CF349-5D48-044C-BC63-9B205F970AE9}"/>
              </a:ext>
            </a:extLst>
          </p:cNvPr>
          <p:cNvSpPr>
            <a:spLocks noGrp="1"/>
          </p:cNvSpPr>
          <p:nvPr>
            <p:ph idx="1"/>
          </p:nvPr>
        </p:nvSpPr>
        <p:spPr>
          <a:xfrm>
            <a:off x="1308100" y="2026023"/>
            <a:ext cx="10045700" cy="3830545"/>
          </a:xfrm>
        </p:spPr>
        <p:txBody>
          <a:bodyPr>
            <a:normAutofit/>
          </a:bodyPr>
          <a:lstStyle>
            <a:lvl1pPr marL="0" indent="0">
              <a:lnSpc>
                <a:spcPct val="150000"/>
              </a:lnSpc>
              <a:buNone/>
              <a:defRPr sz="2400"/>
            </a:lvl1pPr>
          </a:lstStyle>
          <a:p>
            <a:pPr lvl="0"/>
            <a:r>
              <a:rPr lang="en-US"/>
              <a:t>Edit Master text styles</a:t>
            </a:r>
          </a:p>
        </p:txBody>
      </p:sp>
      <p:sp>
        <p:nvSpPr>
          <p:cNvPr id="8" name="Segnaposto testo 8">
            <a:extLst>
              <a:ext uri="{FF2B5EF4-FFF2-40B4-BE49-F238E27FC236}">
                <a16:creationId xmlns:a16="http://schemas.microsoft.com/office/drawing/2014/main" id="{27462234-2818-A947-80B8-66C75C700000}"/>
              </a:ext>
            </a:extLst>
          </p:cNvPr>
          <p:cNvSpPr>
            <a:spLocks noGrp="1"/>
          </p:cNvSpPr>
          <p:nvPr>
            <p:ph type="body" sz="quarter" idx="13" hasCustomPrompt="1"/>
          </p:nvPr>
        </p:nvSpPr>
        <p:spPr>
          <a:xfrm>
            <a:off x="851647" y="368300"/>
            <a:ext cx="2805953" cy="366713"/>
          </a:xfrm>
        </p:spPr>
        <p:txBody>
          <a:bodyPr anchor="t">
            <a:noAutofit/>
          </a:bodyPr>
          <a:lstStyle>
            <a:lvl1pPr marL="0" indent="0">
              <a:spcBef>
                <a:spcPts val="0"/>
              </a:spcBef>
              <a:buNone/>
              <a:defRPr sz="1000">
                <a:latin typeface="+mj-lt"/>
              </a:defRPr>
            </a:lvl1pPr>
          </a:lstStyle>
          <a:p>
            <a:pPr lvl="0"/>
            <a:r>
              <a:rPr lang="it-IT" dirty="0"/>
              <a:t>PRESENTATION</a:t>
            </a:r>
            <a:br>
              <a:rPr lang="it-IT" dirty="0"/>
            </a:br>
            <a:r>
              <a:rPr lang="it-IT" dirty="0"/>
              <a:t>SECTION</a:t>
            </a:r>
          </a:p>
        </p:txBody>
      </p:sp>
    </p:spTree>
    <p:extLst>
      <p:ext uri="{BB962C8B-B14F-4D97-AF65-F5344CB8AC3E}">
        <p14:creationId xmlns:p14="http://schemas.microsoft.com/office/powerpoint/2010/main" val="2360781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E406CF-A4CE-2846-B9AA-75C2D43D5F72}"/>
              </a:ext>
            </a:extLst>
          </p:cNvPr>
          <p:cNvSpPr>
            <a:spLocks noGrp="1"/>
          </p:cNvSpPr>
          <p:nvPr>
            <p:ph type="title"/>
          </p:nvPr>
        </p:nvSpPr>
        <p:spPr/>
        <p:txBody>
          <a:bodyPr>
            <a:noAutofit/>
          </a:bodyPr>
          <a:lstStyle>
            <a:lvl1pPr>
              <a:defRPr sz="3600"/>
            </a:lvl1pPr>
          </a:lstStyle>
          <a:p>
            <a:r>
              <a:rPr lang="en-US"/>
              <a:t>Click to edit Master title style</a:t>
            </a:r>
            <a:endParaRPr lang="it-IT" dirty="0"/>
          </a:p>
        </p:txBody>
      </p:sp>
      <p:sp>
        <p:nvSpPr>
          <p:cNvPr id="3" name="Segnaposto contenuto 2">
            <a:extLst>
              <a:ext uri="{FF2B5EF4-FFF2-40B4-BE49-F238E27FC236}">
                <a16:creationId xmlns:a16="http://schemas.microsoft.com/office/drawing/2014/main" id="{E93CF349-5D48-044C-BC63-9B205F970AE9}"/>
              </a:ext>
            </a:extLst>
          </p:cNvPr>
          <p:cNvSpPr>
            <a:spLocks noGrp="1"/>
          </p:cNvSpPr>
          <p:nvPr>
            <p:ph idx="1"/>
          </p:nvPr>
        </p:nvSpPr>
        <p:spPr>
          <a:xfrm>
            <a:off x="1308100" y="2026023"/>
            <a:ext cx="10045700" cy="3830545"/>
          </a:xfrm>
        </p:spPr>
        <p:txBody>
          <a:bodyPr>
            <a:normAutofit/>
          </a:bodyPr>
          <a:lstStyle>
            <a:lvl1pPr marL="0" indent="0">
              <a:lnSpc>
                <a:spcPct val="150000"/>
              </a:lnSpc>
              <a:buNone/>
              <a:defRPr sz="2400"/>
            </a:lvl1pPr>
          </a:lstStyle>
          <a:p>
            <a:pPr lvl="0"/>
            <a:r>
              <a:rPr lang="en-US"/>
              <a:t>Edit Master text styles</a:t>
            </a:r>
          </a:p>
        </p:txBody>
      </p:sp>
      <p:sp>
        <p:nvSpPr>
          <p:cNvPr id="8" name="Segnaposto testo 8">
            <a:extLst>
              <a:ext uri="{FF2B5EF4-FFF2-40B4-BE49-F238E27FC236}">
                <a16:creationId xmlns:a16="http://schemas.microsoft.com/office/drawing/2014/main" id="{27462234-2818-A947-80B8-66C75C700000}"/>
              </a:ext>
            </a:extLst>
          </p:cNvPr>
          <p:cNvSpPr>
            <a:spLocks noGrp="1"/>
          </p:cNvSpPr>
          <p:nvPr>
            <p:ph type="body" sz="quarter" idx="13" hasCustomPrompt="1"/>
          </p:nvPr>
        </p:nvSpPr>
        <p:spPr>
          <a:xfrm>
            <a:off x="851647" y="368300"/>
            <a:ext cx="2805953" cy="366713"/>
          </a:xfrm>
        </p:spPr>
        <p:txBody>
          <a:bodyPr anchor="t">
            <a:noAutofit/>
          </a:bodyPr>
          <a:lstStyle>
            <a:lvl1pPr marL="0" indent="0">
              <a:spcBef>
                <a:spcPts val="0"/>
              </a:spcBef>
              <a:buNone/>
              <a:defRPr sz="1000">
                <a:latin typeface="+mj-lt"/>
              </a:defRPr>
            </a:lvl1pPr>
          </a:lstStyle>
          <a:p>
            <a:pPr lvl="0"/>
            <a:r>
              <a:rPr lang="it-IT" dirty="0"/>
              <a:t>PRESENTATION</a:t>
            </a:r>
            <a:br>
              <a:rPr lang="it-IT" dirty="0"/>
            </a:br>
            <a:r>
              <a:rPr lang="it-IT" dirty="0"/>
              <a:t>SECTION</a:t>
            </a:r>
          </a:p>
        </p:txBody>
      </p:sp>
    </p:spTree>
    <p:extLst>
      <p:ext uri="{BB962C8B-B14F-4D97-AF65-F5344CB8AC3E}">
        <p14:creationId xmlns:p14="http://schemas.microsoft.com/office/powerpoint/2010/main" val="184210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65A800-B63B-1608-751B-CD5A6B37284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DD4B668-F5A5-E84B-A5D2-C0F1422542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819EC15-A07C-BB70-5A19-81D565E72C09}"/>
              </a:ext>
            </a:extLst>
          </p:cNvPr>
          <p:cNvSpPr>
            <a:spLocks noGrp="1"/>
          </p:cNvSpPr>
          <p:nvPr>
            <p:ph type="dt" sz="half" idx="10"/>
          </p:nvPr>
        </p:nvSpPr>
        <p:spPr/>
        <p:txBody>
          <a:bodyPr/>
          <a:lstStyle/>
          <a:p>
            <a:fld id="{69F5C96B-D92A-E943-BCCA-F59ABDAC476F}" type="datetimeFigureOut">
              <a:rPr lang="it-IT" smtClean="0"/>
              <a:t>16/11/2023</a:t>
            </a:fld>
            <a:endParaRPr lang="it-IT"/>
          </a:p>
        </p:txBody>
      </p:sp>
      <p:sp>
        <p:nvSpPr>
          <p:cNvPr id="5" name="Segnaposto piè di pagina 4">
            <a:extLst>
              <a:ext uri="{FF2B5EF4-FFF2-40B4-BE49-F238E27FC236}">
                <a16:creationId xmlns:a16="http://schemas.microsoft.com/office/drawing/2014/main" id="{8FE67708-1807-660C-789B-D59B54FD61C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A5B2FB3-4507-9BB0-6963-4E661BB71921}"/>
              </a:ext>
            </a:extLst>
          </p:cNvPr>
          <p:cNvSpPr>
            <a:spLocks noGrp="1"/>
          </p:cNvSpPr>
          <p:nvPr>
            <p:ph type="sldNum" sz="quarter" idx="12"/>
          </p:nvPr>
        </p:nvSpPr>
        <p:spPr/>
        <p:txBody>
          <a:bodyPr/>
          <a:lstStyle/>
          <a:p>
            <a:fld id="{7F414045-929C-C54C-A85C-9E3C2541F8B8}" type="slidenum">
              <a:rPr lang="it-IT" smtClean="0"/>
              <a:t>‹#›</a:t>
            </a:fld>
            <a:endParaRPr lang="it-IT"/>
          </a:p>
        </p:txBody>
      </p:sp>
    </p:spTree>
    <p:extLst>
      <p:ext uri="{BB962C8B-B14F-4D97-AF65-F5344CB8AC3E}">
        <p14:creationId xmlns:p14="http://schemas.microsoft.com/office/powerpoint/2010/main" val="1292808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607504-B353-F04D-3FF5-E334A3B7CEC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976CACC-1F86-CCE5-336F-B2ADDEFE3FA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071C7E0-FAB8-BFED-F246-80AAFB35ADB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0E4F864-1A45-0FC9-8E81-C988E7E60F98}"/>
              </a:ext>
            </a:extLst>
          </p:cNvPr>
          <p:cNvSpPr>
            <a:spLocks noGrp="1"/>
          </p:cNvSpPr>
          <p:nvPr>
            <p:ph type="dt" sz="half" idx="10"/>
          </p:nvPr>
        </p:nvSpPr>
        <p:spPr/>
        <p:txBody>
          <a:bodyPr/>
          <a:lstStyle/>
          <a:p>
            <a:fld id="{69F5C96B-D92A-E943-BCCA-F59ABDAC476F}" type="datetimeFigureOut">
              <a:rPr lang="it-IT" smtClean="0"/>
              <a:t>16/11/2023</a:t>
            </a:fld>
            <a:endParaRPr lang="it-IT"/>
          </a:p>
        </p:txBody>
      </p:sp>
      <p:sp>
        <p:nvSpPr>
          <p:cNvPr id="6" name="Segnaposto piè di pagina 5">
            <a:extLst>
              <a:ext uri="{FF2B5EF4-FFF2-40B4-BE49-F238E27FC236}">
                <a16:creationId xmlns:a16="http://schemas.microsoft.com/office/drawing/2014/main" id="{0488FAD2-03DC-D25C-94CE-FC098C0B6A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F457771-C521-BA9D-9F3D-DB3BFBE4DD8F}"/>
              </a:ext>
            </a:extLst>
          </p:cNvPr>
          <p:cNvSpPr>
            <a:spLocks noGrp="1"/>
          </p:cNvSpPr>
          <p:nvPr>
            <p:ph type="sldNum" sz="quarter" idx="12"/>
          </p:nvPr>
        </p:nvSpPr>
        <p:spPr/>
        <p:txBody>
          <a:bodyPr/>
          <a:lstStyle/>
          <a:p>
            <a:fld id="{7F414045-929C-C54C-A85C-9E3C2541F8B8}" type="slidenum">
              <a:rPr lang="it-IT" smtClean="0"/>
              <a:t>‹#›</a:t>
            </a:fld>
            <a:endParaRPr lang="it-IT"/>
          </a:p>
        </p:txBody>
      </p:sp>
    </p:spTree>
    <p:extLst>
      <p:ext uri="{BB962C8B-B14F-4D97-AF65-F5344CB8AC3E}">
        <p14:creationId xmlns:p14="http://schemas.microsoft.com/office/powerpoint/2010/main" val="331601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2C4F36-5896-EA38-69C9-B6AC2756C53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10360A1-FC73-E9D6-C8D4-15CA5B48DF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FCE3483-946D-1409-88FD-64D988A479B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6CD38DF-5D42-BB4A-5FED-9637F13280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E581477-6455-291A-CEFF-848CF0A4A28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7988AC4-F15B-FAB3-EDFA-EF5B29790064}"/>
              </a:ext>
            </a:extLst>
          </p:cNvPr>
          <p:cNvSpPr>
            <a:spLocks noGrp="1"/>
          </p:cNvSpPr>
          <p:nvPr>
            <p:ph type="dt" sz="half" idx="10"/>
          </p:nvPr>
        </p:nvSpPr>
        <p:spPr/>
        <p:txBody>
          <a:bodyPr/>
          <a:lstStyle/>
          <a:p>
            <a:fld id="{69F5C96B-D92A-E943-BCCA-F59ABDAC476F}" type="datetimeFigureOut">
              <a:rPr lang="it-IT" smtClean="0"/>
              <a:t>16/11/2023</a:t>
            </a:fld>
            <a:endParaRPr lang="it-IT"/>
          </a:p>
        </p:txBody>
      </p:sp>
      <p:sp>
        <p:nvSpPr>
          <p:cNvPr id="8" name="Segnaposto piè di pagina 7">
            <a:extLst>
              <a:ext uri="{FF2B5EF4-FFF2-40B4-BE49-F238E27FC236}">
                <a16:creationId xmlns:a16="http://schemas.microsoft.com/office/drawing/2014/main" id="{7C3958F5-69F6-8FB6-808F-485CC51E22F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1257A39-76A0-E04B-E776-3DC5A4604419}"/>
              </a:ext>
            </a:extLst>
          </p:cNvPr>
          <p:cNvSpPr>
            <a:spLocks noGrp="1"/>
          </p:cNvSpPr>
          <p:nvPr>
            <p:ph type="sldNum" sz="quarter" idx="12"/>
          </p:nvPr>
        </p:nvSpPr>
        <p:spPr/>
        <p:txBody>
          <a:bodyPr/>
          <a:lstStyle/>
          <a:p>
            <a:fld id="{7F414045-929C-C54C-A85C-9E3C2541F8B8}" type="slidenum">
              <a:rPr lang="it-IT" smtClean="0"/>
              <a:t>‹#›</a:t>
            </a:fld>
            <a:endParaRPr lang="it-IT"/>
          </a:p>
        </p:txBody>
      </p:sp>
    </p:spTree>
    <p:extLst>
      <p:ext uri="{BB962C8B-B14F-4D97-AF65-F5344CB8AC3E}">
        <p14:creationId xmlns:p14="http://schemas.microsoft.com/office/powerpoint/2010/main" val="346101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7D74ED-8F73-753D-8182-D9B4B2DFED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9DF3643-DAFA-D09E-CF55-0C65C7F19156}"/>
              </a:ext>
            </a:extLst>
          </p:cNvPr>
          <p:cNvSpPr>
            <a:spLocks noGrp="1"/>
          </p:cNvSpPr>
          <p:nvPr>
            <p:ph type="dt" sz="half" idx="10"/>
          </p:nvPr>
        </p:nvSpPr>
        <p:spPr/>
        <p:txBody>
          <a:bodyPr/>
          <a:lstStyle/>
          <a:p>
            <a:fld id="{69F5C96B-D92A-E943-BCCA-F59ABDAC476F}" type="datetimeFigureOut">
              <a:rPr lang="it-IT" smtClean="0"/>
              <a:t>16/11/2023</a:t>
            </a:fld>
            <a:endParaRPr lang="it-IT"/>
          </a:p>
        </p:txBody>
      </p:sp>
      <p:sp>
        <p:nvSpPr>
          <p:cNvPr id="4" name="Segnaposto piè di pagina 3">
            <a:extLst>
              <a:ext uri="{FF2B5EF4-FFF2-40B4-BE49-F238E27FC236}">
                <a16:creationId xmlns:a16="http://schemas.microsoft.com/office/drawing/2014/main" id="{8AB9494A-BECB-16DE-3E5E-6AA4C193779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69E920E-F93B-0D4F-9F53-647335FD7D41}"/>
              </a:ext>
            </a:extLst>
          </p:cNvPr>
          <p:cNvSpPr>
            <a:spLocks noGrp="1"/>
          </p:cNvSpPr>
          <p:nvPr>
            <p:ph type="sldNum" sz="quarter" idx="12"/>
          </p:nvPr>
        </p:nvSpPr>
        <p:spPr/>
        <p:txBody>
          <a:bodyPr/>
          <a:lstStyle/>
          <a:p>
            <a:fld id="{7F414045-929C-C54C-A85C-9E3C2541F8B8}" type="slidenum">
              <a:rPr lang="it-IT" smtClean="0"/>
              <a:t>‹#›</a:t>
            </a:fld>
            <a:endParaRPr lang="it-IT"/>
          </a:p>
        </p:txBody>
      </p:sp>
    </p:spTree>
    <p:extLst>
      <p:ext uri="{BB962C8B-B14F-4D97-AF65-F5344CB8AC3E}">
        <p14:creationId xmlns:p14="http://schemas.microsoft.com/office/powerpoint/2010/main" val="1383978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5744699-FFC8-F4E0-9A59-B85D01393670}"/>
              </a:ext>
            </a:extLst>
          </p:cNvPr>
          <p:cNvSpPr>
            <a:spLocks noGrp="1"/>
          </p:cNvSpPr>
          <p:nvPr>
            <p:ph type="dt" sz="half" idx="10"/>
          </p:nvPr>
        </p:nvSpPr>
        <p:spPr/>
        <p:txBody>
          <a:bodyPr/>
          <a:lstStyle/>
          <a:p>
            <a:fld id="{69F5C96B-D92A-E943-BCCA-F59ABDAC476F}" type="datetimeFigureOut">
              <a:rPr lang="it-IT" smtClean="0"/>
              <a:t>16/11/2023</a:t>
            </a:fld>
            <a:endParaRPr lang="it-IT"/>
          </a:p>
        </p:txBody>
      </p:sp>
      <p:sp>
        <p:nvSpPr>
          <p:cNvPr id="3" name="Segnaposto piè di pagina 2">
            <a:extLst>
              <a:ext uri="{FF2B5EF4-FFF2-40B4-BE49-F238E27FC236}">
                <a16:creationId xmlns:a16="http://schemas.microsoft.com/office/drawing/2014/main" id="{154E0166-6516-904B-A567-711DC76A529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DF942AE-F8CE-7D3C-E51E-175C1C904280}"/>
              </a:ext>
            </a:extLst>
          </p:cNvPr>
          <p:cNvSpPr>
            <a:spLocks noGrp="1"/>
          </p:cNvSpPr>
          <p:nvPr>
            <p:ph type="sldNum" sz="quarter" idx="12"/>
          </p:nvPr>
        </p:nvSpPr>
        <p:spPr/>
        <p:txBody>
          <a:bodyPr/>
          <a:lstStyle/>
          <a:p>
            <a:fld id="{7F414045-929C-C54C-A85C-9E3C2541F8B8}" type="slidenum">
              <a:rPr lang="it-IT" smtClean="0"/>
              <a:t>‹#›</a:t>
            </a:fld>
            <a:endParaRPr lang="it-IT"/>
          </a:p>
        </p:txBody>
      </p:sp>
    </p:spTree>
    <p:extLst>
      <p:ext uri="{BB962C8B-B14F-4D97-AF65-F5344CB8AC3E}">
        <p14:creationId xmlns:p14="http://schemas.microsoft.com/office/powerpoint/2010/main" val="253902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F25203-46C7-DD0A-2DFC-E7CB44BB16A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5A32FBB-4530-13E1-B72F-0C7534821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8378E61-99C8-26F8-2C82-2C953A472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90F5B02-60A5-5FEC-9942-319C25B7188C}"/>
              </a:ext>
            </a:extLst>
          </p:cNvPr>
          <p:cNvSpPr>
            <a:spLocks noGrp="1"/>
          </p:cNvSpPr>
          <p:nvPr>
            <p:ph type="dt" sz="half" idx="10"/>
          </p:nvPr>
        </p:nvSpPr>
        <p:spPr/>
        <p:txBody>
          <a:bodyPr/>
          <a:lstStyle/>
          <a:p>
            <a:fld id="{69F5C96B-D92A-E943-BCCA-F59ABDAC476F}" type="datetimeFigureOut">
              <a:rPr lang="it-IT" smtClean="0"/>
              <a:t>16/11/2023</a:t>
            </a:fld>
            <a:endParaRPr lang="it-IT"/>
          </a:p>
        </p:txBody>
      </p:sp>
      <p:sp>
        <p:nvSpPr>
          <p:cNvPr id="6" name="Segnaposto piè di pagina 5">
            <a:extLst>
              <a:ext uri="{FF2B5EF4-FFF2-40B4-BE49-F238E27FC236}">
                <a16:creationId xmlns:a16="http://schemas.microsoft.com/office/drawing/2014/main" id="{E015A150-AED0-1592-0B8A-302EAED2D26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A237755-D3A8-7AD9-C116-FE71D6BF5041}"/>
              </a:ext>
            </a:extLst>
          </p:cNvPr>
          <p:cNvSpPr>
            <a:spLocks noGrp="1"/>
          </p:cNvSpPr>
          <p:nvPr>
            <p:ph type="sldNum" sz="quarter" idx="12"/>
          </p:nvPr>
        </p:nvSpPr>
        <p:spPr/>
        <p:txBody>
          <a:bodyPr/>
          <a:lstStyle/>
          <a:p>
            <a:fld id="{7F414045-929C-C54C-A85C-9E3C2541F8B8}" type="slidenum">
              <a:rPr lang="it-IT" smtClean="0"/>
              <a:t>‹#›</a:t>
            </a:fld>
            <a:endParaRPr lang="it-IT"/>
          </a:p>
        </p:txBody>
      </p:sp>
    </p:spTree>
    <p:extLst>
      <p:ext uri="{BB962C8B-B14F-4D97-AF65-F5344CB8AC3E}">
        <p14:creationId xmlns:p14="http://schemas.microsoft.com/office/powerpoint/2010/main" val="298463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D38647-2FD6-50D4-D4C9-6A850DB3DE6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F52DC78-555B-2936-EBBF-D34F6D6C75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5F7BC3F-1F55-DFC8-ECD9-ECB9A94DA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9D5147B-3758-6308-0232-50886239C39C}"/>
              </a:ext>
            </a:extLst>
          </p:cNvPr>
          <p:cNvSpPr>
            <a:spLocks noGrp="1"/>
          </p:cNvSpPr>
          <p:nvPr>
            <p:ph type="dt" sz="half" idx="10"/>
          </p:nvPr>
        </p:nvSpPr>
        <p:spPr/>
        <p:txBody>
          <a:bodyPr/>
          <a:lstStyle/>
          <a:p>
            <a:fld id="{69F5C96B-D92A-E943-BCCA-F59ABDAC476F}" type="datetimeFigureOut">
              <a:rPr lang="it-IT" smtClean="0"/>
              <a:t>16/11/2023</a:t>
            </a:fld>
            <a:endParaRPr lang="it-IT"/>
          </a:p>
        </p:txBody>
      </p:sp>
      <p:sp>
        <p:nvSpPr>
          <p:cNvPr id="6" name="Segnaposto piè di pagina 5">
            <a:extLst>
              <a:ext uri="{FF2B5EF4-FFF2-40B4-BE49-F238E27FC236}">
                <a16:creationId xmlns:a16="http://schemas.microsoft.com/office/drawing/2014/main" id="{9F34CBDD-E068-618B-956C-1384DD7FD96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4413610-E72A-4EEE-C70F-65C2FC114921}"/>
              </a:ext>
            </a:extLst>
          </p:cNvPr>
          <p:cNvSpPr>
            <a:spLocks noGrp="1"/>
          </p:cNvSpPr>
          <p:nvPr>
            <p:ph type="sldNum" sz="quarter" idx="12"/>
          </p:nvPr>
        </p:nvSpPr>
        <p:spPr/>
        <p:txBody>
          <a:bodyPr/>
          <a:lstStyle/>
          <a:p>
            <a:fld id="{7F414045-929C-C54C-A85C-9E3C2541F8B8}" type="slidenum">
              <a:rPr lang="it-IT" smtClean="0"/>
              <a:t>‹#›</a:t>
            </a:fld>
            <a:endParaRPr lang="it-IT"/>
          </a:p>
        </p:txBody>
      </p:sp>
    </p:spTree>
    <p:extLst>
      <p:ext uri="{BB962C8B-B14F-4D97-AF65-F5344CB8AC3E}">
        <p14:creationId xmlns:p14="http://schemas.microsoft.com/office/powerpoint/2010/main" val="3994067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49F167F-73D4-0D5B-9E2E-19927EA511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02007E4-DF75-20F9-BD32-C2A2B4E8C9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989362B-D1A6-A5B0-362C-0F2BAB728C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5C96B-D92A-E943-BCCA-F59ABDAC476F}" type="datetimeFigureOut">
              <a:rPr lang="it-IT" smtClean="0"/>
              <a:t>16/11/2023</a:t>
            </a:fld>
            <a:endParaRPr lang="it-IT"/>
          </a:p>
        </p:txBody>
      </p:sp>
      <p:sp>
        <p:nvSpPr>
          <p:cNvPr id="5" name="Segnaposto piè di pagina 4">
            <a:extLst>
              <a:ext uri="{FF2B5EF4-FFF2-40B4-BE49-F238E27FC236}">
                <a16:creationId xmlns:a16="http://schemas.microsoft.com/office/drawing/2014/main" id="{6573CA4C-94B0-15AE-A273-4D27A350D1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563855A-ED01-07EE-1126-EBE9965C92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14045-929C-C54C-A85C-9E3C2541F8B8}" type="slidenum">
              <a:rPr lang="it-IT" smtClean="0"/>
              <a:t>‹#›</a:t>
            </a:fld>
            <a:endParaRPr lang="it-IT"/>
          </a:p>
        </p:txBody>
      </p:sp>
    </p:spTree>
    <p:extLst>
      <p:ext uri="{BB962C8B-B14F-4D97-AF65-F5344CB8AC3E}">
        <p14:creationId xmlns:p14="http://schemas.microsoft.com/office/powerpoint/2010/main" val="2055820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2" Type="http://schemas.openxmlformats.org/officeDocument/2006/relationships/notesSlide" Target="../notesSlides/notesSlide2.xml"/><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png"/><Relationship Id="rId30"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wmf"/><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jpg"/><Relationship Id="rId5" Type="http://schemas.openxmlformats.org/officeDocument/2006/relationships/image" Target="../media/image66.jp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28.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jpg"/><Relationship Id="rId10" Type="http://schemas.openxmlformats.org/officeDocument/2006/relationships/image" Target="../media/image83.png"/><Relationship Id="rId4" Type="http://schemas.openxmlformats.org/officeDocument/2006/relationships/image" Target="../media/image77.jpg"/><Relationship Id="rId9" Type="http://schemas.openxmlformats.org/officeDocument/2006/relationships/image" Target="../media/image82.png"/></Relationships>
</file>

<file path=ppt/slides/_rels/slide29.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87.png"/><Relationship Id="rId3" Type="http://schemas.openxmlformats.org/officeDocument/2006/relationships/image" Target="../media/image76.png"/><Relationship Id="rId7" Type="http://schemas.openxmlformats.org/officeDocument/2006/relationships/image" Target="../media/image84.jpg"/><Relationship Id="rId12" Type="http://schemas.openxmlformats.org/officeDocument/2006/relationships/image" Target="../media/image8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image" Target="../media/image82.png"/><Relationship Id="rId5" Type="http://schemas.openxmlformats.org/officeDocument/2006/relationships/image" Target="../media/image78.jpg"/><Relationship Id="rId10" Type="http://schemas.openxmlformats.org/officeDocument/2006/relationships/image" Target="../media/image81.png"/><Relationship Id="rId4" Type="http://schemas.openxmlformats.org/officeDocument/2006/relationships/image" Target="../media/image77.jpg"/><Relationship Id="rId9" Type="http://schemas.openxmlformats.org/officeDocument/2006/relationships/image" Target="../media/image8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4.jpeg"/><Relationship Id="rId13" Type="http://schemas.openxmlformats.org/officeDocument/2006/relationships/image" Target="../media/image99.png"/><Relationship Id="rId3" Type="http://schemas.openxmlformats.org/officeDocument/2006/relationships/image" Target="../media/image89.png"/><Relationship Id="rId7" Type="http://schemas.openxmlformats.org/officeDocument/2006/relationships/image" Target="../media/image93.jpeg"/><Relationship Id="rId12" Type="http://schemas.openxmlformats.org/officeDocument/2006/relationships/image" Target="../media/image98.jpeg"/><Relationship Id="rId2" Type="http://schemas.openxmlformats.org/officeDocument/2006/relationships/image" Target="../media/image88.gif"/><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97.jpeg"/><Relationship Id="rId5" Type="http://schemas.openxmlformats.org/officeDocument/2006/relationships/image" Target="../media/image91.jpe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jpeg"/><Relationship Id="rId14" Type="http://schemas.openxmlformats.org/officeDocument/2006/relationships/image" Target="../media/image100.png"/></Relationships>
</file>

<file path=ppt/slides/_rels/slide3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2.jpg"/></Relationships>
</file>

<file path=ppt/slides/_rels/slide32.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5.jpg"/><Relationship Id="rId4" Type="http://schemas.openxmlformats.org/officeDocument/2006/relationships/image" Target="../media/image104.jpg"/></Relationships>
</file>

<file path=ppt/slides/_rels/slide33.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119.png"/><Relationship Id="rId4" Type="http://schemas.openxmlformats.org/officeDocument/2006/relationships/image" Target="../media/image118.png"/></Relationships>
</file>

<file path=ppt/slides/_rels/slide4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120.png"/></Relationships>
</file>

<file path=ppt/slides/_rels/slide4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122.png"/></Relationships>
</file>

<file path=ppt/slides/_rels/slide4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123.png"/></Relationships>
</file>

<file path=ppt/slides/_rels/slide4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image" Target="../media/image124.png"/><Relationship Id="rId1" Type="http://schemas.openxmlformats.org/officeDocument/2006/relationships/slideLayout" Target="../slideLayouts/slideLayout25.xml"/><Relationship Id="rId6" Type="http://schemas.openxmlformats.org/officeDocument/2006/relationships/image" Target="../media/image128.svg"/><Relationship Id="rId5" Type="http://schemas.openxmlformats.org/officeDocument/2006/relationships/image" Target="../media/image127.png"/><Relationship Id="rId4" Type="http://schemas.openxmlformats.org/officeDocument/2006/relationships/image" Target="../media/image126.png"/><Relationship Id="rId9" Type="http://schemas.openxmlformats.org/officeDocument/2006/relationships/image" Target="../media/image131.png"/></Relationships>
</file>

<file path=ppt/slides/_rels/slide4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image" Target="../media/image132.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33.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35.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36.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37.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39.jpeg"/><Relationship Id="rId7" Type="http://schemas.openxmlformats.org/officeDocument/2006/relationships/image" Target="../media/image143.png"/><Relationship Id="rId2" Type="http://schemas.openxmlformats.org/officeDocument/2006/relationships/image" Target="../media/image138.jpeg"/><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58.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image" Target="../media/image145.png"/><Relationship Id="rId1" Type="http://schemas.openxmlformats.org/officeDocument/2006/relationships/slideLayout" Target="../slideLayouts/slideLayout2.xml"/><Relationship Id="rId6" Type="http://schemas.openxmlformats.org/officeDocument/2006/relationships/image" Target="../media/image149.png"/><Relationship Id="rId11" Type="http://schemas.openxmlformats.org/officeDocument/2006/relationships/image" Target="../media/image154.png"/><Relationship Id="rId5" Type="http://schemas.openxmlformats.org/officeDocument/2006/relationships/image" Target="../media/image148.png"/><Relationship Id="rId10" Type="http://schemas.openxmlformats.org/officeDocument/2006/relationships/image" Target="../media/image153.png"/><Relationship Id="rId4" Type="http://schemas.openxmlformats.org/officeDocument/2006/relationships/image" Target="../media/image147.png"/><Relationship Id="rId9" Type="http://schemas.openxmlformats.org/officeDocument/2006/relationships/image" Target="../media/image152.png"/></Relationships>
</file>

<file path=ppt/slides/_rels/slide59.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166.png"/><Relationship Id="rId18" Type="http://schemas.openxmlformats.org/officeDocument/2006/relationships/image" Target="../media/image171.png"/><Relationship Id="rId26" Type="http://schemas.openxmlformats.org/officeDocument/2006/relationships/image" Target="../media/image179.png"/><Relationship Id="rId3" Type="http://schemas.openxmlformats.org/officeDocument/2006/relationships/image" Target="../media/image156.png"/><Relationship Id="rId21" Type="http://schemas.openxmlformats.org/officeDocument/2006/relationships/image" Target="../media/image174.png"/><Relationship Id="rId7" Type="http://schemas.openxmlformats.org/officeDocument/2006/relationships/image" Target="../media/image160.png"/><Relationship Id="rId12" Type="http://schemas.openxmlformats.org/officeDocument/2006/relationships/image" Target="../media/image165.png"/><Relationship Id="rId17" Type="http://schemas.openxmlformats.org/officeDocument/2006/relationships/image" Target="../media/image170.png"/><Relationship Id="rId25" Type="http://schemas.openxmlformats.org/officeDocument/2006/relationships/image" Target="../media/image178.png"/><Relationship Id="rId2" Type="http://schemas.openxmlformats.org/officeDocument/2006/relationships/image" Target="../media/image155.png"/><Relationship Id="rId16" Type="http://schemas.openxmlformats.org/officeDocument/2006/relationships/image" Target="../media/image169.png"/><Relationship Id="rId20" Type="http://schemas.openxmlformats.org/officeDocument/2006/relationships/image" Target="../media/image173.png"/><Relationship Id="rId29" Type="http://schemas.openxmlformats.org/officeDocument/2006/relationships/image" Target="../media/image182.png"/><Relationship Id="rId1" Type="http://schemas.openxmlformats.org/officeDocument/2006/relationships/slideLayout" Target="../slideLayouts/slideLayout2.xml"/><Relationship Id="rId6" Type="http://schemas.openxmlformats.org/officeDocument/2006/relationships/image" Target="../media/image159.png"/><Relationship Id="rId11" Type="http://schemas.openxmlformats.org/officeDocument/2006/relationships/image" Target="../media/image164.png"/><Relationship Id="rId24" Type="http://schemas.openxmlformats.org/officeDocument/2006/relationships/image" Target="../media/image177.png"/><Relationship Id="rId5" Type="http://schemas.openxmlformats.org/officeDocument/2006/relationships/image" Target="../media/image158.png"/><Relationship Id="rId15" Type="http://schemas.openxmlformats.org/officeDocument/2006/relationships/image" Target="../media/image168.png"/><Relationship Id="rId23" Type="http://schemas.openxmlformats.org/officeDocument/2006/relationships/image" Target="../media/image176.png"/><Relationship Id="rId28" Type="http://schemas.openxmlformats.org/officeDocument/2006/relationships/image" Target="../media/image181.png"/><Relationship Id="rId10" Type="http://schemas.openxmlformats.org/officeDocument/2006/relationships/image" Target="../media/image163.png"/><Relationship Id="rId19" Type="http://schemas.openxmlformats.org/officeDocument/2006/relationships/image" Target="../media/image172.png"/><Relationship Id="rId4" Type="http://schemas.openxmlformats.org/officeDocument/2006/relationships/image" Target="../media/image157.png"/><Relationship Id="rId9" Type="http://schemas.openxmlformats.org/officeDocument/2006/relationships/image" Target="../media/image162.png"/><Relationship Id="rId14" Type="http://schemas.openxmlformats.org/officeDocument/2006/relationships/image" Target="../media/image167.png"/><Relationship Id="rId22" Type="http://schemas.openxmlformats.org/officeDocument/2006/relationships/image" Target="../media/image175.png"/><Relationship Id="rId27" Type="http://schemas.openxmlformats.org/officeDocument/2006/relationships/image" Target="../media/image180.png"/><Relationship Id="rId30" Type="http://schemas.openxmlformats.org/officeDocument/2006/relationships/image" Target="../media/image183.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8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84098B8C-927D-28D3-E4C8-94E101CEB529}"/>
              </a:ext>
            </a:extLst>
          </p:cNvPr>
          <p:cNvSpPr>
            <a:spLocks noGrp="1"/>
          </p:cNvSpPr>
          <p:nvPr>
            <p:ph type="subTitle" idx="1"/>
          </p:nvPr>
        </p:nvSpPr>
        <p:spPr>
          <a:xfrm>
            <a:off x="1524000" y="2985828"/>
            <a:ext cx="9144000" cy="1138404"/>
          </a:xfrm>
        </p:spPr>
        <p:txBody>
          <a:bodyPr>
            <a:normAutofit lnSpcReduction="10000"/>
          </a:bodyPr>
          <a:lstStyle/>
          <a:p>
            <a:r>
              <a:rPr lang="it-IT" dirty="0">
                <a:solidFill>
                  <a:srgbClr val="002060"/>
                </a:solidFill>
                <a:latin typeface="Noto Sans Zawgyi" panose="020B0502040504020204" pitchFamily="34" charset="0"/>
                <a:cs typeface="Noto Sans Zawgyi" panose="020B0502040504020204" pitchFamily="34" charset="0"/>
              </a:rPr>
              <a:t>Ottavio Di Cillo</a:t>
            </a:r>
          </a:p>
          <a:p>
            <a:r>
              <a:rPr lang="it-IT" sz="1800" i="1" dirty="0">
                <a:solidFill>
                  <a:srgbClr val="002060"/>
                </a:solidFill>
                <a:latin typeface="Noto Sans Zawgyi" panose="020B0502040504020204" pitchFamily="34" charset="0"/>
                <a:cs typeface="Noto Sans Zawgyi" panose="020B0502040504020204" pitchFamily="34" charset="0"/>
              </a:rPr>
              <a:t>Direttore E-health Sanità Digitale e </a:t>
            </a:r>
            <a:r>
              <a:rPr lang="it-IT" sz="1800" i="1">
                <a:solidFill>
                  <a:srgbClr val="002060"/>
                </a:solidFill>
                <a:latin typeface="Noto Sans Zawgyi" panose="020B0502040504020204" pitchFamily="34" charset="0"/>
                <a:cs typeface="Noto Sans Zawgyi" panose="020B0502040504020204" pitchFamily="34" charset="0"/>
              </a:rPr>
              <a:t>Telemedicina                                    </a:t>
            </a:r>
          </a:p>
          <a:p>
            <a:r>
              <a:rPr lang="it-IT" sz="1800" i="1">
                <a:solidFill>
                  <a:srgbClr val="002060"/>
                </a:solidFill>
                <a:latin typeface="Noto Sans Zawgyi" panose="020B0502040504020204" pitchFamily="34" charset="0"/>
                <a:cs typeface="Noto Sans Zawgyi" panose="020B0502040504020204" pitchFamily="34" charset="0"/>
              </a:rPr>
              <a:t>  </a:t>
            </a:r>
            <a:r>
              <a:rPr lang="it-IT" sz="1800" i="1" dirty="0">
                <a:solidFill>
                  <a:srgbClr val="002060"/>
                </a:solidFill>
                <a:latin typeface="Noto Sans Zawgyi" panose="020B0502040504020204" pitchFamily="34" charset="0"/>
                <a:cs typeface="Noto Sans Zawgyi" panose="020B0502040504020204" pitchFamily="34" charset="0"/>
              </a:rPr>
              <a:t>REGIONE PUGLIA</a:t>
            </a:r>
          </a:p>
        </p:txBody>
      </p:sp>
      <p:sp>
        <p:nvSpPr>
          <p:cNvPr id="2" name="Titolo 1">
            <a:extLst>
              <a:ext uri="{FF2B5EF4-FFF2-40B4-BE49-F238E27FC236}">
                <a16:creationId xmlns:a16="http://schemas.microsoft.com/office/drawing/2014/main" id="{4FFB6C25-335D-A853-892B-51DB145EDA17}"/>
              </a:ext>
            </a:extLst>
          </p:cNvPr>
          <p:cNvSpPr>
            <a:spLocks noGrp="1"/>
          </p:cNvSpPr>
          <p:nvPr>
            <p:ph type="ctrTitle"/>
          </p:nvPr>
        </p:nvSpPr>
        <p:spPr>
          <a:xfrm>
            <a:off x="174434" y="1625818"/>
            <a:ext cx="11843131" cy="1138403"/>
          </a:xfrm>
        </p:spPr>
        <p:txBody>
          <a:bodyPr>
            <a:noAutofit/>
          </a:bodyPr>
          <a:lstStyle/>
          <a:p>
            <a:r>
              <a:rPr lang="it-IT" sz="4000" dirty="0">
                <a:solidFill>
                  <a:srgbClr val="002060"/>
                </a:solidFill>
                <a:latin typeface="MuktaMahee Regular" panose="020B0000000000000000" pitchFamily="34" charset="77"/>
                <a:cs typeface="MuktaMahee Regular" panose="020B0000000000000000" pitchFamily="34" charset="77"/>
              </a:rPr>
              <a:t>LA PROGRAMMAZIONE OPERATIVA. </a:t>
            </a:r>
            <a:br>
              <a:rPr lang="it-IT" sz="4000" dirty="0">
                <a:solidFill>
                  <a:srgbClr val="002060"/>
                </a:solidFill>
                <a:latin typeface="MuktaMahee Regular" panose="020B0000000000000000" pitchFamily="34" charset="77"/>
                <a:cs typeface="MuktaMahee Regular" panose="020B0000000000000000" pitchFamily="34" charset="77"/>
              </a:rPr>
            </a:br>
            <a:r>
              <a:rPr lang="it-IT" sz="4000" dirty="0">
                <a:solidFill>
                  <a:srgbClr val="002060"/>
                </a:solidFill>
                <a:latin typeface="MuktaMahee Regular" panose="020B0000000000000000" pitchFamily="34" charset="77"/>
                <a:cs typeface="MuktaMahee Regular" panose="020B0000000000000000" pitchFamily="34" charset="77"/>
              </a:rPr>
              <a:t>SFIDE, COMPETENZE E IMPATTO.</a:t>
            </a:r>
            <a:endParaRPr lang="it-IT" sz="4000" dirty="0">
              <a:solidFill>
                <a:srgbClr val="002060"/>
              </a:solidFill>
              <a:latin typeface="Noto Sans Zawgyi" panose="020B0502040504020204" pitchFamily="34" charset="0"/>
              <a:cs typeface="Noto Sans Zawgyi" panose="020B0502040504020204" pitchFamily="34" charset="0"/>
            </a:endParaRPr>
          </a:p>
        </p:txBody>
      </p:sp>
      <p:sp>
        <p:nvSpPr>
          <p:cNvPr id="4" name="CasellaDiTesto 3">
            <a:extLst>
              <a:ext uri="{FF2B5EF4-FFF2-40B4-BE49-F238E27FC236}">
                <a16:creationId xmlns:a16="http://schemas.microsoft.com/office/drawing/2014/main" id="{19EFB18C-8973-9080-8B11-3D11C26180C3}"/>
              </a:ext>
            </a:extLst>
          </p:cNvPr>
          <p:cNvSpPr txBox="1"/>
          <p:nvPr/>
        </p:nvSpPr>
        <p:spPr>
          <a:xfrm>
            <a:off x="15648" y="292302"/>
            <a:ext cx="12160701" cy="646331"/>
          </a:xfrm>
          <a:prstGeom prst="rect">
            <a:avLst/>
          </a:prstGeom>
          <a:noFill/>
        </p:spPr>
        <p:txBody>
          <a:bodyPr wrap="none" rtlCol="0">
            <a:spAutoFit/>
          </a:bodyPr>
          <a:lstStyle/>
          <a:p>
            <a:pPr algn="ctr"/>
            <a:r>
              <a:rPr lang="it-IT" sz="2400" dirty="0">
                <a:solidFill>
                  <a:srgbClr val="C00000"/>
                </a:solidFill>
                <a:latin typeface="MuktaMahee Regular" panose="020B0000000000000000" pitchFamily="34" charset="77"/>
                <a:cs typeface="MuktaMahee Regular" panose="020B0000000000000000" pitchFamily="34" charset="77"/>
              </a:rPr>
              <a:t>LE REGIONI E GLI OBIETTIVI DI REALIZZAZIONE DELL’ECOSISTEMA DIGITALE DELLA SANITA’</a:t>
            </a:r>
          </a:p>
          <a:p>
            <a:pPr algn="ctr"/>
            <a:r>
              <a:rPr lang="it-IT" sz="1200" dirty="0">
                <a:solidFill>
                  <a:srgbClr val="C00000"/>
                </a:solidFill>
                <a:latin typeface="MuktaMahee Regular" panose="020B0000000000000000" pitchFamily="34" charset="77"/>
                <a:cs typeface="MuktaMahee Regular" panose="020B0000000000000000" pitchFamily="34" charset="77"/>
              </a:rPr>
              <a:t>DALL’INFRASTRUTTURA DEL FSE AI SERVIZI DI TELEMEDICINA. IL RUOLO DELLE ISTITUZIONI E DELLE REGIONI NELLE INDICAZIONI PROGRAMMATICHE DELLA MISSIONE 6 DEL PNRR.</a:t>
            </a:r>
          </a:p>
        </p:txBody>
      </p:sp>
      <p:pic>
        <p:nvPicPr>
          <p:cNvPr id="5" name="Picture 6" descr="Il punto sul mercato europeo della telemedicina - Salute Digitale">
            <a:extLst>
              <a:ext uri="{FF2B5EF4-FFF2-40B4-BE49-F238E27FC236}">
                <a16:creationId xmlns:a16="http://schemas.microsoft.com/office/drawing/2014/main" id="{D2F4CACE-1540-6749-2BBD-978064C91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9389" y="4676941"/>
            <a:ext cx="41148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318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67722F5-8015-E16E-C9E0-43B118314543}"/>
              </a:ext>
            </a:extLst>
          </p:cNvPr>
          <p:cNvSpPr txBox="1"/>
          <p:nvPr/>
        </p:nvSpPr>
        <p:spPr>
          <a:xfrm>
            <a:off x="876300" y="2921844"/>
            <a:ext cx="10642600" cy="2677656"/>
          </a:xfrm>
          <a:prstGeom prst="rect">
            <a:avLst/>
          </a:prstGeom>
          <a:noFill/>
        </p:spPr>
        <p:txBody>
          <a:bodyPr wrap="square">
            <a:spAutoFit/>
          </a:bodyPr>
          <a:lstStyle/>
          <a:p>
            <a:r>
              <a:rPr lang="it-IT" sz="2400" b="1" dirty="0">
                <a:solidFill>
                  <a:schemeClr val="accent5">
                    <a:lumMod val="50000"/>
                  </a:schemeClr>
                </a:solidFill>
                <a:effectLst/>
                <a:latin typeface="MuktaMahee Regular" panose="020B0000000000000000" pitchFamily="34" charset="77"/>
                <a:cs typeface="MuktaMahee Regular" panose="020B0000000000000000" pitchFamily="34" charset="77"/>
              </a:rPr>
              <a:t>La duplice transizione </a:t>
            </a:r>
            <a:endParaRPr lang="it-IT" sz="2400" dirty="0">
              <a:solidFill>
                <a:schemeClr val="accent5">
                  <a:lumMod val="50000"/>
                </a:schemeClr>
              </a:solidFill>
              <a:latin typeface="MuktaMahee Regular" panose="020B0000000000000000" pitchFamily="34" charset="77"/>
              <a:cs typeface="MuktaMahee Regular" panose="020B0000000000000000" pitchFamily="34" charset="77"/>
            </a:endParaRPr>
          </a:p>
          <a:p>
            <a:r>
              <a:rPr lang="it-IT" sz="2400" dirty="0">
                <a:solidFill>
                  <a:schemeClr val="accent5">
                    <a:lumMod val="50000"/>
                  </a:schemeClr>
                </a:solidFill>
                <a:effectLst/>
                <a:latin typeface="MuktaMahee Regular" panose="020B0000000000000000" pitchFamily="34" charset="77"/>
                <a:cs typeface="MuktaMahee Regular" panose="020B0000000000000000" pitchFamily="34" charset="77"/>
              </a:rPr>
              <a:t>Nel contesto delle 6 </a:t>
            </a:r>
            <a:r>
              <a:rPr lang="it-IT" sz="2400" dirty="0" err="1">
                <a:solidFill>
                  <a:schemeClr val="accent5">
                    <a:lumMod val="50000"/>
                  </a:schemeClr>
                </a:solidFill>
                <a:effectLst/>
                <a:latin typeface="MuktaMahee Regular" panose="020B0000000000000000" pitchFamily="34" charset="77"/>
                <a:cs typeface="MuktaMahee Regular" panose="020B0000000000000000" pitchFamily="34" charset="77"/>
              </a:rPr>
              <a:t>priorita</a:t>
            </a:r>
            <a:r>
              <a:rPr lang="it-IT" sz="2400" dirty="0">
                <a:solidFill>
                  <a:schemeClr val="accent5">
                    <a:lumMod val="50000"/>
                  </a:schemeClr>
                </a:solidFill>
                <a:effectLst/>
                <a:latin typeface="MuktaMahee Regular" panose="020B0000000000000000" pitchFamily="34" charset="77"/>
                <a:cs typeface="MuktaMahee Regular" panose="020B0000000000000000" pitchFamily="34" charset="77"/>
              </a:rPr>
              <a:t>̀ della Commissione Europea sono stati individuati </a:t>
            </a:r>
            <a:r>
              <a:rPr lang="it-IT" sz="2400" b="1" dirty="0">
                <a:solidFill>
                  <a:schemeClr val="accent5">
                    <a:lumMod val="50000"/>
                  </a:schemeClr>
                </a:solidFill>
                <a:effectLst/>
                <a:latin typeface="MuktaMahee Regular" panose="020B0000000000000000" pitchFamily="34" charset="77"/>
                <a:cs typeface="MuktaMahee Regular" panose="020B0000000000000000" pitchFamily="34" charset="77"/>
              </a:rPr>
              <a:t>2 assi portanti </a:t>
            </a:r>
            <a:r>
              <a:rPr lang="it-IT" sz="2400" dirty="0">
                <a:solidFill>
                  <a:schemeClr val="accent5">
                    <a:lumMod val="50000"/>
                  </a:schemeClr>
                </a:solidFill>
                <a:effectLst/>
                <a:latin typeface="MuktaMahee Regular" panose="020B0000000000000000" pitchFamily="34" charset="77"/>
                <a:cs typeface="MuktaMahee Regular" panose="020B0000000000000000" pitchFamily="34" charset="77"/>
              </a:rPr>
              <a:t>nella “duplice transizione”:</a:t>
            </a:r>
            <a:br>
              <a:rPr lang="it-IT" sz="2400" dirty="0">
                <a:solidFill>
                  <a:schemeClr val="accent5">
                    <a:lumMod val="50000"/>
                  </a:schemeClr>
                </a:solidFill>
                <a:effectLst/>
                <a:latin typeface="MuktaMahee Regular" panose="020B0000000000000000" pitchFamily="34" charset="77"/>
                <a:cs typeface="MuktaMahee Regular" panose="020B0000000000000000" pitchFamily="34" charset="77"/>
              </a:rPr>
            </a:br>
            <a:r>
              <a:rPr lang="it-IT" sz="2400" b="1" dirty="0">
                <a:solidFill>
                  <a:schemeClr val="accent5">
                    <a:lumMod val="50000"/>
                  </a:schemeClr>
                </a:solidFill>
                <a:effectLst/>
                <a:latin typeface="MuktaMahee Regular" panose="020B0000000000000000" pitchFamily="34" charset="77"/>
                <a:cs typeface="MuktaMahee Regular" panose="020B0000000000000000" pitchFamily="34" charset="77"/>
              </a:rPr>
              <a:t>1. transizione verde </a:t>
            </a:r>
            <a:r>
              <a:rPr lang="it-IT" sz="2400" dirty="0">
                <a:solidFill>
                  <a:schemeClr val="accent5">
                    <a:lumMod val="50000"/>
                  </a:schemeClr>
                </a:solidFill>
                <a:effectLst/>
                <a:latin typeface="MuktaMahee Regular" panose="020B0000000000000000" pitchFamily="34" charset="77"/>
                <a:cs typeface="MuktaMahee Regular" panose="020B0000000000000000" pitchFamily="34" charset="77"/>
              </a:rPr>
              <a:t>(o transizione ecologica) corrispondente </a:t>
            </a:r>
            <a:endParaRPr lang="it-IT" sz="2400" dirty="0">
              <a:solidFill>
                <a:schemeClr val="accent5">
                  <a:lumMod val="50000"/>
                </a:schemeClr>
              </a:solidFill>
              <a:latin typeface="MuktaMahee Regular" panose="020B0000000000000000" pitchFamily="34" charset="77"/>
              <a:cs typeface="MuktaMahee Regular" panose="020B0000000000000000" pitchFamily="34" charset="77"/>
            </a:endParaRPr>
          </a:p>
          <a:p>
            <a:r>
              <a:rPr lang="it-IT" sz="2400" dirty="0">
                <a:solidFill>
                  <a:schemeClr val="accent5">
                    <a:lumMod val="50000"/>
                  </a:schemeClr>
                </a:solidFill>
                <a:effectLst/>
                <a:latin typeface="MuktaMahee Regular" panose="020B0000000000000000" pitchFamily="34" charset="77"/>
                <a:cs typeface="MuktaMahee Regular" panose="020B0000000000000000" pitchFamily="34" charset="77"/>
              </a:rPr>
              <a:t>alla </a:t>
            </a:r>
            <a:r>
              <a:rPr lang="it-IT" sz="2400" dirty="0" err="1">
                <a:solidFill>
                  <a:schemeClr val="accent5">
                    <a:lumMod val="50000"/>
                  </a:schemeClr>
                </a:solidFill>
                <a:effectLst/>
                <a:latin typeface="MuktaMahee Regular" panose="020B0000000000000000" pitchFamily="34" charset="77"/>
                <a:cs typeface="MuktaMahee Regular" panose="020B0000000000000000" pitchFamily="34" charset="77"/>
              </a:rPr>
              <a:t>priorita</a:t>
            </a:r>
            <a:r>
              <a:rPr lang="it-IT" sz="2400" dirty="0">
                <a:solidFill>
                  <a:schemeClr val="accent5">
                    <a:lumMod val="50000"/>
                  </a:schemeClr>
                </a:solidFill>
                <a:effectLst/>
                <a:latin typeface="MuktaMahee Regular" panose="020B0000000000000000" pitchFamily="34" charset="77"/>
                <a:cs typeface="MuktaMahee Regular" panose="020B0000000000000000" pitchFamily="34" charset="77"/>
              </a:rPr>
              <a:t>̀ 1 (</a:t>
            </a:r>
            <a:r>
              <a:rPr lang="it-IT" sz="2400" b="1" dirty="0">
                <a:solidFill>
                  <a:schemeClr val="accent5">
                    <a:lumMod val="50000"/>
                  </a:schemeClr>
                </a:solidFill>
                <a:effectLst/>
                <a:latin typeface="MuktaMahee Regular" panose="020B0000000000000000" pitchFamily="34" charset="77"/>
                <a:cs typeface="MuktaMahee Regular" panose="020B0000000000000000" pitchFamily="34" charset="77"/>
              </a:rPr>
              <a:t>Green Deal europeo</a:t>
            </a:r>
            <a:r>
              <a:rPr lang="it-IT" sz="2400" dirty="0">
                <a:solidFill>
                  <a:schemeClr val="accent5">
                    <a:lumMod val="50000"/>
                  </a:schemeClr>
                </a:solidFill>
                <a:effectLst/>
                <a:latin typeface="MuktaMahee Regular" panose="020B0000000000000000" pitchFamily="34" charset="77"/>
                <a:cs typeface="MuktaMahee Regular" panose="020B0000000000000000" pitchFamily="34" charset="77"/>
              </a:rPr>
              <a:t>);</a:t>
            </a:r>
            <a:br>
              <a:rPr lang="it-IT" sz="2400" dirty="0">
                <a:solidFill>
                  <a:schemeClr val="accent5">
                    <a:lumMod val="50000"/>
                  </a:schemeClr>
                </a:solidFill>
                <a:effectLst/>
                <a:latin typeface="MuktaMahee Regular" panose="020B0000000000000000" pitchFamily="34" charset="77"/>
                <a:cs typeface="MuktaMahee Regular" panose="020B0000000000000000" pitchFamily="34" charset="77"/>
              </a:rPr>
            </a:br>
            <a:r>
              <a:rPr lang="it-IT" sz="2400" b="1" dirty="0">
                <a:solidFill>
                  <a:schemeClr val="accent5">
                    <a:lumMod val="50000"/>
                  </a:schemeClr>
                </a:solidFill>
                <a:effectLst/>
                <a:latin typeface="MuktaMahee Regular" panose="020B0000000000000000" pitchFamily="34" charset="77"/>
                <a:cs typeface="MuktaMahee Regular" panose="020B0000000000000000" pitchFamily="34" charset="77"/>
              </a:rPr>
              <a:t>2. transizione digitale </a:t>
            </a:r>
            <a:r>
              <a:rPr lang="it-IT" sz="2400" dirty="0">
                <a:solidFill>
                  <a:schemeClr val="accent5">
                    <a:lumMod val="50000"/>
                  </a:schemeClr>
                </a:solidFill>
                <a:effectLst/>
                <a:latin typeface="MuktaMahee Regular" panose="020B0000000000000000" pitchFamily="34" charset="77"/>
                <a:cs typeface="MuktaMahee Regular" panose="020B0000000000000000" pitchFamily="34" charset="77"/>
              </a:rPr>
              <a:t>corrispondente alla </a:t>
            </a:r>
            <a:r>
              <a:rPr lang="it-IT" sz="2400" dirty="0" err="1">
                <a:solidFill>
                  <a:schemeClr val="accent5">
                    <a:lumMod val="50000"/>
                  </a:schemeClr>
                </a:solidFill>
                <a:effectLst/>
                <a:latin typeface="MuktaMahee Regular" panose="020B0000000000000000" pitchFamily="34" charset="77"/>
                <a:cs typeface="MuktaMahee Regular" panose="020B0000000000000000" pitchFamily="34" charset="77"/>
              </a:rPr>
              <a:t>priorita</a:t>
            </a:r>
            <a:r>
              <a:rPr lang="it-IT" sz="2400" dirty="0">
                <a:solidFill>
                  <a:schemeClr val="accent5">
                    <a:lumMod val="50000"/>
                  </a:schemeClr>
                </a:solidFill>
                <a:effectLst/>
                <a:latin typeface="MuktaMahee Regular" panose="020B0000000000000000" pitchFamily="34" charset="77"/>
                <a:cs typeface="MuktaMahee Regular" panose="020B0000000000000000" pitchFamily="34" charset="77"/>
              </a:rPr>
              <a:t>̀ 2 </a:t>
            </a:r>
            <a:endParaRPr lang="it-IT" sz="2400" dirty="0">
              <a:solidFill>
                <a:schemeClr val="accent5">
                  <a:lumMod val="50000"/>
                </a:schemeClr>
              </a:solidFill>
              <a:latin typeface="MuktaMahee Regular" panose="020B0000000000000000" pitchFamily="34" charset="77"/>
              <a:cs typeface="MuktaMahee Regular" panose="020B0000000000000000" pitchFamily="34" charset="77"/>
            </a:endParaRPr>
          </a:p>
          <a:p>
            <a:r>
              <a:rPr lang="it-IT" sz="2400" dirty="0">
                <a:solidFill>
                  <a:schemeClr val="accent5">
                    <a:lumMod val="50000"/>
                  </a:schemeClr>
                </a:solidFill>
                <a:effectLst/>
                <a:latin typeface="MuktaMahee Regular" panose="020B0000000000000000" pitchFamily="34" charset="77"/>
                <a:cs typeface="MuktaMahee Regular" panose="020B0000000000000000" pitchFamily="34" charset="77"/>
              </a:rPr>
              <a:t>(</a:t>
            </a:r>
            <a:r>
              <a:rPr lang="it-IT" sz="2400" b="1" dirty="0">
                <a:solidFill>
                  <a:schemeClr val="accent5">
                    <a:lumMod val="50000"/>
                  </a:schemeClr>
                </a:solidFill>
                <a:effectLst/>
                <a:latin typeface="MuktaMahee Regular" panose="020B0000000000000000" pitchFamily="34" charset="77"/>
                <a:cs typeface="MuktaMahee Regular" panose="020B0000000000000000" pitchFamily="34" charset="77"/>
              </a:rPr>
              <a:t>Un’Europa pronta per l’era digitale</a:t>
            </a:r>
            <a:r>
              <a:rPr lang="it-IT" sz="2400" dirty="0">
                <a:solidFill>
                  <a:schemeClr val="accent5">
                    <a:lumMod val="50000"/>
                  </a:schemeClr>
                </a:solidFill>
                <a:effectLst/>
                <a:latin typeface="MuktaMahee Regular" panose="020B0000000000000000" pitchFamily="34" charset="77"/>
                <a:cs typeface="MuktaMahee Regular" panose="020B0000000000000000" pitchFamily="34" charset="77"/>
              </a:rPr>
              <a:t>). </a:t>
            </a:r>
            <a:endParaRPr lang="it-IT" sz="2400" dirty="0">
              <a:solidFill>
                <a:schemeClr val="accent5">
                  <a:lumMod val="50000"/>
                </a:schemeClr>
              </a:solidFill>
              <a:latin typeface="MuktaMahee Regular" panose="020B0000000000000000" pitchFamily="34" charset="77"/>
              <a:cs typeface="MuktaMahee Regular" panose="020B0000000000000000" pitchFamily="34" charset="77"/>
            </a:endParaRPr>
          </a:p>
        </p:txBody>
      </p:sp>
      <p:sp>
        <p:nvSpPr>
          <p:cNvPr id="5" name="CasellaDiTesto 4">
            <a:extLst>
              <a:ext uri="{FF2B5EF4-FFF2-40B4-BE49-F238E27FC236}">
                <a16:creationId xmlns:a16="http://schemas.microsoft.com/office/drawing/2014/main" id="{E48CAD04-F22B-77C0-104D-6C2C7A3CE753}"/>
              </a:ext>
            </a:extLst>
          </p:cNvPr>
          <p:cNvSpPr txBox="1"/>
          <p:nvPr/>
        </p:nvSpPr>
        <p:spPr>
          <a:xfrm>
            <a:off x="876300" y="981502"/>
            <a:ext cx="10439400" cy="1569660"/>
          </a:xfrm>
          <a:prstGeom prst="rect">
            <a:avLst/>
          </a:prstGeom>
          <a:noFill/>
        </p:spPr>
        <p:txBody>
          <a:bodyPr wrap="square">
            <a:spAutoFit/>
          </a:bodyPr>
          <a:lstStyle/>
          <a:p>
            <a:r>
              <a:rPr lang="it-IT" sz="2400" dirty="0">
                <a:solidFill>
                  <a:schemeClr val="accent5">
                    <a:lumMod val="50000"/>
                  </a:schemeClr>
                </a:solidFill>
                <a:effectLst/>
                <a:latin typeface="MuktaMahee Regular" panose="020B0000000000000000" pitchFamily="34" charset="77"/>
                <a:cs typeface="MuktaMahee Regular" panose="020B0000000000000000" pitchFamily="34" charset="77"/>
              </a:rPr>
              <a:t>• </a:t>
            </a:r>
            <a:r>
              <a:rPr lang="it-IT" sz="2400" i="1" dirty="0">
                <a:solidFill>
                  <a:schemeClr val="accent5">
                    <a:lumMod val="50000"/>
                  </a:schemeClr>
                </a:solidFill>
                <a:effectLst/>
                <a:latin typeface="MuktaMahee Regular" panose="020B0000000000000000" pitchFamily="34" charset="77"/>
                <a:cs typeface="MuktaMahee Regular" panose="020B0000000000000000" pitchFamily="34" charset="77"/>
              </a:rPr>
              <a:t>Le </a:t>
            </a:r>
            <a:r>
              <a:rPr lang="it-IT" sz="2400" i="1" dirty="0" err="1">
                <a:solidFill>
                  <a:schemeClr val="accent5">
                    <a:lumMod val="50000"/>
                  </a:schemeClr>
                </a:solidFill>
                <a:effectLst/>
                <a:latin typeface="MuktaMahee Regular" panose="020B0000000000000000" pitchFamily="34" charset="77"/>
                <a:cs typeface="MuktaMahee Regular" panose="020B0000000000000000" pitchFamily="34" charset="77"/>
              </a:rPr>
              <a:t>priorita</a:t>
            </a:r>
            <a:r>
              <a:rPr lang="it-IT" sz="2400" i="1" dirty="0">
                <a:solidFill>
                  <a:schemeClr val="accent5">
                    <a:lumMod val="50000"/>
                  </a:schemeClr>
                </a:solidFill>
                <a:effectLst/>
                <a:latin typeface="MuktaMahee Regular" panose="020B0000000000000000" pitchFamily="34" charset="77"/>
                <a:cs typeface="MuktaMahee Regular" panose="020B0000000000000000" pitchFamily="34" charset="77"/>
              </a:rPr>
              <a:t>̀ della CE per il periodo 2019-2024 </a:t>
            </a:r>
          </a:p>
          <a:p>
            <a:r>
              <a:rPr lang="it-IT" sz="2400" dirty="0">
                <a:solidFill>
                  <a:schemeClr val="accent5">
                    <a:lumMod val="50000"/>
                  </a:schemeClr>
                </a:solidFill>
                <a:effectLst/>
                <a:latin typeface="MuktaMahee Regular" panose="020B0000000000000000" pitchFamily="34" charset="77"/>
                <a:cs typeface="MuktaMahee Regular" panose="020B0000000000000000" pitchFamily="34" charset="77"/>
              </a:rPr>
              <a:t>• </a:t>
            </a:r>
            <a:r>
              <a:rPr lang="it-IT" sz="2400" i="1" dirty="0">
                <a:solidFill>
                  <a:schemeClr val="accent5">
                    <a:lumMod val="50000"/>
                  </a:schemeClr>
                </a:solidFill>
                <a:effectLst/>
                <a:latin typeface="MuktaMahee Regular" panose="020B0000000000000000" pitchFamily="34" charset="77"/>
                <a:cs typeface="MuktaMahee Regular" panose="020B0000000000000000" pitchFamily="34" charset="77"/>
              </a:rPr>
              <a:t>Distinzione tra i diversi finanziamenti </a:t>
            </a:r>
            <a:endParaRPr lang="it-IT" sz="2400" dirty="0">
              <a:solidFill>
                <a:schemeClr val="accent5">
                  <a:lumMod val="50000"/>
                </a:schemeClr>
              </a:solidFill>
              <a:latin typeface="MuktaMahee Regular" panose="020B0000000000000000" pitchFamily="34" charset="77"/>
              <a:cs typeface="MuktaMahee Regular" panose="020B0000000000000000" pitchFamily="34" charset="77"/>
            </a:endParaRPr>
          </a:p>
          <a:p>
            <a:pPr lvl="3"/>
            <a:r>
              <a:rPr lang="it-IT" sz="2400" i="1" dirty="0">
                <a:solidFill>
                  <a:schemeClr val="accent5">
                    <a:lumMod val="50000"/>
                  </a:schemeClr>
                </a:solidFill>
                <a:effectLst/>
                <a:latin typeface="MuktaMahee Regular" panose="020B0000000000000000" pitchFamily="34" charset="77"/>
                <a:cs typeface="MuktaMahee Regular" panose="020B0000000000000000" pitchFamily="34" charset="77"/>
              </a:rPr>
              <a:t>Fondi Diretti (Programmi comunitari/ settoriali) </a:t>
            </a:r>
          </a:p>
          <a:p>
            <a:pPr lvl="3"/>
            <a:r>
              <a:rPr lang="it-IT" sz="2400" i="1" dirty="0">
                <a:solidFill>
                  <a:schemeClr val="accent5">
                    <a:lumMod val="50000"/>
                  </a:schemeClr>
                </a:solidFill>
                <a:effectLst/>
                <a:latin typeface="MuktaMahee Regular" panose="020B0000000000000000" pitchFamily="34" charset="77"/>
                <a:cs typeface="MuktaMahee Regular" panose="020B0000000000000000" pitchFamily="34" charset="77"/>
              </a:rPr>
              <a:t>Fondi Indiretti (Fondi Strutturali) </a:t>
            </a:r>
            <a:endParaRPr lang="it-IT" sz="2400" dirty="0">
              <a:solidFill>
                <a:schemeClr val="accent5">
                  <a:lumMod val="50000"/>
                </a:schemeClr>
              </a:solidFill>
              <a:latin typeface="MuktaMahee Regular" panose="020B0000000000000000" pitchFamily="34" charset="77"/>
              <a:cs typeface="MuktaMahee Regular" panose="020B0000000000000000" pitchFamily="34" charset="77"/>
            </a:endParaRPr>
          </a:p>
        </p:txBody>
      </p:sp>
    </p:spTree>
    <p:extLst>
      <p:ext uri="{BB962C8B-B14F-4D97-AF65-F5344CB8AC3E}">
        <p14:creationId xmlns:p14="http://schemas.microsoft.com/office/powerpoint/2010/main" val="3865966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412877774"/>
              </p:ext>
            </p:extLst>
          </p:nvPr>
        </p:nvGraphicFramePr>
        <p:xfrm>
          <a:off x="5726830" y="480152"/>
          <a:ext cx="4915769" cy="4116449"/>
        </p:xfrm>
        <a:graphic>
          <a:graphicData uri="http://schemas.openxmlformats.org/drawingml/2006/table">
            <a:tbl>
              <a:tblPr firstRow="1" bandRow="1">
                <a:tableStyleId>{2D5ABB26-0587-4C30-8999-92F81FD0307C}</a:tableStyleId>
              </a:tblPr>
              <a:tblGrid>
                <a:gridCol w="206328">
                  <a:extLst>
                    <a:ext uri="{9D8B030D-6E8A-4147-A177-3AD203B41FA5}">
                      <a16:colId xmlns:a16="http://schemas.microsoft.com/office/drawing/2014/main" val="20000"/>
                    </a:ext>
                  </a:extLst>
                </a:gridCol>
                <a:gridCol w="4709441">
                  <a:extLst>
                    <a:ext uri="{9D8B030D-6E8A-4147-A177-3AD203B41FA5}">
                      <a16:colId xmlns:a16="http://schemas.microsoft.com/office/drawing/2014/main" val="20001"/>
                    </a:ext>
                  </a:extLst>
                </a:gridCol>
              </a:tblGrid>
              <a:tr h="946721">
                <a:tc>
                  <a:txBody>
                    <a:bodyPr/>
                    <a:lstStyle/>
                    <a:p>
                      <a:pPr>
                        <a:lnSpc>
                          <a:spcPct val="100000"/>
                        </a:lnSpc>
                      </a:pPr>
                      <a:endParaRPr sz="1200">
                        <a:latin typeface="Times New Roman"/>
                        <a:cs typeface="Times New Roman"/>
                      </a:endParaRPr>
                    </a:p>
                  </a:txBody>
                  <a:tcPr marL="0" marR="0" marT="0" marB="0">
                    <a:lnR w="53975">
                      <a:solidFill>
                        <a:srgbClr val="820000"/>
                      </a:solidFill>
                      <a:prstDash val="solid"/>
                    </a:lnR>
                    <a:lnB w="9525">
                      <a:solidFill>
                        <a:srgbClr val="2B4390"/>
                      </a:solidFill>
                      <a:prstDash val="solid"/>
                    </a:lnB>
                  </a:tcPr>
                </a:tc>
                <a:tc>
                  <a:txBody>
                    <a:bodyPr/>
                    <a:lstStyle/>
                    <a:p>
                      <a:pPr>
                        <a:lnSpc>
                          <a:spcPct val="100000"/>
                        </a:lnSpc>
                        <a:spcBef>
                          <a:spcPts val="30"/>
                        </a:spcBef>
                      </a:pPr>
                      <a:endParaRPr sz="1500" dirty="0">
                        <a:latin typeface="MuktaMahee Regular" panose="020B0000000000000000" pitchFamily="34" charset="77"/>
                        <a:cs typeface="MuktaMahee Regular" panose="020B0000000000000000" pitchFamily="34" charset="77"/>
                      </a:endParaRPr>
                    </a:p>
                    <a:p>
                      <a:pPr marL="313055">
                        <a:lnSpc>
                          <a:spcPct val="100000"/>
                        </a:lnSpc>
                        <a:spcBef>
                          <a:spcPts val="5"/>
                        </a:spcBef>
                      </a:pPr>
                      <a:r>
                        <a:rPr sz="1500" b="1" dirty="0">
                          <a:solidFill>
                            <a:srgbClr val="20326C"/>
                          </a:solidFill>
                          <a:latin typeface="MuktaMahee Regular" panose="020B0000000000000000" pitchFamily="34" charset="77"/>
                          <a:cs typeface="MuktaMahee Regular" panose="020B0000000000000000" pitchFamily="34" charset="77"/>
                        </a:rPr>
                        <a:t>1</a:t>
                      </a:r>
                      <a:endParaRPr sz="1500" dirty="0">
                        <a:latin typeface="MuktaMahee Regular" panose="020B0000000000000000" pitchFamily="34" charset="77"/>
                        <a:cs typeface="MuktaMahee Regular" panose="020B0000000000000000" pitchFamily="34" charset="77"/>
                      </a:endParaRPr>
                    </a:p>
                    <a:p>
                      <a:pPr marL="313055" marR="522605">
                        <a:lnSpc>
                          <a:spcPts val="1900"/>
                        </a:lnSpc>
                        <a:spcBef>
                          <a:spcPts val="615"/>
                        </a:spcBef>
                      </a:pPr>
                      <a:r>
                        <a:rPr sz="1500" spc="-5" dirty="0">
                          <a:solidFill>
                            <a:srgbClr val="2B4390"/>
                          </a:solidFill>
                          <a:latin typeface="MuktaMahee Regular" panose="020B0000000000000000" pitchFamily="34" charset="77"/>
                          <a:cs typeface="MuktaMahee Regular" panose="020B0000000000000000" pitchFamily="34" charset="77"/>
                        </a:rPr>
                        <a:t>Il</a:t>
                      </a:r>
                      <a:r>
                        <a:rPr sz="1500" spc="-10" dirty="0">
                          <a:solidFill>
                            <a:srgbClr val="2B4390"/>
                          </a:solidFill>
                          <a:latin typeface="MuktaMahee Regular" panose="020B0000000000000000" pitchFamily="34" charset="77"/>
                          <a:cs typeface="MuktaMahee Regular" panose="020B0000000000000000" pitchFamily="34" charset="77"/>
                        </a:rPr>
                        <a:t> </a:t>
                      </a:r>
                      <a:r>
                        <a:rPr sz="1500" spc="-5" dirty="0">
                          <a:solidFill>
                            <a:srgbClr val="2B4390"/>
                          </a:solidFill>
                          <a:latin typeface="MuktaMahee Regular" panose="020B0000000000000000" pitchFamily="34" charset="77"/>
                          <a:cs typeface="MuktaMahee Regular" panose="020B0000000000000000" pitchFamily="34" charset="77"/>
                        </a:rPr>
                        <a:t>bilancio</a:t>
                      </a:r>
                      <a:r>
                        <a:rPr sz="1500" dirty="0">
                          <a:solidFill>
                            <a:srgbClr val="2B4390"/>
                          </a:solidFill>
                          <a:latin typeface="MuktaMahee Regular" panose="020B0000000000000000" pitchFamily="34" charset="77"/>
                          <a:cs typeface="MuktaMahee Regular" panose="020B0000000000000000" pitchFamily="34" charset="77"/>
                        </a:rPr>
                        <a:t> </a:t>
                      </a:r>
                      <a:r>
                        <a:rPr sz="1500" spc="-5" dirty="0">
                          <a:solidFill>
                            <a:srgbClr val="2B4390"/>
                          </a:solidFill>
                          <a:latin typeface="MuktaMahee Regular" panose="020B0000000000000000" pitchFamily="34" charset="77"/>
                          <a:cs typeface="MuktaMahee Regular" panose="020B0000000000000000" pitchFamily="34" charset="77"/>
                        </a:rPr>
                        <a:t>pluriennale dell’Unione Europea: </a:t>
                      </a:r>
                      <a:r>
                        <a:rPr sz="1500" dirty="0">
                          <a:solidFill>
                            <a:srgbClr val="2B4390"/>
                          </a:solidFill>
                          <a:latin typeface="MuktaMahee Regular" panose="020B0000000000000000" pitchFamily="34" charset="77"/>
                          <a:cs typeface="MuktaMahee Regular" panose="020B0000000000000000" pitchFamily="34" charset="77"/>
                        </a:rPr>
                        <a:t> </a:t>
                      </a:r>
                      <a:r>
                        <a:rPr sz="1500" spc="-5" dirty="0">
                          <a:solidFill>
                            <a:srgbClr val="2B4390"/>
                          </a:solidFill>
                          <a:latin typeface="MuktaMahee Regular" panose="020B0000000000000000" pitchFamily="34" charset="77"/>
                          <a:cs typeface="MuktaMahee Regular" panose="020B0000000000000000" pitchFamily="34" charset="77"/>
                        </a:rPr>
                        <a:t>risorse, articolazione </a:t>
                      </a:r>
                      <a:r>
                        <a:rPr sz="1500" dirty="0">
                          <a:solidFill>
                            <a:srgbClr val="2B4390"/>
                          </a:solidFill>
                          <a:latin typeface="MuktaMahee Regular" panose="020B0000000000000000" pitchFamily="34" charset="77"/>
                          <a:cs typeface="MuktaMahee Regular" panose="020B0000000000000000" pitchFamily="34" charset="77"/>
                        </a:rPr>
                        <a:t>e</a:t>
                      </a:r>
                      <a:r>
                        <a:rPr sz="1500" spc="-5" dirty="0">
                          <a:solidFill>
                            <a:srgbClr val="2B4390"/>
                          </a:solidFill>
                          <a:latin typeface="MuktaMahee Regular" panose="020B0000000000000000" pitchFamily="34" charset="77"/>
                          <a:cs typeface="MuktaMahee Regular" panose="020B0000000000000000" pitchFamily="34" charset="77"/>
                        </a:rPr>
                        <a:t> modalità</a:t>
                      </a:r>
                      <a:r>
                        <a:rPr sz="1500" spc="-10" dirty="0">
                          <a:solidFill>
                            <a:srgbClr val="2B4390"/>
                          </a:solidFill>
                          <a:latin typeface="MuktaMahee Regular" panose="020B0000000000000000" pitchFamily="34" charset="77"/>
                          <a:cs typeface="MuktaMahee Regular" panose="020B0000000000000000" pitchFamily="34" charset="77"/>
                        </a:rPr>
                        <a:t> </a:t>
                      </a:r>
                      <a:r>
                        <a:rPr sz="1500" spc="-5" dirty="0">
                          <a:solidFill>
                            <a:srgbClr val="2B4390"/>
                          </a:solidFill>
                          <a:latin typeface="MuktaMahee Regular" panose="020B0000000000000000" pitchFamily="34" charset="77"/>
                          <a:cs typeface="MuktaMahee Regular" panose="020B0000000000000000" pitchFamily="34" charset="77"/>
                        </a:rPr>
                        <a:t>di</a:t>
                      </a:r>
                      <a:r>
                        <a:rPr sz="1500" spc="-10" dirty="0">
                          <a:solidFill>
                            <a:srgbClr val="2B4390"/>
                          </a:solidFill>
                          <a:latin typeface="MuktaMahee Regular" panose="020B0000000000000000" pitchFamily="34" charset="77"/>
                          <a:cs typeface="MuktaMahee Regular" panose="020B0000000000000000" pitchFamily="34" charset="77"/>
                        </a:rPr>
                        <a:t> </a:t>
                      </a:r>
                      <a:r>
                        <a:rPr sz="1500" spc="-5" dirty="0">
                          <a:solidFill>
                            <a:srgbClr val="2B4390"/>
                          </a:solidFill>
                          <a:latin typeface="MuktaMahee Regular" panose="020B0000000000000000" pitchFamily="34" charset="77"/>
                          <a:cs typeface="MuktaMahee Regular" panose="020B0000000000000000" pitchFamily="34" charset="77"/>
                        </a:rPr>
                        <a:t>esecuzione</a:t>
                      </a:r>
                      <a:endParaRPr sz="1500" dirty="0">
                        <a:latin typeface="MuktaMahee Regular" panose="020B0000000000000000" pitchFamily="34" charset="77"/>
                        <a:cs typeface="MuktaMahee Regular" panose="020B0000000000000000" pitchFamily="34" charset="77"/>
                      </a:endParaRPr>
                    </a:p>
                  </a:txBody>
                  <a:tcPr marL="0" marR="0" marT="2858" marB="0">
                    <a:lnL w="53975">
                      <a:solidFill>
                        <a:srgbClr val="820000"/>
                      </a:solidFill>
                      <a:prstDash val="solid"/>
                    </a:lnL>
                    <a:lnB w="9525">
                      <a:solidFill>
                        <a:srgbClr val="2B4390"/>
                      </a:solidFill>
                      <a:prstDash val="solid"/>
                    </a:lnB>
                  </a:tcPr>
                </a:tc>
                <a:extLst>
                  <a:ext uri="{0D108BD9-81ED-4DB2-BD59-A6C34878D82A}">
                    <a16:rowId xmlns:a16="http://schemas.microsoft.com/office/drawing/2014/main" val="10000"/>
                  </a:ext>
                </a:extLst>
              </a:tr>
              <a:tr h="831107">
                <a:tc>
                  <a:txBody>
                    <a:bodyPr/>
                    <a:lstStyle/>
                    <a:p>
                      <a:pPr>
                        <a:lnSpc>
                          <a:spcPct val="100000"/>
                        </a:lnSpc>
                      </a:pPr>
                      <a:endParaRPr sz="1200">
                        <a:latin typeface="Times New Roman"/>
                        <a:cs typeface="Times New Roman"/>
                      </a:endParaRPr>
                    </a:p>
                  </a:txBody>
                  <a:tcPr marL="0" marR="0" marT="0" marB="0">
                    <a:lnR w="53975">
                      <a:solidFill>
                        <a:srgbClr val="820000"/>
                      </a:solidFill>
                      <a:prstDash val="solid"/>
                    </a:lnR>
                    <a:lnT w="9525">
                      <a:solidFill>
                        <a:srgbClr val="2B4390"/>
                      </a:solidFill>
                      <a:prstDash val="solid"/>
                    </a:lnT>
                    <a:lnB w="9525">
                      <a:solidFill>
                        <a:srgbClr val="2B4390"/>
                      </a:solidFill>
                      <a:prstDash val="solid"/>
                    </a:lnB>
                  </a:tcPr>
                </a:tc>
                <a:tc>
                  <a:txBody>
                    <a:bodyPr/>
                    <a:lstStyle/>
                    <a:p>
                      <a:pPr marL="363220">
                        <a:lnSpc>
                          <a:spcPct val="100000"/>
                        </a:lnSpc>
                        <a:spcBef>
                          <a:spcPts val="1165"/>
                        </a:spcBef>
                      </a:pPr>
                      <a:r>
                        <a:rPr sz="1500" b="1" dirty="0">
                          <a:solidFill>
                            <a:srgbClr val="20326C"/>
                          </a:solidFill>
                          <a:latin typeface="MuktaMahee Regular" panose="020B0000000000000000" pitchFamily="34" charset="77"/>
                          <a:cs typeface="MuktaMahee Regular" panose="020B0000000000000000" pitchFamily="34" charset="77"/>
                        </a:rPr>
                        <a:t>2</a:t>
                      </a:r>
                      <a:endParaRPr sz="1500" dirty="0">
                        <a:latin typeface="MuktaMahee Regular" panose="020B0000000000000000" pitchFamily="34" charset="77"/>
                        <a:cs typeface="MuktaMahee Regular" panose="020B0000000000000000" pitchFamily="34" charset="77"/>
                      </a:endParaRPr>
                    </a:p>
                    <a:p>
                      <a:pPr marL="363220" marR="260350">
                        <a:lnSpc>
                          <a:spcPct val="100000"/>
                        </a:lnSpc>
                        <a:spcBef>
                          <a:spcPts val="535"/>
                        </a:spcBef>
                      </a:pPr>
                      <a:r>
                        <a:rPr sz="1500" spc="-5" dirty="0">
                          <a:solidFill>
                            <a:srgbClr val="2B4390"/>
                          </a:solidFill>
                          <a:latin typeface="MuktaMahee Regular" panose="020B0000000000000000" pitchFamily="34" charset="77"/>
                          <a:cs typeface="MuktaMahee Regular" panose="020B0000000000000000" pitchFamily="34" charset="77"/>
                        </a:rPr>
                        <a:t>Il</a:t>
                      </a:r>
                      <a:r>
                        <a:rPr sz="1500" spc="-10" dirty="0">
                          <a:solidFill>
                            <a:srgbClr val="2B4390"/>
                          </a:solidFill>
                          <a:latin typeface="MuktaMahee Regular" panose="020B0000000000000000" pitchFamily="34" charset="77"/>
                          <a:cs typeface="MuktaMahee Regular" panose="020B0000000000000000" pitchFamily="34" charset="77"/>
                        </a:rPr>
                        <a:t> </a:t>
                      </a:r>
                      <a:r>
                        <a:rPr sz="1500" spc="-5" dirty="0">
                          <a:solidFill>
                            <a:srgbClr val="2B4390"/>
                          </a:solidFill>
                          <a:latin typeface="MuktaMahee Regular" panose="020B0000000000000000" pitchFamily="34" charset="77"/>
                          <a:cs typeface="MuktaMahee Regular" panose="020B0000000000000000" pitchFamily="34" charset="77"/>
                        </a:rPr>
                        <a:t>Piano</a:t>
                      </a:r>
                      <a:r>
                        <a:rPr sz="1500" dirty="0">
                          <a:solidFill>
                            <a:srgbClr val="2B4390"/>
                          </a:solidFill>
                          <a:latin typeface="MuktaMahee Regular" panose="020B0000000000000000" pitchFamily="34" charset="77"/>
                          <a:cs typeface="MuktaMahee Regular" panose="020B0000000000000000" pitchFamily="34" charset="77"/>
                        </a:rPr>
                        <a:t> </a:t>
                      </a:r>
                      <a:r>
                        <a:rPr sz="1500" spc="-5" dirty="0">
                          <a:solidFill>
                            <a:srgbClr val="2B4390"/>
                          </a:solidFill>
                          <a:latin typeface="MuktaMahee Regular" panose="020B0000000000000000" pitchFamily="34" charset="77"/>
                          <a:cs typeface="MuktaMahee Regular" panose="020B0000000000000000" pitchFamily="34" charset="77"/>
                        </a:rPr>
                        <a:t>Nazionale di Ripresa</a:t>
                      </a:r>
                      <a:r>
                        <a:rPr sz="1500" spc="-10" dirty="0">
                          <a:solidFill>
                            <a:srgbClr val="2B4390"/>
                          </a:solidFill>
                          <a:latin typeface="MuktaMahee Regular" panose="020B0000000000000000" pitchFamily="34" charset="77"/>
                          <a:cs typeface="MuktaMahee Regular" panose="020B0000000000000000" pitchFamily="34" charset="77"/>
                        </a:rPr>
                        <a:t> </a:t>
                      </a:r>
                      <a:r>
                        <a:rPr sz="1500" dirty="0">
                          <a:solidFill>
                            <a:srgbClr val="2B4390"/>
                          </a:solidFill>
                          <a:latin typeface="MuktaMahee Regular" panose="020B0000000000000000" pitchFamily="34" charset="77"/>
                          <a:cs typeface="MuktaMahee Regular" panose="020B0000000000000000" pitchFamily="34" charset="77"/>
                        </a:rPr>
                        <a:t>e </a:t>
                      </a:r>
                      <a:r>
                        <a:rPr sz="1500" spc="-10" dirty="0">
                          <a:solidFill>
                            <a:srgbClr val="2B4390"/>
                          </a:solidFill>
                          <a:latin typeface="MuktaMahee Regular" panose="020B0000000000000000" pitchFamily="34" charset="77"/>
                          <a:cs typeface="MuktaMahee Regular" panose="020B0000000000000000" pitchFamily="34" charset="77"/>
                        </a:rPr>
                        <a:t>Resilienza</a:t>
                      </a:r>
                      <a:r>
                        <a:rPr sz="1500" spc="-5" dirty="0">
                          <a:solidFill>
                            <a:srgbClr val="2B4390"/>
                          </a:solidFill>
                          <a:latin typeface="MuktaMahee Regular" panose="020B0000000000000000" pitchFamily="34" charset="77"/>
                          <a:cs typeface="MuktaMahee Regular" panose="020B0000000000000000" pitchFamily="34" charset="77"/>
                        </a:rPr>
                        <a:t> </a:t>
                      </a:r>
                      <a:r>
                        <a:rPr sz="1500" dirty="0">
                          <a:solidFill>
                            <a:srgbClr val="2B4390"/>
                          </a:solidFill>
                          <a:latin typeface="MuktaMahee Regular" panose="020B0000000000000000" pitchFamily="34" charset="77"/>
                          <a:cs typeface="MuktaMahee Regular" panose="020B0000000000000000" pitchFamily="34" charset="77"/>
                        </a:rPr>
                        <a:t>(PNRR): </a:t>
                      </a:r>
                      <a:r>
                        <a:rPr sz="1500" spc="-350" dirty="0">
                          <a:solidFill>
                            <a:srgbClr val="2B4390"/>
                          </a:solidFill>
                          <a:latin typeface="MuktaMahee Regular" panose="020B0000000000000000" pitchFamily="34" charset="77"/>
                          <a:cs typeface="MuktaMahee Regular" panose="020B0000000000000000" pitchFamily="34" charset="77"/>
                        </a:rPr>
                        <a:t> </a:t>
                      </a:r>
                      <a:r>
                        <a:rPr sz="1500" spc="-10" dirty="0">
                          <a:solidFill>
                            <a:srgbClr val="2B4390"/>
                          </a:solidFill>
                          <a:latin typeface="MuktaMahee Regular" panose="020B0000000000000000" pitchFamily="34" charset="77"/>
                          <a:cs typeface="MuktaMahee Regular" panose="020B0000000000000000" pitchFamily="34" charset="77"/>
                        </a:rPr>
                        <a:t>struttura </a:t>
                      </a:r>
                      <a:r>
                        <a:rPr sz="1500" dirty="0">
                          <a:solidFill>
                            <a:srgbClr val="2B4390"/>
                          </a:solidFill>
                          <a:latin typeface="MuktaMahee Regular" panose="020B0000000000000000" pitchFamily="34" charset="77"/>
                          <a:cs typeface="MuktaMahee Regular" panose="020B0000000000000000" pitchFamily="34" charset="77"/>
                        </a:rPr>
                        <a:t>e</a:t>
                      </a:r>
                      <a:r>
                        <a:rPr sz="1500" spc="5" dirty="0">
                          <a:solidFill>
                            <a:srgbClr val="2B4390"/>
                          </a:solidFill>
                          <a:latin typeface="MuktaMahee Regular" panose="020B0000000000000000" pitchFamily="34" charset="77"/>
                          <a:cs typeface="MuktaMahee Regular" panose="020B0000000000000000" pitchFamily="34" charset="77"/>
                        </a:rPr>
                        <a:t> </a:t>
                      </a:r>
                      <a:r>
                        <a:rPr sz="1500" spc="-10" dirty="0">
                          <a:solidFill>
                            <a:srgbClr val="2B4390"/>
                          </a:solidFill>
                          <a:latin typeface="MuktaMahee Regular" panose="020B0000000000000000" pitchFamily="34" charset="77"/>
                          <a:cs typeface="MuktaMahee Regular" panose="020B0000000000000000" pitchFamily="34" charset="77"/>
                        </a:rPr>
                        <a:t>meccanismi </a:t>
                      </a:r>
                      <a:r>
                        <a:rPr sz="1500" spc="-5" dirty="0">
                          <a:solidFill>
                            <a:srgbClr val="2B4390"/>
                          </a:solidFill>
                          <a:latin typeface="MuktaMahee Regular" panose="020B0000000000000000" pitchFamily="34" charset="77"/>
                          <a:cs typeface="MuktaMahee Regular" panose="020B0000000000000000" pitchFamily="34" charset="77"/>
                        </a:rPr>
                        <a:t>di funzionamento</a:t>
                      </a:r>
                      <a:endParaRPr sz="1500" dirty="0">
                        <a:latin typeface="MuktaMahee Regular" panose="020B0000000000000000" pitchFamily="34" charset="77"/>
                        <a:cs typeface="MuktaMahee Regular" panose="020B0000000000000000" pitchFamily="34" charset="77"/>
                      </a:endParaRPr>
                    </a:p>
                  </a:txBody>
                  <a:tcPr marL="0" marR="0" marT="110966" marB="0">
                    <a:lnL w="53975">
                      <a:solidFill>
                        <a:srgbClr val="820000"/>
                      </a:solidFill>
                      <a:prstDash val="solid"/>
                    </a:lnL>
                    <a:lnT w="9525">
                      <a:solidFill>
                        <a:srgbClr val="2B4390"/>
                      </a:solidFill>
                      <a:prstDash val="solid"/>
                    </a:lnT>
                    <a:lnB w="9525">
                      <a:solidFill>
                        <a:srgbClr val="2B4390"/>
                      </a:solidFill>
                      <a:prstDash val="solid"/>
                    </a:lnB>
                  </a:tcPr>
                </a:tc>
                <a:extLst>
                  <a:ext uri="{0D108BD9-81ED-4DB2-BD59-A6C34878D82A}">
                    <a16:rowId xmlns:a16="http://schemas.microsoft.com/office/drawing/2014/main" val="10001"/>
                  </a:ext>
                </a:extLst>
              </a:tr>
              <a:tr h="786912">
                <a:tc>
                  <a:txBody>
                    <a:bodyPr/>
                    <a:lstStyle/>
                    <a:p>
                      <a:pPr>
                        <a:lnSpc>
                          <a:spcPct val="100000"/>
                        </a:lnSpc>
                      </a:pPr>
                      <a:endParaRPr sz="1200">
                        <a:latin typeface="Times New Roman"/>
                        <a:cs typeface="Times New Roman"/>
                      </a:endParaRPr>
                    </a:p>
                  </a:txBody>
                  <a:tcPr marL="0" marR="0" marT="0" marB="0">
                    <a:lnR w="53975">
                      <a:solidFill>
                        <a:srgbClr val="820000"/>
                      </a:solidFill>
                      <a:prstDash val="solid"/>
                    </a:lnR>
                    <a:lnT w="9525">
                      <a:solidFill>
                        <a:srgbClr val="2B4390"/>
                      </a:solidFill>
                      <a:prstDash val="solid"/>
                    </a:lnT>
                    <a:lnB w="9525">
                      <a:solidFill>
                        <a:srgbClr val="2B4390"/>
                      </a:solidFill>
                      <a:prstDash val="solid"/>
                    </a:lnB>
                  </a:tcPr>
                </a:tc>
                <a:tc>
                  <a:txBody>
                    <a:bodyPr/>
                    <a:lstStyle/>
                    <a:p>
                      <a:pPr marL="381635">
                        <a:lnSpc>
                          <a:spcPct val="100000"/>
                        </a:lnSpc>
                        <a:spcBef>
                          <a:spcPts val="715"/>
                        </a:spcBef>
                      </a:pPr>
                      <a:r>
                        <a:rPr sz="1500" b="1" dirty="0">
                          <a:solidFill>
                            <a:srgbClr val="20326C"/>
                          </a:solidFill>
                          <a:latin typeface="MuktaMahee Regular" panose="020B0000000000000000" pitchFamily="34" charset="77"/>
                          <a:cs typeface="MuktaMahee Regular" panose="020B0000000000000000" pitchFamily="34" charset="77"/>
                        </a:rPr>
                        <a:t>3</a:t>
                      </a:r>
                      <a:endParaRPr sz="1500" dirty="0">
                        <a:latin typeface="MuktaMahee Regular" panose="020B0000000000000000" pitchFamily="34" charset="77"/>
                        <a:cs typeface="MuktaMahee Regular" panose="020B0000000000000000" pitchFamily="34" charset="77"/>
                      </a:endParaRPr>
                    </a:p>
                    <a:p>
                      <a:pPr marL="381635" marR="186055">
                        <a:lnSpc>
                          <a:spcPts val="1900"/>
                        </a:lnSpc>
                        <a:spcBef>
                          <a:spcPts val="620"/>
                        </a:spcBef>
                      </a:pPr>
                      <a:r>
                        <a:rPr sz="1500" dirty="0">
                          <a:solidFill>
                            <a:srgbClr val="2B4390"/>
                          </a:solidFill>
                          <a:latin typeface="MuktaMahee Regular" panose="020B0000000000000000" pitchFamily="34" charset="77"/>
                          <a:cs typeface="MuktaMahee Regular" panose="020B0000000000000000" pitchFamily="34" charset="77"/>
                        </a:rPr>
                        <a:t>I</a:t>
                      </a:r>
                      <a:r>
                        <a:rPr sz="1500" spc="-10" dirty="0">
                          <a:solidFill>
                            <a:srgbClr val="2B4390"/>
                          </a:solidFill>
                          <a:latin typeface="MuktaMahee Regular" panose="020B0000000000000000" pitchFamily="34" charset="77"/>
                          <a:cs typeface="MuktaMahee Regular" panose="020B0000000000000000" pitchFamily="34" charset="77"/>
                        </a:rPr>
                        <a:t> </a:t>
                      </a:r>
                      <a:r>
                        <a:rPr sz="1500" spc="-5" dirty="0">
                          <a:solidFill>
                            <a:srgbClr val="2B4390"/>
                          </a:solidFill>
                          <a:latin typeface="MuktaMahee Regular" panose="020B0000000000000000" pitchFamily="34" charset="77"/>
                          <a:cs typeface="MuktaMahee Regular" panose="020B0000000000000000" pitchFamily="34" charset="77"/>
                        </a:rPr>
                        <a:t>Fondi 2021-2027: obiettivi,</a:t>
                      </a:r>
                      <a:r>
                        <a:rPr sz="1500" dirty="0">
                          <a:solidFill>
                            <a:srgbClr val="2B4390"/>
                          </a:solidFill>
                          <a:latin typeface="MuktaMahee Regular" panose="020B0000000000000000" pitchFamily="34" charset="77"/>
                          <a:cs typeface="MuktaMahee Regular" panose="020B0000000000000000" pitchFamily="34" charset="77"/>
                        </a:rPr>
                        <a:t> </a:t>
                      </a:r>
                      <a:r>
                        <a:rPr sz="1500" spc="-10" dirty="0">
                          <a:solidFill>
                            <a:srgbClr val="2B4390"/>
                          </a:solidFill>
                          <a:latin typeface="MuktaMahee Regular" panose="020B0000000000000000" pitchFamily="34" charset="77"/>
                          <a:cs typeface="MuktaMahee Regular" panose="020B0000000000000000" pitchFamily="34" charset="77"/>
                        </a:rPr>
                        <a:t>strumenti</a:t>
                      </a:r>
                      <a:r>
                        <a:rPr sz="1500" spc="-5" dirty="0">
                          <a:solidFill>
                            <a:srgbClr val="2B4390"/>
                          </a:solidFill>
                          <a:latin typeface="MuktaMahee Regular" panose="020B0000000000000000" pitchFamily="34" charset="77"/>
                          <a:cs typeface="MuktaMahee Regular" panose="020B0000000000000000" pitchFamily="34" charset="77"/>
                        </a:rPr>
                        <a:t> </a:t>
                      </a:r>
                      <a:r>
                        <a:rPr sz="1500" dirty="0">
                          <a:solidFill>
                            <a:srgbClr val="2B4390"/>
                          </a:solidFill>
                          <a:latin typeface="MuktaMahee Regular" panose="020B0000000000000000" pitchFamily="34" charset="77"/>
                          <a:cs typeface="MuktaMahee Regular" panose="020B0000000000000000" pitchFamily="34" charset="77"/>
                        </a:rPr>
                        <a:t>e </a:t>
                      </a:r>
                      <a:r>
                        <a:rPr sz="1500" spc="5" dirty="0">
                          <a:solidFill>
                            <a:srgbClr val="2B4390"/>
                          </a:solidFill>
                          <a:latin typeface="MuktaMahee Regular" panose="020B0000000000000000" pitchFamily="34" charset="77"/>
                          <a:cs typeface="MuktaMahee Regular" panose="020B0000000000000000" pitchFamily="34" charset="77"/>
                        </a:rPr>
                        <a:t> </a:t>
                      </a:r>
                      <a:r>
                        <a:rPr sz="1500" spc="-10" dirty="0">
                          <a:solidFill>
                            <a:srgbClr val="2B4390"/>
                          </a:solidFill>
                          <a:latin typeface="MuktaMahee Regular" panose="020B0000000000000000" pitchFamily="34" charset="77"/>
                          <a:cs typeface="MuktaMahee Regular" panose="020B0000000000000000" pitchFamily="34" charset="77"/>
                        </a:rPr>
                        <a:t>programmi.</a:t>
                      </a:r>
                      <a:r>
                        <a:rPr sz="1500" spc="-20" dirty="0">
                          <a:solidFill>
                            <a:srgbClr val="2B4390"/>
                          </a:solidFill>
                          <a:latin typeface="MuktaMahee Regular" panose="020B0000000000000000" pitchFamily="34" charset="77"/>
                          <a:cs typeface="MuktaMahee Regular" panose="020B0000000000000000" pitchFamily="34" charset="77"/>
                        </a:rPr>
                        <a:t> </a:t>
                      </a:r>
                      <a:r>
                        <a:rPr sz="1500" dirty="0">
                          <a:solidFill>
                            <a:srgbClr val="2B4390"/>
                          </a:solidFill>
                          <a:latin typeface="MuktaMahee Regular" panose="020B0000000000000000" pitchFamily="34" charset="77"/>
                          <a:cs typeface="MuktaMahee Regular" panose="020B0000000000000000" pitchFamily="34" charset="77"/>
                        </a:rPr>
                        <a:t>La</a:t>
                      </a:r>
                      <a:r>
                        <a:rPr sz="1500" spc="-15" dirty="0">
                          <a:solidFill>
                            <a:srgbClr val="2B4390"/>
                          </a:solidFill>
                          <a:latin typeface="MuktaMahee Regular" panose="020B0000000000000000" pitchFamily="34" charset="77"/>
                          <a:cs typeface="MuktaMahee Regular" panose="020B0000000000000000" pitchFamily="34" charset="77"/>
                        </a:rPr>
                        <a:t> </a:t>
                      </a:r>
                      <a:r>
                        <a:rPr sz="1500" spc="-5" dirty="0">
                          <a:solidFill>
                            <a:srgbClr val="2B4390"/>
                          </a:solidFill>
                          <a:latin typeface="MuktaMahee Regular" panose="020B0000000000000000" pitchFamily="34" charset="77"/>
                          <a:cs typeface="MuktaMahee Regular" panose="020B0000000000000000" pitchFamily="34" charset="77"/>
                        </a:rPr>
                        <a:t>Cooperazione</a:t>
                      </a:r>
                      <a:r>
                        <a:rPr sz="1500" spc="-10" dirty="0">
                          <a:solidFill>
                            <a:srgbClr val="2B4390"/>
                          </a:solidFill>
                          <a:latin typeface="MuktaMahee Regular" panose="020B0000000000000000" pitchFamily="34" charset="77"/>
                          <a:cs typeface="MuktaMahee Regular" panose="020B0000000000000000" pitchFamily="34" charset="77"/>
                        </a:rPr>
                        <a:t> </a:t>
                      </a:r>
                      <a:r>
                        <a:rPr sz="1500" spc="-15" dirty="0">
                          <a:solidFill>
                            <a:srgbClr val="2B4390"/>
                          </a:solidFill>
                          <a:latin typeface="MuktaMahee Regular" panose="020B0000000000000000" pitchFamily="34" charset="77"/>
                          <a:cs typeface="MuktaMahee Regular" panose="020B0000000000000000" pitchFamily="34" charset="77"/>
                        </a:rPr>
                        <a:t>Territoriale</a:t>
                      </a:r>
                      <a:r>
                        <a:rPr sz="1500" spc="-5" dirty="0">
                          <a:solidFill>
                            <a:srgbClr val="2B4390"/>
                          </a:solidFill>
                          <a:latin typeface="MuktaMahee Regular" panose="020B0000000000000000" pitchFamily="34" charset="77"/>
                          <a:cs typeface="MuktaMahee Regular" panose="020B0000000000000000" pitchFamily="34" charset="77"/>
                        </a:rPr>
                        <a:t> Europea</a:t>
                      </a:r>
                      <a:endParaRPr sz="1500" dirty="0">
                        <a:latin typeface="MuktaMahee Regular" panose="020B0000000000000000" pitchFamily="34" charset="77"/>
                        <a:cs typeface="MuktaMahee Regular" panose="020B0000000000000000" pitchFamily="34" charset="77"/>
                      </a:endParaRPr>
                    </a:p>
                  </a:txBody>
                  <a:tcPr marL="0" marR="0" marT="68104" marB="0">
                    <a:lnL w="53975">
                      <a:solidFill>
                        <a:srgbClr val="820000"/>
                      </a:solidFill>
                      <a:prstDash val="solid"/>
                    </a:lnL>
                    <a:lnT w="9525">
                      <a:solidFill>
                        <a:srgbClr val="2B4390"/>
                      </a:solidFill>
                      <a:prstDash val="solid"/>
                    </a:lnT>
                    <a:lnB w="9525">
                      <a:solidFill>
                        <a:srgbClr val="2B4390"/>
                      </a:solidFill>
                      <a:prstDash val="solid"/>
                    </a:lnB>
                  </a:tcPr>
                </a:tc>
                <a:extLst>
                  <a:ext uri="{0D108BD9-81ED-4DB2-BD59-A6C34878D82A}">
                    <a16:rowId xmlns:a16="http://schemas.microsoft.com/office/drawing/2014/main" val="10002"/>
                  </a:ext>
                </a:extLst>
              </a:tr>
              <a:tr h="955376">
                <a:tc>
                  <a:txBody>
                    <a:bodyPr/>
                    <a:lstStyle/>
                    <a:p>
                      <a:pPr>
                        <a:lnSpc>
                          <a:spcPct val="100000"/>
                        </a:lnSpc>
                      </a:pPr>
                      <a:endParaRPr sz="1200">
                        <a:latin typeface="Times New Roman"/>
                        <a:cs typeface="Times New Roman"/>
                      </a:endParaRPr>
                    </a:p>
                  </a:txBody>
                  <a:tcPr marL="0" marR="0" marT="0" marB="0">
                    <a:lnR w="53975">
                      <a:solidFill>
                        <a:srgbClr val="820000"/>
                      </a:solidFill>
                      <a:prstDash val="solid"/>
                    </a:lnR>
                    <a:lnT w="9525">
                      <a:solidFill>
                        <a:srgbClr val="2B4390"/>
                      </a:solidFill>
                      <a:prstDash val="solid"/>
                    </a:lnT>
                    <a:lnB w="9525">
                      <a:solidFill>
                        <a:srgbClr val="2B4390"/>
                      </a:solidFill>
                      <a:prstDash val="solid"/>
                    </a:lnB>
                  </a:tcPr>
                </a:tc>
                <a:tc>
                  <a:txBody>
                    <a:bodyPr/>
                    <a:lstStyle/>
                    <a:p>
                      <a:pPr marL="363220" algn="just">
                        <a:lnSpc>
                          <a:spcPct val="100000"/>
                        </a:lnSpc>
                        <a:spcBef>
                          <a:spcPts val="545"/>
                        </a:spcBef>
                      </a:pPr>
                      <a:r>
                        <a:rPr sz="1500" b="1" dirty="0">
                          <a:solidFill>
                            <a:srgbClr val="20326C"/>
                          </a:solidFill>
                          <a:latin typeface="MuktaMahee Regular" panose="020B0000000000000000" pitchFamily="34" charset="77"/>
                          <a:cs typeface="MuktaMahee Regular" panose="020B0000000000000000" pitchFamily="34" charset="77"/>
                        </a:rPr>
                        <a:t>4</a:t>
                      </a:r>
                      <a:endParaRPr sz="1500" dirty="0">
                        <a:latin typeface="MuktaMahee Regular" panose="020B0000000000000000" pitchFamily="34" charset="77"/>
                        <a:cs typeface="MuktaMahee Regular" panose="020B0000000000000000" pitchFamily="34" charset="77"/>
                      </a:endParaRPr>
                    </a:p>
                    <a:p>
                      <a:pPr marL="363220" marR="541655" algn="just">
                        <a:lnSpc>
                          <a:spcPct val="99400"/>
                        </a:lnSpc>
                        <a:spcBef>
                          <a:spcPts val="545"/>
                        </a:spcBef>
                      </a:pPr>
                      <a:r>
                        <a:rPr sz="1500" dirty="0">
                          <a:solidFill>
                            <a:srgbClr val="2B4390"/>
                          </a:solidFill>
                          <a:latin typeface="MuktaMahee Regular" panose="020B0000000000000000" pitchFamily="34" charset="77"/>
                          <a:cs typeface="MuktaMahee Regular" panose="020B0000000000000000" pitchFamily="34" charset="77"/>
                        </a:rPr>
                        <a:t>Le </a:t>
                      </a:r>
                      <a:r>
                        <a:rPr sz="1500" spc="-10" dirty="0">
                          <a:solidFill>
                            <a:srgbClr val="2B4390"/>
                          </a:solidFill>
                          <a:latin typeface="MuktaMahee Regular" panose="020B0000000000000000" pitchFamily="34" charset="77"/>
                          <a:cs typeface="MuktaMahee Regular" panose="020B0000000000000000" pitchFamily="34" charset="77"/>
                        </a:rPr>
                        <a:t>altre </a:t>
                      </a:r>
                      <a:r>
                        <a:rPr sz="1500" spc="-5" dirty="0">
                          <a:solidFill>
                            <a:srgbClr val="2B4390"/>
                          </a:solidFill>
                          <a:latin typeface="MuktaMahee Regular" panose="020B0000000000000000" pitchFamily="34" charset="77"/>
                          <a:cs typeface="MuktaMahee Regular" panose="020B0000000000000000" pitchFamily="34" charset="77"/>
                        </a:rPr>
                        <a:t>risorse: </a:t>
                      </a:r>
                      <a:r>
                        <a:rPr sz="1500" spc="-10" dirty="0">
                          <a:solidFill>
                            <a:srgbClr val="2B4390"/>
                          </a:solidFill>
                          <a:latin typeface="MuktaMahee Regular" panose="020B0000000000000000" pitchFamily="34" charset="77"/>
                          <a:cs typeface="MuktaMahee Regular" panose="020B0000000000000000" pitchFamily="34" charset="77"/>
                        </a:rPr>
                        <a:t>programmi </a:t>
                      </a:r>
                      <a:r>
                        <a:rPr sz="1500" dirty="0">
                          <a:solidFill>
                            <a:srgbClr val="2B4390"/>
                          </a:solidFill>
                          <a:latin typeface="MuktaMahee Regular" panose="020B0000000000000000" pitchFamily="34" charset="77"/>
                          <a:cs typeface="MuktaMahee Regular" panose="020B0000000000000000" pitchFamily="34" charset="77"/>
                        </a:rPr>
                        <a:t>a </a:t>
                      </a:r>
                      <a:r>
                        <a:rPr sz="1500" spc="-10" dirty="0">
                          <a:solidFill>
                            <a:srgbClr val="2B4390"/>
                          </a:solidFill>
                          <a:latin typeface="MuktaMahee Regular" panose="020B0000000000000000" pitchFamily="34" charset="77"/>
                          <a:cs typeface="MuktaMahee Regular" panose="020B0000000000000000" pitchFamily="34" charset="77"/>
                        </a:rPr>
                        <a:t>gestione </a:t>
                      </a:r>
                      <a:r>
                        <a:rPr sz="1500" spc="-15" dirty="0">
                          <a:solidFill>
                            <a:srgbClr val="2B4390"/>
                          </a:solidFill>
                          <a:latin typeface="MuktaMahee Regular" panose="020B0000000000000000" pitchFamily="34" charset="77"/>
                          <a:cs typeface="MuktaMahee Regular" panose="020B0000000000000000" pitchFamily="34" charset="77"/>
                        </a:rPr>
                        <a:t>diretta </a:t>
                      </a:r>
                      <a:r>
                        <a:rPr sz="1500" spc="-350" dirty="0">
                          <a:solidFill>
                            <a:srgbClr val="2B4390"/>
                          </a:solidFill>
                          <a:latin typeface="MuktaMahee Regular" panose="020B0000000000000000" pitchFamily="34" charset="77"/>
                          <a:cs typeface="MuktaMahee Regular" panose="020B0000000000000000" pitchFamily="34" charset="77"/>
                        </a:rPr>
                        <a:t> </a:t>
                      </a:r>
                      <a:r>
                        <a:rPr sz="1500" spc="-5" dirty="0">
                          <a:solidFill>
                            <a:srgbClr val="2B4390"/>
                          </a:solidFill>
                          <a:latin typeface="MuktaMahee Regular" panose="020B0000000000000000" pitchFamily="34" charset="77"/>
                          <a:cs typeface="MuktaMahee Regular" panose="020B0000000000000000" pitchFamily="34" charset="77"/>
                        </a:rPr>
                        <a:t>dell’Unione Europea </a:t>
                      </a:r>
                      <a:r>
                        <a:rPr sz="1500" dirty="0">
                          <a:solidFill>
                            <a:srgbClr val="2B4390"/>
                          </a:solidFill>
                          <a:latin typeface="MuktaMahee Regular" panose="020B0000000000000000" pitchFamily="34" charset="77"/>
                          <a:cs typeface="MuktaMahee Regular" panose="020B0000000000000000" pitchFamily="34" charset="77"/>
                        </a:rPr>
                        <a:t>e </a:t>
                      </a:r>
                      <a:r>
                        <a:rPr sz="1500" spc="-5" dirty="0">
                          <a:solidFill>
                            <a:srgbClr val="2B4390"/>
                          </a:solidFill>
                          <a:latin typeface="MuktaMahee Regular" panose="020B0000000000000000" pitchFamily="34" charset="77"/>
                          <a:cs typeface="MuktaMahee Regular" panose="020B0000000000000000" pitchFamily="34" charset="77"/>
                        </a:rPr>
                        <a:t>risorse nazionali per la </a:t>
                      </a:r>
                      <a:r>
                        <a:rPr sz="1500" spc="-350" dirty="0">
                          <a:solidFill>
                            <a:srgbClr val="2B4390"/>
                          </a:solidFill>
                          <a:latin typeface="MuktaMahee Regular" panose="020B0000000000000000" pitchFamily="34" charset="77"/>
                          <a:cs typeface="MuktaMahee Regular" panose="020B0000000000000000" pitchFamily="34" charset="77"/>
                        </a:rPr>
                        <a:t> </a:t>
                      </a:r>
                      <a:r>
                        <a:rPr sz="1500" spc="-5" dirty="0">
                          <a:solidFill>
                            <a:srgbClr val="2B4390"/>
                          </a:solidFill>
                          <a:latin typeface="MuktaMahee Regular" panose="020B0000000000000000" pitchFamily="34" charset="77"/>
                          <a:cs typeface="MuktaMahee Regular" panose="020B0000000000000000" pitchFamily="34" charset="77"/>
                        </a:rPr>
                        <a:t>coesione</a:t>
                      </a:r>
                      <a:endParaRPr sz="1500" dirty="0">
                        <a:latin typeface="MuktaMahee Regular" panose="020B0000000000000000" pitchFamily="34" charset="77"/>
                        <a:cs typeface="MuktaMahee Regular" panose="020B0000000000000000" pitchFamily="34" charset="77"/>
                      </a:endParaRPr>
                    </a:p>
                  </a:txBody>
                  <a:tcPr marL="0" marR="0" marT="51911" marB="0">
                    <a:lnL w="53975">
                      <a:solidFill>
                        <a:srgbClr val="820000"/>
                      </a:solidFill>
                      <a:prstDash val="solid"/>
                    </a:lnL>
                    <a:lnT w="9525">
                      <a:solidFill>
                        <a:srgbClr val="2B4390"/>
                      </a:solidFill>
                      <a:prstDash val="solid"/>
                    </a:lnT>
                    <a:lnB w="9525">
                      <a:solidFill>
                        <a:srgbClr val="2B4390"/>
                      </a:solidFill>
                      <a:prstDash val="solid"/>
                    </a:lnB>
                  </a:tcPr>
                </a:tc>
                <a:extLst>
                  <a:ext uri="{0D108BD9-81ED-4DB2-BD59-A6C34878D82A}">
                    <a16:rowId xmlns:a16="http://schemas.microsoft.com/office/drawing/2014/main" val="10003"/>
                  </a:ext>
                </a:extLst>
              </a:tr>
              <a:tr h="378934">
                <a:tc>
                  <a:txBody>
                    <a:bodyPr/>
                    <a:lstStyle/>
                    <a:p>
                      <a:pPr>
                        <a:lnSpc>
                          <a:spcPct val="100000"/>
                        </a:lnSpc>
                      </a:pPr>
                      <a:endParaRPr sz="1200">
                        <a:latin typeface="Times New Roman"/>
                        <a:cs typeface="Times New Roman"/>
                      </a:endParaRPr>
                    </a:p>
                  </a:txBody>
                  <a:tcPr marL="0" marR="0" marT="0" marB="0">
                    <a:lnR w="53975">
                      <a:solidFill>
                        <a:srgbClr val="820000"/>
                      </a:solidFill>
                      <a:prstDash val="solid"/>
                    </a:lnR>
                    <a:lnT w="9525">
                      <a:solidFill>
                        <a:srgbClr val="2B4390"/>
                      </a:solidFill>
                      <a:prstDash val="solid"/>
                    </a:lnT>
                  </a:tcPr>
                </a:tc>
                <a:tc>
                  <a:txBody>
                    <a:bodyPr/>
                    <a:lstStyle/>
                    <a:p>
                      <a:pPr marL="313055">
                        <a:lnSpc>
                          <a:spcPct val="100000"/>
                        </a:lnSpc>
                        <a:spcBef>
                          <a:spcPts val="765"/>
                        </a:spcBef>
                      </a:pPr>
                      <a:endParaRPr sz="1300" dirty="0">
                        <a:latin typeface="Calibri"/>
                        <a:cs typeface="Calibri"/>
                      </a:endParaRPr>
                    </a:p>
                  </a:txBody>
                  <a:tcPr marL="0" marR="0" marT="72866" marB="0">
                    <a:lnL w="53975">
                      <a:solidFill>
                        <a:srgbClr val="820000"/>
                      </a:solidFill>
                      <a:prstDash val="solid"/>
                    </a:lnL>
                    <a:lnT w="9525">
                      <a:solidFill>
                        <a:srgbClr val="2B4390"/>
                      </a:solidFill>
                      <a:prstDash val="solid"/>
                    </a:lnT>
                  </a:tcPr>
                </a:tc>
                <a:extLst>
                  <a:ext uri="{0D108BD9-81ED-4DB2-BD59-A6C34878D82A}">
                    <a16:rowId xmlns:a16="http://schemas.microsoft.com/office/drawing/2014/main" val="10004"/>
                  </a:ext>
                </a:extLst>
              </a:tr>
            </a:tbl>
          </a:graphicData>
        </a:graphic>
      </p:graphicFrame>
      <p:pic>
        <p:nvPicPr>
          <p:cNvPr id="4" name="object 4"/>
          <p:cNvPicPr/>
          <p:nvPr/>
        </p:nvPicPr>
        <p:blipFill>
          <a:blip r:embed="rId2" cstate="print"/>
          <a:stretch>
            <a:fillRect/>
          </a:stretch>
        </p:blipFill>
        <p:spPr>
          <a:xfrm>
            <a:off x="5798365" y="672273"/>
            <a:ext cx="181841" cy="182250"/>
          </a:xfrm>
          <a:prstGeom prst="rect">
            <a:avLst/>
          </a:prstGeom>
        </p:spPr>
      </p:pic>
      <p:pic>
        <p:nvPicPr>
          <p:cNvPr id="5" name="object 5"/>
          <p:cNvPicPr/>
          <p:nvPr/>
        </p:nvPicPr>
        <p:blipFill>
          <a:blip r:embed="rId2" cstate="print"/>
          <a:stretch>
            <a:fillRect/>
          </a:stretch>
        </p:blipFill>
        <p:spPr>
          <a:xfrm>
            <a:off x="5801038" y="1555766"/>
            <a:ext cx="181841" cy="182249"/>
          </a:xfrm>
          <a:prstGeom prst="rect">
            <a:avLst/>
          </a:prstGeom>
        </p:spPr>
      </p:pic>
      <p:pic>
        <p:nvPicPr>
          <p:cNvPr id="6" name="object 6"/>
          <p:cNvPicPr/>
          <p:nvPr/>
        </p:nvPicPr>
        <p:blipFill>
          <a:blip r:embed="rId2" cstate="print"/>
          <a:stretch>
            <a:fillRect/>
          </a:stretch>
        </p:blipFill>
        <p:spPr>
          <a:xfrm>
            <a:off x="5801037" y="2365634"/>
            <a:ext cx="181841" cy="182250"/>
          </a:xfrm>
          <a:prstGeom prst="rect">
            <a:avLst/>
          </a:prstGeom>
        </p:spPr>
      </p:pic>
      <p:sp>
        <p:nvSpPr>
          <p:cNvPr id="7" name="object 7"/>
          <p:cNvSpPr txBox="1"/>
          <p:nvPr/>
        </p:nvSpPr>
        <p:spPr>
          <a:xfrm>
            <a:off x="506398" y="341828"/>
            <a:ext cx="3492539" cy="3964547"/>
          </a:xfrm>
          <a:prstGeom prst="rect">
            <a:avLst/>
          </a:prstGeom>
        </p:spPr>
        <p:txBody>
          <a:bodyPr vert="horz" wrap="square" lIns="0" tIns="9525" rIns="0" bIns="0" rtlCol="0">
            <a:spAutoFit/>
          </a:bodyPr>
          <a:lstStyle/>
          <a:p>
            <a:pPr marL="9525" marR="13335">
              <a:lnSpc>
                <a:spcPct val="99800"/>
              </a:lnSpc>
              <a:spcBef>
                <a:spcPts val="75"/>
              </a:spcBef>
            </a:pPr>
            <a:r>
              <a:rPr lang="it-IT" sz="1900" spc="-23" dirty="0">
                <a:solidFill>
                  <a:schemeClr val="accent5">
                    <a:lumMod val="50000"/>
                  </a:schemeClr>
                </a:solidFill>
                <a:latin typeface="MuktaMahee Regular" panose="020B0000000000000000" pitchFamily="34" charset="77"/>
                <a:cs typeface="MuktaMahee Regular" panose="020B0000000000000000" pitchFamily="34" charset="77"/>
              </a:rPr>
              <a:t>Un </a:t>
            </a:r>
            <a:r>
              <a:rPr sz="1900" spc="-8" dirty="0" err="1">
                <a:solidFill>
                  <a:schemeClr val="accent5">
                    <a:lumMod val="50000"/>
                  </a:schemeClr>
                </a:solidFill>
                <a:latin typeface="MuktaMahee Regular" panose="020B0000000000000000" pitchFamily="34" charset="77"/>
                <a:cs typeface="MuktaMahee Regular" panose="020B0000000000000000" pitchFamily="34" charset="77"/>
              </a:rPr>
              <a:t>quadro</a:t>
            </a:r>
            <a:r>
              <a:rPr sz="1900" spc="4" dirty="0">
                <a:solidFill>
                  <a:schemeClr val="accent5">
                    <a:lumMod val="50000"/>
                  </a:schemeClr>
                </a:solidFill>
                <a:latin typeface="MuktaMahee Regular" panose="020B0000000000000000" pitchFamily="34" charset="77"/>
                <a:cs typeface="MuktaMahee Regular" panose="020B0000000000000000" pitchFamily="34" charset="77"/>
              </a:rPr>
              <a:t> </a:t>
            </a:r>
            <a:r>
              <a:rPr sz="1900" spc="-4" dirty="0">
                <a:solidFill>
                  <a:schemeClr val="accent5">
                    <a:lumMod val="50000"/>
                  </a:schemeClr>
                </a:solidFill>
                <a:latin typeface="MuktaMahee Regular" panose="020B0000000000000000" pitchFamily="34" charset="77"/>
                <a:cs typeface="MuktaMahee Regular" panose="020B0000000000000000" pitchFamily="34" charset="77"/>
              </a:rPr>
              <a:t>di </a:t>
            </a:r>
            <a:r>
              <a:rPr sz="1900" spc="-8" dirty="0">
                <a:solidFill>
                  <a:schemeClr val="accent5">
                    <a:lumMod val="50000"/>
                  </a:schemeClr>
                </a:solidFill>
                <a:latin typeface="MuktaMahee Regular" panose="020B0000000000000000" pitchFamily="34" charset="77"/>
                <a:cs typeface="MuktaMahee Regular" panose="020B0000000000000000" pitchFamily="34" charset="77"/>
              </a:rPr>
              <a:t>conoscenze </a:t>
            </a:r>
            <a:r>
              <a:rPr sz="1900" spc="-4" dirty="0">
                <a:solidFill>
                  <a:schemeClr val="accent5">
                    <a:lumMod val="50000"/>
                  </a:schemeClr>
                </a:solidFill>
                <a:latin typeface="MuktaMahee Regular" panose="020B0000000000000000" pitchFamily="34" charset="77"/>
                <a:cs typeface="MuktaMahee Regular" panose="020B0000000000000000" pitchFamily="34" charset="77"/>
              </a:rPr>
              <a:t> </a:t>
            </a:r>
            <a:r>
              <a:rPr sz="1900" spc="-8" dirty="0">
                <a:solidFill>
                  <a:schemeClr val="accent5">
                    <a:lumMod val="50000"/>
                  </a:schemeClr>
                </a:solidFill>
                <a:latin typeface="MuktaMahee Regular" panose="020B0000000000000000" pitchFamily="34" charset="77"/>
                <a:cs typeface="MuktaMahee Regular" panose="020B0000000000000000" pitchFamily="34" charset="77"/>
              </a:rPr>
              <a:t>generali </a:t>
            </a:r>
            <a:r>
              <a:rPr sz="1900" spc="-4" dirty="0">
                <a:solidFill>
                  <a:schemeClr val="accent5">
                    <a:lumMod val="50000"/>
                  </a:schemeClr>
                </a:solidFill>
                <a:latin typeface="MuktaMahee Regular" panose="020B0000000000000000" pitchFamily="34" charset="77"/>
                <a:cs typeface="MuktaMahee Regular" panose="020B0000000000000000" pitchFamily="34" charset="77"/>
              </a:rPr>
              <a:t>per </a:t>
            </a:r>
            <a:r>
              <a:rPr sz="1900" spc="-8" dirty="0">
                <a:solidFill>
                  <a:schemeClr val="accent5">
                    <a:lumMod val="50000"/>
                  </a:schemeClr>
                </a:solidFill>
                <a:latin typeface="MuktaMahee Regular" panose="020B0000000000000000" pitchFamily="34" charset="77"/>
                <a:cs typeface="MuktaMahee Regular" panose="020B0000000000000000" pitchFamily="34" charset="77"/>
              </a:rPr>
              <a:t>orientarsi </a:t>
            </a:r>
            <a:r>
              <a:rPr sz="1900" spc="-4" dirty="0">
                <a:solidFill>
                  <a:schemeClr val="accent5">
                    <a:lumMod val="50000"/>
                  </a:schemeClr>
                </a:solidFill>
                <a:latin typeface="MuktaMahee Regular" panose="020B0000000000000000" pitchFamily="34" charset="77"/>
                <a:cs typeface="MuktaMahee Regular" panose="020B0000000000000000" pitchFamily="34" charset="77"/>
              </a:rPr>
              <a:t>nelle </a:t>
            </a:r>
            <a:r>
              <a:rPr sz="1900" spc="-8" dirty="0">
                <a:solidFill>
                  <a:schemeClr val="accent5">
                    <a:lumMod val="50000"/>
                  </a:schemeClr>
                </a:solidFill>
                <a:latin typeface="MuktaMahee Regular" panose="020B0000000000000000" pitchFamily="34" charset="77"/>
                <a:cs typeface="MuktaMahee Regular" panose="020B0000000000000000" pitchFamily="34" charset="77"/>
              </a:rPr>
              <a:t>materie </a:t>
            </a:r>
            <a:r>
              <a:rPr sz="1900" spc="-263" dirty="0">
                <a:solidFill>
                  <a:schemeClr val="accent5">
                    <a:lumMod val="50000"/>
                  </a:schemeClr>
                </a:solidFill>
                <a:latin typeface="MuktaMahee Regular" panose="020B0000000000000000" pitchFamily="34" charset="77"/>
                <a:cs typeface="MuktaMahee Regular" panose="020B0000000000000000" pitchFamily="34" charset="77"/>
              </a:rPr>
              <a:t> </a:t>
            </a:r>
            <a:r>
              <a:rPr sz="1900" spc="-4" dirty="0">
                <a:solidFill>
                  <a:schemeClr val="accent5">
                    <a:lumMod val="50000"/>
                  </a:schemeClr>
                </a:solidFill>
                <a:latin typeface="MuktaMahee Regular" panose="020B0000000000000000" pitchFamily="34" charset="77"/>
                <a:cs typeface="MuktaMahee Regular" panose="020B0000000000000000" pitchFamily="34" charset="77"/>
              </a:rPr>
              <a:t>del</a:t>
            </a:r>
            <a:r>
              <a:rPr sz="1900" spc="-8" dirty="0">
                <a:solidFill>
                  <a:schemeClr val="accent5">
                    <a:lumMod val="50000"/>
                  </a:schemeClr>
                </a:solidFill>
                <a:latin typeface="MuktaMahee Regular" panose="020B0000000000000000" pitchFamily="34" charset="77"/>
                <a:cs typeface="MuktaMahee Regular" panose="020B0000000000000000" pitchFamily="34" charset="77"/>
              </a:rPr>
              <a:t> </a:t>
            </a:r>
            <a:r>
              <a:rPr sz="1900" spc="-4" dirty="0">
                <a:solidFill>
                  <a:schemeClr val="accent5">
                    <a:lumMod val="50000"/>
                  </a:schemeClr>
                </a:solidFill>
                <a:latin typeface="MuktaMahee Regular" panose="020B0000000000000000" pitchFamily="34" charset="77"/>
                <a:cs typeface="MuktaMahee Regular" panose="020B0000000000000000" pitchFamily="34" charset="77"/>
              </a:rPr>
              <a:t>Piano</a:t>
            </a:r>
            <a:r>
              <a:rPr sz="1900" dirty="0">
                <a:solidFill>
                  <a:schemeClr val="accent5">
                    <a:lumMod val="50000"/>
                  </a:schemeClr>
                </a:solidFill>
                <a:latin typeface="MuktaMahee Regular" panose="020B0000000000000000" pitchFamily="34" charset="77"/>
                <a:cs typeface="MuktaMahee Regular" panose="020B0000000000000000" pitchFamily="34" charset="77"/>
              </a:rPr>
              <a:t> </a:t>
            </a:r>
            <a:r>
              <a:rPr sz="1900" spc="-4" dirty="0">
                <a:solidFill>
                  <a:schemeClr val="accent5">
                    <a:lumMod val="50000"/>
                  </a:schemeClr>
                </a:solidFill>
                <a:latin typeface="MuktaMahee Regular" panose="020B0000000000000000" pitchFamily="34" charset="77"/>
                <a:cs typeface="MuktaMahee Regular" panose="020B0000000000000000" pitchFamily="34" charset="77"/>
              </a:rPr>
              <a:t>Nazionale</a:t>
            </a:r>
            <a:r>
              <a:rPr sz="1900" dirty="0">
                <a:solidFill>
                  <a:schemeClr val="accent5">
                    <a:lumMod val="50000"/>
                  </a:schemeClr>
                </a:solidFill>
                <a:latin typeface="MuktaMahee Regular" panose="020B0000000000000000" pitchFamily="34" charset="77"/>
                <a:cs typeface="MuktaMahee Regular" panose="020B0000000000000000" pitchFamily="34" charset="77"/>
              </a:rPr>
              <a:t> </a:t>
            </a:r>
            <a:r>
              <a:rPr sz="1900" spc="-4" dirty="0">
                <a:solidFill>
                  <a:schemeClr val="accent5">
                    <a:lumMod val="50000"/>
                  </a:schemeClr>
                </a:solidFill>
                <a:latin typeface="MuktaMahee Regular" panose="020B0000000000000000" pitchFamily="34" charset="77"/>
                <a:cs typeface="MuktaMahee Regular" panose="020B0000000000000000" pitchFamily="34" charset="77"/>
              </a:rPr>
              <a:t>di Ripresa</a:t>
            </a:r>
            <a:r>
              <a:rPr sz="1900" spc="-8" dirty="0">
                <a:solidFill>
                  <a:schemeClr val="accent5">
                    <a:lumMod val="50000"/>
                  </a:schemeClr>
                </a:solidFill>
                <a:latin typeface="MuktaMahee Regular" panose="020B0000000000000000" pitchFamily="34" charset="77"/>
                <a:cs typeface="MuktaMahee Regular" panose="020B0000000000000000" pitchFamily="34" charset="77"/>
              </a:rPr>
              <a:t> </a:t>
            </a:r>
            <a:r>
              <a:rPr sz="1900" dirty="0">
                <a:solidFill>
                  <a:schemeClr val="accent5">
                    <a:lumMod val="50000"/>
                  </a:schemeClr>
                </a:solidFill>
                <a:latin typeface="MuktaMahee Regular" panose="020B0000000000000000" pitchFamily="34" charset="77"/>
                <a:cs typeface="MuktaMahee Regular" panose="020B0000000000000000" pitchFamily="34" charset="77"/>
              </a:rPr>
              <a:t>e </a:t>
            </a:r>
            <a:r>
              <a:rPr sz="1900" spc="4" dirty="0">
                <a:solidFill>
                  <a:schemeClr val="accent5">
                    <a:lumMod val="50000"/>
                  </a:schemeClr>
                </a:solidFill>
                <a:latin typeface="MuktaMahee Regular" panose="020B0000000000000000" pitchFamily="34" charset="77"/>
                <a:cs typeface="MuktaMahee Regular" panose="020B0000000000000000" pitchFamily="34" charset="77"/>
              </a:rPr>
              <a:t> </a:t>
            </a:r>
            <a:r>
              <a:rPr sz="1900" spc="-8" dirty="0">
                <a:solidFill>
                  <a:schemeClr val="accent5">
                    <a:lumMod val="50000"/>
                  </a:schemeClr>
                </a:solidFill>
                <a:latin typeface="MuktaMahee Regular" panose="020B0000000000000000" pitchFamily="34" charset="77"/>
                <a:cs typeface="MuktaMahee Regular" panose="020B0000000000000000" pitchFamily="34" charset="77"/>
              </a:rPr>
              <a:t>Resilienza </a:t>
            </a:r>
            <a:r>
              <a:rPr sz="1900" dirty="0">
                <a:solidFill>
                  <a:schemeClr val="accent5">
                    <a:lumMod val="50000"/>
                  </a:schemeClr>
                </a:solidFill>
                <a:latin typeface="MuktaMahee Regular" panose="020B0000000000000000" pitchFamily="34" charset="77"/>
                <a:cs typeface="MuktaMahee Regular" panose="020B0000000000000000" pitchFamily="34" charset="77"/>
              </a:rPr>
              <a:t>(PNRR), </a:t>
            </a:r>
            <a:r>
              <a:rPr sz="1900" spc="-4" dirty="0">
                <a:solidFill>
                  <a:schemeClr val="accent5">
                    <a:lumMod val="50000"/>
                  </a:schemeClr>
                </a:solidFill>
                <a:latin typeface="MuktaMahee Regular" panose="020B0000000000000000" pitchFamily="34" charset="77"/>
                <a:cs typeface="MuktaMahee Regular" panose="020B0000000000000000" pitchFamily="34" charset="77"/>
              </a:rPr>
              <a:t>dei </a:t>
            </a:r>
            <a:r>
              <a:rPr sz="1900" spc="-8" dirty="0">
                <a:solidFill>
                  <a:schemeClr val="accent5">
                    <a:lumMod val="50000"/>
                  </a:schemeClr>
                </a:solidFill>
                <a:latin typeface="MuktaMahee Regular" panose="020B0000000000000000" pitchFamily="34" charset="77"/>
                <a:cs typeface="MuktaMahee Regular" panose="020B0000000000000000" pitchFamily="34" charset="77"/>
              </a:rPr>
              <a:t>fondi </a:t>
            </a:r>
            <a:r>
              <a:rPr sz="1900" dirty="0">
                <a:solidFill>
                  <a:schemeClr val="accent5">
                    <a:lumMod val="50000"/>
                  </a:schemeClr>
                </a:solidFill>
                <a:latin typeface="MuktaMahee Regular" panose="020B0000000000000000" pitchFamily="34" charset="77"/>
                <a:cs typeface="MuktaMahee Regular" panose="020B0000000000000000" pitchFamily="34" charset="77"/>
              </a:rPr>
              <a:t>2021- </a:t>
            </a:r>
            <a:r>
              <a:rPr sz="1900" spc="4" dirty="0">
                <a:solidFill>
                  <a:schemeClr val="accent5">
                    <a:lumMod val="50000"/>
                  </a:schemeClr>
                </a:solidFill>
                <a:latin typeface="MuktaMahee Regular" panose="020B0000000000000000" pitchFamily="34" charset="77"/>
                <a:cs typeface="MuktaMahee Regular" panose="020B0000000000000000" pitchFamily="34" charset="77"/>
              </a:rPr>
              <a:t> </a:t>
            </a:r>
            <a:r>
              <a:rPr sz="1900" dirty="0">
                <a:solidFill>
                  <a:schemeClr val="accent5">
                    <a:lumMod val="50000"/>
                  </a:schemeClr>
                </a:solidFill>
                <a:latin typeface="MuktaMahee Regular" panose="020B0000000000000000" pitchFamily="34" charset="77"/>
                <a:cs typeface="MuktaMahee Regular" panose="020B0000000000000000" pitchFamily="34" charset="77"/>
              </a:rPr>
              <a:t>2027</a:t>
            </a:r>
            <a:r>
              <a:rPr sz="1900" spc="-4" dirty="0">
                <a:solidFill>
                  <a:schemeClr val="accent5">
                    <a:lumMod val="50000"/>
                  </a:schemeClr>
                </a:solidFill>
                <a:latin typeface="MuktaMahee Regular" panose="020B0000000000000000" pitchFamily="34" charset="77"/>
                <a:cs typeface="MuktaMahee Regular" panose="020B0000000000000000" pitchFamily="34" charset="77"/>
              </a:rPr>
              <a:t> </a:t>
            </a:r>
            <a:r>
              <a:rPr sz="1900" dirty="0">
                <a:solidFill>
                  <a:schemeClr val="accent5">
                    <a:lumMod val="50000"/>
                  </a:schemeClr>
                </a:solidFill>
                <a:latin typeface="MuktaMahee Regular" panose="020B0000000000000000" pitchFamily="34" charset="77"/>
                <a:cs typeface="MuktaMahee Regular" panose="020B0000000000000000" pitchFamily="34" charset="77"/>
              </a:rPr>
              <a:t>e</a:t>
            </a:r>
            <a:r>
              <a:rPr sz="1900" spc="-4" dirty="0">
                <a:solidFill>
                  <a:schemeClr val="accent5">
                    <a:lumMod val="50000"/>
                  </a:schemeClr>
                </a:solidFill>
                <a:latin typeface="MuktaMahee Regular" panose="020B0000000000000000" pitchFamily="34" charset="77"/>
                <a:cs typeface="MuktaMahee Regular" panose="020B0000000000000000" pitchFamily="34" charset="77"/>
              </a:rPr>
              <a:t> delle </a:t>
            </a:r>
            <a:r>
              <a:rPr sz="1900" spc="-8" dirty="0">
                <a:solidFill>
                  <a:schemeClr val="accent5">
                    <a:lumMod val="50000"/>
                  </a:schemeClr>
                </a:solidFill>
                <a:latin typeface="MuktaMahee Regular" panose="020B0000000000000000" pitchFamily="34" charset="77"/>
                <a:cs typeface="MuktaMahee Regular" panose="020B0000000000000000" pitchFamily="34" charset="77"/>
              </a:rPr>
              <a:t>altre</a:t>
            </a:r>
            <a:r>
              <a:rPr sz="1900" dirty="0">
                <a:solidFill>
                  <a:schemeClr val="accent5">
                    <a:lumMod val="50000"/>
                  </a:schemeClr>
                </a:solidFill>
                <a:latin typeface="MuktaMahee Regular" panose="020B0000000000000000" pitchFamily="34" charset="77"/>
                <a:cs typeface="MuktaMahee Regular" panose="020B0000000000000000" pitchFamily="34" charset="77"/>
              </a:rPr>
              <a:t> </a:t>
            </a:r>
            <a:r>
              <a:rPr sz="1900" spc="-4" dirty="0">
                <a:solidFill>
                  <a:schemeClr val="accent5">
                    <a:lumMod val="50000"/>
                  </a:schemeClr>
                </a:solidFill>
                <a:latin typeface="MuktaMahee Regular" panose="020B0000000000000000" pitchFamily="34" charset="77"/>
                <a:cs typeface="MuktaMahee Regular" panose="020B0000000000000000" pitchFamily="34" charset="77"/>
              </a:rPr>
              <a:t>risorse per</a:t>
            </a:r>
            <a:r>
              <a:rPr sz="1900" dirty="0">
                <a:solidFill>
                  <a:schemeClr val="accent5">
                    <a:lumMod val="50000"/>
                  </a:schemeClr>
                </a:solidFill>
                <a:latin typeface="MuktaMahee Regular" panose="020B0000000000000000" pitchFamily="34" charset="77"/>
                <a:cs typeface="MuktaMahee Regular" panose="020B0000000000000000" pitchFamily="34" charset="77"/>
              </a:rPr>
              <a:t> </a:t>
            </a:r>
            <a:r>
              <a:rPr sz="1900" spc="-4" dirty="0">
                <a:solidFill>
                  <a:schemeClr val="accent5">
                    <a:lumMod val="50000"/>
                  </a:schemeClr>
                </a:solidFill>
                <a:latin typeface="MuktaMahee Regular" panose="020B0000000000000000" pitchFamily="34" charset="77"/>
                <a:cs typeface="MuktaMahee Regular" panose="020B0000000000000000" pitchFamily="34" charset="77"/>
              </a:rPr>
              <a:t>lo </a:t>
            </a:r>
            <a:r>
              <a:rPr sz="1900" dirty="0">
                <a:solidFill>
                  <a:schemeClr val="accent5">
                    <a:lumMod val="50000"/>
                  </a:schemeClr>
                </a:solidFill>
                <a:latin typeface="MuktaMahee Regular" panose="020B0000000000000000" pitchFamily="34" charset="77"/>
                <a:cs typeface="MuktaMahee Regular" panose="020B0000000000000000" pitchFamily="34" charset="77"/>
              </a:rPr>
              <a:t> </a:t>
            </a:r>
            <a:r>
              <a:rPr sz="1900" spc="-8" dirty="0">
                <a:solidFill>
                  <a:schemeClr val="accent5">
                    <a:lumMod val="50000"/>
                  </a:schemeClr>
                </a:solidFill>
                <a:latin typeface="MuktaMahee Regular" panose="020B0000000000000000" pitchFamily="34" charset="77"/>
                <a:cs typeface="MuktaMahee Regular" panose="020B0000000000000000" pitchFamily="34" charset="77"/>
              </a:rPr>
              <a:t>sviluppo</a:t>
            </a:r>
            <a:r>
              <a:rPr sz="1900" dirty="0">
                <a:solidFill>
                  <a:schemeClr val="accent5">
                    <a:lumMod val="50000"/>
                  </a:schemeClr>
                </a:solidFill>
                <a:latin typeface="MuktaMahee Regular" panose="020B0000000000000000" pitchFamily="34" charset="77"/>
                <a:cs typeface="MuktaMahee Regular" panose="020B0000000000000000" pitchFamily="34" charset="77"/>
              </a:rPr>
              <a:t> e </a:t>
            </a:r>
            <a:r>
              <a:rPr sz="1900" spc="-4" dirty="0">
                <a:solidFill>
                  <a:schemeClr val="accent5">
                    <a:lumMod val="50000"/>
                  </a:schemeClr>
                </a:solidFill>
                <a:latin typeface="MuktaMahee Regular" panose="020B0000000000000000" pitchFamily="34" charset="77"/>
                <a:cs typeface="MuktaMahee Regular" panose="020B0000000000000000" pitchFamily="34" charset="77"/>
              </a:rPr>
              <a:t>la </a:t>
            </a:r>
            <a:r>
              <a:rPr sz="1900" spc="-4" dirty="0" err="1">
                <a:solidFill>
                  <a:schemeClr val="accent5">
                    <a:lumMod val="50000"/>
                  </a:schemeClr>
                </a:solidFill>
                <a:latin typeface="MuktaMahee Regular" panose="020B0000000000000000" pitchFamily="34" charset="77"/>
                <a:cs typeface="MuktaMahee Regular" panose="020B0000000000000000" pitchFamily="34" charset="77"/>
              </a:rPr>
              <a:t>coesione</a:t>
            </a:r>
            <a:r>
              <a:rPr lang="it-IT" sz="1900" spc="-4" dirty="0">
                <a:solidFill>
                  <a:schemeClr val="accent5">
                    <a:lumMod val="50000"/>
                  </a:schemeClr>
                </a:solidFill>
                <a:latin typeface="MuktaMahee Regular" panose="020B0000000000000000" pitchFamily="34" charset="77"/>
                <a:cs typeface="MuktaMahee Regular" panose="020B0000000000000000" pitchFamily="34" charset="77"/>
              </a:rPr>
              <a:t>.</a:t>
            </a:r>
            <a:endParaRPr sz="1900" dirty="0">
              <a:solidFill>
                <a:schemeClr val="accent5">
                  <a:lumMod val="50000"/>
                </a:schemeClr>
              </a:solidFill>
              <a:latin typeface="MuktaMahee Regular" panose="020B0000000000000000" pitchFamily="34" charset="77"/>
              <a:cs typeface="MuktaMahee Regular" panose="020B0000000000000000" pitchFamily="34" charset="77"/>
            </a:endParaRPr>
          </a:p>
          <a:p>
            <a:pPr>
              <a:lnSpc>
                <a:spcPct val="100000"/>
              </a:lnSpc>
            </a:pPr>
            <a:endParaRPr sz="1900" dirty="0">
              <a:solidFill>
                <a:schemeClr val="accent5">
                  <a:lumMod val="50000"/>
                </a:schemeClr>
              </a:solidFill>
              <a:latin typeface="MuktaMahee Regular" panose="020B0000000000000000" pitchFamily="34" charset="77"/>
              <a:cs typeface="MuktaMahee Regular" panose="020B0000000000000000" pitchFamily="34" charset="77"/>
            </a:endParaRPr>
          </a:p>
          <a:p>
            <a:pPr marL="9525" marR="3810">
              <a:lnSpc>
                <a:spcPct val="99600"/>
              </a:lnSpc>
              <a:spcBef>
                <a:spcPts val="1185"/>
              </a:spcBef>
            </a:pPr>
            <a:r>
              <a:rPr lang="it-IT" sz="1900" spc="-4" dirty="0" err="1">
                <a:solidFill>
                  <a:schemeClr val="accent5">
                    <a:lumMod val="50000"/>
                  </a:schemeClr>
                </a:solidFill>
                <a:latin typeface="MuktaMahee Regular" panose="020B0000000000000000" pitchFamily="34" charset="77"/>
                <a:cs typeface="MuktaMahee Regular" panose="020B0000000000000000" pitchFamily="34" charset="77"/>
              </a:rPr>
              <a:t>Q</a:t>
            </a:r>
            <a:r>
              <a:rPr sz="1900" spc="-4" dirty="0" err="1">
                <a:solidFill>
                  <a:schemeClr val="accent5">
                    <a:lumMod val="50000"/>
                  </a:schemeClr>
                </a:solidFill>
                <a:latin typeface="MuktaMahee Regular" panose="020B0000000000000000" pitchFamily="34" charset="77"/>
                <a:cs typeface="MuktaMahee Regular" panose="020B0000000000000000" pitchFamily="34" charset="77"/>
              </a:rPr>
              <a:t>uali</a:t>
            </a:r>
            <a:r>
              <a:rPr sz="1900" spc="-4" dirty="0">
                <a:solidFill>
                  <a:schemeClr val="accent5">
                    <a:lumMod val="50000"/>
                  </a:schemeClr>
                </a:solidFill>
                <a:latin typeface="MuktaMahee Regular" panose="020B0000000000000000" pitchFamily="34" charset="77"/>
                <a:cs typeface="MuktaMahee Regular" panose="020B0000000000000000" pitchFamily="34" charset="77"/>
              </a:rPr>
              <a:t> sono le risorse </a:t>
            </a:r>
            <a:r>
              <a:rPr sz="1900" dirty="0">
                <a:solidFill>
                  <a:schemeClr val="accent5">
                    <a:lumMod val="50000"/>
                  </a:schemeClr>
                </a:solidFill>
                <a:latin typeface="MuktaMahee Regular" panose="020B0000000000000000" pitchFamily="34" charset="77"/>
                <a:cs typeface="MuktaMahee Regular" panose="020B0000000000000000" pitchFamily="34" charset="77"/>
              </a:rPr>
              <a:t> </a:t>
            </a:r>
            <a:r>
              <a:rPr sz="1900" spc="-4" dirty="0">
                <a:solidFill>
                  <a:schemeClr val="accent5">
                    <a:lumMod val="50000"/>
                  </a:schemeClr>
                </a:solidFill>
                <a:latin typeface="MuktaMahee Regular" panose="020B0000000000000000" pitchFamily="34" charset="77"/>
                <a:cs typeface="MuktaMahee Regular" panose="020B0000000000000000" pitchFamily="34" charset="77"/>
              </a:rPr>
              <a:t>che il </a:t>
            </a:r>
            <a:r>
              <a:rPr sz="1900" dirty="0">
                <a:solidFill>
                  <a:schemeClr val="accent5">
                    <a:lumMod val="50000"/>
                  </a:schemeClr>
                </a:solidFill>
                <a:latin typeface="MuktaMahee Regular" panose="020B0000000000000000" pitchFamily="34" charset="77"/>
                <a:cs typeface="MuktaMahee Regular" panose="020B0000000000000000" pitchFamily="34" charset="77"/>
              </a:rPr>
              <a:t>PNRR e i </a:t>
            </a:r>
            <a:r>
              <a:rPr sz="1900" spc="-8" dirty="0">
                <a:solidFill>
                  <a:schemeClr val="accent5">
                    <a:lumMod val="50000"/>
                  </a:schemeClr>
                </a:solidFill>
                <a:latin typeface="MuktaMahee Regular" panose="020B0000000000000000" pitchFamily="34" charset="77"/>
                <a:cs typeface="MuktaMahee Regular" panose="020B0000000000000000" pitchFamily="34" charset="77"/>
              </a:rPr>
              <a:t>fondi </a:t>
            </a:r>
            <a:r>
              <a:rPr sz="1900" spc="-4" dirty="0">
                <a:solidFill>
                  <a:schemeClr val="accent5">
                    <a:lumMod val="50000"/>
                  </a:schemeClr>
                </a:solidFill>
                <a:latin typeface="MuktaMahee Regular" panose="020B0000000000000000" pitchFamily="34" charset="77"/>
                <a:cs typeface="MuktaMahee Regular" panose="020B0000000000000000" pitchFamily="34" charset="77"/>
              </a:rPr>
              <a:t>europei </a:t>
            </a:r>
            <a:r>
              <a:rPr sz="1900" dirty="0">
                <a:solidFill>
                  <a:schemeClr val="accent5">
                    <a:lumMod val="50000"/>
                  </a:schemeClr>
                </a:solidFill>
                <a:latin typeface="MuktaMahee Regular" panose="020B0000000000000000" pitchFamily="34" charset="77"/>
                <a:cs typeface="MuktaMahee Regular" panose="020B0000000000000000" pitchFamily="34" charset="77"/>
              </a:rPr>
              <a:t> </a:t>
            </a:r>
            <a:r>
              <a:rPr sz="1900" spc="-8" dirty="0">
                <a:solidFill>
                  <a:schemeClr val="accent5">
                    <a:lumMod val="50000"/>
                  </a:schemeClr>
                </a:solidFill>
                <a:latin typeface="MuktaMahee Regular" panose="020B0000000000000000" pitchFamily="34" charset="77"/>
                <a:cs typeface="MuktaMahee Regular" panose="020B0000000000000000" pitchFamily="34" charset="77"/>
              </a:rPr>
              <a:t>mettono</a:t>
            </a:r>
            <a:r>
              <a:rPr sz="1900" dirty="0">
                <a:solidFill>
                  <a:schemeClr val="accent5">
                    <a:lumMod val="50000"/>
                  </a:schemeClr>
                </a:solidFill>
                <a:latin typeface="MuktaMahee Regular" panose="020B0000000000000000" pitchFamily="34" charset="77"/>
                <a:cs typeface="MuktaMahee Regular" panose="020B0000000000000000" pitchFamily="34" charset="77"/>
              </a:rPr>
              <a:t> a</a:t>
            </a:r>
            <a:r>
              <a:rPr sz="1900" spc="-4" dirty="0">
                <a:solidFill>
                  <a:schemeClr val="accent5">
                    <a:lumMod val="50000"/>
                  </a:schemeClr>
                </a:solidFill>
                <a:latin typeface="MuktaMahee Regular" panose="020B0000000000000000" pitchFamily="34" charset="77"/>
                <a:cs typeface="MuktaMahee Regular" panose="020B0000000000000000" pitchFamily="34" charset="77"/>
              </a:rPr>
              <a:t> disposizione</a:t>
            </a:r>
            <a:r>
              <a:rPr sz="1900" dirty="0">
                <a:solidFill>
                  <a:schemeClr val="accent5">
                    <a:lumMod val="50000"/>
                  </a:schemeClr>
                </a:solidFill>
                <a:latin typeface="MuktaMahee Regular" panose="020B0000000000000000" pitchFamily="34" charset="77"/>
                <a:cs typeface="MuktaMahee Regular" panose="020B0000000000000000" pitchFamily="34" charset="77"/>
              </a:rPr>
              <a:t> </a:t>
            </a:r>
            <a:r>
              <a:rPr sz="1900" spc="-4" dirty="0">
                <a:solidFill>
                  <a:schemeClr val="accent5">
                    <a:lumMod val="50000"/>
                  </a:schemeClr>
                </a:solidFill>
                <a:latin typeface="MuktaMahee Regular" panose="020B0000000000000000" pitchFamily="34" charset="77"/>
                <a:cs typeface="MuktaMahee Regular" panose="020B0000000000000000" pitchFamily="34" charset="77"/>
              </a:rPr>
              <a:t>per</a:t>
            </a:r>
            <a:r>
              <a:rPr sz="1900" spc="4" dirty="0">
                <a:solidFill>
                  <a:schemeClr val="accent5">
                    <a:lumMod val="50000"/>
                  </a:schemeClr>
                </a:solidFill>
                <a:latin typeface="MuktaMahee Regular" panose="020B0000000000000000" pitchFamily="34" charset="77"/>
                <a:cs typeface="MuktaMahee Regular" panose="020B0000000000000000" pitchFamily="34" charset="77"/>
              </a:rPr>
              <a:t> </a:t>
            </a:r>
            <a:r>
              <a:rPr sz="1900" spc="-4" dirty="0">
                <a:solidFill>
                  <a:schemeClr val="accent5">
                    <a:lumMod val="50000"/>
                  </a:schemeClr>
                </a:solidFill>
                <a:latin typeface="MuktaMahee Regular" panose="020B0000000000000000" pitchFamily="34" charset="77"/>
                <a:cs typeface="MuktaMahee Regular" panose="020B0000000000000000" pitchFamily="34" charset="77"/>
              </a:rPr>
              <a:t>gli </a:t>
            </a:r>
            <a:r>
              <a:rPr sz="1900" dirty="0">
                <a:solidFill>
                  <a:schemeClr val="accent5">
                    <a:lumMod val="50000"/>
                  </a:schemeClr>
                </a:solidFill>
                <a:latin typeface="MuktaMahee Regular" panose="020B0000000000000000" pitchFamily="34" charset="77"/>
                <a:cs typeface="MuktaMahee Regular" panose="020B0000000000000000" pitchFamily="34" charset="77"/>
              </a:rPr>
              <a:t> </a:t>
            </a:r>
            <a:r>
              <a:rPr sz="1900" spc="-8" dirty="0">
                <a:solidFill>
                  <a:schemeClr val="accent5">
                    <a:lumMod val="50000"/>
                  </a:schemeClr>
                </a:solidFill>
                <a:latin typeface="MuktaMahee Regular" panose="020B0000000000000000" pitchFamily="34" charset="77"/>
                <a:cs typeface="MuktaMahee Regular" panose="020B0000000000000000" pitchFamily="34" charset="77"/>
              </a:rPr>
              <a:t>investimenti </a:t>
            </a:r>
            <a:r>
              <a:rPr sz="1900" spc="-4" dirty="0">
                <a:solidFill>
                  <a:schemeClr val="accent5">
                    <a:lumMod val="50000"/>
                  </a:schemeClr>
                </a:solidFill>
                <a:latin typeface="MuktaMahee Regular" panose="020B0000000000000000" pitchFamily="34" charset="77"/>
                <a:cs typeface="MuktaMahee Regular" panose="020B0000000000000000" pitchFamily="34" charset="77"/>
              </a:rPr>
              <a:t>dei </a:t>
            </a:r>
            <a:r>
              <a:rPr sz="1900" spc="-8" dirty="0">
                <a:solidFill>
                  <a:schemeClr val="accent5">
                    <a:lumMod val="50000"/>
                  </a:schemeClr>
                </a:solidFill>
                <a:latin typeface="MuktaMahee Regular" panose="020B0000000000000000" pitchFamily="34" charset="77"/>
                <a:cs typeface="MuktaMahee Regular" panose="020B0000000000000000" pitchFamily="34" charset="77"/>
              </a:rPr>
              <a:t>sistemi </a:t>
            </a:r>
            <a:r>
              <a:rPr sz="1900" spc="-4" dirty="0">
                <a:solidFill>
                  <a:schemeClr val="accent5">
                    <a:lumMod val="50000"/>
                  </a:schemeClr>
                </a:solidFill>
                <a:latin typeface="MuktaMahee Regular" panose="020B0000000000000000" pitchFamily="34" charset="77"/>
                <a:cs typeface="MuktaMahee Regular" panose="020B0000000000000000" pitchFamily="34" charset="77"/>
              </a:rPr>
              <a:t>territoriali </a:t>
            </a:r>
            <a:r>
              <a:rPr sz="1900" dirty="0">
                <a:solidFill>
                  <a:schemeClr val="accent5">
                    <a:lumMod val="50000"/>
                  </a:schemeClr>
                </a:solidFill>
                <a:latin typeface="MuktaMahee Regular" panose="020B0000000000000000" pitchFamily="34" charset="77"/>
                <a:cs typeface="MuktaMahee Regular" panose="020B0000000000000000" pitchFamily="34" charset="77"/>
              </a:rPr>
              <a:t>e </a:t>
            </a:r>
            <a:r>
              <a:rPr sz="1900" spc="-263" dirty="0">
                <a:solidFill>
                  <a:schemeClr val="accent5">
                    <a:lumMod val="50000"/>
                  </a:schemeClr>
                </a:solidFill>
                <a:latin typeface="MuktaMahee Regular" panose="020B0000000000000000" pitchFamily="34" charset="77"/>
                <a:cs typeface="MuktaMahee Regular" panose="020B0000000000000000" pitchFamily="34" charset="77"/>
              </a:rPr>
              <a:t> </a:t>
            </a:r>
            <a:r>
              <a:rPr sz="1900" spc="-4" dirty="0">
                <a:solidFill>
                  <a:schemeClr val="accent5">
                    <a:lumMod val="50000"/>
                  </a:schemeClr>
                </a:solidFill>
                <a:latin typeface="MuktaMahee Regular" panose="020B0000000000000000" pitchFamily="34" charset="77"/>
                <a:cs typeface="MuktaMahee Regular" panose="020B0000000000000000" pitchFamily="34" charset="77"/>
              </a:rPr>
              <a:t>quali sono </a:t>
            </a:r>
            <a:r>
              <a:rPr sz="1900" dirty="0">
                <a:solidFill>
                  <a:schemeClr val="accent5">
                    <a:lumMod val="50000"/>
                  </a:schemeClr>
                </a:solidFill>
                <a:latin typeface="MuktaMahee Regular" panose="020B0000000000000000" pitchFamily="34" charset="77"/>
                <a:cs typeface="MuktaMahee Regular" panose="020B0000000000000000" pitchFamily="34" charset="77"/>
              </a:rPr>
              <a:t>i </a:t>
            </a:r>
            <a:r>
              <a:rPr sz="1900" spc="-4" dirty="0">
                <a:solidFill>
                  <a:schemeClr val="accent5">
                    <a:lumMod val="50000"/>
                  </a:schemeClr>
                </a:solidFill>
                <a:latin typeface="MuktaMahee Regular" panose="020B0000000000000000" pitchFamily="34" charset="77"/>
                <a:cs typeface="MuktaMahee Regular" panose="020B0000000000000000" pitchFamily="34" charset="77"/>
              </a:rPr>
              <a:t>principali </a:t>
            </a:r>
            <a:r>
              <a:rPr sz="1900" spc="-8" dirty="0">
                <a:solidFill>
                  <a:schemeClr val="accent5">
                    <a:lumMod val="50000"/>
                  </a:schemeClr>
                </a:solidFill>
                <a:latin typeface="MuktaMahee Regular" panose="020B0000000000000000" pitchFamily="34" charset="77"/>
                <a:cs typeface="MuktaMahee Regular" panose="020B0000000000000000" pitchFamily="34" charset="77"/>
              </a:rPr>
              <a:t>meccanismi </a:t>
            </a:r>
            <a:r>
              <a:rPr sz="1900" spc="-4" dirty="0">
                <a:solidFill>
                  <a:schemeClr val="accent5">
                    <a:lumMod val="50000"/>
                  </a:schemeClr>
                </a:solidFill>
                <a:latin typeface="MuktaMahee Regular" panose="020B0000000000000000" pitchFamily="34" charset="77"/>
                <a:cs typeface="MuktaMahee Regular" panose="020B0000000000000000" pitchFamily="34" charset="77"/>
              </a:rPr>
              <a:t> per accedervi?</a:t>
            </a:r>
            <a:endParaRPr sz="1900" dirty="0">
              <a:solidFill>
                <a:schemeClr val="accent5">
                  <a:lumMod val="50000"/>
                </a:schemeClr>
              </a:solidFill>
              <a:latin typeface="MuktaMahee Regular" panose="020B0000000000000000" pitchFamily="34" charset="77"/>
              <a:cs typeface="MuktaMahee Regular" panose="020B0000000000000000" pitchFamily="34" charset="77"/>
            </a:endParaRPr>
          </a:p>
        </p:txBody>
      </p:sp>
      <p:sp>
        <p:nvSpPr>
          <p:cNvPr id="8" name="object 8"/>
          <p:cNvSpPr/>
          <p:nvPr/>
        </p:nvSpPr>
        <p:spPr>
          <a:xfrm>
            <a:off x="4264228" y="2325713"/>
            <a:ext cx="932021" cy="0"/>
          </a:xfrm>
          <a:custGeom>
            <a:avLst/>
            <a:gdLst/>
            <a:ahLst/>
            <a:cxnLst/>
            <a:rect l="l" t="t" r="r" b="b"/>
            <a:pathLst>
              <a:path w="1242695">
                <a:moveTo>
                  <a:pt x="0" y="0"/>
                </a:moveTo>
                <a:lnTo>
                  <a:pt x="1242205" y="1"/>
                </a:lnTo>
              </a:path>
            </a:pathLst>
          </a:custGeom>
          <a:ln w="6350">
            <a:solidFill>
              <a:srgbClr val="FFC000"/>
            </a:solidFill>
          </a:ln>
        </p:spPr>
        <p:txBody>
          <a:bodyPr wrap="square" lIns="0" tIns="0" rIns="0" bIns="0" rtlCol="0"/>
          <a:lstStyle/>
          <a:p>
            <a:endParaRPr sz="1350"/>
          </a:p>
        </p:txBody>
      </p:sp>
      <p:sp>
        <p:nvSpPr>
          <p:cNvPr id="9" name="object 9"/>
          <p:cNvSpPr/>
          <p:nvPr/>
        </p:nvSpPr>
        <p:spPr>
          <a:xfrm>
            <a:off x="2986829" y="2325714"/>
            <a:ext cx="1026795" cy="2381"/>
          </a:xfrm>
          <a:custGeom>
            <a:avLst/>
            <a:gdLst/>
            <a:ahLst/>
            <a:cxnLst/>
            <a:rect l="l" t="t" r="r" b="b"/>
            <a:pathLst>
              <a:path w="1369060" h="3175">
                <a:moveTo>
                  <a:pt x="0" y="3133"/>
                </a:moveTo>
                <a:lnTo>
                  <a:pt x="1368491" y="0"/>
                </a:lnTo>
              </a:path>
            </a:pathLst>
          </a:custGeom>
          <a:ln w="6350">
            <a:solidFill>
              <a:srgbClr val="FFC000"/>
            </a:solidFill>
          </a:ln>
        </p:spPr>
        <p:txBody>
          <a:bodyPr wrap="square" lIns="0" tIns="0" rIns="0" bIns="0" rtlCol="0"/>
          <a:lstStyle/>
          <a:p>
            <a:endParaRPr sz="1350"/>
          </a:p>
        </p:txBody>
      </p:sp>
      <p:pic>
        <p:nvPicPr>
          <p:cNvPr id="10" name="object 10"/>
          <p:cNvPicPr/>
          <p:nvPr/>
        </p:nvPicPr>
        <p:blipFill>
          <a:blip r:embed="rId3" cstate="print"/>
          <a:stretch>
            <a:fillRect/>
          </a:stretch>
        </p:blipFill>
        <p:spPr>
          <a:xfrm>
            <a:off x="4072546" y="2263215"/>
            <a:ext cx="121499" cy="121774"/>
          </a:xfrm>
          <a:prstGeom prst="rect">
            <a:avLst/>
          </a:prstGeom>
        </p:spPr>
      </p:pic>
      <p:pic>
        <p:nvPicPr>
          <p:cNvPr id="11" name="object 11"/>
          <p:cNvPicPr/>
          <p:nvPr/>
        </p:nvPicPr>
        <p:blipFill>
          <a:blip r:embed="rId2" cstate="print"/>
          <a:stretch>
            <a:fillRect/>
          </a:stretch>
        </p:blipFill>
        <p:spPr>
          <a:xfrm>
            <a:off x="5802755" y="3263270"/>
            <a:ext cx="181841" cy="182249"/>
          </a:xfrm>
          <a:prstGeom prst="rect">
            <a:avLst/>
          </a:prstGeom>
        </p:spPr>
      </p:pic>
      <p:pic>
        <p:nvPicPr>
          <p:cNvPr id="12" name="object 12"/>
          <p:cNvPicPr/>
          <p:nvPr/>
        </p:nvPicPr>
        <p:blipFill>
          <a:blip r:embed="rId2" cstate="print"/>
          <a:stretch>
            <a:fillRect/>
          </a:stretch>
        </p:blipFill>
        <p:spPr>
          <a:xfrm>
            <a:off x="5802754" y="3928225"/>
            <a:ext cx="181841" cy="182249"/>
          </a:xfrm>
          <a:prstGeom prst="rect">
            <a:avLst/>
          </a:prstGeom>
        </p:spPr>
      </p:pic>
    </p:spTree>
    <p:extLst>
      <p:ext uri="{BB962C8B-B14F-4D97-AF65-F5344CB8AC3E}">
        <p14:creationId xmlns:p14="http://schemas.microsoft.com/office/powerpoint/2010/main" val="163847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00107" y="1199423"/>
            <a:ext cx="1986439" cy="1986439"/>
            <a:chOff x="1777475" y="1599230"/>
            <a:chExt cx="2648585" cy="2648585"/>
          </a:xfrm>
        </p:grpSpPr>
        <p:sp>
          <p:nvSpPr>
            <p:cNvPr id="3" name="object 3"/>
            <p:cNvSpPr/>
            <p:nvPr/>
          </p:nvSpPr>
          <p:spPr>
            <a:xfrm>
              <a:off x="3101550" y="1608755"/>
              <a:ext cx="1314450" cy="2429510"/>
            </a:xfrm>
            <a:custGeom>
              <a:avLst/>
              <a:gdLst/>
              <a:ahLst/>
              <a:cxnLst/>
              <a:rect l="l" t="t" r="r" b="b"/>
              <a:pathLst>
                <a:path w="1314450" h="2429510">
                  <a:moveTo>
                    <a:pt x="1" y="0"/>
                  </a:moveTo>
                  <a:lnTo>
                    <a:pt x="0" y="867501"/>
                  </a:lnTo>
                  <a:lnTo>
                    <a:pt x="50896" y="870403"/>
                  </a:lnTo>
                  <a:lnTo>
                    <a:pt x="100569" y="878955"/>
                  </a:lnTo>
                  <a:lnTo>
                    <a:pt x="148603" y="892926"/>
                  </a:lnTo>
                  <a:lnTo>
                    <a:pt x="194579" y="912085"/>
                  </a:lnTo>
                  <a:lnTo>
                    <a:pt x="238081" y="936199"/>
                  </a:lnTo>
                  <a:lnTo>
                    <a:pt x="278691" y="965039"/>
                  </a:lnTo>
                  <a:lnTo>
                    <a:pt x="315991" y="998371"/>
                  </a:lnTo>
                  <a:lnTo>
                    <a:pt x="349566" y="1035966"/>
                  </a:lnTo>
                  <a:lnTo>
                    <a:pt x="378997" y="1077592"/>
                  </a:lnTo>
                  <a:lnTo>
                    <a:pt x="402575" y="1120277"/>
                  </a:lnTo>
                  <a:lnTo>
                    <a:pt x="421055" y="1164357"/>
                  </a:lnTo>
                  <a:lnTo>
                    <a:pt x="434524" y="1209457"/>
                  </a:lnTo>
                  <a:lnTo>
                    <a:pt x="443067" y="1255199"/>
                  </a:lnTo>
                  <a:lnTo>
                    <a:pt x="446772" y="1301210"/>
                  </a:lnTo>
                  <a:lnTo>
                    <a:pt x="445726" y="1347112"/>
                  </a:lnTo>
                  <a:lnTo>
                    <a:pt x="440015" y="1392531"/>
                  </a:lnTo>
                  <a:lnTo>
                    <a:pt x="429726" y="1437091"/>
                  </a:lnTo>
                  <a:lnTo>
                    <a:pt x="414946" y="1480415"/>
                  </a:lnTo>
                  <a:lnTo>
                    <a:pt x="395761" y="1522129"/>
                  </a:lnTo>
                  <a:lnTo>
                    <a:pt x="372258" y="1561857"/>
                  </a:lnTo>
                  <a:lnTo>
                    <a:pt x="344525" y="1599223"/>
                  </a:lnTo>
                  <a:lnTo>
                    <a:pt x="312647" y="1633852"/>
                  </a:lnTo>
                  <a:lnTo>
                    <a:pt x="276711" y="1665367"/>
                  </a:lnTo>
                  <a:lnTo>
                    <a:pt x="236805" y="1693393"/>
                  </a:lnTo>
                  <a:lnTo>
                    <a:pt x="696487" y="2429094"/>
                  </a:lnTo>
                  <a:lnTo>
                    <a:pt x="738571" y="2401671"/>
                  </a:lnTo>
                  <a:lnTo>
                    <a:pt x="779389" y="2372802"/>
                  </a:lnTo>
                  <a:lnTo>
                    <a:pt x="818915" y="2342534"/>
                  </a:lnTo>
                  <a:lnTo>
                    <a:pt x="857123" y="2310911"/>
                  </a:lnTo>
                  <a:lnTo>
                    <a:pt x="893989" y="2277980"/>
                  </a:lnTo>
                  <a:lnTo>
                    <a:pt x="929488" y="2243786"/>
                  </a:lnTo>
                  <a:lnTo>
                    <a:pt x="963593" y="2208373"/>
                  </a:lnTo>
                  <a:lnTo>
                    <a:pt x="996280" y="2171789"/>
                  </a:lnTo>
                  <a:lnTo>
                    <a:pt x="1027525" y="2134078"/>
                  </a:lnTo>
                  <a:lnTo>
                    <a:pt x="1057300" y="2095285"/>
                  </a:lnTo>
                  <a:lnTo>
                    <a:pt x="1085583" y="2055456"/>
                  </a:lnTo>
                  <a:lnTo>
                    <a:pt x="1112346" y="2014637"/>
                  </a:lnTo>
                  <a:lnTo>
                    <a:pt x="1137565" y="1972872"/>
                  </a:lnTo>
                  <a:lnTo>
                    <a:pt x="1161215" y="1930209"/>
                  </a:lnTo>
                  <a:lnTo>
                    <a:pt x="1183271" y="1886691"/>
                  </a:lnTo>
                  <a:lnTo>
                    <a:pt x="1203706" y="1842364"/>
                  </a:lnTo>
                  <a:lnTo>
                    <a:pt x="1222498" y="1797274"/>
                  </a:lnTo>
                  <a:lnTo>
                    <a:pt x="1239619" y="1751466"/>
                  </a:lnTo>
                  <a:lnTo>
                    <a:pt x="1255044" y="1704986"/>
                  </a:lnTo>
                  <a:lnTo>
                    <a:pt x="1268750" y="1657879"/>
                  </a:lnTo>
                  <a:lnTo>
                    <a:pt x="1280710" y="1610191"/>
                  </a:lnTo>
                  <a:lnTo>
                    <a:pt x="1290898" y="1561967"/>
                  </a:lnTo>
                  <a:lnTo>
                    <a:pt x="1299291" y="1513252"/>
                  </a:lnTo>
                  <a:lnTo>
                    <a:pt x="1305863" y="1464092"/>
                  </a:lnTo>
                  <a:lnTo>
                    <a:pt x="1310588" y="1414533"/>
                  </a:lnTo>
                  <a:lnTo>
                    <a:pt x="1313442" y="1364620"/>
                  </a:lnTo>
                  <a:lnTo>
                    <a:pt x="1314399" y="1314397"/>
                  </a:lnTo>
                  <a:lnTo>
                    <a:pt x="1313532" y="1266211"/>
                  </a:lnTo>
                  <a:lnTo>
                    <a:pt x="1310951" y="1218462"/>
                  </a:lnTo>
                  <a:lnTo>
                    <a:pt x="1306686" y="1171179"/>
                  </a:lnTo>
                  <a:lnTo>
                    <a:pt x="1300766" y="1124393"/>
                  </a:lnTo>
                  <a:lnTo>
                    <a:pt x="1293222" y="1078133"/>
                  </a:lnTo>
                  <a:lnTo>
                    <a:pt x="1284082" y="1032428"/>
                  </a:lnTo>
                  <a:lnTo>
                    <a:pt x="1273377" y="987309"/>
                  </a:lnTo>
                  <a:lnTo>
                    <a:pt x="1261137" y="942805"/>
                  </a:lnTo>
                  <a:lnTo>
                    <a:pt x="1247390" y="898946"/>
                  </a:lnTo>
                  <a:lnTo>
                    <a:pt x="1232167" y="855761"/>
                  </a:lnTo>
                  <a:lnTo>
                    <a:pt x="1215497" y="813281"/>
                  </a:lnTo>
                  <a:lnTo>
                    <a:pt x="1197410" y="771535"/>
                  </a:lnTo>
                  <a:lnTo>
                    <a:pt x="1177936" y="730552"/>
                  </a:lnTo>
                  <a:lnTo>
                    <a:pt x="1157104" y="690362"/>
                  </a:lnTo>
                  <a:lnTo>
                    <a:pt x="1134945" y="650996"/>
                  </a:lnTo>
                  <a:lnTo>
                    <a:pt x="1111487" y="612482"/>
                  </a:lnTo>
                  <a:lnTo>
                    <a:pt x="1086761" y="574850"/>
                  </a:lnTo>
                  <a:lnTo>
                    <a:pt x="1060796" y="538131"/>
                  </a:lnTo>
                  <a:lnTo>
                    <a:pt x="1033622" y="502354"/>
                  </a:lnTo>
                  <a:lnTo>
                    <a:pt x="1005269" y="467548"/>
                  </a:lnTo>
                  <a:lnTo>
                    <a:pt x="975766" y="433743"/>
                  </a:lnTo>
                  <a:lnTo>
                    <a:pt x="945143" y="400969"/>
                  </a:lnTo>
                  <a:lnTo>
                    <a:pt x="913429" y="369256"/>
                  </a:lnTo>
                  <a:lnTo>
                    <a:pt x="880655" y="338632"/>
                  </a:lnTo>
                  <a:lnTo>
                    <a:pt x="846851" y="309129"/>
                  </a:lnTo>
                  <a:lnTo>
                    <a:pt x="812045" y="280776"/>
                  </a:lnTo>
                  <a:lnTo>
                    <a:pt x="776267" y="253602"/>
                  </a:lnTo>
                  <a:lnTo>
                    <a:pt x="739548" y="227637"/>
                  </a:lnTo>
                  <a:lnTo>
                    <a:pt x="701916" y="202911"/>
                  </a:lnTo>
                  <a:lnTo>
                    <a:pt x="663403" y="179453"/>
                  </a:lnTo>
                  <a:lnTo>
                    <a:pt x="624036" y="157294"/>
                  </a:lnTo>
                  <a:lnTo>
                    <a:pt x="583846" y="136462"/>
                  </a:lnTo>
                  <a:lnTo>
                    <a:pt x="542864" y="116988"/>
                  </a:lnTo>
                  <a:lnTo>
                    <a:pt x="501117" y="98901"/>
                  </a:lnTo>
                  <a:lnTo>
                    <a:pt x="458637" y="82232"/>
                  </a:lnTo>
                  <a:lnTo>
                    <a:pt x="415452" y="67008"/>
                  </a:lnTo>
                  <a:lnTo>
                    <a:pt x="371593" y="53262"/>
                  </a:lnTo>
                  <a:lnTo>
                    <a:pt x="327089" y="41021"/>
                  </a:lnTo>
                  <a:lnTo>
                    <a:pt x="281970" y="30316"/>
                  </a:lnTo>
                  <a:lnTo>
                    <a:pt x="236265" y="21176"/>
                  </a:lnTo>
                  <a:lnTo>
                    <a:pt x="190005" y="13632"/>
                  </a:lnTo>
                  <a:lnTo>
                    <a:pt x="143219" y="7712"/>
                  </a:lnTo>
                  <a:lnTo>
                    <a:pt x="95936" y="3447"/>
                  </a:lnTo>
                  <a:lnTo>
                    <a:pt x="48187" y="866"/>
                  </a:lnTo>
                  <a:lnTo>
                    <a:pt x="1" y="0"/>
                  </a:lnTo>
                  <a:close/>
                </a:path>
              </a:pathLst>
            </a:custGeom>
            <a:solidFill>
              <a:srgbClr val="2B4390"/>
            </a:solidFill>
          </p:spPr>
          <p:txBody>
            <a:bodyPr wrap="square" lIns="0" tIns="0" rIns="0" bIns="0" rtlCol="0"/>
            <a:lstStyle/>
            <a:p>
              <a:endParaRPr sz="1350"/>
            </a:p>
          </p:txBody>
        </p:sp>
        <p:sp>
          <p:nvSpPr>
            <p:cNvPr id="4" name="object 4"/>
            <p:cNvSpPr/>
            <p:nvPr/>
          </p:nvSpPr>
          <p:spPr>
            <a:xfrm>
              <a:off x="3101551" y="1608755"/>
              <a:ext cx="1314450" cy="2429510"/>
            </a:xfrm>
            <a:custGeom>
              <a:avLst/>
              <a:gdLst/>
              <a:ahLst/>
              <a:cxnLst/>
              <a:rect l="l" t="t" r="r" b="b"/>
              <a:pathLst>
                <a:path w="1314450" h="2429510">
                  <a:moveTo>
                    <a:pt x="1" y="0"/>
                  </a:moveTo>
                  <a:lnTo>
                    <a:pt x="48187" y="866"/>
                  </a:lnTo>
                  <a:lnTo>
                    <a:pt x="95936" y="3447"/>
                  </a:lnTo>
                  <a:lnTo>
                    <a:pt x="143219" y="7712"/>
                  </a:lnTo>
                  <a:lnTo>
                    <a:pt x="190005" y="13632"/>
                  </a:lnTo>
                  <a:lnTo>
                    <a:pt x="236265" y="21176"/>
                  </a:lnTo>
                  <a:lnTo>
                    <a:pt x="281970" y="30316"/>
                  </a:lnTo>
                  <a:lnTo>
                    <a:pt x="327089" y="41021"/>
                  </a:lnTo>
                  <a:lnTo>
                    <a:pt x="371593" y="53262"/>
                  </a:lnTo>
                  <a:lnTo>
                    <a:pt x="415452" y="67008"/>
                  </a:lnTo>
                  <a:lnTo>
                    <a:pt x="458637" y="82232"/>
                  </a:lnTo>
                  <a:lnTo>
                    <a:pt x="501117" y="98901"/>
                  </a:lnTo>
                  <a:lnTo>
                    <a:pt x="542863" y="116988"/>
                  </a:lnTo>
                  <a:lnTo>
                    <a:pt x="583846" y="136462"/>
                  </a:lnTo>
                  <a:lnTo>
                    <a:pt x="624036" y="157294"/>
                  </a:lnTo>
                  <a:lnTo>
                    <a:pt x="663402" y="179453"/>
                  </a:lnTo>
                  <a:lnTo>
                    <a:pt x="701916" y="202911"/>
                  </a:lnTo>
                  <a:lnTo>
                    <a:pt x="739548" y="227637"/>
                  </a:lnTo>
                  <a:lnTo>
                    <a:pt x="776267" y="253602"/>
                  </a:lnTo>
                  <a:lnTo>
                    <a:pt x="812044" y="280776"/>
                  </a:lnTo>
                  <a:lnTo>
                    <a:pt x="846850" y="309129"/>
                  </a:lnTo>
                  <a:lnTo>
                    <a:pt x="880655" y="338632"/>
                  </a:lnTo>
                  <a:lnTo>
                    <a:pt x="913429" y="369256"/>
                  </a:lnTo>
                  <a:lnTo>
                    <a:pt x="945142" y="400969"/>
                  </a:lnTo>
                  <a:lnTo>
                    <a:pt x="975766" y="433743"/>
                  </a:lnTo>
                  <a:lnTo>
                    <a:pt x="1005269" y="467548"/>
                  </a:lnTo>
                  <a:lnTo>
                    <a:pt x="1033622" y="502354"/>
                  </a:lnTo>
                  <a:lnTo>
                    <a:pt x="1060796" y="538131"/>
                  </a:lnTo>
                  <a:lnTo>
                    <a:pt x="1086761" y="574850"/>
                  </a:lnTo>
                  <a:lnTo>
                    <a:pt x="1111487" y="612482"/>
                  </a:lnTo>
                  <a:lnTo>
                    <a:pt x="1134945" y="650996"/>
                  </a:lnTo>
                  <a:lnTo>
                    <a:pt x="1157104" y="690362"/>
                  </a:lnTo>
                  <a:lnTo>
                    <a:pt x="1177936" y="730552"/>
                  </a:lnTo>
                  <a:lnTo>
                    <a:pt x="1197410" y="771535"/>
                  </a:lnTo>
                  <a:lnTo>
                    <a:pt x="1215497" y="813281"/>
                  </a:lnTo>
                  <a:lnTo>
                    <a:pt x="1232166" y="855761"/>
                  </a:lnTo>
                  <a:lnTo>
                    <a:pt x="1247390" y="898946"/>
                  </a:lnTo>
                  <a:lnTo>
                    <a:pt x="1261136" y="942805"/>
                  </a:lnTo>
                  <a:lnTo>
                    <a:pt x="1273377" y="987309"/>
                  </a:lnTo>
                  <a:lnTo>
                    <a:pt x="1284082" y="1032428"/>
                  </a:lnTo>
                  <a:lnTo>
                    <a:pt x="1293222" y="1078133"/>
                  </a:lnTo>
                  <a:lnTo>
                    <a:pt x="1300766" y="1124393"/>
                  </a:lnTo>
                  <a:lnTo>
                    <a:pt x="1306686" y="1171179"/>
                  </a:lnTo>
                  <a:lnTo>
                    <a:pt x="1310951" y="1218462"/>
                  </a:lnTo>
                  <a:lnTo>
                    <a:pt x="1313532" y="1266211"/>
                  </a:lnTo>
                  <a:lnTo>
                    <a:pt x="1314399" y="1314398"/>
                  </a:lnTo>
                  <a:lnTo>
                    <a:pt x="1313442" y="1364620"/>
                  </a:lnTo>
                  <a:lnTo>
                    <a:pt x="1310588" y="1414533"/>
                  </a:lnTo>
                  <a:lnTo>
                    <a:pt x="1305863" y="1464092"/>
                  </a:lnTo>
                  <a:lnTo>
                    <a:pt x="1299291" y="1513252"/>
                  </a:lnTo>
                  <a:lnTo>
                    <a:pt x="1290898" y="1561967"/>
                  </a:lnTo>
                  <a:lnTo>
                    <a:pt x="1280709" y="1610191"/>
                  </a:lnTo>
                  <a:lnTo>
                    <a:pt x="1268750" y="1657879"/>
                  </a:lnTo>
                  <a:lnTo>
                    <a:pt x="1255044" y="1704986"/>
                  </a:lnTo>
                  <a:lnTo>
                    <a:pt x="1239619" y="1751466"/>
                  </a:lnTo>
                  <a:lnTo>
                    <a:pt x="1222498" y="1797274"/>
                  </a:lnTo>
                  <a:lnTo>
                    <a:pt x="1203707" y="1842364"/>
                  </a:lnTo>
                  <a:lnTo>
                    <a:pt x="1183271" y="1886690"/>
                  </a:lnTo>
                  <a:lnTo>
                    <a:pt x="1161215" y="1930208"/>
                  </a:lnTo>
                  <a:lnTo>
                    <a:pt x="1137565" y="1972872"/>
                  </a:lnTo>
                  <a:lnTo>
                    <a:pt x="1112346" y="2014637"/>
                  </a:lnTo>
                  <a:lnTo>
                    <a:pt x="1085583" y="2055456"/>
                  </a:lnTo>
                  <a:lnTo>
                    <a:pt x="1057301" y="2095285"/>
                  </a:lnTo>
                  <a:lnTo>
                    <a:pt x="1027525" y="2134077"/>
                  </a:lnTo>
                  <a:lnTo>
                    <a:pt x="996281" y="2171789"/>
                  </a:lnTo>
                  <a:lnTo>
                    <a:pt x="963593" y="2208373"/>
                  </a:lnTo>
                  <a:lnTo>
                    <a:pt x="929488" y="2243786"/>
                  </a:lnTo>
                  <a:lnTo>
                    <a:pt x="893989" y="2277980"/>
                  </a:lnTo>
                  <a:lnTo>
                    <a:pt x="857123" y="2310911"/>
                  </a:lnTo>
                  <a:lnTo>
                    <a:pt x="818915" y="2342534"/>
                  </a:lnTo>
                  <a:lnTo>
                    <a:pt x="779389" y="2372802"/>
                  </a:lnTo>
                  <a:lnTo>
                    <a:pt x="738571" y="2401671"/>
                  </a:lnTo>
                  <a:lnTo>
                    <a:pt x="696487" y="2429095"/>
                  </a:lnTo>
                  <a:lnTo>
                    <a:pt x="236805" y="1693394"/>
                  </a:lnTo>
                  <a:lnTo>
                    <a:pt x="276711" y="1665367"/>
                  </a:lnTo>
                  <a:lnTo>
                    <a:pt x="312647" y="1633852"/>
                  </a:lnTo>
                  <a:lnTo>
                    <a:pt x="344525" y="1599223"/>
                  </a:lnTo>
                  <a:lnTo>
                    <a:pt x="372258" y="1561857"/>
                  </a:lnTo>
                  <a:lnTo>
                    <a:pt x="395761" y="1522129"/>
                  </a:lnTo>
                  <a:lnTo>
                    <a:pt x="414946" y="1480415"/>
                  </a:lnTo>
                  <a:lnTo>
                    <a:pt x="429726" y="1437090"/>
                  </a:lnTo>
                  <a:lnTo>
                    <a:pt x="440015" y="1392531"/>
                  </a:lnTo>
                  <a:lnTo>
                    <a:pt x="445726" y="1347112"/>
                  </a:lnTo>
                  <a:lnTo>
                    <a:pt x="446773" y="1301209"/>
                  </a:lnTo>
                  <a:lnTo>
                    <a:pt x="443067" y="1255199"/>
                  </a:lnTo>
                  <a:lnTo>
                    <a:pt x="434524" y="1209456"/>
                  </a:lnTo>
                  <a:lnTo>
                    <a:pt x="421055" y="1164357"/>
                  </a:lnTo>
                  <a:lnTo>
                    <a:pt x="402575" y="1120277"/>
                  </a:lnTo>
                  <a:lnTo>
                    <a:pt x="378997" y="1077592"/>
                  </a:lnTo>
                  <a:lnTo>
                    <a:pt x="349566" y="1035966"/>
                  </a:lnTo>
                  <a:lnTo>
                    <a:pt x="315991" y="998371"/>
                  </a:lnTo>
                  <a:lnTo>
                    <a:pt x="278691" y="965039"/>
                  </a:lnTo>
                  <a:lnTo>
                    <a:pt x="238081" y="936199"/>
                  </a:lnTo>
                  <a:lnTo>
                    <a:pt x="194579" y="912085"/>
                  </a:lnTo>
                  <a:lnTo>
                    <a:pt x="148603" y="892927"/>
                  </a:lnTo>
                  <a:lnTo>
                    <a:pt x="100569" y="878956"/>
                  </a:lnTo>
                  <a:lnTo>
                    <a:pt x="50896" y="870404"/>
                  </a:lnTo>
                  <a:lnTo>
                    <a:pt x="0" y="867502"/>
                  </a:lnTo>
                  <a:lnTo>
                    <a:pt x="1" y="0"/>
                  </a:lnTo>
                  <a:close/>
                </a:path>
              </a:pathLst>
            </a:custGeom>
            <a:ln w="19050">
              <a:solidFill>
                <a:srgbClr val="F0F2F4"/>
              </a:solidFill>
            </a:ln>
          </p:spPr>
          <p:txBody>
            <a:bodyPr wrap="square" lIns="0" tIns="0" rIns="0" bIns="0" rtlCol="0"/>
            <a:lstStyle/>
            <a:p>
              <a:endParaRPr sz="1350"/>
            </a:p>
          </p:txBody>
        </p:sp>
        <p:sp>
          <p:nvSpPr>
            <p:cNvPr id="5" name="object 5"/>
            <p:cNvSpPr/>
            <p:nvPr/>
          </p:nvSpPr>
          <p:spPr>
            <a:xfrm>
              <a:off x="1786999" y="1608755"/>
              <a:ext cx="2011045" cy="2629535"/>
            </a:xfrm>
            <a:custGeom>
              <a:avLst/>
              <a:gdLst/>
              <a:ahLst/>
              <a:cxnLst/>
              <a:rect l="l" t="t" r="r" b="b"/>
              <a:pathLst>
                <a:path w="2011045" h="2629535">
                  <a:moveTo>
                    <a:pt x="1314552" y="0"/>
                  </a:moveTo>
                  <a:lnTo>
                    <a:pt x="1265369" y="920"/>
                  </a:lnTo>
                  <a:lnTo>
                    <a:pt x="1216367" y="3671"/>
                  </a:lnTo>
                  <a:lnTo>
                    <a:pt x="1167595" y="8240"/>
                  </a:lnTo>
                  <a:lnTo>
                    <a:pt x="1119101" y="14612"/>
                  </a:lnTo>
                  <a:lnTo>
                    <a:pt x="1070936" y="22773"/>
                  </a:lnTo>
                  <a:lnTo>
                    <a:pt x="1023147" y="32709"/>
                  </a:lnTo>
                  <a:lnTo>
                    <a:pt x="975783" y="44406"/>
                  </a:lnTo>
                  <a:lnTo>
                    <a:pt x="928895" y="57851"/>
                  </a:lnTo>
                  <a:lnTo>
                    <a:pt x="882529" y="73028"/>
                  </a:lnTo>
                  <a:lnTo>
                    <a:pt x="836736" y="89925"/>
                  </a:lnTo>
                  <a:lnTo>
                    <a:pt x="791564" y="108526"/>
                  </a:lnTo>
                  <a:lnTo>
                    <a:pt x="747062" y="128818"/>
                  </a:lnTo>
                  <a:lnTo>
                    <a:pt x="703279" y="150787"/>
                  </a:lnTo>
                  <a:lnTo>
                    <a:pt x="660264" y="174420"/>
                  </a:lnTo>
                  <a:lnTo>
                    <a:pt x="618066" y="199701"/>
                  </a:lnTo>
                  <a:lnTo>
                    <a:pt x="577660" y="225969"/>
                  </a:lnTo>
                  <a:lnTo>
                    <a:pt x="538533" y="253460"/>
                  </a:lnTo>
                  <a:lnTo>
                    <a:pt x="500694" y="282131"/>
                  </a:lnTo>
                  <a:lnTo>
                    <a:pt x="464153" y="311943"/>
                  </a:lnTo>
                  <a:lnTo>
                    <a:pt x="428919" y="342854"/>
                  </a:lnTo>
                  <a:lnTo>
                    <a:pt x="395002" y="374824"/>
                  </a:lnTo>
                  <a:lnTo>
                    <a:pt x="362410" y="407810"/>
                  </a:lnTo>
                  <a:lnTo>
                    <a:pt x="331154" y="441774"/>
                  </a:lnTo>
                  <a:lnTo>
                    <a:pt x="301243" y="476672"/>
                  </a:lnTo>
                  <a:lnTo>
                    <a:pt x="272686" y="512466"/>
                  </a:lnTo>
                  <a:lnTo>
                    <a:pt x="245493" y="549113"/>
                  </a:lnTo>
                  <a:lnTo>
                    <a:pt x="219673" y="586573"/>
                  </a:lnTo>
                  <a:lnTo>
                    <a:pt x="195236" y="624804"/>
                  </a:lnTo>
                  <a:lnTo>
                    <a:pt x="172191" y="663767"/>
                  </a:lnTo>
                  <a:lnTo>
                    <a:pt x="150548" y="703420"/>
                  </a:lnTo>
                  <a:lnTo>
                    <a:pt x="130316" y="743721"/>
                  </a:lnTo>
                  <a:lnTo>
                    <a:pt x="111504" y="784631"/>
                  </a:lnTo>
                  <a:lnTo>
                    <a:pt x="94122" y="826109"/>
                  </a:lnTo>
                  <a:lnTo>
                    <a:pt x="78179" y="868112"/>
                  </a:lnTo>
                  <a:lnTo>
                    <a:pt x="63686" y="910601"/>
                  </a:lnTo>
                  <a:lnTo>
                    <a:pt x="50650" y="953534"/>
                  </a:lnTo>
                  <a:lnTo>
                    <a:pt x="39083" y="996871"/>
                  </a:lnTo>
                  <a:lnTo>
                    <a:pt x="28992" y="1040571"/>
                  </a:lnTo>
                  <a:lnTo>
                    <a:pt x="20388" y="1084592"/>
                  </a:lnTo>
                  <a:lnTo>
                    <a:pt x="13281" y="1128894"/>
                  </a:lnTo>
                  <a:lnTo>
                    <a:pt x="7678" y="1173436"/>
                  </a:lnTo>
                  <a:lnTo>
                    <a:pt x="3591" y="1218177"/>
                  </a:lnTo>
                  <a:lnTo>
                    <a:pt x="1028" y="1263076"/>
                  </a:lnTo>
                  <a:lnTo>
                    <a:pt x="0" y="1308092"/>
                  </a:lnTo>
                  <a:lnTo>
                    <a:pt x="514" y="1353185"/>
                  </a:lnTo>
                  <a:lnTo>
                    <a:pt x="2581" y="1398312"/>
                  </a:lnTo>
                  <a:lnTo>
                    <a:pt x="6211" y="1443434"/>
                  </a:lnTo>
                  <a:lnTo>
                    <a:pt x="11412" y="1488509"/>
                  </a:lnTo>
                  <a:lnTo>
                    <a:pt x="18194" y="1533497"/>
                  </a:lnTo>
                  <a:lnTo>
                    <a:pt x="26567" y="1578357"/>
                  </a:lnTo>
                  <a:lnTo>
                    <a:pt x="36539" y="1623047"/>
                  </a:lnTo>
                  <a:lnTo>
                    <a:pt x="48122" y="1667526"/>
                  </a:lnTo>
                  <a:lnTo>
                    <a:pt x="61323" y="1711755"/>
                  </a:lnTo>
                  <a:lnTo>
                    <a:pt x="76153" y="1755692"/>
                  </a:lnTo>
                  <a:lnTo>
                    <a:pt x="92620" y="1799295"/>
                  </a:lnTo>
                  <a:lnTo>
                    <a:pt x="110735" y="1842524"/>
                  </a:lnTo>
                  <a:lnTo>
                    <a:pt x="130506" y="1885339"/>
                  </a:lnTo>
                  <a:lnTo>
                    <a:pt x="151944" y="1927698"/>
                  </a:lnTo>
                  <a:lnTo>
                    <a:pt x="175057" y="1969560"/>
                  </a:lnTo>
                  <a:lnTo>
                    <a:pt x="199855" y="2010884"/>
                  </a:lnTo>
                  <a:lnTo>
                    <a:pt x="226124" y="2051290"/>
                  </a:lnTo>
                  <a:lnTo>
                    <a:pt x="253614" y="2090417"/>
                  </a:lnTo>
                  <a:lnTo>
                    <a:pt x="282286" y="2128256"/>
                  </a:lnTo>
                  <a:lnTo>
                    <a:pt x="312098" y="2164797"/>
                  </a:lnTo>
                  <a:lnTo>
                    <a:pt x="343009" y="2200031"/>
                  </a:lnTo>
                  <a:lnTo>
                    <a:pt x="374978" y="2233949"/>
                  </a:lnTo>
                  <a:lnTo>
                    <a:pt x="407965" y="2266540"/>
                  </a:lnTo>
                  <a:lnTo>
                    <a:pt x="441928" y="2297796"/>
                  </a:lnTo>
                  <a:lnTo>
                    <a:pt x="476827" y="2327707"/>
                  </a:lnTo>
                  <a:lnTo>
                    <a:pt x="512621" y="2356264"/>
                  </a:lnTo>
                  <a:lnTo>
                    <a:pt x="549268" y="2383457"/>
                  </a:lnTo>
                  <a:lnTo>
                    <a:pt x="586728" y="2409277"/>
                  </a:lnTo>
                  <a:lnTo>
                    <a:pt x="624959" y="2433714"/>
                  </a:lnTo>
                  <a:lnTo>
                    <a:pt x="663922" y="2456759"/>
                  </a:lnTo>
                  <a:lnTo>
                    <a:pt x="703575" y="2478402"/>
                  </a:lnTo>
                  <a:lnTo>
                    <a:pt x="743876" y="2498635"/>
                  </a:lnTo>
                  <a:lnTo>
                    <a:pt x="784786" y="2517446"/>
                  </a:lnTo>
                  <a:lnTo>
                    <a:pt x="826263" y="2534828"/>
                  </a:lnTo>
                  <a:lnTo>
                    <a:pt x="868267" y="2550771"/>
                  </a:lnTo>
                  <a:lnTo>
                    <a:pt x="910756" y="2565264"/>
                  </a:lnTo>
                  <a:lnTo>
                    <a:pt x="953689" y="2578300"/>
                  </a:lnTo>
                  <a:lnTo>
                    <a:pt x="997026" y="2589867"/>
                  </a:lnTo>
                  <a:lnTo>
                    <a:pt x="1040726" y="2599958"/>
                  </a:lnTo>
                  <a:lnTo>
                    <a:pt x="1084747" y="2608561"/>
                  </a:lnTo>
                  <a:lnTo>
                    <a:pt x="1129049" y="2615669"/>
                  </a:lnTo>
                  <a:lnTo>
                    <a:pt x="1173591" y="2621271"/>
                  </a:lnTo>
                  <a:lnTo>
                    <a:pt x="1218332" y="2625358"/>
                  </a:lnTo>
                  <a:lnTo>
                    <a:pt x="1263231" y="2627921"/>
                  </a:lnTo>
                  <a:lnTo>
                    <a:pt x="1308247" y="2628950"/>
                  </a:lnTo>
                  <a:lnTo>
                    <a:pt x="1353339" y="2628436"/>
                  </a:lnTo>
                  <a:lnTo>
                    <a:pt x="1398467" y="2626368"/>
                  </a:lnTo>
                  <a:lnTo>
                    <a:pt x="1443589" y="2622739"/>
                  </a:lnTo>
                  <a:lnTo>
                    <a:pt x="1488664" y="2617538"/>
                  </a:lnTo>
                  <a:lnTo>
                    <a:pt x="1533652" y="2610756"/>
                  </a:lnTo>
                  <a:lnTo>
                    <a:pt x="1578511" y="2602383"/>
                  </a:lnTo>
                  <a:lnTo>
                    <a:pt x="1623201" y="2592410"/>
                  </a:lnTo>
                  <a:lnTo>
                    <a:pt x="1667681" y="2580828"/>
                  </a:lnTo>
                  <a:lnTo>
                    <a:pt x="1711909" y="2567626"/>
                  </a:lnTo>
                  <a:lnTo>
                    <a:pt x="1755846" y="2552797"/>
                  </a:lnTo>
                  <a:lnTo>
                    <a:pt x="1799449" y="2536329"/>
                  </a:lnTo>
                  <a:lnTo>
                    <a:pt x="1842679" y="2518215"/>
                  </a:lnTo>
                  <a:lnTo>
                    <a:pt x="1885493" y="2498443"/>
                  </a:lnTo>
                  <a:lnTo>
                    <a:pt x="1927852" y="2477006"/>
                  </a:lnTo>
                  <a:lnTo>
                    <a:pt x="1969714" y="2453892"/>
                  </a:lnTo>
                  <a:lnTo>
                    <a:pt x="2011039" y="2429094"/>
                  </a:lnTo>
                  <a:lnTo>
                    <a:pt x="1551357" y="1693395"/>
                  </a:lnTo>
                  <a:lnTo>
                    <a:pt x="1507499" y="1717495"/>
                  </a:lnTo>
                  <a:lnTo>
                    <a:pt x="1461440" y="1736463"/>
                  </a:lnTo>
                  <a:lnTo>
                    <a:pt x="1413630" y="1750171"/>
                  </a:lnTo>
                  <a:lnTo>
                    <a:pt x="1364517" y="1758491"/>
                  </a:lnTo>
                  <a:lnTo>
                    <a:pt x="1314552" y="1761293"/>
                  </a:lnTo>
                  <a:lnTo>
                    <a:pt x="1265858" y="1758670"/>
                  </a:lnTo>
                  <a:lnTo>
                    <a:pt x="1218682" y="1750985"/>
                  </a:lnTo>
                  <a:lnTo>
                    <a:pt x="1173298" y="1738510"/>
                  </a:lnTo>
                  <a:lnTo>
                    <a:pt x="1129979" y="1721516"/>
                  </a:lnTo>
                  <a:lnTo>
                    <a:pt x="1088995" y="1700278"/>
                  </a:lnTo>
                  <a:lnTo>
                    <a:pt x="1050621" y="1675068"/>
                  </a:lnTo>
                  <a:lnTo>
                    <a:pt x="1015129" y="1646157"/>
                  </a:lnTo>
                  <a:lnTo>
                    <a:pt x="982792" y="1613820"/>
                  </a:lnTo>
                  <a:lnTo>
                    <a:pt x="953882" y="1578328"/>
                  </a:lnTo>
                  <a:lnTo>
                    <a:pt x="928671" y="1539954"/>
                  </a:lnTo>
                  <a:lnTo>
                    <a:pt x="907433" y="1498971"/>
                  </a:lnTo>
                  <a:lnTo>
                    <a:pt x="890440" y="1455651"/>
                  </a:lnTo>
                  <a:lnTo>
                    <a:pt x="877964" y="1410267"/>
                  </a:lnTo>
                  <a:lnTo>
                    <a:pt x="870279" y="1363092"/>
                  </a:lnTo>
                  <a:lnTo>
                    <a:pt x="867657" y="1314397"/>
                  </a:lnTo>
                  <a:lnTo>
                    <a:pt x="870279" y="1265703"/>
                  </a:lnTo>
                  <a:lnTo>
                    <a:pt x="877964" y="1218528"/>
                  </a:lnTo>
                  <a:lnTo>
                    <a:pt x="890440" y="1173144"/>
                  </a:lnTo>
                  <a:lnTo>
                    <a:pt x="907433" y="1129824"/>
                  </a:lnTo>
                  <a:lnTo>
                    <a:pt x="928671" y="1088841"/>
                  </a:lnTo>
                  <a:lnTo>
                    <a:pt x="953882" y="1050467"/>
                  </a:lnTo>
                  <a:lnTo>
                    <a:pt x="982792" y="1014975"/>
                  </a:lnTo>
                  <a:lnTo>
                    <a:pt x="1015129" y="982638"/>
                  </a:lnTo>
                  <a:lnTo>
                    <a:pt x="1050621" y="953727"/>
                  </a:lnTo>
                  <a:lnTo>
                    <a:pt x="1088995" y="928517"/>
                  </a:lnTo>
                  <a:lnTo>
                    <a:pt x="1129979" y="907278"/>
                  </a:lnTo>
                  <a:lnTo>
                    <a:pt x="1173298" y="890285"/>
                  </a:lnTo>
                  <a:lnTo>
                    <a:pt x="1218682" y="877810"/>
                  </a:lnTo>
                  <a:lnTo>
                    <a:pt x="1265858" y="870125"/>
                  </a:lnTo>
                  <a:lnTo>
                    <a:pt x="1314552" y="867502"/>
                  </a:lnTo>
                  <a:lnTo>
                    <a:pt x="1314552" y="0"/>
                  </a:lnTo>
                  <a:close/>
                </a:path>
              </a:pathLst>
            </a:custGeom>
            <a:solidFill>
              <a:srgbClr val="8A969B"/>
            </a:solidFill>
          </p:spPr>
          <p:txBody>
            <a:bodyPr wrap="square" lIns="0" tIns="0" rIns="0" bIns="0" rtlCol="0"/>
            <a:lstStyle/>
            <a:p>
              <a:endParaRPr sz="1350"/>
            </a:p>
          </p:txBody>
        </p:sp>
        <p:sp>
          <p:nvSpPr>
            <p:cNvPr id="6" name="object 6"/>
            <p:cNvSpPr/>
            <p:nvPr/>
          </p:nvSpPr>
          <p:spPr>
            <a:xfrm>
              <a:off x="1787000" y="1608756"/>
              <a:ext cx="2011045" cy="2629535"/>
            </a:xfrm>
            <a:custGeom>
              <a:avLst/>
              <a:gdLst/>
              <a:ahLst/>
              <a:cxnLst/>
              <a:rect l="l" t="t" r="r" b="b"/>
              <a:pathLst>
                <a:path w="2011045" h="2629535">
                  <a:moveTo>
                    <a:pt x="2011038" y="2429094"/>
                  </a:moveTo>
                  <a:lnTo>
                    <a:pt x="1969714" y="2453893"/>
                  </a:lnTo>
                  <a:lnTo>
                    <a:pt x="1927852" y="2477006"/>
                  </a:lnTo>
                  <a:lnTo>
                    <a:pt x="1885493" y="2498443"/>
                  </a:lnTo>
                  <a:lnTo>
                    <a:pt x="1842678" y="2518215"/>
                  </a:lnTo>
                  <a:lnTo>
                    <a:pt x="1799449" y="2536329"/>
                  </a:lnTo>
                  <a:lnTo>
                    <a:pt x="1755845" y="2552797"/>
                  </a:lnTo>
                  <a:lnTo>
                    <a:pt x="1711909" y="2567626"/>
                  </a:lnTo>
                  <a:lnTo>
                    <a:pt x="1667680" y="2580828"/>
                  </a:lnTo>
                  <a:lnTo>
                    <a:pt x="1623201" y="2592410"/>
                  </a:lnTo>
                  <a:lnTo>
                    <a:pt x="1578511" y="2602383"/>
                  </a:lnTo>
                  <a:lnTo>
                    <a:pt x="1533651" y="2610756"/>
                  </a:lnTo>
                  <a:lnTo>
                    <a:pt x="1488663" y="2617538"/>
                  </a:lnTo>
                  <a:lnTo>
                    <a:pt x="1443588" y="2622739"/>
                  </a:lnTo>
                  <a:lnTo>
                    <a:pt x="1398466" y="2626368"/>
                  </a:lnTo>
                  <a:lnTo>
                    <a:pt x="1353339" y="2628436"/>
                  </a:lnTo>
                  <a:lnTo>
                    <a:pt x="1308247" y="2628950"/>
                  </a:lnTo>
                  <a:lnTo>
                    <a:pt x="1263230" y="2627921"/>
                  </a:lnTo>
                  <a:lnTo>
                    <a:pt x="1218331" y="2625358"/>
                  </a:lnTo>
                  <a:lnTo>
                    <a:pt x="1173591" y="2621271"/>
                  </a:lnTo>
                  <a:lnTo>
                    <a:pt x="1129049" y="2615669"/>
                  </a:lnTo>
                  <a:lnTo>
                    <a:pt x="1084746" y="2608561"/>
                  </a:lnTo>
                  <a:lnTo>
                    <a:pt x="1040725" y="2599958"/>
                  </a:lnTo>
                  <a:lnTo>
                    <a:pt x="997026" y="2589867"/>
                  </a:lnTo>
                  <a:lnTo>
                    <a:pt x="953689" y="2578300"/>
                  </a:lnTo>
                  <a:lnTo>
                    <a:pt x="910755" y="2565264"/>
                  </a:lnTo>
                  <a:lnTo>
                    <a:pt x="868266" y="2550771"/>
                  </a:lnTo>
                  <a:lnTo>
                    <a:pt x="826263" y="2534828"/>
                  </a:lnTo>
                  <a:lnTo>
                    <a:pt x="784786" y="2517446"/>
                  </a:lnTo>
                  <a:lnTo>
                    <a:pt x="743876" y="2498634"/>
                  </a:lnTo>
                  <a:lnTo>
                    <a:pt x="703574" y="2478402"/>
                  </a:lnTo>
                  <a:lnTo>
                    <a:pt x="663921" y="2456759"/>
                  </a:lnTo>
                  <a:lnTo>
                    <a:pt x="624959" y="2433714"/>
                  </a:lnTo>
                  <a:lnTo>
                    <a:pt x="586727" y="2409277"/>
                  </a:lnTo>
                  <a:lnTo>
                    <a:pt x="549267" y="2383457"/>
                  </a:lnTo>
                  <a:lnTo>
                    <a:pt x="512620" y="2356264"/>
                  </a:lnTo>
                  <a:lnTo>
                    <a:pt x="476827" y="2327707"/>
                  </a:lnTo>
                  <a:lnTo>
                    <a:pt x="441928" y="2297796"/>
                  </a:lnTo>
                  <a:lnTo>
                    <a:pt x="407965" y="2266540"/>
                  </a:lnTo>
                  <a:lnTo>
                    <a:pt x="374978" y="2233949"/>
                  </a:lnTo>
                  <a:lnTo>
                    <a:pt x="343009" y="2200031"/>
                  </a:lnTo>
                  <a:lnTo>
                    <a:pt x="312098" y="2164797"/>
                  </a:lnTo>
                  <a:lnTo>
                    <a:pt x="282286" y="2128256"/>
                  </a:lnTo>
                  <a:lnTo>
                    <a:pt x="253614" y="2090417"/>
                  </a:lnTo>
                  <a:lnTo>
                    <a:pt x="226124" y="2051290"/>
                  </a:lnTo>
                  <a:lnTo>
                    <a:pt x="199855" y="2010884"/>
                  </a:lnTo>
                  <a:lnTo>
                    <a:pt x="175057" y="1969560"/>
                  </a:lnTo>
                  <a:lnTo>
                    <a:pt x="151944" y="1927698"/>
                  </a:lnTo>
                  <a:lnTo>
                    <a:pt x="130506" y="1885339"/>
                  </a:lnTo>
                  <a:lnTo>
                    <a:pt x="110735" y="1842524"/>
                  </a:lnTo>
                  <a:lnTo>
                    <a:pt x="92620" y="1799295"/>
                  </a:lnTo>
                  <a:lnTo>
                    <a:pt x="76153" y="1755691"/>
                  </a:lnTo>
                  <a:lnTo>
                    <a:pt x="61323" y="1711755"/>
                  </a:lnTo>
                  <a:lnTo>
                    <a:pt x="48122" y="1667526"/>
                  </a:lnTo>
                  <a:lnTo>
                    <a:pt x="36540" y="1623047"/>
                  </a:lnTo>
                  <a:lnTo>
                    <a:pt x="26567" y="1578356"/>
                  </a:lnTo>
                  <a:lnTo>
                    <a:pt x="18194" y="1533497"/>
                  </a:lnTo>
                  <a:lnTo>
                    <a:pt x="11412" y="1488509"/>
                  </a:lnTo>
                  <a:lnTo>
                    <a:pt x="6211" y="1443434"/>
                  </a:lnTo>
                  <a:lnTo>
                    <a:pt x="2581" y="1398312"/>
                  </a:lnTo>
                  <a:lnTo>
                    <a:pt x="514" y="1353185"/>
                  </a:lnTo>
                  <a:lnTo>
                    <a:pt x="0" y="1308092"/>
                  </a:lnTo>
                  <a:lnTo>
                    <a:pt x="1028" y="1263076"/>
                  </a:lnTo>
                  <a:lnTo>
                    <a:pt x="3591" y="1218177"/>
                  </a:lnTo>
                  <a:lnTo>
                    <a:pt x="7678" y="1173436"/>
                  </a:lnTo>
                  <a:lnTo>
                    <a:pt x="13281" y="1128894"/>
                  </a:lnTo>
                  <a:lnTo>
                    <a:pt x="20388" y="1084592"/>
                  </a:lnTo>
                  <a:lnTo>
                    <a:pt x="28992" y="1040571"/>
                  </a:lnTo>
                  <a:lnTo>
                    <a:pt x="39082" y="996871"/>
                  </a:lnTo>
                  <a:lnTo>
                    <a:pt x="50650" y="953534"/>
                  </a:lnTo>
                  <a:lnTo>
                    <a:pt x="63685" y="910601"/>
                  </a:lnTo>
                  <a:lnTo>
                    <a:pt x="78179" y="868112"/>
                  </a:lnTo>
                  <a:lnTo>
                    <a:pt x="94122" y="826109"/>
                  </a:lnTo>
                  <a:lnTo>
                    <a:pt x="111503" y="784631"/>
                  </a:lnTo>
                  <a:lnTo>
                    <a:pt x="130315" y="743722"/>
                  </a:lnTo>
                  <a:lnTo>
                    <a:pt x="150547" y="703420"/>
                  </a:lnTo>
                  <a:lnTo>
                    <a:pt x="172191" y="663767"/>
                  </a:lnTo>
                  <a:lnTo>
                    <a:pt x="195236" y="624804"/>
                  </a:lnTo>
                  <a:lnTo>
                    <a:pt x="219673" y="586573"/>
                  </a:lnTo>
                  <a:lnTo>
                    <a:pt x="245493" y="549113"/>
                  </a:lnTo>
                  <a:lnTo>
                    <a:pt x="272686" y="512466"/>
                  </a:lnTo>
                  <a:lnTo>
                    <a:pt x="301242" y="476672"/>
                  </a:lnTo>
                  <a:lnTo>
                    <a:pt x="331154" y="441774"/>
                  </a:lnTo>
                  <a:lnTo>
                    <a:pt x="362410" y="407811"/>
                  </a:lnTo>
                  <a:lnTo>
                    <a:pt x="395001" y="374824"/>
                  </a:lnTo>
                  <a:lnTo>
                    <a:pt x="428919" y="342854"/>
                  </a:lnTo>
                  <a:lnTo>
                    <a:pt x="464153" y="311943"/>
                  </a:lnTo>
                  <a:lnTo>
                    <a:pt x="500694" y="282132"/>
                  </a:lnTo>
                  <a:lnTo>
                    <a:pt x="538533" y="253460"/>
                  </a:lnTo>
                  <a:lnTo>
                    <a:pt x="577660" y="225969"/>
                  </a:lnTo>
                  <a:lnTo>
                    <a:pt x="618065" y="199701"/>
                  </a:lnTo>
                  <a:lnTo>
                    <a:pt x="660264" y="174420"/>
                  </a:lnTo>
                  <a:lnTo>
                    <a:pt x="703279" y="150787"/>
                  </a:lnTo>
                  <a:lnTo>
                    <a:pt x="747062" y="128818"/>
                  </a:lnTo>
                  <a:lnTo>
                    <a:pt x="791564" y="108526"/>
                  </a:lnTo>
                  <a:lnTo>
                    <a:pt x="836736" y="89924"/>
                  </a:lnTo>
                  <a:lnTo>
                    <a:pt x="882529" y="73028"/>
                  </a:lnTo>
                  <a:lnTo>
                    <a:pt x="928894" y="57850"/>
                  </a:lnTo>
                  <a:lnTo>
                    <a:pt x="975783" y="44406"/>
                  </a:lnTo>
                  <a:lnTo>
                    <a:pt x="1023147" y="32709"/>
                  </a:lnTo>
                  <a:lnTo>
                    <a:pt x="1070936" y="22773"/>
                  </a:lnTo>
                  <a:lnTo>
                    <a:pt x="1119101" y="14612"/>
                  </a:lnTo>
                  <a:lnTo>
                    <a:pt x="1167595" y="8240"/>
                  </a:lnTo>
                  <a:lnTo>
                    <a:pt x="1216367" y="3671"/>
                  </a:lnTo>
                  <a:lnTo>
                    <a:pt x="1265369" y="920"/>
                  </a:lnTo>
                  <a:lnTo>
                    <a:pt x="1314552" y="0"/>
                  </a:lnTo>
                  <a:lnTo>
                    <a:pt x="1314551" y="867502"/>
                  </a:lnTo>
                  <a:lnTo>
                    <a:pt x="1265857" y="870124"/>
                  </a:lnTo>
                  <a:lnTo>
                    <a:pt x="1218682" y="877810"/>
                  </a:lnTo>
                  <a:lnTo>
                    <a:pt x="1173298" y="890285"/>
                  </a:lnTo>
                  <a:lnTo>
                    <a:pt x="1129978" y="907278"/>
                  </a:lnTo>
                  <a:lnTo>
                    <a:pt x="1088995" y="928516"/>
                  </a:lnTo>
                  <a:lnTo>
                    <a:pt x="1050621" y="953727"/>
                  </a:lnTo>
                  <a:lnTo>
                    <a:pt x="1015129" y="982637"/>
                  </a:lnTo>
                  <a:lnTo>
                    <a:pt x="982791" y="1014975"/>
                  </a:lnTo>
                  <a:lnTo>
                    <a:pt x="953881" y="1050467"/>
                  </a:lnTo>
                  <a:lnTo>
                    <a:pt x="928670" y="1088841"/>
                  </a:lnTo>
                  <a:lnTo>
                    <a:pt x="907432" y="1129824"/>
                  </a:lnTo>
                  <a:lnTo>
                    <a:pt x="890439" y="1173144"/>
                  </a:lnTo>
                  <a:lnTo>
                    <a:pt x="877964" y="1218528"/>
                  </a:lnTo>
                  <a:lnTo>
                    <a:pt x="870278" y="1265703"/>
                  </a:lnTo>
                  <a:lnTo>
                    <a:pt x="867656" y="1314397"/>
                  </a:lnTo>
                  <a:lnTo>
                    <a:pt x="870278" y="1363091"/>
                  </a:lnTo>
                  <a:lnTo>
                    <a:pt x="877964" y="1410267"/>
                  </a:lnTo>
                  <a:lnTo>
                    <a:pt x="890439" y="1455651"/>
                  </a:lnTo>
                  <a:lnTo>
                    <a:pt x="907432" y="1498970"/>
                  </a:lnTo>
                  <a:lnTo>
                    <a:pt x="928670" y="1539954"/>
                  </a:lnTo>
                  <a:lnTo>
                    <a:pt x="953881" y="1578328"/>
                  </a:lnTo>
                  <a:lnTo>
                    <a:pt x="982791" y="1613820"/>
                  </a:lnTo>
                  <a:lnTo>
                    <a:pt x="1015129" y="1646157"/>
                  </a:lnTo>
                  <a:lnTo>
                    <a:pt x="1050621" y="1675067"/>
                  </a:lnTo>
                  <a:lnTo>
                    <a:pt x="1088995" y="1700278"/>
                  </a:lnTo>
                  <a:lnTo>
                    <a:pt x="1129978" y="1721516"/>
                  </a:lnTo>
                  <a:lnTo>
                    <a:pt x="1173298" y="1738509"/>
                  </a:lnTo>
                  <a:lnTo>
                    <a:pt x="1218682" y="1750985"/>
                  </a:lnTo>
                  <a:lnTo>
                    <a:pt x="1265857" y="1758670"/>
                  </a:lnTo>
                  <a:lnTo>
                    <a:pt x="1314551" y="1761292"/>
                  </a:lnTo>
                  <a:lnTo>
                    <a:pt x="1364517" y="1758491"/>
                  </a:lnTo>
                  <a:lnTo>
                    <a:pt x="1413629" y="1750171"/>
                  </a:lnTo>
                  <a:lnTo>
                    <a:pt x="1461439" y="1736463"/>
                  </a:lnTo>
                  <a:lnTo>
                    <a:pt x="1507498" y="1717494"/>
                  </a:lnTo>
                  <a:lnTo>
                    <a:pt x="1551356" y="1693394"/>
                  </a:lnTo>
                  <a:lnTo>
                    <a:pt x="2011038" y="2429094"/>
                  </a:lnTo>
                  <a:close/>
                </a:path>
              </a:pathLst>
            </a:custGeom>
            <a:ln w="19050">
              <a:solidFill>
                <a:srgbClr val="F0F2F4"/>
              </a:solidFill>
            </a:ln>
          </p:spPr>
          <p:txBody>
            <a:bodyPr wrap="square" lIns="0" tIns="0" rIns="0" bIns="0" rtlCol="0"/>
            <a:lstStyle/>
            <a:p>
              <a:endParaRPr sz="1350"/>
            </a:p>
          </p:txBody>
        </p:sp>
      </p:grpSp>
      <p:sp>
        <p:nvSpPr>
          <p:cNvPr id="7" name="object 7"/>
          <p:cNvSpPr txBox="1"/>
          <p:nvPr/>
        </p:nvSpPr>
        <p:spPr>
          <a:xfrm>
            <a:off x="5481261" y="1909953"/>
            <a:ext cx="324326" cy="171201"/>
          </a:xfrm>
          <a:prstGeom prst="rect">
            <a:avLst/>
          </a:prstGeom>
        </p:spPr>
        <p:txBody>
          <a:bodyPr vert="horz" wrap="square" lIns="0" tIns="9525" rIns="0" bIns="0" rtlCol="0">
            <a:spAutoFit/>
          </a:bodyPr>
          <a:lstStyle/>
          <a:p>
            <a:pPr marL="9525">
              <a:spcBef>
                <a:spcPts val="75"/>
              </a:spcBef>
            </a:pPr>
            <a:r>
              <a:rPr sz="1050" b="1" dirty="0">
                <a:solidFill>
                  <a:srgbClr val="F0F2F4"/>
                </a:solidFill>
                <a:latin typeface="Calibri"/>
                <a:cs typeface="Calibri"/>
              </a:rPr>
              <a:t>750,0</a:t>
            </a:r>
            <a:endParaRPr sz="1050">
              <a:latin typeface="Calibri"/>
              <a:cs typeface="Calibri"/>
            </a:endParaRPr>
          </a:p>
        </p:txBody>
      </p:sp>
      <p:sp>
        <p:nvSpPr>
          <p:cNvPr id="8" name="object 8"/>
          <p:cNvSpPr txBox="1"/>
          <p:nvPr/>
        </p:nvSpPr>
        <p:spPr>
          <a:xfrm>
            <a:off x="4270554" y="1701165"/>
            <a:ext cx="485775" cy="194284"/>
          </a:xfrm>
          <a:prstGeom prst="rect">
            <a:avLst/>
          </a:prstGeom>
        </p:spPr>
        <p:txBody>
          <a:bodyPr vert="horz" wrap="square" lIns="0" tIns="9525" rIns="0" bIns="0" rtlCol="0">
            <a:spAutoFit/>
          </a:bodyPr>
          <a:lstStyle/>
          <a:p>
            <a:pPr marL="9525">
              <a:spcBef>
                <a:spcPts val="75"/>
              </a:spcBef>
            </a:pPr>
            <a:r>
              <a:rPr sz="1200" b="1" dirty="0">
                <a:solidFill>
                  <a:srgbClr val="F0F2F4"/>
                </a:solidFill>
                <a:latin typeface="Calibri"/>
                <a:cs typeface="Calibri"/>
              </a:rPr>
              <a:t>1.074,3</a:t>
            </a:r>
            <a:endParaRPr sz="1200">
              <a:latin typeface="Calibri"/>
              <a:cs typeface="Calibri"/>
            </a:endParaRPr>
          </a:p>
        </p:txBody>
      </p:sp>
      <p:grpSp>
        <p:nvGrpSpPr>
          <p:cNvPr id="9" name="object 9"/>
          <p:cNvGrpSpPr/>
          <p:nvPr/>
        </p:nvGrpSpPr>
        <p:grpSpPr>
          <a:xfrm>
            <a:off x="3835303" y="1032089"/>
            <a:ext cx="2313623" cy="2310765"/>
            <a:chOff x="1557738" y="1376118"/>
            <a:chExt cx="3084830" cy="3081020"/>
          </a:xfrm>
        </p:grpSpPr>
        <p:sp>
          <p:nvSpPr>
            <p:cNvPr id="10" name="object 10"/>
            <p:cNvSpPr/>
            <p:nvPr/>
          </p:nvSpPr>
          <p:spPr>
            <a:xfrm>
              <a:off x="1667276" y="1485656"/>
              <a:ext cx="2861945" cy="2861945"/>
            </a:xfrm>
            <a:custGeom>
              <a:avLst/>
              <a:gdLst/>
              <a:ahLst/>
              <a:cxnLst/>
              <a:rect l="l" t="t" r="r" b="b"/>
              <a:pathLst>
                <a:path w="2861945" h="2861945">
                  <a:moveTo>
                    <a:pt x="0" y="1430665"/>
                  </a:moveTo>
                  <a:lnTo>
                    <a:pt x="796" y="1382480"/>
                  </a:lnTo>
                  <a:lnTo>
                    <a:pt x="3167" y="1334694"/>
                  </a:lnTo>
                  <a:lnTo>
                    <a:pt x="7090" y="1287333"/>
                  </a:lnTo>
                  <a:lnTo>
                    <a:pt x="12538" y="1240420"/>
                  </a:lnTo>
                  <a:lnTo>
                    <a:pt x="19486" y="1193981"/>
                  </a:lnTo>
                  <a:lnTo>
                    <a:pt x="27910" y="1148042"/>
                  </a:lnTo>
                  <a:lnTo>
                    <a:pt x="37784" y="1102626"/>
                  </a:lnTo>
                  <a:lnTo>
                    <a:pt x="49084" y="1057760"/>
                  </a:lnTo>
                  <a:lnTo>
                    <a:pt x="61784" y="1013467"/>
                  </a:lnTo>
                  <a:lnTo>
                    <a:pt x="75860" y="969774"/>
                  </a:lnTo>
                  <a:lnTo>
                    <a:pt x="91285" y="926705"/>
                  </a:lnTo>
                  <a:lnTo>
                    <a:pt x="108036" y="884286"/>
                  </a:lnTo>
                  <a:lnTo>
                    <a:pt x="126088" y="842540"/>
                  </a:lnTo>
                  <a:lnTo>
                    <a:pt x="145414" y="801494"/>
                  </a:lnTo>
                  <a:lnTo>
                    <a:pt x="165990" y="761173"/>
                  </a:lnTo>
                  <a:lnTo>
                    <a:pt x="187792" y="721600"/>
                  </a:lnTo>
                  <a:lnTo>
                    <a:pt x="210794" y="682803"/>
                  </a:lnTo>
                  <a:lnTo>
                    <a:pt x="234971" y="644804"/>
                  </a:lnTo>
                  <a:lnTo>
                    <a:pt x="260297" y="607630"/>
                  </a:lnTo>
                  <a:lnTo>
                    <a:pt x="286749" y="571306"/>
                  </a:lnTo>
                  <a:lnTo>
                    <a:pt x="314301" y="535857"/>
                  </a:lnTo>
                  <a:lnTo>
                    <a:pt x="342927" y="501306"/>
                  </a:lnTo>
                  <a:lnTo>
                    <a:pt x="372603" y="467681"/>
                  </a:lnTo>
                  <a:lnTo>
                    <a:pt x="403305" y="435005"/>
                  </a:lnTo>
                  <a:lnTo>
                    <a:pt x="435005" y="403305"/>
                  </a:lnTo>
                  <a:lnTo>
                    <a:pt x="467681" y="372603"/>
                  </a:lnTo>
                  <a:lnTo>
                    <a:pt x="501306" y="342927"/>
                  </a:lnTo>
                  <a:lnTo>
                    <a:pt x="535857" y="314301"/>
                  </a:lnTo>
                  <a:lnTo>
                    <a:pt x="571306" y="286749"/>
                  </a:lnTo>
                  <a:lnTo>
                    <a:pt x="607630" y="260297"/>
                  </a:lnTo>
                  <a:lnTo>
                    <a:pt x="644804" y="234971"/>
                  </a:lnTo>
                  <a:lnTo>
                    <a:pt x="682803" y="210794"/>
                  </a:lnTo>
                  <a:lnTo>
                    <a:pt x="721600" y="187792"/>
                  </a:lnTo>
                  <a:lnTo>
                    <a:pt x="761173" y="165990"/>
                  </a:lnTo>
                  <a:lnTo>
                    <a:pt x="801494" y="145414"/>
                  </a:lnTo>
                  <a:lnTo>
                    <a:pt x="842540" y="126088"/>
                  </a:lnTo>
                  <a:lnTo>
                    <a:pt x="884286" y="108036"/>
                  </a:lnTo>
                  <a:lnTo>
                    <a:pt x="926705" y="91285"/>
                  </a:lnTo>
                  <a:lnTo>
                    <a:pt x="969774" y="75860"/>
                  </a:lnTo>
                  <a:lnTo>
                    <a:pt x="1013467" y="61784"/>
                  </a:lnTo>
                  <a:lnTo>
                    <a:pt x="1057760" y="49084"/>
                  </a:lnTo>
                  <a:lnTo>
                    <a:pt x="1102626" y="37784"/>
                  </a:lnTo>
                  <a:lnTo>
                    <a:pt x="1148042" y="27910"/>
                  </a:lnTo>
                  <a:lnTo>
                    <a:pt x="1193981" y="19486"/>
                  </a:lnTo>
                  <a:lnTo>
                    <a:pt x="1240420" y="12538"/>
                  </a:lnTo>
                  <a:lnTo>
                    <a:pt x="1287333" y="7090"/>
                  </a:lnTo>
                  <a:lnTo>
                    <a:pt x="1334694" y="3167"/>
                  </a:lnTo>
                  <a:lnTo>
                    <a:pt x="1382480" y="796"/>
                  </a:lnTo>
                  <a:lnTo>
                    <a:pt x="1430665" y="0"/>
                  </a:lnTo>
                  <a:lnTo>
                    <a:pt x="1478849" y="796"/>
                  </a:lnTo>
                  <a:lnTo>
                    <a:pt x="1526635" y="3167"/>
                  </a:lnTo>
                  <a:lnTo>
                    <a:pt x="1573996" y="7090"/>
                  </a:lnTo>
                  <a:lnTo>
                    <a:pt x="1620909" y="12538"/>
                  </a:lnTo>
                  <a:lnTo>
                    <a:pt x="1667348" y="19486"/>
                  </a:lnTo>
                  <a:lnTo>
                    <a:pt x="1713287" y="27910"/>
                  </a:lnTo>
                  <a:lnTo>
                    <a:pt x="1758703" y="37784"/>
                  </a:lnTo>
                  <a:lnTo>
                    <a:pt x="1803569" y="49084"/>
                  </a:lnTo>
                  <a:lnTo>
                    <a:pt x="1847862" y="61784"/>
                  </a:lnTo>
                  <a:lnTo>
                    <a:pt x="1891555" y="75860"/>
                  </a:lnTo>
                  <a:lnTo>
                    <a:pt x="1934624" y="91285"/>
                  </a:lnTo>
                  <a:lnTo>
                    <a:pt x="1977043" y="108036"/>
                  </a:lnTo>
                  <a:lnTo>
                    <a:pt x="2018789" y="126088"/>
                  </a:lnTo>
                  <a:lnTo>
                    <a:pt x="2059835" y="145414"/>
                  </a:lnTo>
                  <a:lnTo>
                    <a:pt x="2100156" y="165990"/>
                  </a:lnTo>
                  <a:lnTo>
                    <a:pt x="2139728" y="187792"/>
                  </a:lnTo>
                  <a:lnTo>
                    <a:pt x="2178526" y="210794"/>
                  </a:lnTo>
                  <a:lnTo>
                    <a:pt x="2216525" y="234971"/>
                  </a:lnTo>
                  <a:lnTo>
                    <a:pt x="2253698" y="260297"/>
                  </a:lnTo>
                  <a:lnTo>
                    <a:pt x="2290023" y="286749"/>
                  </a:lnTo>
                  <a:lnTo>
                    <a:pt x="2325472" y="314301"/>
                  </a:lnTo>
                  <a:lnTo>
                    <a:pt x="2360022" y="342927"/>
                  </a:lnTo>
                  <a:lnTo>
                    <a:pt x="2393648" y="372603"/>
                  </a:lnTo>
                  <a:lnTo>
                    <a:pt x="2426323" y="403305"/>
                  </a:lnTo>
                  <a:lnTo>
                    <a:pt x="2458024" y="435005"/>
                  </a:lnTo>
                  <a:lnTo>
                    <a:pt x="2488726" y="467681"/>
                  </a:lnTo>
                  <a:lnTo>
                    <a:pt x="2518402" y="501306"/>
                  </a:lnTo>
                  <a:lnTo>
                    <a:pt x="2547028" y="535857"/>
                  </a:lnTo>
                  <a:lnTo>
                    <a:pt x="2574580" y="571306"/>
                  </a:lnTo>
                  <a:lnTo>
                    <a:pt x="2601032" y="607630"/>
                  </a:lnTo>
                  <a:lnTo>
                    <a:pt x="2626358" y="644804"/>
                  </a:lnTo>
                  <a:lnTo>
                    <a:pt x="2650535" y="682803"/>
                  </a:lnTo>
                  <a:lnTo>
                    <a:pt x="2673537" y="721600"/>
                  </a:lnTo>
                  <a:lnTo>
                    <a:pt x="2695338" y="761173"/>
                  </a:lnTo>
                  <a:lnTo>
                    <a:pt x="2715915" y="801494"/>
                  </a:lnTo>
                  <a:lnTo>
                    <a:pt x="2735241" y="842540"/>
                  </a:lnTo>
                  <a:lnTo>
                    <a:pt x="2753293" y="884286"/>
                  </a:lnTo>
                  <a:lnTo>
                    <a:pt x="2770044" y="926705"/>
                  </a:lnTo>
                  <a:lnTo>
                    <a:pt x="2785469" y="969774"/>
                  </a:lnTo>
                  <a:lnTo>
                    <a:pt x="2799545" y="1013467"/>
                  </a:lnTo>
                  <a:lnTo>
                    <a:pt x="2812245" y="1057760"/>
                  </a:lnTo>
                  <a:lnTo>
                    <a:pt x="2823545" y="1102626"/>
                  </a:lnTo>
                  <a:lnTo>
                    <a:pt x="2833419" y="1148042"/>
                  </a:lnTo>
                  <a:lnTo>
                    <a:pt x="2841843" y="1193981"/>
                  </a:lnTo>
                  <a:lnTo>
                    <a:pt x="2848791" y="1240420"/>
                  </a:lnTo>
                  <a:lnTo>
                    <a:pt x="2854239" y="1287333"/>
                  </a:lnTo>
                  <a:lnTo>
                    <a:pt x="2858162" y="1334694"/>
                  </a:lnTo>
                  <a:lnTo>
                    <a:pt x="2860533" y="1382480"/>
                  </a:lnTo>
                  <a:lnTo>
                    <a:pt x="2861330" y="1430665"/>
                  </a:lnTo>
                  <a:lnTo>
                    <a:pt x="2860533" y="1478849"/>
                  </a:lnTo>
                  <a:lnTo>
                    <a:pt x="2858162" y="1526635"/>
                  </a:lnTo>
                  <a:lnTo>
                    <a:pt x="2854239" y="1573996"/>
                  </a:lnTo>
                  <a:lnTo>
                    <a:pt x="2848791" y="1620909"/>
                  </a:lnTo>
                  <a:lnTo>
                    <a:pt x="2841843" y="1667348"/>
                  </a:lnTo>
                  <a:lnTo>
                    <a:pt x="2833419" y="1713287"/>
                  </a:lnTo>
                  <a:lnTo>
                    <a:pt x="2823545" y="1758703"/>
                  </a:lnTo>
                  <a:lnTo>
                    <a:pt x="2812245" y="1803569"/>
                  </a:lnTo>
                  <a:lnTo>
                    <a:pt x="2799545" y="1847862"/>
                  </a:lnTo>
                  <a:lnTo>
                    <a:pt x="2785469" y="1891555"/>
                  </a:lnTo>
                  <a:lnTo>
                    <a:pt x="2770044" y="1934624"/>
                  </a:lnTo>
                  <a:lnTo>
                    <a:pt x="2753293" y="1977043"/>
                  </a:lnTo>
                  <a:lnTo>
                    <a:pt x="2735241" y="2018789"/>
                  </a:lnTo>
                  <a:lnTo>
                    <a:pt x="2715915" y="2059835"/>
                  </a:lnTo>
                  <a:lnTo>
                    <a:pt x="2695338" y="2100156"/>
                  </a:lnTo>
                  <a:lnTo>
                    <a:pt x="2673537" y="2139728"/>
                  </a:lnTo>
                  <a:lnTo>
                    <a:pt x="2650535" y="2178526"/>
                  </a:lnTo>
                  <a:lnTo>
                    <a:pt x="2626358" y="2216525"/>
                  </a:lnTo>
                  <a:lnTo>
                    <a:pt x="2601032" y="2253698"/>
                  </a:lnTo>
                  <a:lnTo>
                    <a:pt x="2574580" y="2290023"/>
                  </a:lnTo>
                  <a:lnTo>
                    <a:pt x="2547028" y="2325472"/>
                  </a:lnTo>
                  <a:lnTo>
                    <a:pt x="2518402" y="2360022"/>
                  </a:lnTo>
                  <a:lnTo>
                    <a:pt x="2488726" y="2393648"/>
                  </a:lnTo>
                  <a:lnTo>
                    <a:pt x="2458024" y="2426323"/>
                  </a:lnTo>
                  <a:lnTo>
                    <a:pt x="2426323" y="2458024"/>
                  </a:lnTo>
                  <a:lnTo>
                    <a:pt x="2393648" y="2488726"/>
                  </a:lnTo>
                  <a:lnTo>
                    <a:pt x="2360022" y="2518402"/>
                  </a:lnTo>
                  <a:lnTo>
                    <a:pt x="2325472" y="2547028"/>
                  </a:lnTo>
                  <a:lnTo>
                    <a:pt x="2290023" y="2574580"/>
                  </a:lnTo>
                  <a:lnTo>
                    <a:pt x="2253698" y="2601032"/>
                  </a:lnTo>
                  <a:lnTo>
                    <a:pt x="2216525" y="2626358"/>
                  </a:lnTo>
                  <a:lnTo>
                    <a:pt x="2178526" y="2650535"/>
                  </a:lnTo>
                  <a:lnTo>
                    <a:pt x="2139728" y="2673537"/>
                  </a:lnTo>
                  <a:lnTo>
                    <a:pt x="2100156" y="2695338"/>
                  </a:lnTo>
                  <a:lnTo>
                    <a:pt x="2059835" y="2715915"/>
                  </a:lnTo>
                  <a:lnTo>
                    <a:pt x="2018789" y="2735241"/>
                  </a:lnTo>
                  <a:lnTo>
                    <a:pt x="1977043" y="2753293"/>
                  </a:lnTo>
                  <a:lnTo>
                    <a:pt x="1934624" y="2770044"/>
                  </a:lnTo>
                  <a:lnTo>
                    <a:pt x="1891555" y="2785469"/>
                  </a:lnTo>
                  <a:lnTo>
                    <a:pt x="1847862" y="2799545"/>
                  </a:lnTo>
                  <a:lnTo>
                    <a:pt x="1803569" y="2812245"/>
                  </a:lnTo>
                  <a:lnTo>
                    <a:pt x="1758703" y="2823545"/>
                  </a:lnTo>
                  <a:lnTo>
                    <a:pt x="1713287" y="2833419"/>
                  </a:lnTo>
                  <a:lnTo>
                    <a:pt x="1667348" y="2841843"/>
                  </a:lnTo>
                  <a:lnTo>
                    <a:pt x="1620909" y="2848791"/>
                  </a:lnTo>
                  <a:lnTo>
                    <a:pt x="1573996" y="2854239"/>
                  </a:lnTo>
                  <a:lnTo>
                    <a:pt x="1526635" y="2858162"/>
                  </a:lnTo>
                  <a:lnTo>
                    <a:pt x="1478849" y="2860533"/>
                  </a:lnTo>
                  <a:lnTo>
                    <a:pt x="1430665" y="2861330"/>
                  </a:lnTo>
                  <a:lnTo>
                    <a:pt x="1382480" y="2860533"/>
                  </a:lnTo>
                  <a:lnTo>
                    <a:pt x="1334694" y="2858162"/>
                  </a:lnTo>
                  <a:lnTo>
                    <a:pt x="1287333" y="2854239"/>
                  </a:lnTo>
                  <a:lnTo>
                    <a:pt x="1240420" y="2848791"/>
                  </a:lnTo>
                  <a:lnTo>
                    <a:pt x="1193981" y="2841843"/>
                  </a:lnTo>
                  <a:lnTo>
                    <a:pt x="1148042" y="2833419"/>
                  </a:lnTo>
                  <a:lnTo>
                    <a:pt x="1102626" y="2823545"/>
                  </a:lnTo>
                  <a:lnTo>
                    <a:pt x="1057760" y="2812245"/>
                  </a:lnTo>
                  <a:lnTo>
                    <a:pt x="1013467" y="2799545"/>
                  </a:lnTo>
                  <a:lnTo>
                    <a:pt x="969774" y="2785469"/>
                  </a:lnTo>
                  <a:lnTo>
                    <a:pt x="926705" y="2770044"/>
                  </a:lnTo>
                  <a:lnTo>
                    <a:pt x="884286" y="2753293"/>
                  </a:lnTo>
                  <a:lnTo>
                    <a:pt x="842540" y="2735241"/>
                  </a:lnTo>
                  <a:lnTo>
                    <a:pt x="801494" y="2715915"/>
                  </a:lnTo>
                  <a:lnTo>
                    <a:pt x="761173" y="2695338"/>
                  </a:lnTo>
                  <a:lnTo>
                    <a:pt x="721600" y="2673537"/>
                  </a:lnTo>
                  <a:lnTo>
                    <a:pt x="682803" y="2650535"/>
                  </a:lnTo>
                  <a:lnTo>
                    <a:pt x="644804" y="2626358"/>
                  </a:lnTo>
                  <a:lnTo>
                    <a:pt x="607630" y="2601032"/>
                  </a:lnTo>
                  <a:lnTo>
                    <a:pt x="571306" y="2574580"/>
                  </a:lnTo>
                  <a:lnTo>
                    <a:pt x="535857" y="2547028"/>
                  </a:lnTo>
                  <a:lnTo>
                    <a:pt x="501306" y="2518402"/>
                  </a:lnTo>
                  <a:lnTo>
                    <a:pt x="467681" y="2488726"/>
                  </a:lnTo>
                  <a:lnTo>
                    <a:pt x="435005" y="2458024"/>
                  </a:lnTo>
                  <a:lnTo>
                    <a:pt x="403305" y="2426323"/>
                  </a:lnTo>
                  <a:lnTo>
                    <a:pt x="372603" y="2393648"/>
                  </a:lnTo>
                  <a:lnTo>
                    <a:pt x="342927" y="2360022"/>
                  </a:lnTo>
                  <a:lnTo>
                    <a:pt x="314301" y="2325472"/>
                  </a:lnTo>
                  <a:lnTo>
                    <a:pt x="286749" y="2290023"/>
                  </a:lnTo>
                  <a:lnTo>
                    <a:pt x="260297" y="2253698"/>
                  </a:lnTo>
                  <a:lnTo>
                    <a:pt x="234971" y="2216525"/>
                  </a:lnTo>
                  <a:lnTo>
                    <a:pt x="210794" y="2178526"/>
                  </a:lnTo>
                  <a:lnTo>
                    <a:pt x="187792" y="2139728"/>
                  </a:lnTo>
                  <a:lnTo>
                    <a:pt x="165990" y="2100156"/>
                  </a:lnTo>
                  <a:lnTo>
                    <a:pt x="145414" y="2059835"/>
                  </a:lnTo>
                  <a:lnTo>
                    <a:pt x="126088" y="2018789"/>
                  </a:lnTo>
                  <a:lnTo>
                    <a:pt x="108036" y="1977043"/>
                  </a:lnTo>
                  <a:lnTo>
                    <a:pt x="91285" y="1934624"/>
                  </a:lnTo>
                  <a:lnTo>
                    <a:pt x="75860" y="1891555"/>
                  </a:lnTo>
                  <a:lnTo>
                    <a:pt x="61784" y="1847862"/>
                  </a:lnTo>
                  <a:lnTo>
                    <a:pt x="49084" y="1803569"/>
                  </a:lnTo>
                  <a:lnTo>
                    <a:pt x="37784" y="1758703"/>
                  </a:lnTo>
                  <a:lnTo>
                    <a:pt x="27910" y="1713287"/>
                  </a:lnTo>
                  <a:lnTo>
                    <a:pt x="19486" y="1667348"/>
                  </a:lnTo>
                  <a:lnTo>
                    <a:pt x="12538" y="1620909"/>
                  </a:lnTo>
                  <a:lnTo>
                    <a:pt x="7090" y="1573996"/>
                  </a:lnTo>
                  <a:lnTo>
                    <a:pt x="3167" y="1526635"/>
                  </a:lnTo>
                  <a:lnTo>
                    <a:pt x="796" y="1478849"/>
                  </a:lnTo>
                  <a:lnTo>
                    <a:pt x="0" y="1430665"/>
                  </a:lnTo>
                  <a:close/>
                </a:path>
              </a:pathLst>
            </a:custGeom>
            <a:ln w="219075">
              <a:solidFill>
                <a:srgbClr val="FFC000"/>
              </a:solidFill>
            </a:ln>
          </p:spPr>
          <p:txBody>
            <a:bodyPr wrap="square" lIns="0" tIns="0" rIns="0" bIns="0" rtlCol="0"/>
            <a:lstStyle/>
            <a:p>
              <a:endParaRPr sz="1350"/>
            </a:p>
          </p:txBody>
        </p:sp>
        <p:sp>
          <p:nvSpPr>
            <p:cNvPr id="11" name="object 11"/>
            <p:cNvSpPr/>
            <p:nvPr/>
          </p:nvSpPr>
          <p:spPr>
            <a:xfrm>
              <a:off x="4241578" y="2428325"/>
              <a:ext cx="398145" cy="594360"/>
            </a:xfrm>
            <a:custGeom>
              <a:avLst/>
              <a:gdLst/>
              <a:ahLst/>
              <a:cxnLst/>
              <a:rect l="l" t="t" r="r" b="b"/>
              <a:pathLst>
                <a:path w="398145" h="594360">
                  <a:moveTo>
                    <a:pt x="397684" y="0"/>
                  </a:moveTo>
                  <a:lnTo>
                    <a:pt x="397684" y="594066"/>
                  </a:lnTo>
                </a:path>
                <a:path w="398145" h="594360">
                  <a:moveTo>
                    <a:pt x="397684" y="270876"/>
                  </a:moveTo>
                  <a:lnTo>
                    <a:pt x="0" y="269605"/>
                  </a:lnTo>
                </a:path>
              </a:pathLst>
            </a:custGeom>
            <a:ln w="6350">
              <a:solidFill>
                <a:srgbClr val="1D2F68"/>
              </a:solidFill>
            </a:ln>
          </p:spPr>
          <p:txBody>
            <a:bodyPr wrap="square" lIns="0" tIns="0" rIns="0" bIns="0" rtlCol="0"/>
            <a:lstStyle/>
            <a:p>
              <a:endParaRPr sz="1350"/>
            </a:p>
          </p:txBody>
        </p:sp>
        <p:sp>
          <p:nvSpPr>
            <p:cNvPr id="12" name="object 12"/>
            <p:cNvSpPr/>
            <p:nvPr/>
          </p:nvSpPr>
          <p:spPr>
            <a:xfrm>
              <a:off x="1791699" y="2175117"/>
              <a:ext cx="0" cy="696595"/>
            </a:xfrm>
            <a:custGeom>
              <a:avLst/>
              <a:gdLst/>
              <a:ahLst/>
              <a:cxnLst/>
              <a:rect l="l" t="t" r="r" b="b"/>
              <a:pathLst>
                <a:path h="696594">
                  <a:moveTo>
                    <a:pt x="0" y="0"/>
                  </a:moveTo>
                  <a:lnTo>
                    <a:pt x="0" y="696107"/>
                  </a:lnTo>
                </a:path>
              </a:pathLst>
            </a:custGeom>
            <a:ln w="6350">
              <a:solidFill>
                <a:srgbClr val="1D2F68"/>
              </a:solidFill>
            </a:ln>
          </p:spPr>
          <p:txBody>
            <a:bodyPr wrap="square" lIns="0" tIns="0" rIns="0" bIns="0" rtlCol="0"/>
            <a:lstStyle/>
            <a:p>
              <a:endParaRPr sz="1350"/>
            </a:p>
          </p:txBody>
        </p:sp>
      </p:grpSp>
      <p:sp>
        <p:nvSpPr>
          <p:cNvPr id="13" name="object 13"/>
          <p:cNvSpPr txBox="1"/>
          <p:nvPr/>
        </p:nvSpPr>
        <p:spPr>
          <a:xfrm>
            <a:off x="7346304" y="191835"/>
            <a:ext cx="4592829" cy="4257672"/>
          </a:xfrm>
          <a:prstGeom prst="rect">
            <a:avLst/>
          </a:prstGeom>
        </p:spPr>
        <p:txBody>
          <a:bodyPr vert="horz" wrap="square" lIns="0" tIns="2381" rIns="0" bIns="0" rtlCol="0">
            <a:spAutoFit/>
          </a:bodyPr>
          <a:lstStyle/>
          <a:p>
            <a:pPr marL="9525" marR="166211">
              <a:lnSpc>
                <a:spcPct val="105000"/>
              </a:lnSpc>
              <a:spcBef>
                <a:spcPts val="19"/>
              </a:spcBef>
            </a:pPr>
            <a:r>
              <a:rPr sz="1400" spc="-4" dirty="0">
                <a:solidFill>
                  <a:srgbClr val="002060"/>
                </a:solidFill>
                <a:latin typeface="MuktaMahee Regular" panose="020B0000000000000000" pitchFamily="34" charset="77"/>
                <a:cs typeface="MuktaMahee Regular" panose="020B0000000000000000" pitchFamily="34" charset="77"/>
              </a:rPr>
              <a:t>Il</a:t>
            </a:r>
            <a:r>
              <a:rPr sz="1400" spc="-8" dirty="0">
                <a:solidFill>
                  <a:srgbClr val="002060"/>
                </a:solidFill>
                <a:latin typeface="MuktaMahee Regular" panose="020B0000000000000000" pitchFamily="34" charset="77"/>
                <a:cs typeface="MuktaMahee Regular" panose="020B0000000000000000" pitchFamily="34" charset="77"/>
              </a:rPr>
              <a:t> </a:t>
            </a:r>
            <a:r>
              <a:rPr sz="1400" b="1" spc="-8" dirty="0">
                <a:solidFill>
                  <a:srgbClr val="C00000"/>
                </a:solidFill>
                <a:latin typeface="MuktaMahee Regular" panose="020B0000000000000000" pitchFamily="34" charset="77"/>
                <a:cs typeface="MuktaMahee Regular" panose="020B0000000000000000" pitchFamily="34" charset="77"/>
              </a:rPr>
              <a:t>Quadro</a:t>
            </a:r>
            <a:r>
              <a:rPr sz="1400" b="1" dirty="0">
                <a:solidFill>
                  <a:srgbClr val="C00000"/>
                </a:solidFill>
                <a:latin typeface="MuktaMahee Regular" panose="020B0000000000000000" pitchFamily="34" charset="77"/>
                <a:cs typeface="MuktaMahee Regular" panose="020B0000000000000000" pitchFamily="34" charset="77"/>
              </a:rPr>
              <a:t> </a:t>
            </a:r>
            <a:r>
              <a:rPr sz="1400" b="1" spc="-4" dirty="0">
                <a:solidFill>
                  <a:srgbClr val="C00000"/>
                </a:solidFill>
                <a:latin typeface="MuktaMahee Regular" panose="020B0000000000000000" pitchFamily="34" charset="77"/>
                <a:cs typeface="MuktaMahee Regular" panose="020B0000000000000000" pitchFamily="34" charset="77"/>
              </a:rPr>
              <a:t>Finanziario</a:t>
            </a:r>
            <a:r>
              <a:rPr sz="1400" b="1" dirty="0">
                <a:solidFill>
                  <a:srgbClr val="C00000"/>
                </a:solidFill>
                <a:latin typeface="MuktaMahee Regular" panose="020B0000000000000000" pitchFamily="34" charset="77"/>
                <a:cs typeface="MuktaMahee Regular" panose="020B0000000000000000" pitchFamily="34" charset="77"/>
              </a:rPr>
              <a:t> </a:t>
            </a:r>
            <a:r>
              <a:rPr sz="1400" b="1" spc="-4" dirty="0">
                <a:solidFill>
                  <a:srgbClr val="C00000"/>
                </a:solidFill>
                <a:latin typeface="MuktaMahee Regular" panose="020B0000000000000000" pitchFamily="34" charset="77"/>
                <a:cs typeface="MuktaMahee Regular" panose="020B0000000000000000" pitchFamily="34" charset="77"/>
              </a:rPr>
              <a:t>Pluriennale</a:t>
            </a:r>
            <a:r>
              <a:rPr sz="1400" b="1" spc="-8" dirty="0">
                <a:solidFill>
                  <a:srgbClr val="C0000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(QFP) </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dell’Unione </a:t>
            </a:r>
            <a:r>
              <a:rPr sz="1400" spc="-8" dirty="0">
                <a:solidFill>
                  <a:srgbClr val="002060"/>
                </a:solidFill>
                <a:latin typeface="MuktaMahee Regular" panose="020B0000000000000000" pitchFamily="34" charset="77"/>
                <a:cs typeface="MuktaMahee Regular" panose="020B0000000000000000" pitchFamily="34" charset="77"/>
              </a:rPr>
              <a:t>Europea</a:t>
            </a:r>
            <a:r>
              <a:rPr sz="1400" spc="-4"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comprende</a:t>
            </a:r>
            <a:r>
              <a:rPr sz="1400" spc="-4" dirty="0">
                <a:solidFill>
                  <a:srgbClr val="002060"/>
                </a:solidFill>
                <a:latin typeface="MuktaMahee Regular" panose="020B0000000000000000" pitchFamily="34" charset="77"/>
                <a:cs typeface="MuktaMahee Regular" panose="020B0000000000000000" pitchFamily="34" charset="77"/>
              </a:rPr>
              <a:t> </a:t>
            </a:r>
            <a:r>
              <a:rPr sz="1400" spc="-8" dirty="0" err="1">
                <a:solidFill>
                  <a:srgbClr val="002060"/>
                </a:solidFill>
                <a:latin typeface="MuktaMahee Regular" panose="020B0000000000000000" pitchFamily="34" charset="77"/>
                <a:cs typeface="MuktaMahee Regular" panose="020B0000000000000000" pitchFamily="34" charset="77"/>
              </a:rPr>
              <a:t>tutte</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le</a:t>
            </a:r>
            <a:r>
              <a:rPr lang="it-IT" sz="1400" dirty="0">
                <a:latin typeface="MuktaMahee Regular" panose="020B0000000000000000" pitchFamily="34" charset="77"/>
                <a:cs typeface="MuktaMahee Regular" panose="020B0000000000000000" pitchFamily="34" charset="77"/>
              </a:rPr>
              <a:t> </a:t>
            </a:r>
            <a:r>
              <a:rPr sz="1400" spc="-4" dirty="0" err="1">
                <a:solidFill>
                  <a:srgbClr val="002060"/>
                </a:solidFill>
                <a:latin typeface="MuktaMahee Regular" panose="020B0000000000000000" pitchFamily="34" charset="77"/>
                <a:cs typeface="MuktaMahee Regular" panose="020B0000000000000000" pitchFamily="34" charset="77"/>
              </a:rPr>
              <a:t>risorse</a:t>
            </a:r>
            <a:r>
              <a:rPr sz="1400"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destinate</a:t>
            </a:r>
            <a:r>
              <a:rPr sz="1400" dirty="0">
                <a:solidFill>
                  <a:srgbClr val="002060"/>
                </a:solidFill>
                <a:latin typeface="MuktaMahee Regular" panose="020B0000000000000000" pitchFamily="34" charset="77"/>
                <a:cs typeface="MuktaMahee Regular" panose="020B0000000000000000" pitchFamily="34" charset="77"/>
              </a:rPr>
              <a:t> al</a:t>
            </a:r>
            <a:r>
              <a:rPr sz="1400" spc="-4" dirty="0">
                <a:solidFill>
                  <a:srgbClr val="002060"/>
                </a:solidFill>
                <a:latin typeface="MuktaMahee Regular" panose="020B0000000000000000" pitchFamily="34" charset="77"/>
                <a:cs typeface="MuktaMahee Regular" panose="020B0000000000000000" pitchFamily="34" charset="77"/>
              </a:rPr>
              <a:t> finanziamento</a:t>
            </a:r>
            <a:r>
              <a:rPr sz="1400" spc="4"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delle </a:t>
            </a:r>
            <a:r>
              <a:rPr sz="1400"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grandi</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politiche</a:t>
            </a:r>
            <a:r>
              <a:rPr sz="1400" spc="4"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europee.</a:t>
            </a:r>
            <a:r>
              <a:rPr sz="1400" dirty="0">
                <a:solidFill>
                  <a:srgbClr val="002060"/>
                </a:solidFill>
                <a:latin typeface="MuktaMahee Regular" panose="020B0000000000000000" pitchFamily="34" charset="77"/>
                <a:cs typeface="MuktaMahee Regular" panose="020B0000000000000000" pitchFamily="34" charset="77"/>
              </a:rPr>
              <a:t> Nel </a:t>
            </a:r>
            <a:r>
              <a:rPr sz="1400" spc="-4" dirty="0">
                <a:solidFill>
                  <a:srgbClr val="002060"/>
                </a:solidFill>
                <a:latin typeface="MuktaMahee Regular" panose="020B0000000000000000" pitchFamily="34" charset="77"/>
                <a:cs typeface="MuktaMahee Regular" panose="020B0000000000000000" pitchFamily="34" charset="77"/>
              </a:rPr>
              <a:t>2021-2027,</a:t>
            </a:r>
            <a:r>
              <a:rPr sz="1400" dirty="0">
                <a:solidFill>
                  <a:srgbClr val="002060"/>
                </a:solidFill>
                <a:latin typeface="MuktaMahee Regular" panose="020B0000000000000000" pitchFamily="34" charset="77"/>
                <a:cs typeface="MuktaMahee Regular" panose="020B0000000000000000" pitchFamily="34" charset="77"/>
              </a:rPr>
              <a:t> al </a:t>
            </a:r>
            <a:r>
              <a:rPr sz="1400" spc="4" dirty="0">
                <a:solidFill>
                  <a:srgbClr val="002060"/>
                </a:solidFill>
                <a:latin typeface="MuktaMahee Regular" panose="020B0000000000000000" pitchFamily="34" charset="77"/>
                <a:cs typeface="MuktaMahee Regular" panose="020B0000000000000000" pitchFamily="34" charset="77"/>
              </a:rPr>
              <a:t> </a:t>
            </a:r>
            <a:r>
              <a:rPr sz="1400" dirty="0">
                <a:solidFill>
                  <a:srgbClr val="002060"/>
                </a:solidFill>
                <a:latin typeface="MuktaMahee Regular" panose="020B0000000000000000" pitchFamily="34" charset="77"/>
                <a:cs typeface="MuktaMahee Regular" panose="020B0000000000000000" pitchFamily="34" charset="77"/>
              </a:rPr>
              <a:t>QFP si</a:t>
            </a:r>
            <a:r>
              <a:rPr sz="1400" spc="-4"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affianca</a:t>
            </a:r>
            <a:r>
              <a:rPr sz="1400" spc="-4" dirty="0">
                <a:solidFill>
                  <a:srgbClr val="002060"/>
                </a:solidFill>
                <a:latin typeface="MuktaMahee Regular" panose="020B0000000000000000" pitchFamily="34" charset="77"/>
                <a:cs typeface="MuktaMahee Regular" panose="020B0000000000000000" pitchFamily="34" charset="77"/>
              </a:rPr>
              <a:t> </a:t>
            </a:r>
            <a:r>
              <a:rPr sz="1400" b="1" spc="-4" dirty="0">
                <a:solidFill>
                  <a:srgbClr val="C00000"/>
                </a:solidFill>
                <a:latin typeface="MuktaMahee Regular" panose="020B0000000000000000" pitchFamily="34" charset="77"/>
                <a:cs typeface="MuktaMahee Regular" panose="020B0000000000000000" pitchFamily="34" charset="77"/>
              </a:rPr>
              <a:t>Next </a:t>
            </a:r>
            <a:r>
              <a:rPr sz="1400" b="1" spc="-8" dirty="0">
                <a:solidFill>
                  <a:srgbClr val="C00000"/>
                </a:solidFill>
                <a:latin typeface="MuktaMahee Regular" panose="020B0000000000000000" pitchFamily="34" charset="77"/>
                <a:cs typeface="MuktaMahee Regular" panose="020B0000000000000000" pitchFamily="34" charset="77"/>
              </a:rPr>
              <a:t>Generation</a:t>
            </a:r>
            <a:r>
              <a:rPr sz="1400" b="1" spc="-4" dirty="0">
                <a:solidFill>
                  <a:srgbClr val="C00000"/>
                </a:solidFill>
                <a:latin typeface="MuktaMahee Regular" panose="020B0000000000000000" pitchFamily="34" charset="77"/>
                <a:cs typeface="MuktaMahee Regular" panose="020B0000000000000000" pitchFamily="34" charset="77"/>
              </a:rPr>
              <a:t> </a:t>
            </a:r>
            <a:r>
              <a:rPr sz="1400" b="1" dirty="0">
                <a:solidFill>
                  <a:srgbClr val="C00000"/>
                </a:solidFill>
                <a:latin typeface="MuktaMahee Regular" panose="020B0000000000000000" pitchFamily="34" charset="77"/>
                <a:cs typeface="MuktaMahee Regular" panose="020B0000000000000000" pitchFamily="34" charset="77"/>
              </a:rPr>
              <a:t>EU</a:t>
            </a:r>
            <a:r>
              <a:rPr sz="1400" b="1" spc="4" dirty="0">
                <a:solidFill>
                  <a:srgbClr val="C00000"/>
                </a:solidFill>
                <a:latin typeface="MuktaMahee Regular" panose="020B0000000000000000" pitchFamily="34" charset="77"/>
                <a:cs typeface="MuktaMahee Regular" panose="020B0000000000000000" pitchFamily="34" charset="77"/>
              </a:rPr>
              <a:t> </a:t>
            </a:r>
            <a:r>
              <a:rPr sz="1400" dirty="0">
                <a:solidFill>
                  <a:srgbClr val="002060"/>
                </a:solidFill>
                <a:latin typeface="MuktaMahee Regular" panose="020B0000000000000000" pitchFamily="34" charset="77"/>
                <a:cs typeface="MuktaMahee Regular" panose="020B0000000000000000" pitchFamily="34" charset="77"/>
              </a:rPr>
              <a:t>(NGEU), </a:t>
            </a:r>
            <a:r>
              <a:rPr sz="1400" spc="-191"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introdotto</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per</a:t>
            </a:r>
            <a:r>
              <a:rPr sz="1400" spc="-8" dirty="0">
                <a:solidFill>
                  <a:srgbClr val="002060"/>
                </a:solidFill>
                <a:latin typeface="MuktaMahee Regular" panose="020B0000000000000000" pitchFamily="34" charset="77"/>
                <a:cs typeface="MuktaMahee Regular" panose="020B0000000000000000" pitchFamily="34" charset="77"/>
              </a:rPr>
              <a:t> </a:t>
            </a:r>
            <a:r>
              <a:rPr sz="1400" spc="-11" dirty="0">
                <a:solidFill>
                  <a:srgbClr val="002060"/>
                </a:solidFill>
                <a:latin typeface="MuktaMahee Regular" panose="020B0000000000000000" pitchFamily="34" charset="77"/>
                <a:cs typeface="MuktaMahee Regular" panose="020B0000000000000000" pitchFamily="34" charset="77"/>
              </a:rPr>
              <a:t>contrastare</a:t>
            </a:r>
            <a:r>
              <a:rPr sz="1400" spc="4"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gli </a:t>
            </a:r>
            <a:r>
              <a:rPr sz="1400" spc="-11" dirty="0">
                <a:solidFill>
                  <a:srgbClr val="002060"/>
                </a:solidFill>
                <a:latin typeface="MuktaMahee Regular" panose="020B0000000000000000" pitchFamily="34" charset="77"/>
                <a:cs typeface="MuktaMahee Regular" panose="020B0000000000000000" pitchFamily="34" charset="77"/>
              </a:rPr>
              <a:t>effetti</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della </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pandemia, </a:t>
            </a:r>
            <a:r>
              <a:rPr sz="1400" spc="-8" dirty="0">
                <a:solidFill>
                  <a:srgbClr val="002060"/>
                </a:solidFill>
                <a:latin typeface="MuktaMahee Regular" panose="020B0000000000000000" pitchFamily="34" charset="77"/>
                <a:cs typeface="MuktaMahee Regular" panose="020B0000000000000000" pitchFamily="34" charset="77"/>
              </a:rPr>
              <a:t>aumentare</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la </a:t>
            </a:r>
            <a:r>
              <a:rPr sz="1400" i="1" spc="-4" dirty="0">
                <a:solidFill>
                  <a:srgbClr val="002060"/>
                </a:solidFill>
                <a:latin typeface="MuktaMahee Regular" panose="020B0000000000000000" pitchFamily="34" charset="77"/>
                <a:cs typeface="MuktaMahee Regular" panose="020B0000000000000000" pitchFamily="34" charset="77"/>
              </a:rPr>
              <a:t>resilienza </a:t>
            </a:r>
            <a:r>
              <a:rPr sz="1400" i="1"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dell’Europa </a:t>
            </a:r>
            <a:r>
              <a:rPr sz="1400" dirty="0">
                <a:solidFill>
                  <a:srgbClr val="002060"/>
                </a:solidFill>
                <a:latin typeface="MuktaMahee Regular" panose="020B0000000000000000" pitchFamily="34" charset="77"/>
                <a:cs typeface="MuktaMahee Regular" panose="020B0000000000000000" pitchFamily="34" charset="77"/>
              </a:rPr>
              <a:t>e</a:t>
            </a:r>
            <a:r>
              <a:rPr sz="1400" spc="-4"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promuovere</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un</a:t>
            </a:r>
            <a:r>
              <a:rPr sz="1400" spc="-11"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grande</a:t>
            </a:r>
            <a:r>
              <a:rPr sz="1400" dirty="0">
                <a:solidFill>
                  <a:srgbClr val="002060"/>
                </a:solidFill>
                <a:latin typeface="MuktaMahee Regular" panose="020B0000000000000000" pitchFamily="34" charset="77"/>
                <a:cs typeface="MuktaMahee Regular" panose="020B0000000000000000" pitchFamily="34" charset="77"/>
              </a:rPr>
              <a:t> </a:t>
            </a:r>
            <a:r>
              <a:rPr sz="1400" spc="-11" dirty="0">
                <a:solidFill>
                  <a:srgbClr val="002060"/>
                </a:solidFill>
                <a:latin typeface="MuktaMahee Regular" panose="020B0000000000000000" pitchFamily="34" charset="77"/>
                <a:cs typeface="MuktaMahee Regular" panose="020B0000000000000000" pitchFamily="34" charset="77"/>
              </a:rPr>
              <a:t>sforzo </a:t>
            </a:r>
            <a:r>
              <a:rPr sz="1400" spc="-8"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di </a:t>
            </a:r>
            <a:r>
              <a:rPr sz="1400" spc="-8" dirty="0">
                <a:solidFill>
                  <a:srgbClr val="002060"/>
                </a:solidFill>
                <a:latin typeface="MuktaMahee Regular" panose="020B0000000000000000" pitchFamily="34" charset="77"/>
                <a:cs typeface="MuktaMahee Regular" panose="020B0000000000000000" pitchFamily="34" charset="77"/>
              </a:rPr>
              <a:t>ripresa</a:t>
            </a:r>
            <a:r>
              <a:rPr sz="1400" dirty="0">
                <a:solidFill>
                  <a:srgbClr val="002060"/>
                </a:solidFill>
                <a:latin typeface="MuktaMahee Regular" panose="020B0000000000000000" pitchFamily="34" charset="77"/>
                <a:cs typeface="MuktaMahee Regular" panose="020B0000000000000000" pitchFamily="34" charset="77"/>
              </a:rPr>
              <a:t> e </a:t>
            </a:r>
            <a:r>
              <a:rPr sz="1400" spc="-4" dirty="0">
                <a:solidFill>
                  <a:srgbClr val="002060"/>
                </a:solidFill>
                <a:latin typeface="MuktaMahee Regular" panose="020B0000000000000000" pitchFamily="34" charset="77"/>
                <a:cs typeface="MuktaMahee Regular" panose="020B0000000000000000" pitchFamily="34" charset="77"/>
              </a:rPr>
              <a:t>di</a:t>
            </a:r>
            <a:r>
              <a:rPr sz="1400"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sviluppo</a:t>
            </a:r>
            <a:r>
              <a:rPr sz="1400" spc="4"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sostenibile.</a:t>
            </a:r>
            <a:endParaRPr sz="1400" dirty="0">
              <a:latin typeface="MuktaMahee Regular" panose="020B0000000000000000" pitchFamily="34" charset="77"/>
              <a:cs typeface="MuktaMahee Regular" panose="020B0000000000000000" pitchFamily="34" charset="77"/>
            </a:endParaRPr>
          </a:p>
          <a:p>
            <a:pPr marL="9525" marR="3810">
              <a:lnSpc>
                <a:spcPct val="105000"/>
              </a:lnSpc>
              <a:spcBef>
                <a:spcPts val="668"/>
              </a:spcBef>
            </a:pPr>
            <a:r>
              <a:rPr sz="1400" spc="-4" dirty="0">
                <a:solidFill>
                  <a:srgbClr val="002060"/>
                </a:solidFill>
                <a:latin typeface="MuktaMahee Regular" panose="020B0000000000000000" pitchFamily="34" charset="77"/>
                <a:cs typeface="MuktaMahee Regular" panose="020B0000000000000000" pitchFamily="34" charset="77"/>
              </a:rPr>
              <a:t>Mentre</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il</a:t>
            </a:r>
            <a:r>
              <a:rPr sz="1400" dirty="0">
                <a:solidFill>
                  <a:srgbClr val="002060"/>
                </a:solidFill>
                <a:latin typeface="MuktaMahee Regular" panose="020B0000000000000000" pitchFamily="34" charset="77"/>
                <a:cs typeface="MuktaMahee Regular" panose="020B0000000000000000" pitchFamily="34" charset="77"/>
              </a:rPr>
              <a:t> QFP </a:t>
            </a:r>
            <a:r>
              <a:rPr sz="1400" spc="-4" dirty="0">
                <a:solidFill>
                  <a:srgbClr val="002060"/>
                </a:solidFill>
                <a:latin typeface="MuktaMahee Regular" panose="020B0000000000000000" pitchFamily="34" charset="77"/>
                <a:cs typeface="MuktaMahee Regular" panose="020B0000000000000000" pitchFamily="34" charset="77"/>
              </a:rPr>
              <a:t>viene</a:t>
            </a:r>
            <a:r>
              <a:rPr sz="1400" spc="4"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finanziato </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prevalentemente dai </a:t>
            </a:r>
            <a:r>
              <a:rPr sz="1400" spc="-4" dirty="0">
                <a:solidFill>
                  <a:srgbClr val="C00000"/>
                </a:solidFill>
                <a:latin typeface="MuktaMahee Regular" panose="020B0000000000000000" pitchFamily="34" charset="77"/>
                <a:cs typeface="MuktaMahee Regular" panose="020B0000000000000000" pitchFamily="34" charset="77"/>
              </a:rPr>
              <a:t>contributi degli Stati </a:t>
            </a:r>
            <a:r>
              <a:rPr sz="1400" dirty="0">
                <a:solidFill>
                  <a:srgbClr val="C00000"/>
                </a:solidFill>
                <a:latin typeface="MuktaMahee Regular" panose="020B0000000000000000" pitchFamily="34" charset="77"/>
                <a:cs typeface="MuktaMahee Regular" panose="020B0000000000000000" pitchFamily="34" charset="77"/>
              </a:rPr>
              <a:t> </a:t>
            </a:r>
            <a:r>
              <a:rPr sz="1400" spc="-4" dirty="0">
                <a:solidFill>
                  <a:srgbClr val="C00000"/>
                </a:solidFill>
                <a:latin typeface="MuktaMahee Regular" panose="020B0000000000000000" pitchFamily="34" charset="77"/>
                <a:cs typeface="MuktaMahee Regular" panose="020B0000000000000000" pitchFamily="34" charset="77"/>
              </a:rPr>
              <a:t>Membri</a:t>
            </a:r>
            <a:r>
              <a:rPr sz="1400" spc="-4" dirty="0">
                <a:solidFill>
                  <a:srgbClr val="002060"/>
                </a:solidFill>
                <a:latin typeface="MuktaMahee Regular" panose="020B0000000000000000" pitchFamily="34" charset="77"/>
                <a:cs typeface="MuktaMahee Regular" panose="020B0000000000000000" pitchFamily="34" charset="77"/>
              </a:rPr>
              <a:t>, </a:t>
            </a:r>
            <a:r>
              <a:rPr sz="1400" dirty="0">
                <a:solidFill>
                  <a:srgbClr val="002060"/>
                </a:solidFill>
                <a:latin typeface="MuktaMahee Regular" panose="020B0000000000000000" pitchFamily="34" charset="77"/>
                <a:cs typeface="MuktaMahee Regular" panose="020B0000000000000000" pitchFamily="34" charset="77"/>
              </a:rPr>
              <a:t>NGEU </a:t>
            </a:r>
            <a:r>
              <a:rPr sz="1400" spc="-4" dirty="0">
                <a:solidFill>
                  <a:srgbClr val="002060"/>
                </a:solidFill>
                <a:latin typeface="MuktaMahee Regular" panose="020B0000000000000000" pitchFamily="34" charset="77"/>
                <a:cs typeface="MuktaMahee Regular" panose="020B0000000000000000" pitchFamily="34" charset="77"/>
              </a:rPr>
              <a:t>viene</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finanziato</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da </a:t>
            </a:r>
            <a:r>
              <a:rPr sz="1400" spc="-4" dirty="0">
                <a:solidFill>
                  <a:srgbClr val="C00000"/>
                </a:solidFill>
                <a:latin typeface="MuktaMahee Regular" panose="020B0000000000000000" pitchFamily="34" charset="77"/>
                <a:cs typeface="MuktaMahee Regular" panose="020B0000000000000000" pitchFamily="34" charset="77"/>
              </a:rPr>
              <a:t>risorse </a:t>
            </a:r>
            <a:r>
              <a:rPr sz="1400" dirty="0">
                <a:solidFill>
                  <a:srgbClr val="C00000"/>
                </a:solidFill>
                <a:latin typeface="MuktaMahee Regular" panose="020B0000000000000000" pitchFamily="34" charset="77"/>
                <a:cs typeface="MuktaMahee Regular" panose="020B0000000000000000" pitchFamily="34" charset="77"/>
              </a:rPr>
              <a:t> </a:t>
            </a:r>
            <a:r>
              <a:rPr sz="1400" spc="-4" dirty="0">
                <a:solidFill>
                  <a:srgbClr val="C00000"/>
                </a:solidFill>
                <a:latin typeface="MuktaMahee Regular" panose="020B0000000000000000" pitchFamily="34" charset="77"/>
                <a:cs typeface="MuktaMahee Regular" panose="020B0000000000000000" pitchFamily="34" charset="77"/>
              </a:rPr>
              <a:t>acquisite </a:t>
            </a:r>
            <a:r>
              <a:rPr sz="1400" dirty="0">
                <a:solidFill>
                  <a:srgbClr val="C00000"/>
                </a:solidFill>
                <a:latin typeface="MuktaMahee Regular" panose="020B0000000000000000" pitchFamily="34" charset="77"/>
                <a:cs typeface="MuktaMahee Regular" panose="020B0000000000000000" pitchFamily="34" charset="77"/>
              </a:rPr>
              <a:t>sul </a:t>
            </a:r>
            <a:r>
              <a:rPr sz="1400" spc="-4" dirty="0">
                <a:solidFill>
                  <a:srgbClr val="C00000"/>
                </a:solidFill>
                <a:latin typeface="MuktaMahee Regular" panose="020B0000000000000000" pitchFamily="34" charset="77"/>
                <a:cs typeface="MuktaMahee Regular" panose="020B0000000000000000" pitchFamily="34" charset="77"/>
              </a:rPr>
              <a:t>mercato finanziario</a:t>
            </a:r>
            <a:r>
              <a:rPr sz="1400" spc="-4" dirty="0">
                <a:solidFill>
                  <a:srgbClr val="002060"/>
                </a:solidFill>
                <a:latin typeface="MuktaMahee Regular" panose="020B0000000000000000" pitchFamily="34" charset="77"/>
                <a:cs typeface="MuktaMahee Regular" panose="020B0000000000000000" pitchFamily="34" charset="77"/>
              </a:rPr>
              <a:t>, </a:t>
            </a:r>
            <a:r>
              <a:rPr sz="1400" dirty="0">
                <a:solidFill>
                  <a:srgbClr val="002060"/>
                </a:solidFill>
                <a:latin typeface="MuktaMahee Regular" panose="020B0000000000000000" pitchFamily="34" charset="77"/>
                <a:cs typeface="MuktaMahee Regular" panose="020B0000000000000000" pitchFamily="34" charset="77"/>
              </a:rPr>
              <a:t>a costi </a:t>
            </a:r>
            <a:r>
              <a:rPr sz="1400" spc="-4" dirty="0">
                <a:solidFill>
                  <a:srgbClr val="002060"/>
                </a:solidFill>
                <a:latin typeface="MuktaMahee Regular" panose="020B0000000000000000" pitchFamily="34" charset="77"/>
                <a:cs typeface="MuktaMahee Regular" panose="020B0000000000000000" pitchFamily="34" charset="77"/>
              </a:rPr>
              <a:t>più </a:t>
            </a:r>
            <a:r>
              <a:rPr sz="1400" spc="-195"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favorevoli rispetto</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agli Stati membri </a:t>
            </a:r>
            <a:r>
              <a:rPr sz="1400" dirty="0">
                <a:solidFill>
                  <a:srgbClr val="002060"/>
                </a:solidFill>
                <a:latin typeface="MuktaMahee Regular" panose="020B0000000000000000" pitchFamily="34" charset="77"/>
                <a:cs typeface="MuktaMahee Regular" panose="020B0000000000000000" pitchFamily="34" charset="77"/>
              </a:rPr>
              <a:t>e</a:t>
            </a:r>
            <a:r>
              <a:rPr sz="1400" spc="4" dirty="0">
                <a:solidFill>
                  <a:srgbClr val="002060"/>
                </a:solidFill>
                <a:latin typeface="MuktaMahee Regular" panose="020B0000000000000000" pitchFamily="34" charset="77"/>
                <a:cs typeface="MuktaMahee Regular" panose="020B0000000000000000" pitchFamily="34" charset="77"/>
              </a:rPr>
              <a:t> </a:t>
            </a:r>
            <a:r>
              <a:rPr sz="1400" dirty="0">
                <a:solidFill>
                  <a:srgbClr val="002060"/>
                </a:solidFill>
                <a:latin typeface="MuktaMahee Regular" panose="020B0000000000000000" pitchFamily="34" charset="77"/>
                <a:cs typeface="MuktaMahee Regular" panose="020B0000000000000000" pitchFamily="34" charset="77"/>
              </a:rPr>
              <a:t>con </a:t>
            </a:r>
            <a:r>
              <a:rPr sz="1400" spc="4"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un</a:t>
            </a:r>
            <a:r>
              <a:rPr sz="1400" spc="-8"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periodo</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di rimborso</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che</a:t>
            </a:r>
            <a:r>
              <a:rPr sz="1400" spc="4"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dura</a:t>
            </a:r>
            <a:r>
              <a:rPr sz="1400" spc="-4" dirty="0">
                <a:solidFill>
                  <a:srgbClr val="002060"/>
                </a:solidFill>
                <a:latin typeface="MuktaMahee Regular" panose="020B0000000000000000" pitchFamily="34" charset="77"/>
                <a:cs typeface="MuktaMahee Regular" panose="020B0000000000000000" pitchFamily="34" charset="77"/>
              </a:rPr>
              <a:t> fino</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al </a:t>
            </a:r>
            <a:r>
              <a:rPr sz="1400" dirty="0">
                <a:solidFill>
                  <a:srgbClr val="002060"/>
                </a:solidFill>
                <a:latin typeface="MuktaMahee Regular" panose="020B0000000000000000" pitchFamily="34" charset="77"/>
                <a:cs typeface="MuktaMahee Regular" panose="020B0000000000000000" pitchFamily="34" charset="77"/>
              </a:rPr>
              <a:t> 2058.</a:t>
            </a:r>
            <a:r>
              <a:rPr sz="1400" spc="-4" dirty="0">
                <a:solidFill>
                  <a:srgbClr val="002060"/>
                </a:solidFill>
                <a:latin typeface="MuktaMahee Regular" panose="020B0000000000000000" pitchFamily="34" charset="77"/>
                <a:cs typeface="MuktaMahee Regular" panose="020B0000000000000000" pitchFamily="34" charset="77"/>
              </a:rPr>
              <a:t> </a:t>
            </a:r>
            <a:r>
              <a:rPr sz="1400" dirty="0">
                <a:solidFill>
                  <a:srgbClr val="002060"/>
                </a:solidFill>
                <a:latin typeface="MuktaMahee Regular" panose="020B0000000000000000" pitchFamily="34" charset="77"/>
                <a:cs typeface="MuktaMahee Regular" panose="020B0000000000000000" pitchFamily="34" charset="77"/>
              </a:rPr>
              <a:t>I</a:t>
            </a:r>
            <a:r>
              <a:rPr sz="1400" spc="-4" dirty="0">
                <a:solidFill>
                  <a:srgbClr val="002060"/>
                </a:solidFill>
                <a:latin typeface="MuktaMahee Regular" panose="020B0000000000000000" pitchFamily="34" charset="77"/>
                <a:cs typeface="MuktaMahee Regular" panose="020B0000000000000000" pitchFamily="34" charset="77"/>
              </a:rPr>
              <a:t> fondi</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di </a:t>
            </a:r>
            <a:r>
              <a:rPr sz="1400" dirty="0">
                <a:solidFill>
                  <a:srgbClr val="002060"/>
                </a:solidFill>
                <a:latin typeface="MuktaMahee Regular" panose="020B0000000000000000" pitchFamily="34" charset="77"/>
                <a:cs typeface="MuktaMahee Regular" panose="020B0000000000000000" pitchFamily="34" charset="77"/>
              </a:rPr>
              <a:t>NGEU</a:t>
            </a:r>
            <a:r>
              <a:rPr sz="1400" spc="4"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sono</a:t>
            </a:r>
            <a:r>
              <a:rPr sz="1400"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ripartiti</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fra </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C00000"/>
                </a:solidFill>
                <a:latin typeface="MuktaMahee Regular" panose="020B0000000000000000" pitchFamily="34" charset="77"/>
                <a:cs typeface="MuktaMahee Regular" panose="020B0000000000000000" pitchFamily="34" charset="77"/>
              </a:rPr>
              <a:t>sovvenzioni</a:t>
            </a:r>
            <a:r>
              <a:rPr sz="1400" dirty="0">
                <a:solidFill>
                  <a:srgbClr val="C0000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(390</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miliardi)</a:t>
            </a:r>
            <a:r>
              <a:rPr sz="1400" dirty="0">
                <a:solidFill>
                  <a:srgbClr val="002060"/>
                </a:solidFill>
                <a:latin typeface="MuktaMahee Regular" panose="020B0000000000000000" pitchFamily="34" charset="77"/>
                <a:cs typeface="MuktaMahee Regular" panose="020B0000000000000000" pitchFamily="34" charset="77"/>
              </a:rPr>
              <a:t> e </a:t>
            </a:r>
            <a:r>
              <a:rPr sz="1400" spc="-4" dirty="0">
                <a:solidFill>
                  <a:srgbClr val="C00000"/>
                </a:solidFill>
                <a:latin typeface="MuktaMahee Regular" panose="020B0000000000000000" pitchFamily="34" charset="77"/>
                <a:cs typeface="MuktaMahee Regular" panose="020B0000000000000000" pitchFamily="34" charset="77"/>
              </a:rPr>
              <a:t>prestiti</a:t>
            </a:r>
            <a:r>
              <a:rPr sz="1400" dirty="0">
                <a:solidFill>
                  <a:srgbClr val="C0000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(360 </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miliardi).</a:t>
            </a:r>
            <a:endParaRPr sz="1400" dirty="0">
              <a:latin typeface="MuktaMahee Regular" panose="020B0000000000000000" pitchFamily="34" charset="77"/>
              <a:cs typeface="MuktaMahee Regular" panose="020B0000000000000000" pitchFamily="34" charset="77"/>
            </a:endParaRPr>
          </a:p>
          <a:p>
            <a:pPr marL="9525" marR="13335">
              <a:lnSpc>
                <a:spcPct val="104000"/>
              </a:lnSpc>
              <a:spcBef>
                <a:spcPts val="764"/>
              </a:spcBef>
            </a:pPr>
            <a:r>
              <a:rPr sz="1400" spc="-4" dirty="0">
                <a:solidFill>
                  <a:srgbClr val="002060"/>
                </a:solidFill>
                <a:latin typeface="MuktaMahee Regular" panose="020B0000000000000000" pitchFamily="34" charset="77"/>
                <a:cs typeface="MuktaMahee Regular" panose="020B0000000000000000" pitchFamily="34" charset="77"/>
              </a:rPr>
              <a:t>La componente</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più</a:t>
            </a:r>
            <a:r>
              <a:rPr sz="1400" spc="-8"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importante</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di </a:t>
            </a:r>
            <a:r>
              <a:rPr sz="1400" dirty="0">
                <a:solidFill>
                  <a:srgbClr val="002060"/>
                </a:solidFill>
                <a:latin typeface="MuktaMahee Regular" panose="020B0000000000000000" pitchFamily="34" charset="77"/>
                <a:cs typeface="MuktaMahee Regular" panose="020B0000000000000000" pitchFamily="34" charset="77"/>
              </a:rPr>
              <a:t>NGEU è </a:t>
            </a:r>
            <a:r>
              <a:rPr sz="1400" spc="4"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rappresentata</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dal </a:t>
            </a:r>
            <a:r>
              <a:rPr sz="1400" spc="-4" dirty="0">
                <a:solidFill>
                  <a:srgbClr val="C00000"/>
                </a:solidFill>
                <a:latin typeface="MuktaMahee Regular" panose="020B0000000000000000" pitchFamily="34" charset="77"/>
                <a:cs typeface="MuktaMahee Regular" panose="020B0000000000000000" pitchFamily="34" charset="77"/>
              </a:rPr>
              <a:t>Dispositivo</a:t>
            </a:r>
            <a:r>
              <a:rPr sz="1400" dirty="0">
                <a:solidFill>
                  <a:srgbClr val="C00000"/>
                </a:solidFill>
                <a:latin typeface="MuktaMahee Regular" panose="020B0000000000000000" pitchFamily="34" charset="77"/>
                <a:cs typeface="MuktaMahee Regular" panose="020B0000000000000000" pitchFamily="34" charset="77"/>
              </a:rPr>
              <a:t> </a:t>
            </a:r>
            <a:r>
              <a:rPr sz="1400" spc="-4" dirty="0">
                <a:solidFill>
                  <a:srgbClr val="C00000"/>
                </a:solidFill>
                <a:latin typeface="MuktaMahee Regular" panose="020B0000000000000000" pitchFamily="34" charset="77"/>
                <a:cs typeface="MuktaMahee Regular" panose="020B0000000000000000" pitchFamily="34" charset="77"/>
              </a:rPr>
              <a:t>per </a:t>
            </a:r>
            <a:r>
              <a:rPr sz="1400" dirty="0">
                <a:solidFill>
                  <a:srgbClr val="C00000"/>
                </a:solidFill>
                <a:latin typeface="MuktaMahee Regular" panose="020B0000000000000000" pitchFamily="34" charset="77"/>
                <a:cs typeface="MuktaMahee Regular" panose="020B0000000000000000" pitchFamily="34" charset="77"/>
              </a:rPr>
              <a:t>la</a:t>
            </a:r>
            <a:r>
              <a:rPr sz="1400" spc="-4" dirty="0">
                <a:solidFill>
                  <a:srgbClr val="C00000"/>
                </a:solidFill>
                <a:latin typeface="MuktaMahee Regular" panose="020B0000000000000000" pitchFamily="34" charset="77"/>
                <a:cs typeface="MuktaMahee Regular" panose="020B0000000000000000" pitchFamily="34" charset="77"/>
              </a:rPr>
              <a:t> Ripresa </a:t>
            </a:r>
            <a:r>
              <a:rPr sz="1400" spc="-191" dirty="0">
                <a:solidFill>
                  <a:srgbClr val="C00000"/>
                </a:solidFill>
                <a:latin typeface="MuktaMahee Regular" panose="020B0000000000000000" pitchFamily="34" charset="77"/>
                <a:cs typeface="MuktaMahee Regular" panose="020B0000000000000000" pitchFamily="34" charset="77"/>
              </a:rPr>
              <a:t> </a:t>
            </a:r>
            <a:r>
              <a:rPr sz="1400" dirty="0">
                <a:solidFill>
                  <a:srgbClr val="C00000"/>
                </a:solidFill>
                <a:latin typeface="MuktaMahee Regular" panose="020B0000000000000000" pitchFamily="34" charset="77"/>
                <a:cs typeface="MuktaMahee Regular" panose="020B0000000000000000" pitchFamily="34" charset="77"/>
              </a:rPr>
              <a:t>e </a:t>
            </a:r>
            <a:r>
              <a:rPr sz="1400" spc="-4" dirty="0">
                <a:solidFill>
                  <a:srgbClr val="C00000"/>
                </a:solidFill>
                <a:latin typeface="MuktaMahee Regular" panose="020B0000000000000000" pitchFamily="34" charset="77"/>
                <a:cs typeface="MuktaMahee Regular" panose="020B0000000000000000" pitchFamily="34" charset="77"/>
              </a:rPr>
              <a:t>la</a:t>
            </a:r>
            <a:r>
              <a:rPr sz="1400" dirty="0">
                <a:solidFill>
                  <a:srgbClr val="C00000"/>
                </a:solidFill>
                <a:latin typeface="MuktaMahee Regular" panose="020B0000000000000000" pitchFamily="34" charset="77"/>
                <a:cs typeface="MuktaMahee Regular" panose="020B0000000000000000" pitchFamily="34" charset="77"/>
              </a:rPr>
              <a:t> </a:t>
            </a:r>
            <a:r>
              <a:rPr sz="1400" spc="-4" dirty="0">
                <a:solidFill>
                  <a:srgbClr val="C00000"/>
                </a:solidFill>
                <a:latin typeface="MuktaMahee Regular" panose="020B0000000000000000" pitchFamily="34" charset="77"/>
                <a:cs typeface="MuktaMahee Regular" panose="020B0000000000000000" pitchFamily="34" charset="77"/>
              </a:rPr>
              <a:t>Resilienza </a:t>
            </a:r>
            <a:r>
              <a:rPr sz="1400" spc="-4" dirty="0">
                <a:solidFill>
                  <a:srgbClr val="002060"/>
                </a:solidFill>
                <a:latin typeface="MuktaMahee Regular" panose="020B0000000000000000" pitchFamily="34" charset="77"/>
                <a:cs typeface="MuktaMahee Regular" panose="020B0000000000000000" pitchFamily="34" charset="77"/>
              </a:rPr>
              <a:t>(672,5</a:t>
            </a:r>
            <a:r>
              <a:rPr sz="1400" spc="4"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miliardi di</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euro),</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che </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viene attuato</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mediante</a:t>
            </a:r>
            <a:r>
              <a:rPr sz="1400" spc="4"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C00000"/>
                </a:solidFill>
                <a:latin typeface="MuktaMahee Regular" panose="020B0000000000000000" pitchFamily="34" charset="77"/>
                <a:cs typeface="MuktaMahee Regular" panose="020B0000000000000000" pitchFamily="34" charset="77"/>
              </a:rPr>
              <a:t>Piani Nazionali di </a:t>
            </a:r>
            <a:r>
              <a:rPr sz="1400" dirty="0">
                <a:solidFill>
                  <a:srgbClr val="C00000"/>
                </a:solidFill>
                <a:latin typeface="MuktaMahee Regular" panose="020B0000000000000000" pitchFamily="34" charset="77"/>
                <a:cs typeface="MuktaMahee Regular" panose="020B0000000000000000" pitchFamily="34" charset="77"/>
              </a:rPr>
              <a:t> </a:t>
            </a:r>
            <a:r>
              <a:rPr sz="1400" spc="-4" dirty="0">
                <a:solidFill>
                  <a:srgbClr val="C00000"/>
                </a:solidFill>
                <a:latin typeface="MuktaMahee Regular" panose="020B0000000000000000" pitchFamily="34" charset="77"/>
                <a:cs typeface="MuktaMahee Regular" panose="020B0000000000000000" pitchFamily="34" charset="77"/>
              </a:rPr>
              <a:t>Ripresa</a:t>
            </a:r>
            <a:r>
              <a:rPr sz="1400" spc="4" dirty="0">
                <a:solidFill>
                  <a:srgbClr val="C00000"/>
                </a:solidFill>
                <a:latin typeface="MuktaMahee Regular" panose="020B0000000000000000" pitchFamily="34" charset="77"/>
                <a:cs typeface="MuktaMahee Regular" panose="020B0000000000000000" pitchFamily="34" charset="77"/>
              </a:rPr>
              <a:t> </a:t>
            </a:r>
            <a:r>
              <a:rPr sz="1400" dirty="0">
                <a:solidFill>
                  <a:srgbClr val="C00000"/>
                </a:solidFill>
                <a:latin typeface="MuktaMahee Regular" panose="020B0000000000000000" pitchFamily="34" charset="77"/>
                <a:cs typeface="MuktaMahee Regular" panose="020B0000000000000000" pitchFamily="34" charset="77"/>
              </a:rPr>
              <a:t>e</a:t>
            </a:r>
            <a:r>
              <a:rPr sz="1400" spc="4" dirty="0">
                <a:solidFill>
                  <a:srgbClr val="C00000"/>
                </a:solidFill>
                <a:latin typeface="MuktaMahee Regular" panose="020B0000000000000000" pitchFamily="34" charset="77"/>
                <a:cs typeface="MuktaMahee Regular" panose="020B0000000000000000" pitchFamily="34" charset="77"/>
              </a:rPr>
              <a:t> </a:t>
            </a:r>
            <a:r>
              <a:rPr sz="1400" spc="-4" dirty="0">
                <a:solidFill>
                  <a:srgbClr val="C00000"/>
                </a:solidFill>
                <a:latin typeface="MuktaMahee Regular" panose="020B0000000000000000" pitchFamily="34" charset="77"/>
                <a:cs typeface="MuktaMahee Regular" panose="020B0000000000000000" pitchFamily="34" charset="77"/>
              </a:rPr>
              <a:t>Resilienza</a:t>
            </a:r>
            <a:r>
              <a:rPr sz="1400" spc="-4" dirty="0">
                <a:solidFill>
                  <a:srgbClr val="002060"/>
                </a:solidFill>
                <a:latin typeface="MuktaMahee Regular" panose="020B0000000000000000" pitchFamily="34" charset="77"/>
                <a:cs typeface="MuktaMahee Regular" panose="020B0000000000000000" pitchFamily="34" charset="77"/>
              </a:rPr>
              <a:t>.</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Questi</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Piani</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devono </a:t>
            </a:r>
            <a:r>
              <a:rPr sz="1400" dirty="0">
                <a:solidFill>
                  <a:srgbClr val="002060"/>
                </a:solidFill>
                <a:latin typeface="MuktaMahee Regular" panose="020B0000000000000000" pitchFamily="34" charset="77"/>
                <a:cs typeface="MuktaMahee Regular" panose="020B0000000000000000" pitchFamily="34" charset="77"/>
              </a:rPr>
              <a:t> essere </a:t>
            </a:r>
            <a:r>
              <a:rPr sz="1400" spc="-4" dirty="0">
                <a:solidFill>
                  <a:srgbClr val="002060"/>
                </a:solidFill>
                <a:latin typeface="MuktaMahee Regular" panose="020B0000000000000000" pitchFamily="34" charset="77"/>
                <a:cs typeface="MuktaMahee Regular" panose="020B0000000000000000" pitchFamily="34" charset="77"/>
              </a:rPr>
              <a:t>conclusi</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entro</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agosto</a:t>
            </a:r>
            <a:r>
              <a:rPr sz="1400" spc="4" dirty="0">
                <a:solidFill>
                  <a:srgbClr val="002060"/>
                </a:solidFill>
                <a:latin typeface="MuktaMahee Regular" panose="020B0000000000000000" pitchFamily="34" charset="77"/>
                <a:cs typeface="MuktaMahee Regular" panose="020B0000000000000000" pitchFamily="34" charset="77"/>
              </a:rPr>
              <a:t> </a:t>
            </a:r>
            <a:r>
              <a:rPr sz="1400" dirty="0">
                <a:solidFill>
                  <a:srgbClr val="002060"/>
                </a:solidFill>
                <a:latin typeface="MuktaMahee Regular" panose="020B0000000000000000" pitchFamily="34" charset="77"/>
                <a:cs typeface="MuktaMahee Regular" panose="020B0000000000000000" pitchFamily="34" charset="77"/>
              </a:rPr>
              <a:t>2026.</a:t>
            </a:r>
            <a:endParaRPr sz="1400" dirty="0">
              <a:latin typeface="MuktaMahee Regular" panose="020B0000000000000000" pitchFamily="34" charset="77"/>
              <a:cs typeface="MuktaMahee Regular" panose="020B0000000000000000" pitchFamily="34" charset="77"/>
            </a:endParaRPr>
          </a:p>
        </p:txBody>
      </p:sp>
      <p:sp>
        <p:nvSpPr>
          <p:cNvPr id="14" name="object 14"/>
          <p:cNvSpPr txBox="1"/>
          <p:nvPr/>
        </p:nvSpPr>
        <p:spPr>
          <a:xfrm>
            <a:off x="6230424" y="1821244"/>
            <a:ext cx="935489" cy="339196"/>
          </a:xfrm>
          <a:prstGeom prst="rect">
            <a:avLst/>
          </a:prstGeom>
          <a:solidFill>
            <a:srgbClr val="2B4390"/>
          </a:solidFill>
          <a:ln w="6350">
            <a:solidFill>
              <a:srgbClr val="1D2F68"/>
            </a:solidFill>
          </a:ln>
        </p:spPr>
        <p:txBody>
          <a:bodyPr vert="horz" wrap="square" lIns="0" tIns="105728" rIns="0" bIns="0" rtlCol="0">
            <a:spAutoFit/>
          </a:bodyPr>
          <a:lstStyle/>
          <a:p>
            <a:pPr marL="381476" marR="86201" indent="-287179">
              <a:lnSpc>
                <a:spcPts val="900"/>
              </a:lnSpc>
              <a:spcBef>
                <a:spcPts val="832"/>
              </a:spcBef>
            </a:pPr>
            <a:r>
              <a:rPr sz="900" b="1" spc="-30" dirty="0">
                <a:solidFill>
                  <a:srgbClr val="F0F2F4"/>
                </a:solidFill>
                <a:latin typeface="Calibri"/>
                <a:cs typeface="Calibri"/>
              </a:rPr>
              <a:t>N</a:t>
            </a:r>
            <a:r>
              <a:rPr sz="900" b="1" spc="-23" dirty="0">
                <a:solidFill>
                  <a:srgbClr val="F0F2F4"/>
                </a:solidFill>
                <a:latin typeface="Calibri"/>
                <a:cs typeface="Calibri"/>
              </a:rPr>
              <a:t>e</a:t>
            </a:r>
            <a:r>
              <a:rPr sz="900" b="1" spc="-15" dirty="0">
                <a:solidFill>
                  <a:srgbClr val="F0F2F4"/>
                </a:solidFill>
                <a:latin typeface="Calibri"/>
                <a:cs typeface="Calibri"/>
              </a:rPr>
              <a:t>x</a:t>
            </a:r>
            <a:r>
              <a:rPr sz="900" b="1" dirty="0">
                <a:solidFill>
                  <a:srgbClr val="F0F2F4"/>
                </a:solidFill>
                <a:latin typeface="Calibri"/>
                <a:cs typeface="Calibri"/>
              </a:rPr>
              <a:t>t</a:t>
            </a:r>
            <a:r>
              <a:rPr lang="it-IT" sz="900" b="1" spc="-23" dirty="0">
                <a:solidFill>
                  <a:srgbClr val="F0F2F4"/>
                </a:solidFill>
                <a:latin typeface="Calibri"/>
                <a:cs typeface="Calibri"/>
              </a:rPr>
              <a:t> </a:t>
            </a:r>
            <a:r>
              <a:rPr sz="900" b="1" spc="-23" dirty="0">
                <a:solidFill>
                  <a:srgbClr val="F0F2F4"/>
                </a:solidFill>
                <a:latin typeface="Calibri"/>
                <a:cs typeface="Calibri"/>
              </a:rPr>
              <a:t>Gene</a:t>
            </a:r>
            <a:r>
              <a:rPr sz="900" b="1" spc="-15" dirty="0">
                <a:solidFill>
                  <a:srgbClr val="F0F2F4"/>
                </a:solidFill>
                <a:latin typeface="Calibri"/>
                <a:cs typeface="Calibri"/>
              </a:rPr>
              <a:t>r</a:t>
            </a:r>
            <a:r>
              <a:rPr sz="900" b="1" spc="-26" dirty="0">
                <a:solidFill>
                  <a:srgbClr val="F0F2F4"/>
                </a:solidFill>
                <a:latin typeface="Calibri"/>
                <a:cs typeface="Calibri"/>
              </a:rPr>
              <a:t>a</a:t>
            </a:r>
            <a:r>
              <a:rPr sz="900" b="1" spc="-15" dirty="0">
                <a:solidFill>
                  <a:srgbClr val="F0F2F4"/>
                </a:solidFill>
                <a:latin typeface="Calibri"/>
                <a:cs typeface="Calibri"/>
              </a:rPr>
              <a:t>t</a:t>
            </a:r>
            <a:r>
              <a:rPr sz="900" b="1" spc="-8" dirty="0">
                <a:solidFill>
                  <a:srgbClr val="F0F2F4"/>
                </a:solidFill>
                <a:latin typeface="Calibri"/>
                <a:cs typeface="Calibri"/>
              </a:rPr>
              <a:t>i</a:t>
            </a:r>
            <a:r>
              <a:rPr sz="900" b="1" spc="-23" dirty="0">
                <a:solidFill>
                  <a:srgbClr val="F0F2F4"/>
                </a:solidFill>
                <a:latin typeface="Calibri"/>
                <a:cs typeface="Calibri"/>
              </a:rPr>
              <a:t>o</a:t>
            </a:r>
            <a:r>
              <a:rPr sz="900" b="1" dirty="0">
                <a:solidFill>
                  <a:srgbClr val="F0F2F4"/>
                </a:solidFill>
                <a:latin typeface="Calibri"/>
                <a:cs typeface="Calibri"/>
              </a:rPr>
              <a:t>n  </a:t>
            </a:r>
            <a:r>
              <a:rPr sz="900" b="1" spc="-19" dirty="0">
                <a:solidFill>
                  <a:srgbClr val="F0F2F4"/>
                </a:solidFill>
                <a:latin typeface="Calibri"/>
                <a:cs typeface="Calibri"/>
              </a:rPr>
              <a:t>EU</a:t>
            </a:r>
            <a:endParaRPr sz="900" dirty="0">
              <a:latin typeface="Calibri"/>
              <a:cs typeface="Calibri"/>
            </a:endParaRPr>
          </a:p>
        </p:txBody>
      </p:sp>
      <p:sp>
        <p:nvSpPr>
          <p:cNvPr id="15" name="object 15"/>
          <p:cNvSpPr txBox="1"/>
          <p:nvPr/>
        </p:nvSpPr>
        <p:spPr>
          <a:xfrm>
            <a:off x="3998869" y="1753361"/>
            <a:ext cx="156686" cy="136576"/>
          </a:xfrm>
          <a:prstGeom prst="rect">
            <a:avLst/>
          </a:prstGeom>
        </p:spPr>
        <p:txBody>
          <a:bodyPr vert="horz" wrap="square" lIns="0" tIns="9525" rIns="0" bIns="0" rtlCol="0">
            <a:spAutoFit/>
          </a:bodyPr>
          <a:lstStyle/>
          <a:p>
            <a:pPr marL="9525">
              <a:spcBef>
                <a:spcPts val="75"/>
              </a:spcBef>
              <a:tabLst>
                <a:tab pos="146685" algn="l"/>
              </a:tabLst>
            </a:pPr>
            <a:r>
              <a:rPr sz="825" u="sng" dirty="0">
                <a:solidFill>
                  <a:srgbClr val="F0F2F4"/>
                </a:solidFill>
                <a:uFill>
                  <a:solidFill>
                    <a:srgbClr val="1D2F68"/>
                  </a:solidFill>
                </a:uFill>
                <a:latin typeface="Times New Roman"/>
                <a:cs typeface="Times New Roman"/>
              </a:rPr>
              <a:t> 	</a:t>
            </a:r>
            <a:endParaRPr sz="825">
              <a:latin typeface="Times New Roman"/>
              <a:cs typeface="Times New Roman"/>
            </a:endParaRPr>
          </a:p>
        </p:txBody>
      </p:sp>
      <p:sp>
        <p:nvSpPr>
          <p:cNvPr id="16" name="object 16"/>
          <p:cNvSpPr txBox="1"/>
          <p:nvPr/>
        </p:nvSpPr>
        <p:spPr>
          <a:xfrm>
            <a:off x="2990490" y="1631338"/>
            <a:ext cx="972979" cy="619112"/>
          </a:xfrm>
          <a:prstGeom prst="rect">
            <a:avLst/>
          </a:prstGeom>
          <a:solidFill>
            <a:srgbClr val="00B050"/>
          </a:solidFill>
          <a:ln w="6350">
            <a:solidFill>
              <a:srgbClr val="1D2F68"/>
            </a:solidFill>
          </a:ln>
        </p:spPr>
        <p:txBody>
          <a:bodyPr vert="horz" wrap="square" lIns="0" tIns="2381" rIns="0" bIns="0" rtlCol="0">
            <a:spAutoFit/>
          </a:bodyPr>
          <a:lstStyle/>
          <a:p>
            <a:pPr>
              <a:spcBef>
                <a:spcPts val="19"/>
              </a:spcBef>
            </a:pPr>
            <a:endParaRPr sz="975" dirty="0">
              <a:latin typeface="Times New Roman"/>
              <a:cs typeface="Times New Roman"/>
            </a:endParaRPr>
          </a:p>
          <a:p>
            <a:pPr marL="120015" marR="81915" indent="-30004">
              <a:lnSpc>
                <a:spcPts val="900"/>
              </a:lnSpc>
            </a:pPr>
            <a:r>
              <a:rPr sz="1000" b="1" spc="-23" dirty="0">
                <a:solidFill>
                  <a:srgbClr val="F0F2F4"/>
                </a:solidFill>
                <a:latin typeface="Calibri"/>
                <a:cs typeface="Calibri"/>
              </a:rPr>
              <a:t>Qu</a:t>
            </a:r>
            <a:r>
              <a:rPr sz="1000" b="1" spc="-26" dirty="0">
                <a:solidFill>
                  <a:srgbClr val="F0F2F4"/>
                </a:solidFill>
                <a:latin typeface="Calibri"/>
                <a:cs typeface="Calibri"/>
              </a:rPr>
              <a:t>a</a:t>
            </a:r>
            <a:r>
              <a:rPr sz="1000" b="1" spc="-23" dirty="0">
                <a:solidFill>
                  <a:srgbClr val="F0F2F4"/>
                </a:solidFill>
                <a:latin typeface="Calibri"/>
                <a:cs typeface="Calibri"/>
              </a:rPr>
              <a:t>d</a:t>
            </a:r>
            <a:r>
              <a:rPr sz="1000" b="1" spc="-15" dirty="0">
                <a:solidFill>
                  <a:srgbClr val="F0F2F4"/>
                </a:solidFill>
                <a:latin typeface="Calibri"/>
                <a:cs typeface="Calibri"/>
              </a:rPr>
              <a:t>r</a:t>
            </a:r>
            <a:r>
              <a:rPr sz="1000" b="1" dirty="0">
                <a:solidFill>
                  <a:srgbClr val="F0F2F4"/>
                </a:solidFill>
                <a:latin typeface="Calibri"/>
                <a:cs typeface="Calibri"/>
              </a:rPr>
              <a:t>o</a:t>
            </a:r>
            <a:r>
              <a:rPr sz="1000" b="1" spc="-30" dirty="0">
                <a:solidFill>
                  <a:srgbClr val="F0F2F4"/>
                </a:solidFill>
                <a:latin typeface="Calibri"/>
                <a:cs typeface="Calibri"/>
              </a:rPr>
              <a:t> </a:t>
            </a:r>
            <a:r>
              <a:rPr sz="1000" b="1" spc="-15" dirty="0">
                <a:solidFill>
                  <a:srgbClr val="F0F2F4"/>
                </a:solidFill>
                <a:latin typeface="Calibri"/>
                <a:cs typeface="Calibri"/>
              </a:rPr>
              <a:t>F</a:t>
            </a:r>
            <a:r>
              <a:rPr sz="1000" b="1" spc="-8" dirty="0">
                <a:solidFill>
                  <a:srgbClr val="F0F2F4"/>
                </a:solidFill>
                <a:latin typeface="Calibri"/>
                <a:cs typeface="Calibri"/>
              </a:rPr>
              <a:t>i</a:t>
            </a:r>
            <a:r>
              <a:rPr sz="1000" b="1" spc="-23" dirty="0">
                <a:solidFill>
                  <a:srgbClr val="F0F2F4"/>
                </a:solidFill>
                <a:latin typeface="Calibri"/>
                <a:cs typeface="Calibri"/>
              </a:rPr>
              <a:t>n</a:t>
            </a:r>
            <a:r>
              <a:rPr sz="1000" b="1" spc="-26" dirty="0">
                <a:solidFill>
                  <a:srgbClr val="F0F2F4"/>
                </a:solidFill>
                <a:latin typeface="Calibri"/>
                <a:cs typeface="Calibri"/>
              </a:rPr>
              <a:t>a</a:t>
            </a:r>
            <a:r>
              <a:rPr sz="1000" b="1" spc="-23" dirty="0">
                <a:solidFill>
                  <a:srgbClr val="F0F2F4"/>
                </a:solidFill>
                <a:latin typeface="Calibri"/>
                <a:cs typeface="Calibri"/>
              </a:rPr>
              <a:t>n</a:t>
            </a:r>
            <a:r>
              <a:rPr sz="1000" b="1" spc="-19" dirty="0">
                <a:solidFill>
                  <a:srgbClr val="F0F2F4"/>
                </a:solidFill>
                <a:latin typeface="Calibri"/>
                <a:cs typeface="Calibri"/>
              </a:rPr>
              <a:t>z</a:t>
            </a:r>
            <a:r>
              <a:rPr sz="1000" b="1" spc="-8" dirty="0">
                <a:solidFill>
                  <a:srgbClr val="F0F2F4"/>
                </a:solidFill>
                <a:latin typeface="Calibri"/>
                <a:cs typeface="Calibri"/>
              </a:rPr>
              <a:t>i</a:t>
            </a:r>
            <a:r>
              <a:rPr sz="1000" b="1" spc="-26" dirty="0">
                <a:solidFill>
                  <a:srgbClr val="F0F2F4"/>
                </a:solidFill>
                <a:latin typeface="Calibri"/>
                <a:cs typeface="Calibri"/>
              </a:rPr>
              <a:t>a</a:t>
            </a:r>
            <a:r>
              <a:rPr sz="1000" b="1" spc="-15" dirty="0">
                <a:solidFill>
                  <a:srgbClr val="F0F2F4"/>
                </a:solidFill>
                <a:latin typeface="Calibri"/>
                <a:cs typeface="Calibri"/>
              </a:rPr>
              <a:t>r</a:t>
            </a:r>
            <a:r>
              <a:rPr sz="1000" b="1" spc="-8" dirty="0">
                <a:solidFill>
                  <a:srgbClr val="F0F2F4"/>
                </a:solidFill>
                <a:latin typeface="Calibri"/>
                <a:cs typeface="Calibri"/>
              </a:rPr>
              <a:t>i</a:t>
            </a:r>
            <a:r>
              <a:rPr sz="1000" b="1" dirty="0">
                <a:solidFill>
                  <a:srgbClr val="F0F2F4"/>
                </a:solidFill>
                <a:latin typeface="Calibri"/>
                <a:cs typeface="Calibri"/>
              </a:rPr>
              <a:t>o  </a:t>
            </a:r>
            <a:r>
              <a:rPr sz="1000" b="1" spc="-19" dirty="0">
                <a:solidFill>
                  <a:srgbClr val="F0F2F4"/>
                </a:solidFill>
                <a:latin typeface="Calibri"/>
                <a:cs typeface="Calibri"/>
              </a:rPr>
              <a:t>P</a:t>
            </a:r>
            <a:r>
              <a:rPr sz="1000" b="1" spc="-8" dirty="0">
                <a:solidFill>
                  <a:srgbClr val="F0F2F4"/>
                </a:solidFill>
                <a:latin typeface="Calibri"/>
                <a:cs typeface="Calibri"/>
              </a:rPr>
              <a:t>l</a:t>
            </a:r>
            <a:r>
              <a:rPr sz="1000" b="1" spc="-23" dirty="0">
                <a:solidFill>
                  <a:srgbClr val="F0F2F4"/>
                </a:solidFill>
                <a:latin typeface="Calibri"/>
                <a:cs typeface="Calibri"/>
              </a:rPr>
              <a:t>u</a:t>
            </a:r>
            <a:r>
              <a:rPr sz="1000" b="1" spc="-15" dirty="0">
                <a:solidFill>
                  <a:srgbClr val="F0F2F4"/>
                </a:solidFill>
                <a:latin typeface="Calibri"/>
                <a:cs typeface="Calibri"/>
              </a:rPr>
              <a:t>r</a:t>
            </a:r>
            <a:r>
              <a:rPr sz="1000" b="1" spc="-8" dirty="0">
                <a:solidFill>
                  <a:srgbClr val="F0F2F4"/>
                </a:solidFill>
                <a:latin typeface="Calibri"/>
                <a:cs typeface="Calibri"/>
              </a:rPr>
              <a:t>i</a:t>
            </a:r>
            <a:r>
              <a:rPr sz="1000" b="1" spc="-23" dirty="0">
                <a:solidFill>
                  <a:srgbClr val="F0F2F4"/>
                </a:solidFill>
                <a:latin typeface="Calibri"/>
                <a:cs typeface="Calibri"/>
              </a:rPr>
              <a:t>enn</a:t>
            </a:r>
            <a:r>
              <a:rPr sz="1000" b="1" spc="-26" dirty="0">
                <a:solidFill>
                  <a:srgbClr val="F0F2F4"/>
                </a:solidFill>
                <a:latin typeface="Calibri"/>
                <a:cs typeface="Calibri"/>
              </a:rPr>
              <a:t>a</a:t>
            </a:r>
            <a:r>
              <a:rPr sz="1000" b="1" spc="-8" dirty="0">
                <a:solidFill>
                  <a:srgbClr val="F0F2F4"/>
                </a:solidFill>
                <a:latin typeface="Calibri"/>
                <a:cs typeface="Calibri"/>
              </a:rPr>
              <a:t>l</a:t>
            </a:r>
            <a:r>
              <a:rPr sz="1000" b="1" dirty="0">
                <a:solidFill>
                  <a:srgbClr val="F0F2F4"/>
                </a:solidFill>
                <a:latin typeface="Calibri"/>
                <a:cs typeface="Calibri"/>
              </a:rPr>
              <a:t>e</a:t>
            </a:r>
            <a:r>
              <a:rPr sz="1000" b="1" spc="-30" dirty="0">
                <a:solidFill>
                  <a:srgbClr val="F0F2F4"/>
                </a:solidFill>
                <a:latin typeface="Calibri"/>
                <a:cs typeface="Calibri"/>
              </a:rPr>
              <a:t> </a:t>
            </a:r>
            <a:r>
              <a:rPr sz="1000" b="1" spc="-19" dirty="0">
                <a:solidFill>
                  <a:srgbClr val="F0F2F4"/>
                </a:solidFill>
                <a:latin typeface="Calibri"/>
                <a:cs typeface="Calibri"/>
              </a:rPr>
              <a:t>2</a:t>
            </a:r>
            <a:r>
              <a:rPr sz="1000" b="1" spc="-15" dirty="0">
                <a:solidFill>
                  <a:srgbClr val="F0F2F4"/>
                </a:solidFill>
                <a:latin typeface="Calibri"/>
                <a:cs typeface="Calibri"/>
              </a:rPr>
              <a:t>1</a:t>
            </a:r>
            <a:r>
              <a:rPr sz="1000" b="1" spc="-11" dirty="0">
                <a:solidFill>
                  <a:srgbClr val="F0F2F4"/>
                </a:solidFill>
                <a:latin typeface="Calibri"/>
                <a:cs typeface="Calibri"/>
              </a:rPr>
              <a:t>-</a:t>
            </a:r>
            <a:r>
              <a:rPr sz="1000" b="1" spc="-19" dirty="0">
                <a:solidFill>
                  <a:srgbClr val="F0F2F4"/>
                </a:solidFill>
                <a:latin typeface="Calibri"/>
                <a:cs typeface="Calibri"/>
              </a:rPr>
              <a:t>27</a:t>
            </a:r>
            <a:endParaRPr sz="1000" dirty="0">
              <a:latin typeface="Calibri"/>
              <a:cs typeface="Calibri"/>
            </a:endParaRPr>
          </a:p>
        </p:txBody>
      </p:sp>
      <p:sp>
        <p:nvSpPr>
          <p:cNvPr id="17" name="object 17"/>
          <p:cNvSpPr txBox="1"/>
          <p:nvPr/>
        </p:nvSpPr>
        <p:spPr>
          <a:xfrm>
            <a:off x="4862085" y="787247"/>
            <a:ext cx="1048226" cy="332302"/>
          </a:xfrm>
          <a:prstGeom prst="rect">
            <a:avLst/>
          </a:prstGeom>
          <a:solidFill>
            <a:srgbClr val="FFC000"/>
          </a:solidFill>
          <a:ln w="9525">
            <a:solidFill>
              <a:srgbClr val="00B050"/>
            </a:solidFill>
          </a:ln>
        </p:spPr>
        <p:txBody>
          <a:bodyPr vert="horz" wrap="square" lIns="0" tIns="24288" rIns="0" bIns="0" rtlCol="0">
            <a:spAutoFit/>
          </a:bodyPr>
          <a:lstStyle/>
          <a:p>
            <a:pPr algn="ctr">
              <a:spcBef>
                <a:spcPts val="191"/>
              </a:spcBef>
            </a:pPr>
            <a:r>
              <a:rPr sz="1000" b="1" dirty="0">
                <a:solidFill>
                  <a:srgbClr val="002060"/>
                </a:solidFill>
                <a:latin typeface="Calibri"/>
                <a:cs typeface="Calibri"/>
              </a:rPr>
              <a:t>1.824,3</a:t>
            </a:r>
            <a:endParaRPr sz="1000" dirty="0">
              <a:latin typeface="Calibri"/>
              <a:cs typeface="Calibri"/>
            </a:endParaRPr>
          </a:p>
          <a:p>
            <a:pPr algn="ctr">
              <a:spcBef>
                <a:spcPts val="41"/>
              </a:spcBef>
            </a:pPr>
            <a:r>
              <a:rPr sz="1000" spc="-4" dirty="0">
                <a:solidFill>
                  <a:srgbClr val="002060"/>
                </a:solidFill>
                <a:latin typeface="Calibri"/>
                <a:cs typeface="Calibri"/>
              </a:rPr>
              <a:t>miliardi</a:t>
            </a:r>
            <a:r>
              <a:rPr sz="1000" spc="-23" dirty="0">
                <a:solidFill>
                  <a:srgbClr val="002060"/>
                </a:solidFill>
                <a:latin typeface="Calibri"/>
                <a:cs typeface="Calibri"/>
              </a:rPr>
              <a:t> </a:t>
            </a:r>
            <a:r>
              <a:rPr sz="1000" spc="-4" dirty="0">
                <a:solidFill>
                  <a:srgbClr val="002060"/>
                </a:solidFill>
                <a:latin typeface="Calibri"/>
                <a:cs typeface="Calibri"/>
              </a:rPr>
              <a:t>di</a:t>
            </a:r>
            <a:r>
              <a:rPr sz="1000" spc="-23" dirty="0">
                <a:solidFill>
                  <a:srgbClr val="002060"/>
                </a:solidFill>
                <a:latin typeface="Calibri"/>
                <a:cs typeface="Calibri"/>
              </a:rPr>
              <a:t> </a:t>
            </a:r>
            <a:r>
              <a:rPr sz="1000" spc="-4" dirty="0">
                <a:solidFill>
                  <a:srgbClr val="002060"/>
                </a:solidFill>
                <a:latin typeface="Calibri"/>
                <a:cs typeface="Calibri"/>
              </a:rPr>
              <a:t>euro</a:t>
            </a:r>
            <a:endParaRPr sz="1000" dirty="0">
              <a:latin typeface="Calibri"/>
              <a:cs typeface="Calibri"/>
            </a:endParaRPr>
          </a:p>
        </p:txBody>
      </p:sp>
      <p:sp>
        <p:nvSpPr>
          <p:cNvPr id="18" name="object 18"/>
          <p:cNvSpPr txBox="1"/>
          <p:nvPr/>
        </p:nvSpPr>
        <p:spPr>
          <a:xfrm>
            <a:off x="2451100" y="2281808"/>
            <a:ext cx="1220648" cy="317395"/>
          </a:xfrm>
          <a:prstGeom prst="rect">
            <a:avLst/>
          </a:prstGeom>
        </p:spPr>
        <p:txBody>
          <a:bodyPr vert="horz" wrap="square" lIns="0" tIns="9525" rIns="0" bIns="0" rtlCol="0">
            <a:spAutoFit/>
          </a:bodyPr>
          <a:lstStyle/>
          <a:p>
            <a:pPr marL="9525" marR="3810">
              <a:spcBef>
                <a:spcPts val="75"/>
              </a:spcBef>
            </a:pPr>
            <a:r>
              <a:rPr sz="1000" i="1" spc="-4" dirty="0">
                <a:solidFill>
                  <a:srgbClr val="2B4390"/>
                </a:solidFill>
                <a:latin typeface="MuktaMahee Regular" panose="020B0000000000000000" pitchFamily="34" charset="77"/>
                <a:cs typeface="MuktaMahee Regular" panose="020B0000000000000000" pitchFamily="34" charset="77"/>
              </a:rPr>
              <a:t>Il</a:t>
            </a:r>
            <a:r>
              <a:rPr sz="1000" i="1" spc="-30" dirty="0">
                <a:solidFill>
                  <a:srgbClr val="2B4390"/>
                </a:solidFill>
                <a:latin typeface="MuktaMahee Regular" panose="020B0000000000000000" pitchFamily="34" charset="77"/>
                <a:cs typeface="MuktaMahee Regular" panose="020B0000000000000000" pitchFamily="34" charset="77"/>
              </a:rPr>
              <a:t> </a:t>
            </a:r>
            <a:r>
              <a:rPr sz="1000" i="1" spc="-4" dirty="0">
                <a:solidFill>
                  <a:srgbClr val="2B4390"/>
                </a:solidFill>
                <a:latin typeface="MuktaMahee Regular" panose="020B0000000000000000" pitchFamily="34" charset="77"/>
                <a:cs typeface="MuktaMahee Regular" panose="020B0000000000000000" pitchFamily="34" charset="77"/>
              </a:rPr>
              <a:t>bilancio</a:t>
            </a:r>
            <a:r>
              <a:rPr sz="1000" i="1" spc="-30" dirty="0">
                <a:solidFill>
                  <a:srgbClr val="2B4390"/>
                </a:solidFill>
                <a:latin typeface="MuktaMahee Regular" panose="020B0000000000000000" pitchFamily="34" charset="77"/>
                <a:cs typeface="MuktaMahee Regular" panose="020B0000000000000000" pitchFamily="34" charset="77"/>
              </a:rPr>
              <a:t> </a:t>
            </a:r>
            <a:r>
              <a:rPr sz="1000" i="1" spc="-4" dirty="0">
                <a:solidFill>
                  <a:srgbClr val="2B4390"/>
                </a:solidFill>
                <a:latin typeface="MuktaMahee Regular" panose="020B0000000000000000" pitchFamily="34" charset="77"/>
                <a:cs typeface="MuktaMahee Regular" panose="020B0000000000000000" pitchFamily="34" charset="77"/>
              </a:rPr>
              <a:t>settennale </a:t>
            </a:r>
            <a:r>
              <a:rPr sz="1000" i="1" spc="-158" dirty="0">
                <a:solidFill>
                  <a:srgbClr val="2B4390"/>
                </a:solidFill>
                <a:latin typeface="MuktaMahee Regular" panose="020B0000000000000000" pitchFamily="34" charset="77"/>
                <a:cs typeface="MuktaMahee Regular" panose="020B0000000000000000" pitchFamily="34" charset="77"/>
              </a:rPr>
              <a:t> </a:t>
            </a:r>
            <a:r>
              <a:rPr sz="1000" i="1" spc="-4" dirty="0">
                <a:solidFill>
                  <a:srgbClr val="2B4390"/>
                </a:solidFill>
                <a:latin typeface="MuktaMahee Regular" panose="020B0000000000000000" pitchFamily="34" charset="77"/>
                <a:cs typeface="MuktaMahee Regular" panose="020B0000000000000000" pitchFamily="34" charset="77"/>
              </a:rPr>
              <a:t>dell’Unione</a:t>
            </a:r>
            <a:r>
              <a:rPr sz="1000" i="1" spc="-38" dirty="0">
                <a:solidFill>
                  <a:srgbClr val="2B4390"/>
                </a:solidFill>
                <a:latin typeface="MuktaMahee Regular" panose="020B0000000000000000" pitchFamily="34" charset="77"/>
                <a:cs typeface="MuktaMahee Regular" panose="020B0000000000000000" pitchFamily="34" charset="77"/>
              </a:rPr>
              <a:t> </a:t>
            </a:r>
            <a:r>
              <a:rPr sz="1000" i="1" spc="-4" dirty="0">
                <a:solidFill>
                  <a:srgbClr val="2B4390"/>
                </a:solidFill>
                <a:latin typeface="MuktaMahee Regular" panose="020B0000000000000000" pitchFamily="34" charset="77"/>
                <a:cs typeface="MuktaMahee Regular" panose="020B0000000000000000" pitchFamily="34" charset="77"/>
              </a:rPr>
              <a:t>Europea</a:t>
            </a:r>
            <a:endParaRPr sz="1000" dirty="0">
              <a:latin typeface="MuktaMahee Regular" panose="020B0000000000000000" pitchFamily="34" charset="77"/>
              <a:cs typeface="MuktaMahee Regular" panose="020B0000000000000000" pitchFamily="34" charset="77"/>
            </a:endParaRPr>
          </a:p>
        </p:txBody>
      </p:sp>
      <p:sp>
        <p:nvSpPr>
          <p:cNvPr id="19" name="object 19"/>
          <p:cNvSpPr txBox="1"/>
          <p:nvPr/>
        </p:nvSpPr>
        <p:spPr>
          <a:xfrm>
            <a:off x="6198648" y="2320671"/>
            <a:ext cx="909979" cy="779059"/>
          </a:xfrm>
          <a:prstGeom prst="rect">
            <a:avLst/>
          </a:prstGeom>
        </p:spPr>
        <p:txBody>
          <a:bodyPr vert="horz" wrap="square" lIns="0" tIns="9525" rIns="0" bIns="0" rtlCol="0">
            <a:spAutoFit/>
          </a:bodyPr>
          <a:lstStyle/>
          <a:p>
            <a:pPr marL="9525" marR="3810">
              <a:spcBef>
                <a:spcPts val="75"/>
              </a:spcBef>
            </a:pPr>
            <a:r>
              <a:rPr sz="1000" i="1" spc="-4" dirty="0">
                <a:solidFill>
                  <a:srgbClr val="2B4390"/>
                </a:solidFill>
                <a:latin typeface="MuktaMahee Regular" panose="020B0000000000000000" pitchFamily="34" charset="77"/>
                <a:cs typeface="MuktaMahee Regular" panose="020B0000000000000000" pitchFamily="34" charset="77"/>
              </a:rPr>
              <a:t>Sovvenzioni </a:t>
            </a:r>
            <a:r>
              <a:rPr sz="1000" i="1" dirty="0">
                <a:solidFill>
                  <a:srgbClr val="2B4390"/>
                </a:solidFill>
                <a:latin typeface="MuktaMahee Regular" panose="020B0000000000000000" pitchFamily="34" charset="77"/>
                <a:cs typeface="MuktaMahee Regular" panose="020B0000000000000000" pitchFamily="34" charset="77"/>
              </a:rPr>
              <a:t>e </a:t>
            </a:r>
            <a:r>
              <a:rPr sz="1000" i="1" spc="-4" dirty="0">
                <a:solidFill>
                  <a:srgbClr val="2B4390"/>
                </a:solidFill>
                <a:latin typeface="MuktaMahee Regular" panose="020B0000000000000000" pitchFamily="34" charset="77"/>
                <a:cs typeface="MuktaMahee Regular" panose="020B0000000000000000" pitchFamily="34" charset="77"/>
              </a:rPr>
              <a:t>prestiti </a:t>
            </a:r>
            <a:r>
              <a:rPr sz="1000" i="1" spc="-161" dirty="0">
                <a:solidFill>
                  <a:srgbClr val="2B4390"/>
                </a:solidFill>
                <a:latin typeface="MuktaMahee Regular" panose="020B0000000000000000" pitchFamily="34" charset="77"/>
                <a:cs typeface="MuktaMahee Regular" panose="020B0000000000000000" pitchFamily="34" charset="77"/>
              </a:rPr>
              <a:t> </a:t>
            </a:r>
            <a:r>
              <a:rPr sz="1000" i="1" spc="-4" dirty="0">
                <a:solidFill>
                  <a:srgbClr val="2B4390"/>
                </a:solidFill>
                <a:latin typeface="MuktaMahee Regular" panose="020B0000000000000000" pitchFamily="34" charset="77"/>
                <a:cs typeface="MuktaMahee Regular" panose="020B0000000000000000" pitchFamily="34" charset="77"/>
              </a:rPr>
              <a:t>per la </a:t>
            </a:r>
            <a:r>
              <a:rPr sz="1000" i="1" spc="-8" dirty="0">
                <a:solidFill>
                  <a:srgbClr val="2B4390"/>
                </a:solidFill>
                <a:latin typeface="MuktaMahee Regular" panose="020B0000000000000000" pitchFamily="34" charset="77"/>
                <a:cs typeface="MuktaMahee Regular" panose="020B0000000000000000" pitchFamily="34" charset="77"/>
              </a:rPr>
              <a:t>ripresa </a:t>
            </a:r>
            <a:r>
              <a:rPr sz="1000" i="1" dirty="0">
                <a:solidFill>
                  <a:srgbClr val="2B4390"/>
                </a:solidFill>
                <a:latin typeface="MuktaMahee Regular" panose="020B0000000000000000" pitchFamily="34" charset="77"/>
                <a:cs typeface="MuktaMahee Regular" panose="020B0000000000000000" pitchFamily="34" charset="77"/>
              </a:rPr>
              <a:t>e </a:t>
            </a:r>
            <a:r>
              <a:rPr sz="1000" i="1" spc="-4" dirty="0">
                <a:solidFill>
                  <a:srgbClr val="2B4390"/>
                </a:solidFill>
                <a:latin typeface="MuktaMahee Regular" panose="020B0000000000000000" pitchFamily="34" charset="77"/>
                <a:cs typeface="MuktaMahee Regular" panose="020B0000000000000000" pitchFamily="34" charset="77"/>
              </a:rPr>
              <a:t>la </a:t>
            </a:r>
            <a:r>
              <a:rPr sz="1000" i="1" dirty="0">
                <a:solidFill>
                  <a:srgbClr val="2B4390"/>
                </a:solidFill>
                <a:latin typeface="MuktaMahee Regular" panose="020B0000000000000000" pitchFamily="34" charset="77"/>
                <a:cs typeface="MuktaMahee Regular" panose="020B0000000000000000" pitchFamily="34" charset="77"/>
              </a:rPr>
              <a:t> </a:t>
            </a:r>
            <a:r>
              <a:rPr sz="1000" i="1" spc="-8" dirty="0">
                <a:solidFill>
                  <a:srgbClr val="2B4390"/>
                </a:solidFill>
                <a:latin typeface="MuktaMahee Regular" panose="020B0000000000000000" pitchFamily="34" charset="77"/>
                <a:cs typeface="MuktaMahee Regular" panose="020B0000000000000000" pitchFamily="34" charset="77"/>
              </a:rPr>
              <a:t>r</a:t>
            </a:r>
            <a:r>
              <a:rPr sz="1000" i="1" spc="-4" dirty="0">
                <a:solidFill>
                  <a:srgbClr val="2B4390"/>
                </a:solidFill>
                <a:latin typeface="MuktaMahee Regular" panose="020B0000000000000000" pitchFamily="34" charset="77"/>
                <a:cs typeface="MuktaMahee Regular" panose="020B0000000000000000" pitchFamily="34" charset="77"/>
              </a:rPr>
              <a:t>esilien</a:t>
            </a:r>
            <a:r>
              <a:rPr sz="1000" i="1" spc="4" dirty="0">
                <a:solidFill>
                  <a:srgbClr val="2B4390"/>
                </a:solidFill>
                <a:latin typeface="MuktaMahee Regular" panose="020B0000000000000000" pitchFamily="34" charset="77"/>
                <a:cs typeface="MuktaMahee Regular" panose="020B0000000000000000" pitchFamily="34" charset="77"/>
              </a:rPr>
              <a:t>z</a:t>
            </a:r>
            <a:r>
              <a:rPr sz="1000" i="1" dirty="0">
                <a:solidFill>
                  <a:srgbClr val="2B4390"/>
                </a:solidFill>
                <a:latin typeface="MuktaMahee Regular" panose="020B0000000000000000" pitchFamily="34" charset="77"/>
                <a:cs typeface="MuktaMahee Regular" panose="020B0000000000000000" pitchFamily="34" charset="77"/>
              </a:rPr>
              <a:t>a</a:t>
            </a:r>
            <a:r>
              <a:rPr sz="1000" i="1" spc="-4" dirty="0">
                <a:solidFill>
                  <a:srgbClr val="2B4390"/>
                </a:solidFill>
                <a:latin typeface="MuktaMahee Regular" panose="020B0000000000000000" pitchFamily="34" charset="77"/>
                <a:cs typeface="MuktaMahee Regular" panose="020B0000000000000000" pitchFamily="34" charset="77"/>
              </a:rPr>
              <a:t> dell</a:t>
            </a:r>
            <a:r>
              <a:rPr sz="1000" i="1" dirty="0">
                <a:solidFill>
                  <a:srgbClr val="2B4390"/>
                </a:solidFill>
                <a:latin typeface="MuktaMahee Regular" panose="020B0000000000000000" pitchFamily="34" charset="77"/>
                <a:cs typeface="MuktaMahee Regular" panose="020B0000000000000000" pitchFamily="34" charset="77"/>
              </a:rPr>
              <a:t>’E</a:t>
            </a:r>
            <a:r>
              <a:rPr sz="1000" i="1" spc="-4" dirty="0">
                <a:solidFill>
                  <a:srgbClr val="2B4390"/>
                </a:solidFill>
                <a:latin typeface="MuktaMahee Regular" panose="020B0000000000000000" pitchFamily="34" charset="77"/>
                <a:cs typeface="MuktaMahee Regular" panose="020B0000000000000000" pitchFamily="34" charset="77"/>
              </a:rPr>
              <a:t>u</a:t>
            </a:r>
            <a:r>
              <a:rPr sz="1000" i="1" spc="-8" dirty="0">
                <a:solidFill>
                  <a:srgbClr val="2B4390"/>
                </a:solidFill>
                <a:latin typeface="MuktaMahee Regular" panose="020B0000000000000000" pitchFamily="34" charset="77"/>
                <a:cs typeface="MuktaMahee Regular" panose="020B0000000000000000" pitchFamily="34" charset="77"/>
              </a:rPr>
              <a:t>r</a:t>
            </a:r>
            <a:r>
              <a:rPr sz="1000" i="1" spc="-4" dirty="0">
                <a:solidFill>
                  <a:srgbClr val="2B4390"/>
                </a:solidFill>
                <a:latin typeface="MuktaMahee Regular" panose="020B0000000000000000" pitchFamily="34" charset="77"/>
                <a:cs typeface="MuktaMahee Regular" panose="020B0000000000000000" pitchFamily="34" charset="77"/>
              </a:rPr>
              <a:t>op</a:t>
            </a:r>
            <a:r>
              <a:rPr sz="1000" i="1" dirty="0">
                <a:solidFill>
                  <a:srgbClr val="2B4390"/>
                </a:solidFill>
                <a:latin typeface="MuktaMahee Regular" panose="020B0000000000000000" pitchFamily="34" charset="77"/>
                <a:cs typeface="MuktaMahee Regular" panose="020B0000000000000000" pitchFamily="34" charset="77"/>
              </a:rPr>
              <a:t>a</a:t>
            </a:r>
            <a:endParaRPr sz="1000" dirty="0">
              <a:latin typeface="MuktaMahee Regular" panose="020B0000000000000000" pitchFamily="34" charset="77"/>
              <a:cs typeface="MuktaMahee Regular" panose="020B0000000000000000" pitchFamily="34" charset="77"/>
            </a:endParaRPr>
          </a:p>
        </p:txBody>
      </p:sp>
      <p:grpSp>
        <p:nvGrpSpPr>
          <p:cNvPr id="20" name="object 20"/>
          <p:cNvGrpSpPr/>
          <p:nvPr/>
        </p:nvGrpSpPr>
        <p:grpSpPr>
          <a:xfrm>
            <a:off x="7165913" y="307889"/>
            <a:ext cx="127159" cy="3813810"/>
            <a:chOff x="5998550" y="410519"/>
            <a:chExt cx="169545" cy="5085080"/>
          </a:xfrm>
        </p:grpSpPr>
        <p:sp>
          <p:nvSpPr>
            <p:cNvPr id="21" name="object 21"/>
            <p:cNvSpPr/>
            <p:nvPr/>
          </p:nvSpPr>
          <p:spPr>
            <a:xfrm>
              <a:off x="6084097" y="410519"/>
              <a:ext cx="0" cy="5085080"/>
            </a:xfrm>
            <a:custGeom>
              <a:avLst/>
              <a:gdLst/>
              <a:ahLst/>
              <a:cxnLst/>
              <a:rect l="l" t="t" r="r" b="b"/>
              <a:pathLst>
                <a:path h="5085080">
                  <a:moveTo>
                    <a:pt x="0" y="0"/>
                  </a:moveTo>
                  <a:lnTo>
                    <a:pt x="1" y="5084499"/>
                  </a:lnTo>
                </a:path>
              </a:pathLst>
            </a:custGeom>
            <a:ln w="19050">
              <a:solidFill>
                <a:srgbClr val="00B050"/>
              </a:solidFill>
            </a:ln>
          </p:spPr>
          <p:txBody>
            <a:bodyPr wrap="square" lIns="0" tIns="0" rIns="0" bIns="0" rtlCol="0"/>
            <a:lstStyle/>
            <a:p>
              <a:endParaRPr sz="1350"/>
            </a:p>
          </p:txBody>
        </p:sp>
        <p:pic>
          <p:nvPicPr>
            <p:cNvPr id="22" name="object 22"/>
            <p:cNvPicPr/>
            <p:nvPr/>
          </p:nvPicPr>
          <p:blipFill>
            <a:blip r:embed="rId2" cstate="print"/>
            <a:stretch>
              <a:fillRect/>
            </a:stretch>
          </p:blipFill>
          <p:spPr>
            <a:xfrm>
              <a:off x="6003097" y="671645"/>
              <a:ext cx="161999" cy="162365"/>
            </a:xfrm>
            <a:prstGeom prst="rect">
              <a:avLst/>
            </a:prstGeom>
          </p:spPr>
        </p:pic>
        <p:pic>
          <p:nvPicPr>
            <p:cNvPr id="23" name="object 23"/>
            <p:cNvPicPr/>
            <p:nvPr/>
          </p:nvPicPr>
          <p:blipFill>
            <a:blip r:embed="rId3" cstate="print"/>
            <a:stretch>
              <a:fillRect/>
            </a:stretch>
          </p:blipFill>
          <p:spPr>
            <a:xfrm>
              <a:off x="5998550" y="2501831"/>
              <a:ext cx="161999" cy="162364"/>
            </a:xfrm>
            <a:prstGeom prst="rect">
              <a:avLst/>
            </a:prstGeom>
          </p:spPr>
        </p:pic>
        <p:pic>
          <p:nvPicPr>
            <p:cNvPr id="24" name="object 24"/>
            <p:cNvPicPr/>
            <p:nvPr/>
          </p:nvPicPr>
          <p:blipFill>
            <a:blip r:embed="rId3" cstate="print"/>
            <a:stretch>
              <a:fillRect/>
            </a:stretch>
          </p:blipFill>
          <p:spPr>
            <a:xfrm>
              <a:off x="6005574" y="4343444"/>
              <a:ext cx="161999" cy="162365"/>
            </a:xfrm>
            <a:prstGeom prst="rect">
              <a:avLst/>
            </a:prstGeom>
          </p:spPr>
        </p:pic>
      </p:grpSp>
      <p:sp>
        <p:nvSpPr>
          <p:cNvPr id="25" name="object 25"/>
          <p:cNvSpPr txBox="1">
            <a:spLocks noGrp="1"/>
          </p:cNvSpPr>
          <p:nvPr>
            <p:ph type="title"/>
          </p:nvPr>
        </p:nvSpPr>
        <p:spPr>
          <a:xfrm>
            <a:off x="483316" y="5755689"/>
            <a:ext cx="9805763" cy="255743"/>
          </a:xfrm>
          <a:prstGeom prst="rect">
            <a:avLst/>
          </a:prstGeom>
        </p:spPr>
        <p:txBody>
          <a:bodyPr vert="horz" wrap="square" lIns="0" tIns="33814" rIns="0" bIns="0" rtlCol="0" anchor="ctr">
            <a:spAutoFit/>
          </a:bodyPr>
          <a:lstStyle/>
          <a:p>
            <a:pPr marL="9525" marR="3810">
              <a:lnSpc>
                <a:spcPts val="1635"/>
              </a:lnSpc>
              <a:spcBef>
                <a:spcPts val="266"/>
              </a:spcBef>
            </a:pPr>
            <a:r>
              <a:rPr sz="2000" dirty="0"/>
              <a:t>Il </a:t>
            </a:r>
            <a:r>
              <a:rPr sz="2000" spc="-4" dirty="0"/>
              <a:t>Quadro Finanziario Pluriennale (QFP) 2021-2027 </a:t>
            </a:r>
            <a:r>
              <a:rPr sz="2000" spc="-330" dirty="0"/>
              <a:t> </a:t>
            </a:r>
            <a:r>
              <a:rPr sz="2000" spc="-4" dirty="0"/>
              <a:t>dell’Unione Europea</a:t>
            </a:r>
          </a:p>
        </p:txBody>
      </p:sp>
      <p:sp>
        <p:nvSpPr>
          <p:cNvPr id="26" name="object 26"/>
          <p:cNvSpPr txBox="1"/>
          <p:nvPr/>
        </p:nvSpPr>
        <p:spPr>
          <a:xfrm>
            <a:off x="1828805" y="3576066"/>
            <a:ext cx="2804266" cy="624786"/>
          </a:xfrm>
          <a:prstGeom prst="rect">
            <a:avLst/>
          </a:prstGeom>
        </p:spPr>
        <p:txBody>
          <a:bodyPr vert="horz" wrap="square" lIns="0" tIns="9525" rIns="0" bIns="0" rtlCol="0">
            <a:spAutoFit/>
          </a:bodyPr>
          <a:lstStyle/>
          <a:p>
            <a:pPr marL="9525" algn="just">
              <a:spcBef>
                <a:spcPts val="75"/>
              </a:spcBef>
            </a:pPr>
            <a:r>
              <a:rPr sz="1000" i="1" spc="-4" dirty="0">
                <a:solidFill>
                  <a:srgbClr val="333C46"/>
                </a:solidFill>
                <a:latin typeface="MuktaMahee Regular" panose="020B0000000000000000" pitchFamily="34" charset="77"/>
                <a:cs typeface="MuktaMahee Regular" panose="020B0000000000000000" pitchFamily="34" charset="77"/>
              </a:rPr>
              <a:t>REGOLAMENTO</a:t>
            </a:r>
            <a:r>
              <a:rPr sz="1000" i="1" spc="-11" dirty="0">
                <a:solidFill>
                  <a:srgbClr val="333C46"/>
                </a:solidFill>
                <a:latin typeface="MuktaMahee Regular" panose="020B0000000000000000" pitchFamily="34" charset="77"/>
                <a:cs typeface="MuktaMahee Regular" panose="020B0000000000000000" pitchFamily="34" charset="77"/>
              </a:rPr>
              <a:t> </a:t>
            </a:r>
            <a:r>
              <a:rPr sz="1000" i="1" spc="-4" dirty="0">
                <a:solidFill>
                  <a:srgbClr val="333C46"/>
                </a:solidFill>
                <a:latin typeface="MuktaMahee Regular" panose="020B0000000000000000" pitchFamily="34" charset="77"/>
                <a:cs typeface="MuktaMahee Regular" panose="020B0000000000000000" pitchFamily="34" charset="77"/>
              </a:rPr>
              <a:t>(UE,</a:t>
            </a:r>
            <a:r>
              <a:rPr sz="1000" i="1" spc="-11" dirty="0">
                <a:solidFill>
                  <a:srgbClr val="333C46"/>
                </a:solidFill>
                <a:latin typeface="MuktaMahee Regular" panose="020B0000000000000000" pitchFamily="34" charset="77"/>
                <a:cs typeface="MuktaMahee Regular" panose="020B0000000000000000" pitchFamily="34" charset="77"/>
              </a:rPr>
              <a:t> </a:t>
            </a:r>
            <a:r>
              <a:rPr sz="1000" i="1" spc="-4" dirty="0">
                <a:solidFill>
                  <a:srgbClr val="333C46"/>
                </a:solidFill>
                <a:latin typeface="MuktaMahee Regular" panose="020B0000000000000000" pitchFamily="34" charset="77"/>
                <a:cs typeface="MuktaMahee Regular" panose="020B0000000000000000" pitchFamily="34" charset="77"/>
              </a:rPr>
              <a:t>Euratom)</a:t>
            </a:r>
            <a:r>
              <a:rPr sz="1000" i="1" spc="-11" dirty="0">
                <a:solidFill>
                  <a:srgbClr val="333C46"/>
                </a:solidFill>
                <a:latin typeface="MuktaMahee Regular" panose="020B0000000000000000" pitchFamily="34" charset="77"/>
                <a:cs typeface="MuktaMahee Regular" panose="020B0000000000000000" pitchFamily="34" charset="77"/>
              </a:rPr>
              <a:t> </a:t>
            </a:r>
            <a:r>
              <a:rPr sz="1000" i="1" spc="-8" dirty="0">
                <a:solidFill>
                  <a:srgbClr val="333C46"/>
                </a:solidFill>
                <a:latin typeface="MuktaMahee Regular" panose="020B0000000000000000" pitchFamily="34" charset="77"/>
                <a:cs typeface="MuktaMahee Regular" panose="020B0000000000000000" pitchFamily="34" charset="77"/>
              </a:rPr>
              <a:t>2020/2093</a:t>
            </a:r>
            <a:endParaRPr sz="1000" dirty="0">
              <a:latin typeface="MuktaMahee Regular" panose="020B0000000000000000" pitchFamily="34" charset="77"/>
              <a:cs typeface="MuktaMahee Regular" panose="020B0000000000000000" pitchFamily="34" charset="77"/>
            </a:endParaRPr>
          </a:p>
          <a:p>
            <a:pPr marL="9525" marR="10001" algn="just">
              <a:lnSpc>
                <a:spcPct val="101099"/>
              </a:lnSpc>
              <a:spcBef>
                <a:spcPts val="8"/>
              </a:spcBef>
            </a:pPr>
            <a:r>
              <a:rPr sz="1000" i="1" spc="-4" dirty="0">
                <a:solidFill>
                  <a:srgbClr val="333C46"/>
                </a:solidFill>
                <a:latin typeface="MuktaMahee Regular" panose="020B0000000000000000" pitchFamily="34" charset="77"/>
                <a:cs typeface="MuktaMahee Regular" panose="020B0000000000000000" pitchFamily="34" charset="77"/>
              </a:rPr>
              <a:t>DEL CONSIGLIO del 17 dicembre </a:t>
            </a:r>
            <a:r>
              <a:rPr sz="1000" i="1" spc="-8" dirty="0">
                <a:solidFill>
                  <a:srgbClr val="333C46"/>
                </a:solidFill>
                <a:latin typeface="MuktaMahee Regular" panose="020B0000000000000000" pitchFamily="34" charset="77"/>
                <a:cs typeface="MuktaMahee Regular" panose="020B0000000000000000" pitchFamily="34" charset="77"/>
              </a:rPr>
              <a:t>2020 </a:t>
            </a:r>
            <a:r>
              <a:rPr sz="1000" i="1" spc="-4" dirty="0">
                <a:solidFill>
                  <a:srgbClr val="333C46"/>
                </a:solidFill>
                <a:latin typeface="MuktaMahee Regular" panose="020B0000000000000000" pitchFamily="34" charset="77"/>
                <a:cs typeface="MuktaMahee Regular" panose="020B0000000000000000" pitchFamily="34" charset="77"/>
              </a:rPr>
              <a:t>che </a:t>
            </a:r>
            <a:r>
              <a:rPr sz="1000" i="1" dirty="0">
                <a:solidFill>
                  <a:srgbClr val="333C46"/>
                </a:solidFill>
                <a:latin typeface="MuktaMahee Regular" panose="020B0000000000000000" pitchFamily="34" charset="77"/>
                <a:cs typeface="MuktaMahee Regular" panose="020B0000000000000000" pitchFamily="34" charset="77"/>
              </a:rPr>
              <a:t> </a:t>
            </a:r>
            <a:r>
              <a:rPr sz="1000" i="1" spc="-4" dirty="0">
                <a:solidFill>
                  <a:srgbClr val="333C46"/>
                </a:solidFill>
                <a:latin typeface="MuktaMahee Regular" panose="020B0000000000000000" pitchFamily="34" charset="77"/>
                <a:cs typeface="MuktaMahee Regular" panose="020B0000000000000000" pitchFamily="34" charset="77"/>
              </a:rPr>
              <a:t>stabilisce </a:t>
            </a:r>
            <a:r>
              <a:rPr sz="1000" i="1" dirty="0">
                <a:solidFill>
                  <a:srgbClr val="333C46"/>
                </a:solidFill>
                <a:latin typeface="MuktaMahee Regular" panose="020B0000000000000000" pitchFamily="34" charset="77"/>
                <a:cs typeface="MuktaMahee Regular" panose="020B0000000000000000" pitchFamily="34" charset="77"/>
              </a:rPr>
              <a:t>il </a:t>
            </a:r>
            <a:r>
              <a:rPr sz="1000" i="1" spc="-4" dirty="0">
                <a:solidFill>
                  <a:srgbClr val="333C46"/>
                </a:solidFill>
                <a:latin typeface="MuktaMahee Regular" panose="020B0000000000000000" pitchFamily="34" charset="77"/>
                <a:cs typeface="MuktaMahee Regular" panose="020B0000000000000000" pitchFamily="34" charset="77"/>
              </a:rPr>
              <a:t>quadro finanziario pluriennale </a:t>
            </a:r>
            <a:r>
              <a:rPr sz="1000" i="1" spc="-143" dirty="0">
                <a:solidFill>
                  <a:srgbClr val="333C46"/>
                </a:solidFill>
                <a:latin typeface="MuktaMahee Regular" panose="020B0000000000000000" pitchFamily="34" charset="77"/>
                <a:cs typeface="MuktaMahee Regular" panose="020B0000000000000000" pitchFamily="34" charset="77"/>
              </a:rPr>
              <a:t> </a:t>
            </a:r>
            <a:r>
              <a:rPr sz="1000" i="1" spc="-4" dirty="0">
                <a:solidFill>
                  <a:srgbClr val="333C46"/>
                </a:solidFill>
                <a:latin typeface="MuktaMahee Regular" panose="020B0000000000000000" pitchFamily="34" charset="77"/>
                <a:cs typeface="MuktaMahee Regular" panose="020B0000000000000000" pitchFamily="34" charset="77"/>
              </a:rPr>
              <a:t>per </a:t>
            </a:r>
            <a:r>
              <a:rPr sz="1000" i="1" dirty="0">
                <a:solidFill>
                  <a:srgbClr val="333C46"/>
                </a:solidFill>
                <a:latin typeface="MuktaMahee Regular" panose="020B0000000000000000" pitchFamily="34" charset="77"/>
                <a:cs typeface="MuktaMahee Regular" panose="020B0000000000000000" pitchFamily="34" charset="77"/>
              </a:rPr>
              <a:t>il </a:t>
            </a:r>
            <a:r>
              <a:rPr sz="1000" i="1" spc="-4" dirty="0">
                <a:solidFill>
                  <a:srgbClr val="333C46"/>
                </a:solidFill>
                <a:latin typeface="MuktaMahee Regular" panose="020B0000000000000000" pitchFamily="34" charset="77"/>
                <a:cs typeface="MuktaMahee Regular" panose="020B0000000000000000" pitchFamily="34" charset="77"/>
              </a:rPr>
              <a:t>periodo</a:t>
            </a:r>
            <a:r>
              <a:rPr sz="1000" i="1" spc="-8" dirty="0">
                <a:solidFill>
                  <a:srgbClr val="333C46"/>
                </a:solidFill>
                <a:latin typeface="MuktaMahee Regular" panose="020B0000000000000000" pitchFamily="34" charset="77"/>
                <a:cs typeface="MuktaMahee Regular" panose="020B0000000000000000" pitchFamily="34" charset="77"/>
              </a:rPr>
              <a:t> 2021-2027</a:t>
            </a:r>
            <a:endParaRPr sz="1000" dirty="0">
              <a:latin typeface="MuktaMahee Regular" panose="020B0000000000000000" pitchFamily="34" charset="77"/>
              <a:cs typeface="MuktaMahee Regular" panose="020B0000000000000000" pitchFamily="34" charset="77"/>
            </a:endParaRPr>
          </a:p>
        </p:txBody>
      </p:sp>
      <p:sp>
        <p:nvSpPr>
          <p:cNvPr id="27" name="object 27"/>
          <p:cNvSpPr txBox="1"/>
          <p:nvPr/>
        </p:nvSpPr>
        <p:spPr>
          <a:xfrm>
            <a:off x="5156207" y="3541775"/>
            <a:ext cx="1811937" cy="1086836"/>
          </a:xfrm>
          <a:prstGeom prst="rect">
            <a:avLst/>
          </a:prstGeom>
        </p:spPr>
        <p:txBody>
          <a:bodyPr vert="horz" wrap="square" lIns="0" tIns="9525" rIns="0" bIns="0" rtlCol="0">
            <a:spAutoFit/>
          </a:bodyPr>
          <a:lstStyle/>
          <a:p>
            <a:pPr marL="9525">
              <a:spcBef>
                <a:spcPts val="75"/>
              </a:spcBef>
            </a:pPr>
            <a:r>
              <a:rPr sz="1000" i="1" spc="-4" dirty="0">
                <a:solidFill>
                  <a:srgbClr val="333C46"/>
                </a:solidFill>
                <a:latin typeface="MuktaMahee Regular" panose="020B0000000000000000" pitchFamily="34" charset="77"/>
                <a:cs typeface="MuktaMahee Regular" panose="020B0000000000000000" pitchFamily="34" charset="77"/>
              </a:rPr>
              <a:t>REGOLAMENTO</a:t>
            </a:r>
            <a:r>
              <a:rPr sz="1000" i="1" spc="-19" dirty="0">
                <a:solidFill>
                  <a:srgbClr val="333C46"/>
                </a:solidFill>
                <a:latin typeface="MuktaMahee Regular" panose="020B0000000000000000" pitchFamily="34" charset="77"/>
                <a:cs typeface="MuktaMahee Regular" panose="020B0000000000000000" pitchFamily="34" charset="77"/>
              </a:rPr>
              <a:t> </a:t>
            </a:r>
            <a:r>
              <a:rPr sz="1000" i="1" spc="-4" dirty="0">
                <a:solidFill>
                  <a:srgbClr val="333C46"/>
                </a:solidFill>
                <a:latin typeface="MuktaMahee Regular" panose="020B0000000000000000" pitchFamily="34" charset="77"/>
                <a:cs typeface="MuktaMahee Regular" panose="020B0000000000000000" pitchFamily="34" charset="77"/>
              </a:rPr>
              <a:t>(UE)</a:t>
            </a:r>
            <a:r>
              <a:rPr sz="1000" i="1" spc="-11" dirty="0">
                <a:solidFill>
                  <a:srgbClr val="333C46"/>
                </a:solidFill>
                <a:latin typeface="MuktaMahee Regular" panose="020B0000000000000000" pitchFamily="34" charset="77"/>
                <a:cs typeface="MuktaMahee Regular" panose="020B0000000000000000" pitchFamily="34" charset="77"/>
              </a:rPr>
              <a:t> </a:t>
            </a:r>
            <a:r>
              <a:rPr sz="1000" i="1" spc="-8" dirty="0">
                <a:solidFill>
                  <a:srgbClr val="333C46"/>
                </a:solidFill>
                <a:latin typeface="MuktaMahee Regular" panose="020B0000000000000000" pitchFamily="34" charset="77"/>
                <a:cs typeface="MuktaMahee Regular" panose="020B0000000000000000" pitchFamily="34" charset="77"/>
              </a:rPr>
              <a:t>2020/2094</a:t>
            </a:r>
            <a:r>
              <a:rPr sz="1000" i="1" spc="-23" dirty="0">
                <a:solidFill>
                  <a:srgbClr val="333C46"/>
                </a:solidFill>
                <a:latin typeface="MuktaMahee Regular" panose="020B0000000000000000" pitchFamily="34" charset="77"/>
                <a:cs typeface="MuktaMahee Regular" panose="020B0000000000000000" pitchFamily="34" charset="77"/>
              </a:rPr>
              <a:t> </a:t>
            </a:r>
            <a:r>
              <a:rPr sz="1000" i="1" spc="-4" dirty="0">
                <a:solidFill>
                  <a:srgbClr val="333C46"/>
                </a:solidFill>
                <a:latin typeface="MuktaMahee Regular" panose="020B0000000000000000" pitchFamily="34" charset="77"/>
                <a:cs typeface="MuktaMahee Regular" panose="020B0000000000000000" pitchFamily="34" charset="77"/>
              </a:rPr>
              <a:t>DELCONSIGLIO del 14 dicembre </a:t>
            </a:r>
            <a:r>
              <a:rPr sz="1000" i="1" spc="-8" dirty="0">
                <a:solidFill>
                  <a:srgbClr val="333C46"/>
                </a:solidFill>
                <a:latin typeface="MuktaMahee Regular" panose="020B0000000000000000" pitchFamily="34" charset="77"/>
                <a:cs typeface="MuktaMahee Regular" panose="020B0000000000000000" pitchFamily="34" charset="77"/>
              </a:rPr>
              <a:t>2020 </a:t>
            </a:r>
            <a:r>
              <a:rPr sz="1000" i="1" spc="-4" dirty="0">
                <a:solidFill>
                  <a:srgbClr val="333C46"/>
                </a:solidFill>
                <a:latin typeface="MuktaMahee Regular" panose="020B0000000000000000" pitchFamily="34" charset="77"/>
                <a:cs typeface="MuktaMahee Regular" panose="020B0000000000000000" pitchFamily="34" charset="77"/>
              </a:rPr>
              <a:t>che istituisce </a:t>
            </a:r>
            <a:r>
              <a:rPr sz="1000" i="1" spc="-143" dirty="0">
                <a:solidFill>
                  <a:srgbClr val="333C46"/>
                </a:solidFill>
                <a:latin typeface="MuktaMahee Regular" panose="020B0000000000000000" pitchFamily="34" charset="77"/>
                <a:cs typeface="MuktaMahee Regular" panose="020B0000000000000000" pitchFamily="34" charset="77"/>
              </a:rPr>
              <a:t> </a:t>
            </a:r>
            <a:r>
              <a:rPr sz="1000" i="1" spc="-4" dirty="0">
                <a:solidFill>
                  <a:srgbClr val="333C46"/>
                </a:solidFill>
                <a:latin typeface="MuktaMahee Regular" panose="020B0000000000000000" pitchFamily="34" charset="77"/>
                <a:cs typeface="MuktaMahee Regular" panose="020B0000000000000000" pitchFamily="34" charset="77"/>
              </a:rPr>
              <a:t>uno strumento dell’Unione europea per </a:t>
            </a:r>
            <a:r>
              <a:rPr sz="1000" i="1" dirty="0">
                <a:solidFill>
                  <a:srgbClr val="333C46"/>
                </a:solidFill>
                <a:latin typeface="MuktaMahee Regular" panose="020B0000000000000000" pitchFamily="34" charset="77"/>
                <a:cs typeface="MuktaMahee Regular" panose="020B0000000000000000" pitchFamily="34" charset="77"/>
              </a:rPr>
              <a:t>la </a:t>
            </a:r>
            <a:r>
              <a:rPr sz="1000" i="1" spc="4" dirty="0">
                <a:solidFill>
                  <a:srgbClr val="333C46"/>
                </a:solidFill>
                <a:latin typeface="MuktaMahee Regular" panose="020B0000000000000000" pitchFamily="34" charset="77"/>
                <a:cs typeface="MuktaMahee Regular" panose="020B0000000000000000" pitchFamily="34" charset="77"/>
              </a:rPr>
              <a:t> </a:t>
            </a:r>
            <a:r>
              <a:rPr sz="1000" i="1" spc="-4" dirty="0">
                <a:solidFill>
                  <a:srgbClr val="333C46"/>
                </a:solidFill>
                <a:latin typeface="MuktaMahee Regular" panose="020B0000000000000000" pitchFamily="34" charset="77"/>
                <a:cs typeface="MuktaMahee Regular" panose="020B0000000000000000" pitchFamily="34" charset="77"/>
              </a:rPr>
              <a:t>ripresa, </a:t>
            </a:r>
            <a:r>
              <a:rPr sz="1000" i="1" dirty="0">
                <a:solidFill>
                  <a:srgbClr val="333C46"/>
                </a:solidFill>
                <a:latin typeface="MuktaMahee Regular" panose="020B0000000000000000" pitchFamily="34" charset="77"/>
                <a:cs typeface="MuktaMahee Regular" panose="020B0000000000000000" pitchFamily="34" charset="77"/>
              </a:rPr>
              <a:t>a </a:t>
            </a:r>
            <a:r>
              <a:rPr sz="1000" i="1" spc="-4" dirty="0">
                <a:solidFill>
                  <a:srgbClr val="333C46"/>
                </a:solidFill>
                <a:latin typeface="MuktaMahee Regular" panose="020B0000000000000000" pitchFamily="34" charset="77"/>
                <a:cs typeface="MuktaMahee Regular" panose="020B0000000000000000" pitchFamily="34" charset="77"/>
              </a:rPr>
              <a:t>sostegno</a:t>
            </a:r>
            <a:r>
              <a:rPr sz="1000" i="1" dirty="0">
                <a:solidFill>
                  <a:srgbClr val="333C46"/>
                </a:solidFill>
                <a:latin typeface="MuktaMahee Regular" panose="020B0000000000000000" pitchFamily="34" charset="77"/>
                <a:cs typeface="MuktaMahee Regular" panose="020B0000000000000000" pitchFamily="34" charset="77"/>
              </a:rPr>
              <a:t> alla</a:t>
            </a:r>
            <a:r>
              <a:rPr sz="1000" i="1" spc="-4" dirty="0">
                <a:solidFill>
                  <a:srgbClr val="333C46"/>
                </a:solidFill>
                <a:latin typeface="MuktaMahee Regular" panose="020B0000000000000000" pitchFamily="34" charset="77"/>
                <a:cs typeface="MuktaMahee Regular" panose="020B0000000000000000" pitchFamily="34" charset="77"/>
              </a:rPr>
              <a:t> ripresa</a:t>
            </a:r>
            <a:r>
              <a:rPr sz="1000" i="1" dirty="0">
                <a:solidFill>
                  <a:srgbClr val="333C46"/>
                </a:solidFill>
                <a:latin typeface="MuktaMahee Regular" panose="020B0000000000000000" pitchFamily="34" charset="77"/>
                <a:cs typeface="MuktaMahee Regular" panose="020B0000000000000000" pitchFamily="34" charset="77"/>
              </a:rPr>
              <a:t> </a:t>
            </a:r>
            <a:r>
              <a:rPr sz="1000" i="1" spc="-4" dirty="0">
                <a:solidFill>
                  <a:srgbClr val="333C46"/>
                </a:solidFill>
                <a:latin typeface="MuktaMahee Regular" panose="020B0000000000000000" pitchFamily="34" charset="77"/>
                <a:cs typeface="MuktaMahee Regular" panose="020B0000000000000000" pitchFamily="34" charset="77"/>
              </a:rPr>
              <a:t>dell’economia </a:t>
            </a:r>
            <a:r>
              <a:rPr sz="1000" i="1" dirty="0">
                <a:solidFill>
                  <a:srgbClr val="333C46"/>
                </a:solidFill>
                <a:latin typeface="MuktaMahee Regular" panose="020B0000000000000000" pitchFamily="34" charset="77"/>
                <a:cs typeface="MuktaMahee Regular" panose="020B0000000000000000" pitchFamily="34" charset="77"/>
              </a:rPr>
              <a:t> </a:t>
            </a:r>
            <a:r>
              <a:rPr sz="1000" i="1" spc="-4" dirty="0">
                <a:solidFill>
                  <a:srgbClr val="333C46"/>
                </a:solidFill>
                <a:latin typeface="MuktaMahee Regular" panose="020B0000000000000000" pitchFamily="34" charset="77"/>
                <a:cs typeface="MuktaMahee Regular" panose="020B0000000000000000" pitchFamily="34" charset="77"/>
              </a:rPr>
              <a:t>dopo</a:t>
            </a:r>
            <a:r>
              <a:rPr sz="1000" i="1" spc="-8" dirty="0">
                <a:solidFill>
                  <a:srgbClr val="333C46"/>
                </a:solidFill>
                <a:latin typeface="MuktaMahee Regular" panose="020B0000000000000000" pitchFamily="34" charset="77"/>
                <a:cs typeface="MuktaMahee Regular" panose="020B0000000000000000" pitchFamily="34" charset="77"/>
              </a:rPr>
              <a:t> </a:t>
            </a:r>
            <a:r>
              <a:rPr sz="1000" i="1" dirty="0">
                <a:solidFill>
                  <a:srgbClr val="333C46"/>
                </a:solidFill>
                <a:latin typeface="MuktaMahee Regular" panose="020B0000000000000000" pitchFamily="34" charset="77"/>
                <a:cs typeface="MuktaMahee Regular" panose="020B0000000000000000" pitchFamily="34" charset="77"/>
              </a:rPr>
              <a:t>la</a:t>
            </a:r>
            <a:r>
              <a:rPr sz="1000" i="1" spc="-4" dirty="0">
                <a:solidFill>
                  <a:srgbClr val="333C46"/>
                </a:solidFill>
                <a:latin typeface="MuktaMahee Regular" panose="020B0000000000000000" pitchFamily="34" charset="77"/>
                <a:cs typeface="MuktaMahee Regular" panose="020B0000000000000000" pitchFamily="34" charset="77"/>
              </a:rPr>
              <a:t> </a:t>
            </a:r>
            <a:r>
              <a:rPr sz="1000" i="1" dirty="0">
                <a:solidFill>
                  <a:srgbClr val="333C46"/>
                </a:solidFill>
                <a:latin typeface="MuktaMahee Regular" panose="020B0000000000000000" pitchFamily="34" charset="77"/>
                <a:cs typeface="MuktaMahee Regular" panose="020B0000000000000000" pitchFamily="34" charset="77"/>
              </a:rPr>
              <a:t>crisi</a:t>
            </a:r>
            <a:r>
              <a:rPr sz="1000" i="1" spc="-4" dirty="0">
                <a:solidFill>
                  <a:srgbClr val="333C46"/>
                </a:solidFill>
                <a:latin typeface="MuktaMahee Regular" panose="020B0000000000000000" pitchFamily="34" charset="77"/>
                <a:cs typeface="MuktaMahee Regular" panose="020B0000000000000000" pitchFamily="34" charset="77"/>
              </a:rPr>
              <a:t> COVID-19</a:t>
            </a:r>
            <a:endParaRPr sz="1000" dirty="0">
              <a:latin typeface="MuktaMahee Regular" panose="020B0000000000000000" pitchFamily="34" charset="77"/>
              <a:cs typeface="MuktaMahee Regular" panose="020B0000000000000000" pitchFamily="34" charset="77"/>
            </a:endParaRPr>
          </a:p>
        </p:txBody>
      </p:sp>
    </p:spTree>
    <p:extLst>
      <p:ext uri="{BB962C8B-B14F-4D97-AF65-F5344CB8AC3E}">
        <p14:creationId xmlns:p14="http://schemas.microsoft.com/office/powerpoint/2010/main" val="156879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47803" y="1453261"/>
            <a:ext cx="2881718" cy="2583721"/>
          </a:xfrm>
          <a:prstGeom prst="rect">
            <a:avLst/>
          </a:prstGeom>
        </p:spPr>
        <p:txBody>
          <a:bodyPr vert="horz" wrap="square" lIns="0" tIns="12383" rIns="0" bIns="0" rtlCol="0">
            <a:spAutoFit/>
          </a:bodyPr>
          <a:lstStyle/>
          <a:p>
            <a:pPr marL="34290" marR="3810" indent="133826" algn="r">
              <a:lnSpc>
                <a:spcPct val="105300"/>
              </a:lnSpc>
              <a:spcBef>
                <a:spcPts val="98"/>
              </a:spcBef>
            </a:pPr>
            <a:r>
              <a:rPr sz="1600" dirty="0">
                <a:solidFill>
                  <a:srgbClr val="2B4390"/>
                </a:solidFill>
                <a:latin typeface="MuktaMahee Regular" panose="020B0000000000000000" pitchFamily="34" charset="77"/>
                <a:cs typeface="MuktaMahee Regular" panose="020B0000000000000000" pitchFamily="34" charset="77"/>
              </a:rPr>
              <a:t>Dei </a:t>
            </a:r>
            <a:r>
              <a:rPr sz="1600" spc="-4" dirty="0">
                <a:solidFill>
                  <a:srgbClr val="2B4390"/>
                </a:solidFill>
                <a:latin typeface="MuktaMahee Regular" panose="020B0000000000000000" pitchFamily="34" charset="77"/>
                <a:cs typeface="MuktaMahee Regular" panose="020B0000000000000000" pitchFamily="34" charset="77"/>
              </a:rPr>
              <a:t>1.824 miliardi </a:t>
            </a:r>
            <a:r>
              <a:rPr sz="1600" dirty="0">
                <a:solidFill>
                  <a:srgbClr val="2B4390"/>
                </a:solidFill>
                <a:latin typeface="MuktaMahee Regular" panose="020B0000000000000000" pitchFamily="34" charset="77"/>
                <a:cs typeface="MuktaMahee Regular" panose="020B0000000000000000" pitchFamily="34" charset="77"/>
              </a:rPr>
              <a:t>di </a:t>
            </a:r>
            <a:r>
              <a:rPr sz="1600" spc="-8" dirty="0">
                <a:solidFill>
                  <a:srgbClr val="2B4390"/>
                </a:solidFill>
                <a:latin typeface="MuktaMahee Regular" panose="020B0000000000000000" pitchFamily="34" charset="77"/>
                <a:cs typeface="MuktaMahee Regular" panose="020B0000000000000000" pitchFamily="34" charset="77"/>
              </a:rPr>
              <a:t>euro </a:t>
            </a:r>
            <a:r>
              <a:rPr sz="1600" spc="-229" dirty="0">
                <a:solidFill>
                  <a:srgbClr val="2B4390"/>
                </a:solidFill>
                <a:latin typeface="MuktaMahee Regular" panose="020B0000000000000000" pitchFamily="34" charset="77"/>
                <a:cs typeface="MuktaMahee Regular" panose="020B0000000000000000" pitchFamily="34" charset="77"/>
              </a:rPr>
              <a:t> </a:t>
            </a:r>
            <a:r>
              <a:rPr sz="1600" spc="-8" dirty="0">
                <a:solidFill>
                  <a:srgbClr val="2B4390"/>
                </a:solidFill>
                <a:latin typeface="MuktaMahee Regular" panose="020B0000000000000000" pitchFamily="34" charset="77"/>
                <a:cs typeface="MuktaMahee Regular" panose="020B0000000000000000" pitchFamily="34" charset="77"/>
              </a:rPr>
              <a:t>complessivamente </a:t>
            </a:r>
            <a:r>
              <a:rPr sz="1600" spc="-4" dirty="0">
                <a:solidFill>
                  <a:srgbClr val="2B4390"/>
                </a:solidFill>
                <a:latin typeface="MuktaMahee Regular" panose="020B0000000000000000" pitchFamily="34" charset="77"/>
                <a:cs typeface="MuktaMahee Regular" panose="020B0000000000000000" pitchFamily="34" charset="77"/>
              </a:rPr>
              <a:t> disponibili,</a:t>
            </a:r>
            <a:r>
              <a:rPr sz="1600" spc="-8" dirty="0">
                <a:solidFill>
                  <a:srgbClr val="2B4390"/>
                </a:solidFill>
                <a:latin typeface="MuktaMahee Regular" panose="020B0000000000000000" pitchFamily="34" charset="77"/>
                <a:cs typeface="MuktaMahee Regular" panose="020B0000000000000000" pitchFamily="34" charset="77"/>
              </a:rPr>
              <a:t> circa</a:t>
            </a:r>
            <a:r>
              <a:rPr sz="1600" spc="-4" dirty="0">
                <a:solidFill>
                  <a:srgbClr val="2B4390"/>
                </a:solidFill>
                <a:latin typeface="MuktaMahee Regular" panose="020B0000000000000000" pitchFamily="34" charset="77"/>
                <a:cs typeface="MuktaMahee Regular" panose="020B0000000000000000" pitchFamily="34" charset="77"/>
              </a:rPr>
              <a:t> 1.100 sono </a:t>
            </a:r>
            <a:r>
              <a:rPr sz="1600" spc="-229" dirty="0">
                <a:solidFill>
                  <a:srgbClr val="2B4390"/>
                </a:solidFill>
                <a:latin typeface="MuktaMahee Regular" panose="020B0000000000000000" pitchFamily="34" charset="77"/>
                <a:cs typeface="MuktaMahee Regular" panose="020B0000000000000000" pitchFamily="34" charset="77"/>
              </a:rPr>
              <a:t> </a:t>
            </a:r>
            <a:r>
              <a:rPr sz="1600" spc="-4" dirty="0">
                <a:solidFill>
                  <a:srgbClr val="2B4390"/>
                </a:solidFill>
                <a:latin typeface="MuktaMahee Regular" panose="020B0000000000000000" pitchFamily="34" charset="77"/>
                <a:cs typeface="MuktaMahee Regular" panose="020B0000000000000000" pitchFamily="34" charset="77"/>
              </a:rPr>
              <a:t>destinati </a:t>
            </a:r>
            <a:r>
              <a:rPr sz="1600" dirty="0">
                <a:solidFill>
                  <a:srgbClr val="2B4390"/>
                </a:solidFill>
                <a:latin typeface="MuktaMahee Regular" panose="020B0000000000000000" pitchFamily="34" charset="77"/>
                <a:cs typeface="MuktaMahee Regular" panose="020B0000000000000000" pitchFamily="34" charset="77"/>
              </a:rPr>
              <a:t>alla </a:t>
            </a:r>
            <a:r>
              <a:rPr sz="1600" spc="-4" dirty="0">
                <a:solidFill>
                  <a:srgbClr val="2B4390"/>
                </a:solidFill>
                <a:latin typeface="MuktaMahee Regular" panose="020B0000000000000000" pitchFamily="34" charset="77"/>
                <a:cs typeface="MuktaMahee Regular" panose="020B0000000000000000" pitchFamily="34" charset="77"/>
              </a:rPr>
              <a:t>rubrica </a:t>
            </a:r>
            <a:r>
              <a:rPr sz="1600" dirty="0">
                <a:solidFill>
                  <a:srgbClr val="2B4390"/>
                </a:solidFill>
                <a:latin typeface="MuktaMahee Regular" panose="020B0000000000000000" pitchFamily="34" charset="77"/>
                <a:cs typeface="MuktaMahee Regular" panose="020B0000000000000000" pitchFamily="34" charset="77"/>
              </a:rPr>
              <a:t>del </a:t>
            </a:r>
            <a:r>
              <a:rPr sz="1600" spc="4" dirty="0">
                <a:solidFill>
                  <a:srgbClr val="2B4390"/>
                </a:solidFill>
                <a:latin typeface="MuktaMahee Regular" panose="020B0000000000000000" pitchFamily="34" charset="77"/>
                <a:cs typeface="MuktaMahee Regular" panose="020B0000000000000000" pitchFamily="34" charset="77"/>
              </a:rPr>
              <a:t> </a:t>
            </a:r>
            <a:r>
              <a:rPr sz="1600" spc="-4" dirty="0">
                <a:solidFill>
                  <a:srgbClr val="2B4390"/>
                </a:solidFill>
                <a:latin typeface="MuktaMahee Regular" panose="020B0000000000000000" pitchFamily="34" charset="77"/>
                <a:cs typeface="MuktaMahee Regular" panose="020B0000000000000000" pitchFamily="34" charset="77"/>
              </a:rPr>
              <a:t>bilancio</a:t>
            </a:r>
            <a:r>
              <a:rPr sz="1600" spc="11" dirty="0">
                <a:solidFill>
                  <a:srgbClr val="2B4390"/>
                </a:solidFill>
                <a:latin typeface="MuktaMahee Regular" panose="020B0000000000000000" pitchFamily="34" charset="77"/>
                <a:cs typeface="MuktaMahee Regular" panose="020B0000000000000000" pitchFamily="34" charset="77"/>
              </a:rPr>
              <a:t> </a:t>
            </a:r>
            <a:r>
              <a:rPr sz="1600" dirty="0">
                <a:solidFill>
                  <a:srgbClr val="2B4390"/>
                </a:solidFill>
                <a:latin typeface="MuktaMahee Regular" panose="020B0000000000000000" pitchFamily="34" charset="77"/>
                <a:cs typeface="MuktaMahee Regular" panose="020B0000000000000000" pitchFamily="34" charset="77"/>
              </a:rPr>
              <a:t>UE</a:t>
            </a:r>
            <a:r>
              <a:rPr sz="1600" spc="15" dirty="0">
                <a:solidFill>
                  <a:srgbClr val="2B4390"/>
                </a:solidFill>
                <a:latin typeface="MuktaMahee Regular" panose="020B0000000000000000" pitchFamily="34" charset="77"/>
                <a:cs typeface="MuktaMahee Regular" panose="020B0000000000000000" pitchFamily="34" charset="77"/>
              </a:rPr>
              <a:t> </a:t>
            </a:r>
            <a:r>
              <a:rPr sz="1600" spc="-4" dirty="0">
                <a:solidFill>
                  <a:srgbClr val="2B4390"/>
                </a:solidFill>
                <a:latin typeface="MuktaMahee Regular" panose="020B0000000000000000" pitchFamily="34" charset="77"/>
                <a:cs typeface="MuktaMahee Regular" panose="020B0000000000000000" pitchFamily="34" charset="77"/>
              </a:rPr>
              <a:t>che</a:t>
            </a:r>
            <a:r>
              <a:rPr sz="1600" spc="19" dirty="0">
                <a:solidFill>
                  <a:srgbClr val="2B4390"/>
                </a:solidFill>
                <a:latin typeface="MuktaMahee Regular" panose="020B0000000000000000" pitchFamily="34" charset="77"/>
                <a:cs typeface="MuktaMahee Regular" panose="020B0000000000000000" pitchFamily="34" charset="77"/>
              </a:rPr>
              <a:t> </a:t>
            </a:r>
            <a:r>
              <a:rPr sz="1600" spc="-8" dirty="0">
                <a:solidFill>
                  <a:srgbClr val="2B4390"/>
                </a:solidFill>
                <a:latin typeface="MuktaMahee Regular" panose="020B0000000000000000" pitchFamily="34" charset="77"/>
                <a:cs typeface="MuktaMahee Regular" panose="020B0000000000000000" pitchFamily="34" charset="77"/>
              </a:rPr>
              <a:t>comprende </a:t>
            </a:r>
            <a:r>
              <a:rPr sz="1600" spc="-229" dirty="0">
                <a:solidFill>
                  <a:srgbClr val="2B4390"/>
                </a:solidFill>
                <a:latin typeface="MuktaMahee Regular" panose="020B0000000000000000" pitchFamily="34" charset="77"/>
                <a:cs typeface="MuktaMahee Regular" panose="020B0000000000000000" pitchFamily="34" charset="77"/>
              </a:rPr>
              <a:t> </a:t>
            </a:r>
            <a:r>
              <a:rPr sz="1600" dirty="0">
                <a:solidFill>
                  <a:srgbClr val="2B4390"/>
                </a:solidFill>
                <a:latin typeface="MuktaMahee Regular" panose="020B0000000000000000" pitchFamily="34" charset="77"/>
                <a:cs typeface="MuktaMahee Regular" panose="020B0000000000000000" pitchFamily="34" charset="77"/>
              </a:rPr>
              <a:t>i </a:t>
            </a:r>
            <a:r>
              <a:rPr sz="1600" spc="-8" dirty="0">
                <a:solidFill>
                  <a:srgbClr val="2B4390"/>
                </a:solidFill>
                <a:latin typeface="MuktaMahee Regular" panose="020B0000000000000000" pitchFamily="34" charset="77"/>
                <a:cs typeface="MuktaMahee Regular" panose="020B0000000000000000" pitchFamily="34" charset="77"/>
              </a:rPr>
              <a:t>fondi </a:t>
            </a:r>
            <a:r>
              <a:rPr sz="1600" dirty="0">
                <a:solidFill>
                  <a:srgbClr val="2B4390"/>
                </a:solidFill>
                <a:latin typeface="MuktaMahee Regular" panose="020B0000000000000000" pitchFamily="34" charset="77"/>
                <a:cs typeface="MuktaMahee Regular" panose="020B0000000000000000" pitchFamily="34" charset="77"/>
              </a:rPr>
              <a:t>della </a:t>
            </a:r>
            <a:r>
              <a:rPr sz="1600" spc="-4" dirty="0">
                <a:solidFill>
                  <a:srgbClr val="2B4390"/>
                </a:solidFill>
                <a:latin typeface="MuktaMahee Regular" panose="020B0000000000000000" pitchFamily="34" charset="77"/>
                <a:cs typeface="MuktaMahee Regular" panose="020B0000000000000000" pitchFamily="34" charset="77"/>
              </a:rPr>
              <a:t>coesione, </a:t>
            </a:r>
            <a:r>
              <a:rPr sz="1600" dirty="0">
                <a:solidFill>
                  <a:srgbClr val="2B4390"/>
                </a:solidFill>
                <a:latin typeface="MuktaMahee Regular" panose="020B0000000000000000" pitchFamily="34" charset="77"/>
                <a:cs typeface="MuktaMahee Regular" panose="020B0000000000000000" pitchFamily="34" charset="77"/>
              </a:rPr>
              <a:t>il </a:t>
            </a:r>
            <a:r>
              <a:rPr sz="1600" spc="4" dirty="0">
                <a:solidFill>
                  <a:srgbClr val="2B4390"/>
                </a:solidFill>
                <a:latin typeface="MuktaMahee Regular" panose="020B0000000000000000" pitchFamily="34" charset="77"/>
                <a:cs typeface="MuktaMahee Regular" panose="020B0000000000000000" pitchFamily="34" charset="77"/>
              </a:rPr>
              <a:t> </a:t>
            </a:r>
            <a:r>
              <a:rPr sz="1600" spc="-4" dirty="0">
                <a:solidFill>
                  <a:srgbClr val="2B4390"/>
                </a:solidFill>
                <a:latin typeface="MuktaMahee Regular" panose="020B0000000000000000" pitchFamily="34" charset="77"/>
                <a:cs typeface="MuktaMahee Regular" panose="020B0000000000000000" pitchFamily="34" charset="77"/>
              </a:rPr>
              <a:t>dispositivo </a:t>
            </a:r>
            <a:r>
              <a:rPr sz="1600" dirty="0">
                <a:solidFill>
                  <a:srgbClr val="2B4390"/>
                </a:solidFill>
                <a:latin typeface="MuktaMahee Regular" panose="020B0000000000000000" pitchFamily="34" charset="77"/>
                <a:cs typeface="MuktaMahee Regular" panose="020B0000000000000000" pitchFamily="34" charset="77"/>
              </a:rPr>
              <a:t>per la </a:t>
            </a:r>
            <a:r>
              <a:rPr sz="1600" spc="-4" dirty="0">
                <a:solidFill>
                  <a:srgbClr val="2B4390"/>
                </a:solidFill>
                <a:latin typeface="MuktaMahee Regular" panose="020B0000000000000000" pitchFamily="34" charset="77"/>
                <a:cs typeface="MuktaMahee Regular" panose="020B0000000000000000" pitchFamily="34" charset="77"/>
              </a:rPr>
              <a:t>ripresa </a:t>
            </a:r>
            <a:r>
              <a:rPr sz="1600" dirty="0">
                <a:solidFill>
                  <a:srgbClr val="2B4390"/>
                </a:solidFill>
                <a:latin typeface="MuktaMahee Regular" panose="020B0000000000000000" pitchFamily="34" charset="77"/>
                <a:cs typeface="MuktaMahee Regular" panose="020B0000000000000000" pitchFamily="34" charset="77"/>
              </a:rPr>
              <a:t>e </a:t>
            </a:r>
            <a:r>
              <a:rPr sz="1600" spc="4" dirty="0">
                <a:solidFill>
                  <a:srgbClr val="2B4390"/>
                </a:solidFill>
                <a:latin typeface="MuktaMahee Regular" panose="020B0000000000000000" pitchFamily="34" charset="77"/>
                <a:cs typeface="MuktaMahee Regular" panose="020B0000000000000000" pitchFamily="34" charset="77"/>
              </a:rPr>
              <a:t> </a:t>
            </a:r>
            <a:r>
              <a:rPr sz="1600" dirty="0">
                <a:solidFill>
                  <a:srgbClr val="2B4390"/>
                </a:solidFill>
                <a:latin typeface="MuktaMahee Regular" panose="020B0000000000000000" pitchFamily="34" charset="77"/>
                <a:cs typeface="MuktaMahee Regular" panose="020B0000000000000000" pitchFamily="34" charset="77"/>
              </a:rPr>
              <a:t>la</a:t>
            </a:r>
            <a:r>
              <a:rPr sz="1600" spc="-11" dirty="0">
                <a:solidFill>
                  <a:srgbClr val="2B4390"/>
                </a:solidFill>
                <a:latin typeface="MuktaMahee Regular" panose="020B0000000000000000" pitchFamily="34" charset="77"/>
                <a:cs typeface="MuktaMahee Regular" panose="020B0000000000000000" pitchFamily="34" charset="77"/>
              </a:rPr>
              <a:t> </a:t>
            </a:r>
            <a:r>
              <a:rPr sz="1600" spc="-4" dirty="0">
                <a:solidFill>
                  <a:srgbClr val="2B4390"/>
                </a:solidFill>
                <a:latin typeface="MuktaMahee Regular" panose="020B0000000000000000" pitchFamily="34" charset="77"/>
                <a:cs typeface="MuktaMahee Regular" panose="020B0000000000000000" pitchFamily="34" charset="77"/>
              </a:rPr>
              <a:t>resilienza</a:t>
            </a:r>
            <a:r>
              <a:rPr sz="1600" spc="-11" dirty="0">
                <a:solidFill>
                  <a:srgbClr val="2B4390"/>
                </a:solidFill>
                <a:latin typeface="MuktaMahee Regular" panose="020B0000000000000000" pitchFamily="34" charset="77"/>
                <a:cs typeface="MuktaMahee Regular" panose="020B0000000000000000" pitchFamily="34" charset="77"/>
              </a:rPr>
              <a:t> </a:t>
            </a:r>
            <a:r>
              <a:rPr sz="1600" dirty="0">
                <a:solidFill>
                  <a:srgbClr val="2B4390"/>
                </a:solidFill>
                <a:latin typeface="MuktaMahee Regular" panose="020B0000000000000000" pitchFamily="34" charset="77"/>
                <a:cs typeface="MuktaMahee Regular" panose="020B0000000000000000" pitchFamily="34" charset="77"/>
              </a:rPr>
              <a:t>ed</a:t>
            </a:r>
            <a:r>
              <a:rPr sz="1600" spc="-11" dirty="0">
                <a:solidFill>
                  <a:srgbClr val="2B4390"/>
                </a:solidFill>
                <a:latin typeface="MuktaMahee Regular" panose="020B0000000000000000" pitchFamily="34" charset="77"/>
                <a:cs typeface="MuktaMahee Regular" panose="020B0000000000000000" pitchFamily="34" charset="77"/>
              </a:rPr>
              <a:t> </a:t>
            </a:r>
            <a:r>
              <a:rPr sz="1600" dirty="0">
                <a:solidFill>
                  <a:srgbClr val="2B4390"/>
                </a:solidFill>
                <a:latin typeface="MuktaMahee Regular" panose="020B0000000000000000" pitchFamily="34" charset="77"/>
                <a:cs typeface="MuktaMahee Regular" panose="020B0000000000000000" pitchFamily="34" charset="77"/>
              </a:rPr>
              <a:t>altri</a:t>
            </a:r>
            <a:r>
              <a:rPr sz="1600" spc="-11" dirty="0">
                <a:solidFill>
                  <a:srgbClr val="2B4390"/>
                </a:solidFill>
                <a:latin typeface="MuktaMahee Regular" panose="020B0000000000000000" pitchFamily="34" charset="77"/>
                <a:cs typeface="MuktaMahee Regular" panose="020B0000000000000000" pitchFamily="34" charset="77"/>
              </a:rPr>
              <a:t> </a:t>
            </a:r>
            <a:r>
              <a:rPr sz="1600" spc="-8" dirty="0">
                <a:solidFill>
                  <a:srgbClr val="2B4390"/>
                </a:solidFill>
                <a:latin typeface="MuktaMahee Regular" panose="020B0000000000000000" pitchFamily="34" charset="77"/>
                <a:cs typeface="MuktaMahee Regular" panose="020B0000000000000000" pitchFamily="34" charset="77"/>
              </a:rPr>
              <a:t>fondi.</a:t>
            </a:r>
            <a:endParaRPr sz="1600" dirty="0">
              <a:latin typeface="MuktaMahee Regular" panose="020B0000000000000000" pitchFamily="34" charset="77"/>
              <a:cs typeface="MuktaMahee Regular" panose="020B0000000000000000" pitchFamily="34" charset="77"/>
            </a:endParaRPr>
          </a:p>
          <a:p>
            <a:pPr marR="3810" algn="r">
              <a:spcBef>
                <a:spcPts val="19"/>
              </a:spcBef>
            </a:pPr>
            <a:r>
              <a:rPr sz="1600" spc="-4" dirty="0">
                <a:solidFill>
                  <a:srgbClr val="2B4390"/>
                </a:solidFill>
                <a:latin typeface="MuktaMahee Regular" panose="020B0000000000000000" pitchFamily="34" charset="77"/>
                <a:cs typeface="MuktaMahee Regular" panose="020B0000000000000000" pitchFamily="34" charset="77"/>
              </a:rPr>
              <a:t>Queste</a:t>
            </a:r>
            <a:r>
              <a:rPr sz="1600" spc="-23" dirty="0">
                <a:solidFill>
                  <a:srgbClr val="2B4390"/>
                </a:solidFill>
                <a:latin typeface="MuktaMahee Regular" panose="020B0000000000000000" pitchFamily="34" charset="77"/>
                <a:cs typeface="MuktaMahee Regular" panose="020B0000000000000000" pitchFamily="34" charset="77"/>
              </a:rPr>
              <a:t> </a:t>
            </a:r>
            <a:r>
              <a:rPr sz="1600" spc="-4" dirty="0">
                <a:solidFill>
                  <a:srgbClr val="2B4390"/>
                </a:solidFill>
                <a:latin typeface="MuktaMahee Regular" panose="020B0000000000000000" pitchFamily="34" charset="77"/>
                <a:cs typeface="MuktaMahee Regular" panose="020B0000000000000000" pitchFamily="34" charset="77"/>
              </a:rPr>
              <a:t>politiche</a:t>
            </a:r>
            <a:r>
              <a:rPr sz="1600" spc="-23" dirty="0">
                <a:solidFill>
                  <a:srgbClr val="2B4390"/>
                </a:solidFill>
                <a:latin typeface="MuktaMahee Regular" panose="020B0000000000000000" pitchFamily="34" charset="77"/>
                <a:cs typeface="MuktaMahee Regular" panose="020B0000000000000000" pitchFamily="34" charset="77"/>
              </a:rPr>
              <a:t> </a:t>
            </a:r>
            <a:r>
              <a:rPr sz="1600" spc="-4" dirty="0">
                <a:solidFill>
                  <a:srgbClr val="2B4390"/>
                </a:solidFill>
                <a:latin typeface="MuktaMahee Regular" panose="020B0000000000000000" pitchFamily="34" charset="77"/>
                <a:cs typeface="MuktaMahee Regular" panose="020B0000000000000000" pitchFamily="34" charset="77"/>
              </a:rPr>
              <a:t>dovranno</a:t>
            </a:r>
            <a:endParaRPr sz="1600" dirty="0">
              <a:latin typeface="MuktaMahee Regular" panose="020B0000000000000000" pitchFamily="34" charset="77"/>
              <a:cs typeface="MuktaMahee Regular" panose="020B0000000000000000" pitchFamily="34" charset="77"/>
            </a:endParaRPr>
          </a:p>
          <a:p>
            <a:pPr marL="9525" marR="3810" indent="405289" algn="r">
              <a:lnSpc>
                <a:spcPct val="107100"/>
              </a:lnSpc>
            </a:pPr>
            <a:r>
              <a:rPr sz="1600" spc="-8" dirty="0">
                <a:solidFill>
                  <a:srgbClr val="2B4390"/>
                </a:solidFill>
                <a:latin typeface="MuktaMahee Regular" panose="020B0000000000000000" pitchFamily="34" charset="77"/>
                <a:cs typeface="MuktaMahee Regular" panose="020B0000000000000000" pitchFamily="34" charset="77"/>
              </a:rPr>
              <a:t>naturalmente </a:t>
            </a:r>
            <a:r>
              <a:rPr sz="1600" spc="-4" dirty="0">
                <a:solidFill>
                  <a:srgbClr val="2B4390"/>
                </a:solidFill>
                <a:latin typeface="MuktaMahee Regular" panose="020B0000000000000000" pitchFamily="34" charset="77"/>
                <a:cs typeface="MuktaMahee Regular" panose="020B0000000000000000" pitchFamily="34" charset="77"/>
              </a:rPr>
              <a:t>essere </a:t>
            </a:r>
            <a:r>
              <a:rPr sz="1600" spc="-229" dirty="0">
                <a:solidFill>
                  <a:srgbClr val="2B4390"/>
                </a:solidFill>
                <a:latin typeface="MuktaMahee Regular" panose="020B0000000000000000" pitchFamily="34" charset="77"/>
                <a:cs typeface="MuktaMahee Regular" panose="020B0000000000000000" pitchFamily="34" charset="77"/>
              </a:rPr>
              <a:t> </a:t>
            </a:r>
            <a:r>
              <a:rPr sz="1600" spc="-8" dirty="0">
                <a:solidFill>
                  <a:srgbClr val="2B4390"/>
                </a:solidFill>
                <a:latin typeface="MuktaMahee Regular" panose="020B0000000000000000" pitchFamily="34" charset="77"/>
                <a:cs typeface="MuktaMahee Regular" panose="020B0000000000000000" pitchFamily="34" charset="77"/>
              </a:rPr>
              <a:t>attuate</a:t>
            </a:r>
            <a:r>
              <a:rPr sz="1600" spc="-11" dirty="0">
                <a:solidFill>
                  <a:srgbClr val="2B4390"/>
                </a:solidFill>
                <a:latin typeface="MuktaMahee Regular" panose="020B0000000000000000" pitchFamily="34" charset="77"/>
                <a:cs typeface="MuktaMahee Regular" panose="020B0000000000000000" pitchFamily="34" charset="77"/>
              </a:rPr>
              <a:t> </a:t>
            </a:r>
            <a:r>
              <a:rPr sz="1600" dirty="0">
                <a:solidFill>
                  <a:srgbClr val="2B4390"/>
                </a:solidFill>
                <a:latin typeface="MuktaMahee Regular" panose="020B0000000000000000" pitchFamily="34" charset="77"/>
                <a:cs typeface="MuktaMahee Regular" panose="020B0000000000000000" pitchFamily="34" charset="77"/>
              </a:rPr>
              <a:t>in</a:t>
            </a:r>
            <a:r>
              <a:rPr sz="1600" spc="-15" dirty="0">
                <a:solidFill>
                  <a:srgbClr val="2B4390"/>
                </a:solidFill>
                <a:latin typeface="MuktaMahee Regular" panose="020B0000000000000000" pitchFamily="34" charset="77"/>
                <a:cs typeface="MuktaMahee Regular" panose="020B0000000000000000" pitchFamily="34" charset="77"/>
              </a:rPr>
              <a:t> </a:t>
            </a:r>
            <a:r>
              <a:rPr sz="1600" spc="-4" dirty="0">
                <a:solidFill>
                  <a:srgbClr val="2B4390"/>
                </a:solidFill>
                <a:latin typeface="MuktaMahee Regular" panose="020B0000000000000000" pitchFamily="34" charset="77"/>
                <a:cs typeface="MuktaMahee Regular" panose="020B0000000000000000" pitchFamily="34" charset="77"/>
              </a:rPr>
              <a:t>modo</a:t>
            </a:r>
            <a:r>
              <a:rPr sz="1600" spc="-11" dirty="0">
                <a:solidFill>
                  <a:srgbClr val="2B4390"/>
                </a:solidFill>
                <a:latin typeface="MuktaMahee Regular" panose="020B0000000000000000" pitchFamily="34" charset="77"/>
                <a:cs typeface="MuktaMahee Regular" panose="020B0000000000000000" pitchFamily="34" charset="77"/>
              </a:rPr>
              <a:t> </a:t>
            </a:r>
            <a:r>
              <a:rPr sz="1600" spc="-8" dirty="0">
                <a:solidFill>
                  <a:srgbClr val="2B4390"/>
                </a:solidFill>
                <a:latin typeface="MuktaMahee Regular" panose="020B0000000000000000" pitchFamily="34" charset="77"/>
                <a:cs typeface="MuktaMahee Regular" panose="020B0000000000000000" pitchFamily="34" charset="77"/>
              </a:rPr>
              <a:t>coordinato.</a:t>
            </a:r>
            <a:endParaRPr sz="1600" dirty="0">
              <a:latin typeface="MuktaMahee Regular" panose="020B0000000000000000" pitchFamily="34" charset="77"/>
              <a:cs typeface="MuktaMahee Regular" panose="020B0000000000000000" pitchFamily="34" charset="77"/>
            </a:endParaRPr>
          </a:p>
        </p:txBody>
      </p:sp>
      <p:graphicFrame>
        <p:nvGraphicFramePr>
          <p:cNvPr id="3" name="object 3"/>
          <p:cNvGraphicFramePr>
            <a:graphicFrameLocks noGrp="1"/>
          </p:cNvGraphicFramePr>
          <p:nvPr/>
        </p:nvGraphicFramePr>
        <p:xfrm>
          <a:off x="4719035" y="798700"/>
          <a:ext cx="5440960" cy="4370200"/>
        </p:xfrm>
        <a:graphic>
          <a:graphicData uri="http://schemas.openxmlformats.org/drawingml/2006/table">
            <a:tbl>
              <a:tblPr firstRow="1" bandRow="1">
                <a:tableStyleId>{2D5ABB26-0587-4C30-8999-92F81FD0307C}</a:tableStyleId>
              </a:tblPr>
              <a:tblGrid>
                <a:gridCol w="3135182">
                  <a:extLst>
                    <a:ext uri="{9D8B030D-6E8A-4147-A177-3AD203B41FA5}">
                      <a16:colId xmlns:a16="http://schemas.microsoft.com/office/drawing/2014/main" val="20000"/>
                    </a:ext>
                  </a:extLst>
                </a:gridCol>
                <a:gridCol w="783797">
                  <a:extLst>
                    <a:ext uri="{9D8B030D-6E8A-4147-A177-3AD203B41FA5}">
                      <a16:colId xmlns:a16="http://schemas.microsoft.com/office/drawing/2014/main" val="20001"/>
                    </a:ext>
                  </a:extLst>
                </a:gridCol>
                <a:gridCol w="783797">
                  <a:extLst>
                    <a:ext uri="{9D8B030D-6E8A-4147-A177-3AD203B41FA5}">
                      <a16:colId xmlns:a16="http://schemas.microsoft.com/office/drawing/2014/main" val="20002"/>
                    </a:ext>
                  </a:extLst>
                </a:gridCol>
                <a:gridCol w="738184">
                  <a:extLst>
                    <a:ext uri="{9D8B030D-6E8A-4147-A177-3AD203B41FA5}">
                      <a16:colId xmlns:a16="http://schemas.microsoft.com/office/drawing/2014/main" val="20003"/>
                    </a:ext>
                  </a:extLst>
                </a:gridCol>
              </a:tblGrid>
              <a:tr h="432074">
                <a:tc>
                  <a:txBody>
                    <a:bodyPr/>
                    <a:lstStyle/>
                    <a:p>
                      <a:pPr>
                        <a:lnSpc>
                          <a:spcPct val="100000"/>
                        </a:lnSpc>
                      </a:pPr>
                      <a:endParaRPr sz="1000">
                        <a:latin typeface="Times New Roman"/>
                        <a:cs typeface="Times New Roman"/>
                      </a:endParaRPr>
                    </a:p>
                  </a:txBody>
                  <a:tcPr marL="0" marR="0" marT="0" marB="0">
                    <a:lnL w="19050">
                      <a:solidFill>
                        <a:srgbClr val="F0F2F4"/>
                      </a:solidFill>
                      <a:prstDash val="solid"/>
                    </a:lnL>
                    <a:lnR w="19050">
                      <a:solidFill>
                        <a:srgbClr val="F0F2F4"/>
                      </a:solidFill>
                      <a:prstDash val="solid"/>
                    </a:lnR>
                    <a:lnT w="19050">
                      <a:solidFill>
                        <a:srgbClr val="F0F2F4"/>
                      </a:solidFill>
                      <a:prstDash val="solid"/>
                    </a:lnT>
                    <a:lnB w="53975">
                      <a:solidFill>
                        <a:srgbClr val="F0F2F4"/>
                      </a:solidFill>
                      <a:prstDash val="solid"/>
                    </a:lnB>
                  </a:tcPr>
                </a:tc>
                <a:tc>
                  <a:txBody>
                    <a:bodyPr/>
                    <a:lstStyle/>
                    <a:p>
                      <a:pPr marL="1270" algn="ctr">
                        <a:lnSpc>
                          <a:spcPct val="100000"/>
                        </a:lnSpc>
                        <a:spcBef>
                          <a:spcPts val="580"/>
                        </a:spcBef>
                      </a:pPr>
                      <a:r>
                        <a:rPr sz="1100" b="1" spc="-5" dirty="0">
                          <a:solidFill>
                            <a:srgbClr val="2B4390"/>
                          </a:solidFill>
                          <a:latin typeface="Calibri"/>
                          <a:cs typeface="Calibri"/>
                        </a:rPr>
                        <a:t>QFP</a:t>
                      </a:r>
                      <a:endParaRPr sz="1100">
                        <a:latin typeface="Calibri"/>
                        <a:cs typeface="Calibri"/>
                      </a:endParaRPr>
                    </a:p>
                  </a:txBody>
                  <a:tcPr marL="0" marR="0" marT="55245" marB="0">
                    <a:lnL w="19050">
                      <a:solidFill>
                        <a:srgbClr val="F0F2F4"/>
                      </a:solidFill>
                      <a:prstDash val="solid"/>
                    </a:lnL>
                    <a:lnR w="19050">
                      <a:solidFill>
                        <a:srgbClr val="F0F2F4"/>
                      </a:solidFill>
                      <a:prstDash val="solid"/>
                    </a:lnR>
                    <a:lnT w="19050">
                      <a:solidFill>
                        <a:srgbClr val="F0F2F4"/>
                      </a:solidFill>
                      <a:prstDash val="solid"/>
                    </a:lnT>
                    <a:lnB w="53975">
                      <a:solidFill>
                        <a:srgbClr val="F0F2F4"/>
                      </a:solidFill>
                      <a:prstDash val="solid"/>
                    </a:lnB>
                  </a:tcPr>
                </a:tc>
                <a:tc>
                  <a:txBody>
                    <a:bodyPr/>
                    <a:lstStyle/>
                    <a:p>
                      <a:pPr marL="2540" algn="ctr">
                        <a:lnSpc>
                          <a:spcPct val="100000"/>
                        </a:lnSpc>
                        <a:spcBef>
                          <a:spcPts val="580"/>
                        </a:spcBef>
                      </a:pPr>
                      <a:r>
                        <a:rPr sz="1100" b="1" spc="-5" dirty="0">
                          <a:solidFill>
                            <a:srgbClr val="2B4390"/>
                          </a:solidFill>
                          <a:latin typeface="Calibri"/>
                          <a:cs typeface="Calibri"/>
                        </a:rPr>
                        <a:t>NGEU</a:t>
                      </a:r>
                      <a:endParaRPr sz="1100">
                        <a:latin typeface="Calibri"/>
                        <a:cs typeface="Calibri"/>
                      </a:endParaRPr>
                    </a:p>
                  </a:txBody>
                  <a:tcPr marL="0" marR="0" marT="55245" marB="0">
                    <a:lnL w="19050">
                      <a:solidFill>
                        <a:srgbClr val="F0F2F4"/>
                      </a:solidFill>
                      <a:prstDash val="solid"/>
                    </a:lnL>
                    <a:lnR w="19050">
                      <a:solidFill>
                        <a:srgbClr val="F0F2F4"/>
                      </a:solidFill>
                      <a:prstDash val="solid"/>
                    </a:lnR>
                    <a:lnT w="19050">
                      <a:solidFill>
                        <a:srgbClr val="F0F2F4"/>
                      </a:solidFill>
                      <a:prstDash val="solid"/>
                    </a:lnT>
                    <a:lnB w="53975">
                      <a:solidFill>
                        <a:srgbClr val="F0F2F4"/>
                      </a:solidFill>
                      <a:prstDash val="solid"/>
                    </a:lnB>
                  </a:tcPr>
                </a:tc>
                <a:tc>
                  <a:txBody>
                    <a:bodyPr/>
                    <a:lstStyle/>
                    <a:p>
                      <a:pPr marL="3175" algn="ctr">
                        <a:lnSpc>
                          <a:spcPct val="100000"/>
                        </a:lnSpc>
                        <a:spcBef>
                          <a:spcPts val="580"/>
                        </a:spcBef>
                      </a:pPr>
                      <a:r>
                        <a:rPr sz="1100" b="1" spc="-25" dirty="0">
                          <a:solidFill>
                            <a:srgbClr val="2B4390"/>
                          </a:solidFill>
                          <a:latin typeface="Calibri"/>
                          <a:cs typeface="Calibri"/>
                        </a:rPr>
                        <a:t>Totale</a:t>
                      </a:r>
                      <a:endParaRPr sz="1100">
                        <a:latin typeface="Calibri"/>
                        <a:cs typeface="Calibri"/>
                      </a:endParaRPr>
                    </a:p>
                  </a:txBody>
                  <a:tcPr marL="0" marR="0" marT="55245" marB="0">
                    <a:lnL w="19050">
                      <a:solidFill>
                        <a:srgbClr val="F0F2F4"/>
                      </a:solidFill>
                      <a:prstDash val="solid"/>
                    </a:lnL>
                    <a:lnR w="19050">
                      <a:solidFill>
                        <a:srgbClr val="F0F2F4"/>
                      </a:solidFill>
                      <a:prstDash val="solid"/>
                    </a:lnR>
                    <a:lnT w="19050">
                      <a:solidFill>
                        <a:srgbClr val="F0F2F4"/>
                      </a:solidFill>
                      <a:prstDash val="solid"/>
                    </a:lnT>
                    <a:lnB w="53975">
                      <a:solidFill>
                        <a:srgbClr val="F0F2F4"/>
                      </a:solidFill>
                      <a:prstDash val="solid"/>
                    </a:lnB>
                  </a:tcPr>
                </a:tc>
                <a:extLst>
                  <a:ext uri="{0D108BD9-81ED-4DB2-BD59-A6C34878D82A}">
                    <a16:rowId xmlns:a16="http://schemas.microsoft.com/office/drawing/2014/main" val="10000"/>
                  </a:ext>
                </a:extLst>
              </a:tr>
              <a:tr h="445854">
                <a:tc>
                  <a:txBody>
                    <a:bodyPr/>
                    <a:lstStyle/>
                    <a:p>
                      <a:pPr marL="68580">
                        <a:lnSpc>
                          <a:spcPct val="100000"/>
                        </a:lnSpc>
                        <a:spcBef>
                          <a:spcPts val="690"/>
                        </a:spcBef>
                      </a:pPr>
                      <a:r>
                        <a:rPr sz="1100" b="1" dirty="0">
                          <a:solidFill>
                            <a:srgbClr val="F0F2F4"/>
                          </a:solidFill>
                          <a:latin typeface="Calibri"/>
                          <a:cs typeface="Calibri"/>
                        </a:rPr>
                        <a:t>1. </a:t>
                      </a:r>
                      <a:r>
                        <a:rPr sz="1100" b="1" spc="-10" dirty="0">
                          <a:solidFill>
                            <a:srgbClr val="F0F2F4"/>
                          </a:solidFill>
                          <a:latin typeface="Calibri"/>
                          <a:cs typeface="Calibri"/>
                        </a:rPr>
                        <a:t>Mercato</a:t>
                      </a:r>
                      <a:r>
                        <a:rPr sz="1100" b="1" dirty="0">
                          <a:solidFill>
                            <a:srgbClr val="F0F2F4"/>
                          </a:solidFill>
                          <a:latin typeface="Calibri"/>
                          <a:cs typeface="Calibri"/>
                        </a:rPr>
                        <a:t> </a:t>
                      </a:r>
                      <a:r>
                        <a:rPr sz="1100" b="1" spc="-5" dirty="0">
                          <a:solidFill>
                            <a:srgbClr val="F0F2F4"/>
                          </a:solidFill>
                          <a:latin typeface="Calibri"/>
                          <a:cs typeface="Calibri"/>
                        </a:rPr>
                        <a:t>Unico,</a:t>
                      </a:r>
                      <a:r>
                        <a:rPr sz="1100" b="1" dirty="0">
                          <a:solidFill>
                            <a:srgbClr val="F0F2F4"/>
                          </a:solidFill>
                          <a:latin typeface="Calibri"/>
                          <a:cs typeface="Calibri"/>
                        </a:rPr>
                        <a:t> </a:t>
                      </a:r>
                      <a:r>
                        <a:rPr sz="1100" b="1" spc="-5" dirty="0">
                          <a:solidFill>
                            <a:srgbClr val="F0F2F4"/>
                          </a:solidFill>
                          <a:latin typeface="Calibri"/>
                          <a:cs typeface="Calibri"/>
                        </a:rPr>
                        <a:t>Innovazione </a:t>
                      </a:r>
                      <a:r>
                        <a:rPr sz="1100" b="1" dirty="0">
                          <a:solidFill>
                            <a:srgbClr val="F0F2F4"/>
                          </a:solidFill>
                          <a:latin typeface="Calibri"/>
                          <a:cs typeface="Calibri"/>
                        </a:rPr>
                        <a:t>e</a:t>
                      </a:r>
                      <a:r>
                        <a:rPr sz="1100" b="1" spc="-5" dirty="0">
                          <a:solidFill>
                            <a:srgbClr val="F0F2F4"/>
                          </a:solidFill>
                          <a:latin typeface="Calibri"/>
                          <a:cs typeface="Calibri"/>
                        </a:rPr>
                        <a:t> Agenda </a:t>
                      </a:r>
                      <a:r>
                        <a:rPr sz="1100" b="1" dirty="0">
                          <a:solidFill>
                            <a:srgbClr val="F0F2F4"/>
                          </a:solidFill>
                          <a:latin typeface="Calibri"/>
                          <a:cs typeface="Calibri"/>
                        </a:rPr>
                        <a:t>Digitale</a:t>
                      </a:r>
                      <a:endParaRPr sz="1100" dirty="0">
                        <a:latin typeface="Calibri"/>
                        <a:cs typeface="Calibri"/>
                      </a:endParaRPr>
                    </a:p>
                  </a:txBody>
                  <a:tcPr marL="0" marR="0" marT="65723" marB="0">
                    <a:lnL w="19050">
                      <a:solidFill>
                        <a:srgbClr val="F0F2F4"/>
                      </a:solidFill>
                      <a:prstDash val="solid"/>
                    </a:lnL>
                    <a:lnR w="19050">
                      <a:solidFill>
                        <a:srgbClr val="F0F2F4"/>
                      </a:solidFill>
                      <a:prstDash val="solid"/>
                    </a:lnR>
                    <a:lnT w="53975">
                      <a:solidFill>
                        <a:srgbClr val="F0F2F4"/>
                      </a:solidFill>
                      <a:prstDash val="solid"/>
                    </a:lnT>
                    <a:lnB w="19050">
                      <a:solidFill>
                        <a:srgbClr val="F0F2F4"/>
                      </a:solidFill>
                      <a:prstDash val="solid"/>
                    </a:lnB>
                    <a:solidFill>
                      <a:srgbClr val="66798C"/>
                    </a:solidFill>
                  </a:tcPr>
                </a:tc>
                <a:tc>
                  <a:txBody>
                    <a:bodyPr/>
                    <a:lstStyle/>
                    <a:p>
                      <a:pPr marL="1270" algn="ctr">
                        <a:lnSpc>
                          <a:spcPct val="100000"/>
                        </a:lnSpc>
                        <a:spcBef>
                          <a:spcPts val="690"/>
                        </a:spcBef>
                      </a:pPr>
                      <a:r>
                        <a:rPr sz="900" b="1" dirty="0">
                          <a:solidFill>
                            <a:srgbClr val="F0F2F4"/>
                          </a:solidFill>
                          <a:latin typeface="Calibri"/>
                          <a:cs typeface="Calibri"/>
                        </a:rPr>
                        <a:t>132,8</a:t>
                      </a:r>
                      <a:endParaRPr sz="900">
                        <a:latin typeface="Calibri"/>
                        <a:cs typeface="Calibri"/>
                      </a:endParaRPr>
                    </a:p>
                  </a:txBody>
                  <a:tcPr marL="0" marR="0" marT="65723" marB="0">
                    <a:lnL w="19050">
                      <a:solidFill>
                        <a:srgbClr val="F0F2F4"/>
                      </a:solidFill>
                      <a:prstDash val="solid"/>
                    </a:lnL>
                    <a:lnR w="19050">
                      <a:solidFill>
                        <a:srgbClr val="F0F2F4"/>
                      </a:solidFill>
                      <a:prstDash val="solid"/>
                    </a:lnR>
                    <a:lnT w="53975">
                      <a:solidFill>
                        <a:srgbClr val="F0F2F4"/>
                      </a:solidFill>
                      <a:prstDash val="solid"/>
                    </a:lnT>
                    <a:lnB w="19050">
                      <a:solidFill>
                        <a:srgbClr val="F0F2F4"/>
                      </a:solidFill>
                      <a:prstDash val="solid"/>
                    </a:lnB>
                    <a:solidFill>
                      <a:srgbClr val="66798C"/>
                    </a:solidFill>
                  </a:tcPr>
                </a:tc>
                <a:tc>
                  <a:txBody>
                    <a:bodyPr/>
                    <a:lstStyle/>
                    <a:p>
                      <a:pPr marL="1905" algn="ctr">
                        <a:lnSpc>
                          <a:spcPct val="100000"/>
                        </a:lnSpc>
                        <a:spcBef>
                          <a:spcPts val="690"/>
                        </a:spcBef>
                      </a:pPr>
                      <a:r>
                        <a:rPr sz="900" b="1" dirty="0">
                          <a:solidFill>
                            <a:srgbClr val="F0F2F4"/>
                          </a:solidFill>
                          <a:latin typeface="Calibri"/>
                          <a:cs typeface="Calibri"/>
                        </a:rPr>
                        <a:t>10,6</a:t>
                      </a:r>
                      <a:endParaRPr sz="900">
                        <a:latin typeface="Calibri"/>
                        <a:cs typeface="Calibri"/>
                      </a:endParaRPr>
                    </a:p>
                  </a:txBody>
                  <a:tcPr marL="0" marR="0" marT="65723" marB="0">
                    <a:lnL w="19050">
                      <a:solidFill>
                        <a:srgbClr val="F0F2F4"/>
                      </a:solidFill>
                      <a:prstDash val="solid"/>
                    </a:lnL>
                    <a:lnR w="19050">
                      <a:solidFill>
                        <a:srgbClr val="F0F2F4"/>
                      </a:solidFill>
                      <a:prstDash val="solid"/>
                    </a:lnR>
                    <a:lnT w="53975">
                      <a:solidFill>
                        <a:srgbClr val="F0F2F4"/>
                      </a:solidFill>
                      <a:prstDash val="solid"/>
                    </a:lnT>
                    <a:lnB w="19050">
                      <a:solidFill>
                        <a:srgbClr val="F0F2F4"/>
                      </a:solidFill>
                      <a:prstDash val="solid"/>
                    </a:lnB>
                    <a:solidFill>
                      <a:srgbClr val="66798C"/>
                    </a:solidFill>
                  </a:tcPr>
                </a:tc>
                <a:tc>
                  <a:txBody>
                    <a:bodyPr/>
                    <a:lstStyle/>
                    <a:p>
                      <a:pPr marL="1905" algn="ctr">
                        <a:lnSpc>
                          <a:spcPct val="100000"/>
                        </a:lnSpc>
                        <a:spcBef>
                          <a:spcPts val="690"/>
                        </a:spcBef>
                      </a:pPr>
                      <a:r>
                        <a:rPr sz="900" b="1" dirty="0">
                          <a:solidFill>
                            <a:srgbClr val="F0F2F4"/>
                          </a:solidFill>
                          <a:latin typeface="Calibri"/>
                          <a:cs typeface="Calibri"/>
                        </a:rPr>
                        <a:t>143,4</a:t>
                      </a:r>
                      <a:endParaRPr sz="900">
                        <a:latin typeface="Calibri"/>
                        <a:cs typeface="Calibri"/>
                      </a:endParaRPr>
                    </a:p>
                  </a:txBody>
                  <a:tcPr marL="0" marR="0" marT="65723" marB="0">
                    <a:lnL w="19050">
                      <a:solidFill>
                        <a:srgbClr val="F0F2F4"/>
                      </a:solidFill>
                      <a:prstDash val="solid"/>
                    </a:lnL>
                    <a:lnR w="19050">
                      <a:solidFill>
                        <a:srgbClr val="F0F2F4"/>
                      </a:solidFill>
                      <a:prstDash val="solid"/>
                    </a:lnR>
                    <a:lnT w="53975">
                      <a:solidFill>
                        <a:srgbClr val="F0F2F4"/>
                      </a:solidFill>
                      <a:prstDash val="solid"/>
                    </a:lnT>
                    <a:lnB w="19050">
                      <a:solidFill>
                        <a:srgbClr val="F0F2F4"/>
                      </a:solidFill>
                      <a:prstDash val="solid"/>
                    </a:lnB>
                    <a:solidFill>
                      <a:srgbClr val="66798C"/>
                    </a:solidFill>
                  </a:tcPr>
                </a:tc>
                <a:extLst>
                  <a:ext uri="{0D108BD9-81ED-4DB2-BD59-A6C34878D82A}">
                    <a16:rowId xmlns:a16="http://schemas.microsoft.com/office/drawing/2014/main" val="10001"/>
                  </a:ext>
                </a:extLst>
              </a:tr>
              <a:tr h="487400">
                <a:tc>
                  <a:txBody>
                    <a:bodyPr/>
                    <a:lstStyle/>
                    <a:p>
                      <a:pPr marL="68580">
                        <a:lnSpc>
                          <a:spcPct val="100000"/>
                        </a:lnSpc>
                        <a:spcBef>
                          <a:spcPts val="885"/>
                        </a:spcBef>
                      </a:pPr>
                      <a:r>
                        <a:rPr sz="1100" b="1" dirty="0">
                          <a:solidFill>
                            <a:srgbClr val="F0F2F4"/>
                          </a:solidFill>
                          <a:latin typeface="Calibri"/>
                          <a:cs typeface="Calibri"/>
                        </a:rPr>
                        <a:t>2. </a:t>
                      </a:r>
                      <a:r>
                        <a:rPr sz="1100" b="1" spc="-5" dirty="0">
                          <a:solidFill>
                            <a:srgbClr val="F0F2F4"/>
                          </a:solidFill>
                          <a:latin typeface="Calibri"/>
                          <a:cs typeface="Calibri"/>
                        </a:rPr>
                        <a:t>Coesione,</a:t>
                      </a:r>
                      <a:r>
                        <a:rPr sz="1100" b="1" dirty="0">
                          <a:solidFill>
                            <a:srgbClr val="F0F2F4"/>
                          </a:solidFill>
                          <a:latin typeface="Calibri"/>
                          <a:cs typeface="Calibri"/>
                        </a:rPr>
                        <a:t> </a:t>
                      </a:r>
                      <a:r>
                        <a:rPr sz="1100" b="1" spc="-5" dirty="0">
                          <a:solidFill>
                            <a:srgbClr val="F0F2F4"/>
                          </a:solidFill>
                          <a:latin typeface="Calibri"/>
                          <a:cs typeface="Calibri"/>
                        </a:rPr>
                        <a:t>resilienza</a:t>
                      </a:r>
                      <a:r>
                        <a:rPr sz="1100" b="1" spc="-10" dirty="0">
                          <a:solidFill>
                            <a:srgbClr val="F0F2F4"/>
                          </a:solidFill>
                          <a:latin typeface="Calibri"/>
                          <a:cs typeface="Calibri"/>
                        </a:rPr>
                        <a:t> </a:t>
                      </a:r>
                      <a:r>
                        <a:rPr sz="1100" b="1" dirty="0">
                          <a:solidFill>
                            <a:srgbClr val="F0F2F4"/>
                          </a:solidFill>
                          <a:latin typeface="Calibri"/>
                          <a:cs typeface="Calibri"/>
                        </a:rPr>
                        <a:t>e </a:t>
                      </a:r>
                      <a:r>
                        <a:rPr sz="1100" b="1" spc="-10" dirty="0">
                          <a:solidFill>
                            <a:srgbClr val="F0F2F4"/>
                          </a:solidFill>
                          <a:latin typeface="Calibri"/>
                          <a:cs typeface="Calibri"/>
                        </a:rPr>
                        <a:t>valori</a:t>
                      </a:r>
                      <a:endParaRPr sz="1100" dirty="0">
                        <a:latin typeface="Calibri"/>
                        <a:cs typeface="Calibri"/>
                      </a:endParaRPr>
                    </a:p>
                  </a:txBody>
                  <a:tcPr marL="0" marR="0" marT="84296" marB="0">
                    <a:lnL w="19050">
                      <a:solidFill>
                        <a:srgbClr val="F0F2F4"/>
                      </a:solidFill>
                      <a:prstDash val="solid"/>
                    </a:lnL>
                    <a:lnR w="19050">
                      <a:solidFill>
                        <a:srgbClr val="F0F2F4"/>
                      </a:solidFill>
                      <a:prstDash val="solid"/>
                    </a:lnR>
                    <a:lnT w="19050">
                      <a:solidFill>
                        <a:srgbClr val="F0F2F4"/>
                      </a:solidFill>
                      <a:prstDash val="solid"/>
                    </a:lnT>
                    <a:lnB w="53975">
                      <a:solidFill>
                        <a:srgbClr val="F0F2F4"/>
                      </a:solidFill>
                      <a:prstDash val="solid"/>
                    </a:lnB>
                    <a:solidFill>
                      <a:srgbClr val="7E6F03"/>
                    </a:solidFill>
                  </a:tcPr>
                </a:tc>
                <a:tc>
                  <a:txBody>
                    <a:bodyPr/>
                    <a:lstStyle/>
                    <a:p>
                      <a:pPr marL="1270" algn="ctr">
                        <a:lnSpc>
                          <a:spcPct val="100000"/>
                        </a:lnSpc>
                        <a:spcBef>
                          <a:spcPts val="885"/>
                        </a:spcBef>
                      </a:pPr>
                      <a:r>
                        <a:rPr sz="900" b="1" dirty="0">
                          <a:solidFill>
                            <a:srgbClr val="F0F2F4"/>
                          </a:solidFill>
                          <a:latin typeface="Calibri"/>
                          <a:cs typeface="Calibri"/>
                        </a:rPr>
                        <a:t>377,8</a:t>
                      </a:r>
                      <a:endParaRPr sz="900">
                        <a:latin typeface="Calibri"/>
                        <a:cs typeface="Calibri"/>
                      </a:endParaRPr>
                    </a:p>
                  </a:txBody>
                  <a:tcPr marL="0" marR="0" marT="84296" marB="0">
                    <a:lnL w="19050">
                      <a:solidFill>
                        <a:srgbClr val="F0F2F4"/>
                      </a:solidFill>
                      <a:prstDash val="solid"/>
                    </a:lnL>
                    <a:lnR w="19050">
                      <a:solidFill>
                        <a:srgbClr val="F0F2F4"/>
                      </a:solidFill>
                      <a:prstDash val="solid"/>
                    </a:lnR>
                    <a:lnT w="19050">
                      <a:solidFill>
                        <a:srgbClr val="F0F2F4"/>
                      </a:solidFill>
                      <a:prstDash val="solid"/>
                    </a:lnT>
                    <a:lnB w="53975">
                      <a:solidFill>
                        <a:srgbClr val="F0F2F4"/>
                      </a:solidFill>
                      <a:prstDash val="solid"/>
                    </a:lnB>
                    <a:solidFill>
                      <a:srgbClr val="7E6F03"/>
                    </a:solidFill>
                  </a:tcPr>
                </a:tc>
                <a:tc>
                  <a:txBody>
                    <a:bodyPr/>
                    <a:lstStyle/>
                    <a:p>
                      <a:pPr marL="1905" algn="ctr">
                        <a:lnSpc>
                          <a:spcPct val="100000"/>
                        </a:lnSpc>
                        <a:spcBef>
                          <a:spcPts val="885"/>
                        </a:spcBef>
                      </a:pPr>
                      <a:r>
                        <a:rPr sz="900" b="1" dirty="0">
                          <a:solidFill>
                            <a:srgbClr val="F0F2F4"/>
                          </a:solidFill>
                          <a:latin typeface="Calibri"/>
                          <a:cs typeface="Calibri"/>
                        </a:rPr>
                        <a:t>721,9</a:t>
                      </a:r>
                      <a:endParaRPr sz="900">
                        <a:latin typeface="Calibri"/>
                        <a:cs typeface="Calibri"/>
                      </a:endParaRPr>
                    </a:p>
                  </a:txBody>
                  <a:tcPr marL="0" marR="0" marT="84296" marB="0">
                    <a:lnL w="19050">
                      <a:solidFill>
                        <a:srgbClr val="F0F2F4"/>
                      </a:solidFill>
                      <a:prstDash val="solid"/>
                    </a:lnL>
                    <a:lnR w="19050">
                      <a:solidFill>
                        <a:srgbClr val="F0F2F4"/>
                      </a:solidFill>
                      <a:prstDash val="solid"/>
                    </a:lnR>
                    <a:lnT w="19050">
                      <a:solidFill>
                        <a:srgbClr val="F0F2F4"/>
                      </a:solidFill>
                      <a:prstDash val="solid"/>
                    </a:lnT>
                    <a:lnB w="53975">
                      <a:solidFill>
                        <a:srgbClr val="F0F2F4"/>
                      </a:solidFill>
                      <a:prstDash val="solid"/>
                    </a:lnB>
                    <a:solidFill>
                      <a:srgbClr val="7E6F03"/>
                    </a:solidFill>
                  </a:tcPr>
                </a:tc>
                <a:tc>
                  <a:txBody>
                    <a:bodyPr/>
                    <a:lstStyle/>
                    <a:p>
                      <a:pPr marL="1905" algn="ctr">
                        <a:lnSpc>
                          <a:spcPct val="100000"/>
                        </a:lnSpc>
                        <a:spcBef>
                          <a:spcPts val="885"/>
                        </a:spcBef>
                      </a:pPr>
                      <a:r>
                        <a:rPr sz="900" b="1" dirty="0">
                          <a:solidFill>
                            <a:srgbClr val="F0F2F4"/>
                          </a:solidFill>
                          <a:latin typeface="Calibri"/>
                          <a:cs typeface="Calibri"/>
                        </a:rPr>
                        <a:t>1.099,7</a:t>
                      </a:r>
                      <a:endParaRPr sz="900">
                        <a:latin typeface="Calibri"/>
                        <a:cs typeface="Calibri"/>
                      </a:endParaRPr>
                    </a:p>
                  </a:txBody>
                  <a:tcPr marL="0" marR="0" marT="84296" marB="0">
                    <a:lnL w="19050">
                      <a:solidFill>
                        <a:srgbClr val="F0F2F4"/>
                      </a:solidFill>
                      <a:prstDash val="solid"/>
                    </a:lnL>
                    <a:lnR w="19050">
                      <a:solidFill>
                        <a:srgbClr val="F0F2F4"/>
                      </a:solidFill>
                      <a:prstDash val="solid"/>
                    </a:lnR>
                    <a:lnT w="19050">
                      <a:solidFill>
                        <a:srgbClr val="F0F2F4"/>
                      </a:solidFill>
                      <a:prstDash val="solid"/>
                    </a:lnT>
                    <a:lnB w="53975">
                      <a:solidFill>
                        <a:srgbClr val="F0F2F4"/>
                      </a:solidFill>
                      <a:prstDash val="solid"/>
                    </a:lnB>
                    <a:solidFill>
                      <a:srgbClr val="7E6F03"/>
                    </a:solidFill>
                  </a:tcPr>
                </a:tc>
                <a:extLst>
                  <a:ext uri="{0D108BD9-81ED-4DB2-BD59-A6C34878D82A}">
                    <a16:rowId xmlns:a16="http://schemas.microsoft.com/office/drawing/2014/main" val="10002"/>
                  </a:ext>
                </a:extLst>
              </a:tr>
              <a:tr h="510435">
                <a:tc>
                  <a:txBody>
                    <a:bodyPr/>
                    <a:lstStyle/>
                    <a:p>
                      <a:pPr marL="68580">
                        <a:lnSpc>
                          <a:spcPct val="100000"/>
                        </a:lnSpc>
                        <a:spcBef>
                          <a:spcPts val="985"/>
                        </a:spcBef>
                      </a:pPr>
                      <a:r>
                        <a:rPr sz="1100" b="1" dirty="0">
                          <a:solidFill>
                            <a:srgbClr val="F0F2F4"/>
                          </a:solidFill>
                          <a:latin typeface="Calibri"/>
                          <a:cs typeface="Calibri"/>
                        </a:rPr>
                        <a:t>3.</a:t>
                      </a:r>
                      <a:r>
                        <a:rPr sz="1100" b="1" spc="-10" dirty="0">
                          <a:solidFill>
                            <a:srgbClr val="F0F2F4"/>
                          </a:solidFill>
                          <a:latin typeface="Calibri"/>
                          <a:cs typeface="Calibri"/>
                        </a:rPr>
                        <a:t> </a:t>
                      </a:r>
                      <a:r>
                        <a:rPr sz="1100" b="1" spc="-5" dirty="0">
                          <a:solidFill>
                            <a:srgbClr val="F0F2F4"/>
                          </a:solidFill>
                          <a:latin typeface="Calibri"/>
                          <a:cs typeface="Calibri"/>
                        </a:rPr>
                        <a:t>Risorse</a:t>
                      </a:r>
                      <a:r>
                        <a:rPr sz="1100" b="1" spc="-10" dirty="0">
                          <a:solidFill>
                            <a:srgbClr val="F0F2F4"/>
                          </a:solidFill>
                          <a:latin typeface="Calibri"/>
                          <a:cs typeface="Calibri"/>
                        </a:rPr>
                        <a:t> naturali</a:t>
                      </a:r>
                      <a:r>
                        <a:rPr sz="1100" b="1" spc="-5" dirty="0">
                          <a:solidFill>
                            <a:srgbClr val="F0F2F4"/>
                          </a:solidFill>
                          <a:latin typeface="Calibri"/>
                          <a:cs typeface="Calibri"/>
                        </a:rPr>
                        <a:t> </a:t>
                      </a:r>
                      <a:r>
                        <a:rPr sz="1100" b="1" dirty="0">
                          <a:solidFill>
                            <a:srgbClr val="F0F2F4"/>
                          </a:solidFill>
                          <a:latin typeface="Calibri"/>
                          <a:cs typeface="Calibri"/>
                        </a:rPr>
                        <a:t>e</a:t>
                      </a:r>
                      <a:r>
                        <a:rPr sz="1100" b="1" spc="-10" dirty="0">
                          <a:solidFill>
                            <a:srgbClr val="F0F2F4"/>
                          </a:solidFill>
                          <a:latin typeface="Calibri"/>
                          <a:cs typeface="Calibri"/>
                        </a:rPr>
                        <a:t> </a:t>
                      </a:r>
                      <a:r>
                        <a:rPr sz="1100" b="1" spc="-5" dirty="0">
                          <a:solidFill>
                            <a:srgbClr val="F0F2F4"/>
                          </a:solidFill>
                          <a:latin typeface="Calibri"/>
                          <a:cs typeface="Calibri"/>
                        </a:rPr>
                        <a:t>ambiente</a:t>
                      </a:r>
                      <a:endParaRPr sz="1100" dirty="0">
                        <a:latin typeface="Calibri"/>
                        <a:cs typeface="Calibri"/>
                      </a:endParaRPr>
                    </a:p>
                  </a:txBody>
                  <a:tcPr marL="0" marR="0" marT="93821"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solidFill>
                      <a:srgbClr val="002E89"/>
                    </a:solidFill>
                  </a:tcPr>
                </a:tc>
                <a:tc>
                  <a:txBody>
                    <a:bodyPr/>
                    <a:lstStyle/>
                    <a:p>
                      <a:pPr algn="ctr">
                        <a:lnSpc>
                          <a:spcPct val="100000"/>
                        </a:lnSpc>
                        <a:spcBef>
                          <a:spcPts val="985"/>
                        </a:spcBef>
                      </a:pPr>
                      <a:r>
                        <a:rPr sz="900" b="1" dirty="0">
                          <a:solidFill>
                            <a:srgbClr val="F0F2F4"/>
                          </a:solidFill>
                          <a:latin typeface="Calibri"/>
                          <a:cs typeface="Calibri"/>
                        </a:rPr>
                        <a:t>356,4</a:t>
                      </a:r>
                      <a:endParaRPr sz="900">
                        <a:latin typeface="Calibri"/>
                        <a:cs typeface="Calibri"/>
                      </a:endParaRPr>
                    </a:p>
                  </a:txBody>
                  <a:tcPr marL="0" marR="0" marT="93821"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solidFill>
                      <a:srgbClr val="002E89"/>
                    </a:solidFill>
                  </a:tcPr>
                </a:tc>
                <a:tc>
                  <a:txBody>
                    <a:bodyPr/>
                    <a:lstStyle/>
                    <a:p>
                      <a:pPr algn="ctr">
                        <a:lnSpc>
                          <a:spcPct val="100000"/>
                        </a:lnSpc>
                        <a:spcBef>
                          <a:spcPts val="985"/>
                        </a:spcBef>
                      </a:pPr>
                      <a:r>
                        <a:rPr sz="900" b="1" dirty="0">
                          <a:solidFill>
                            <a:srgbClr val="F0F2F4"/>
                          </a:solidFill>
                          <a:latin typeface="Calibri"/>
                          <a:cs typeface="Calibri"/>
                        </a:rPr>
                        <a:t>17,5</a:t>
                      </a:r>
                      <a:endParaRPr sz="900">
                        <a:latin typeface="Calibri"/>
                        <a:cs typeface="Calibri"/>
                      </a:endParaRPr>
                    </a:p>
                  </a:txBody>
                  <a:tcPr marL="0" marR="0" marT="93821"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solidFill>
                      <a:srgbClr val="002E89"/>
                    </a:solidFill>
                  </a:tcPr>
                </a:tc>
                <a:tc>
                  <a:txBody>
                    <a:bodyPr/>
                    <a:lstStyle/>
                    <a:p>
                      <a:pPr algn="ctr">
                        <a:lnSpc>
                          <a:spcPct val="100000"/>
                        </a:lnSpc>
                        <a:spcBef>
                          <a:spcPts val="985"/>
                        </a:spcBef>
                      </a:pPr>
                      <a:r>
                        <a:rPr sz="900" b="1" dirty="0">
                          <a:solidFill>
                            <a:srgbClr val="F0F2F4"/>
                          </a:solidFill>
                          <a:latin typeface="Calibri"/>
                          <a:cs typeface="Calibri"/>
                        </a:rPr>
                        <a:t>373,9</a:t>
                      </a:r>
                      <a:endParaRPr sz="900">
                        <a:latin typeface="Calibri"/>
                        <a:cs typeface="Calibri"/>
                      </a:endParaRPr>
                    </a:p>
                  </a:txBody>
                  <a:tcPr marL="0" marR="0" marT="93821"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solidFill>
                      <a:srgbClr val="002E89"/>
                    </a:solidFill>
                  </a:tcPr>
                </a:tc>
                <a:extLst>
                  <a:ext uri="{0D108BD9-81ED-4DB2-BD59-A6C34878D82A}">
                    <a16:rowId xmlns:a16="http://schemas.microsoft.com/office/drawing/2014/main" val="10003"/>
                  </a:ext>
                </a:extLst>
              </a:tr>
              <a:tr h="509579">
                <a:tc>
                  <a:txBody>
                    <a:bodyPr/>
                    <a:lstStyle/>
                    <a:p>
                      <a:pPr marL="68580">
                        <a:lnSpc>
                          <a:spcPct val="100000"/>
                        </a:lnSpc>
                        <a:spcBef>
                          <a:spcPts val="1045"/>
                        </a:spcBef>
                      </a:pPr>
                      <a:r>
                        <a:rPr sz="1100" b="1" dirty="0">
                          <a:solidFill>
                            <a:srgbClr val="F0F2F4"/>
                          </a:solidFill>
                          <a:latin typeface="Calibri"/>
                          <a:cs typeface="Calibri"/>
                        </a:rPr>
                        <a:t>4. </a:t>
                      </a:r>
                      <a:r>
                        <a:rPr sz="1100" b="1" spc="-5" dirty="0">
                          <a:solidFill>
                            <a:srgbClr val="F0F2F4"/>
                          </a:solidFill>
                          <a:latin typeface="Calibri"/>
                          <a:cs typeface="Calibri"/>
                        </a:rPr>
                        <a:t>Migrazione </a:t>
                      </a:r>
                      <a:r>
                        <a:rPr sz="1100" b="1" dirty="0">
                          <a:solidFill>
                            <a:srgbClr val="F0F2F4"/>
                          </a:solidFill>
                          <a:latin typeface="Calibri"/>
                          <a:cs typeface="Calibri"/>
                        </a:rPr>
                        <a:t>e </a:t>
                      </a:r>
                      <a:r>
                        <a:rPr sz="1100" b="1" spc="-5" dirty="0">
                          <a:solidFill>
                            <a:srgbClr val="F0F2F4"/>
                          </a:solidFill>
                          <a:latin typeface="Calibri"/>
                          <a:cs typeface="Calibri"/>
                        </a:rPr>
                        <a:t>gestione </a:t>
                      </a:r>
                      <a:r>
                        <a:rPr sz="1100" b="1" dirty="0">
                          <a:solidFill>
                            <a:srgbClr val="F0F2F4"/>
                          </a:solidFill>
                          <a:latin typeface="Calibri"/>
                          <a:cs typeface="Calibri"/>
                        </a:rPr>
                        <a:t>delle</a:t>
                      </a:r>
                      <a:r>
                        <a:rPr sz="1100" b="1" spc="-5" dirty="0">
                          <a:solidFill>
                            <a:srgbClr val="F0F2F4"/>
                          </a:solidFill>
                          <a:latin typeface="Calibri"/>
                          <a:cs typeface="Calibri"/>
                        </a:rPr>
                        <a:t> </a:t>
                      </a:r>
                      <a:r>
                        <a:rPr sz="1100" b="1" spc="-10" dirty="0">
                          <a:solidFill>
                            <a:srgbClr val="F0F2F4"/>
                          </a:solidFill>
                          <a:latin typeface="Calibri"/>
                          <a:cs typeface="Calibri"/>
                        </a:rPr>
                        <a:t>frontiere</a:t>
                      </a:r>
                      <a:endParaRPr sz="1100" dirty="0">
                        <a:latin typeface="Calibri"/>
                        <a:cs typeface="Calibri"/>
                      </a:endParaRPr>
                    </a:p>
                  </a:txBody>
                  <a:tcPr marL="0" marR="0" marT="99536"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solidFill>
                      <a:srgbClr val="920000"/>
                    </a:solidFill>
                  </a:tcPr>
                </a:tc>
                <a:tc>
                  <a:txBody>
                    <a:bodyPr/>
                    <a:lstStyle/>
                    <a:p>
                      <a:pPr algn="ctr">
                        <a:lnSpc>
                          <a:spcPct val="100000"/>
                        </a:lnSpc>
                        <a:spcBef>
                          <a:spcPts val="1045"/>
                        </a:spcBef>
                      </a:pPr>
                      <a:r>
                        <a:rPr sz="900" b="1" dirty="0">
                          <a:solidFill>
                            <a:srgbClr val="F0F2F4"/>
                          </a:solidFill>
                          <a:latin typeface="Calibri"/>
                          <a:cs typeface="Calibri"/>
                        </a:rPr>
                        <a:t>22,7</a:t>
                      </a:r>
                      <a:endParaRPr sz="900">
                        <a:latin typeface="Calibri"/>
                        <a:cs typeface="Calibri"/>
                      </a:endParaRPr>
                    </a:p>
                  </a:txBody>
                  <a:tcPr marL="0" marR="0" marT="99536"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solidFill>
                      <a:srgbClr val="920000"/>
                    </a:solidFill>
                  </a:tcPr>
                </a:tc>
                <a:tc>
                  <a:txBody>
                    <a:bodyPr/>
                    <a:lstStyle/>
                    <a:p>
                      <a:pPr algn="ctr">
                        <a:lnSpc>
                          <a:spcPct val="100000"/>
                        </a:lnSpc>
                        <a:spcBef>
                          <a:spcPts val="1045"/>
                        </a:spcBef>
                      </a:pPr>
                      <a:r>
                        <a:rPr sz="900" b="1" dirty="0">
                          <a:solidFill>
                            <a:srgbClr val="F0F2F4"/>
                          </a:solidFill>
                          <a:latin typeface="Calibri"/>
                          <a:cs typeface="Calibri"/>
                        </a:rPr>
                        <a:t>-</a:t>
                      </a:r>
                      <a:endParaRPr sz="900">
                        <a:latin typeface="Calibri"/>
                        <a:cs typeface="Calibri"/>
                      </a:endParaRPr>
                    </a:p>
                  </a:txBody>
                  <a:tcPr marL="0" marR="0" marT="99536"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solidFill>
                      <a:srgbClr val="920000"/>
                    </a:solidFill>
                  </a:tcPr>
                </a:tc>
                <a:tc>
                  <a:txBody>
                    <a:bodyPr/>
                    <a:lstStyle/>
                    <a:p>
                      <a:pPr algn="ctr">
                        <a:lnSpc>
                          <a:spcPct val="100000"/>
                        </a:lnSpc>
                        <a:spcBef>
                          <a:spcPts val="1045"/>
                        </a:spcBef>
                      </a:pPr>
                      <a:r>
                        <a:rPr sz="900" b="1" dirty="0">
                          <a:solidFill>
                            <a:srgbClr val="F0F2F4"/>
                          </a:solidFill>
                          <a:latin typeface="Calibri"/>
                          <a:cs typeface="Calibri"/>
                        </a:rPr>
                        <a:t>22,7</a:t>
                      </a:r>
                      <a:endParaRPr sz="900">
                        <a:latin typeface="Calibri"/>
                        <a:cs typeface="Calibri"/>
                      </a:endParaRPr>
                    </a:p>
                  </a:txBody>
                  <a:tcPr marL="0" marR="0" marT="99536"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solidFill>
                      <a:srgbClr val="920000"/>
                    </a:solidFill>
                  </a:tcPr>
                </a:tc>
                <a:extLst>
                  <a:ext uri="{0D108BD9-81ED-4DB2-BD59-A6C34878D82A}">
                    <a16:rowId xmlns:a16="http://schemas.microsoft.com/office/drawing/2014/main" val="10004"/>
                  </a:ext>
                </a:extLst>
              </a:tr>
              <a:tr h="497232">
                <a:tc>
                  <a:txBody>
                    <a:bodyPr/>
                    <a:lstStyle/>
                    <a:p>
                      <a:pPr marL="68580">
                        <a:lnSpc>
                          <a:spcPct val="100000"/>
                        </a:lnSpc>
                        <a:spcBef>
                          <a:spcPts val="965"/>
                        </a:spcBef>
                      </a:pPr>
                      <a:r>
                        <a:rPr sz="1100" b="1" dirty="0">
                          <a:solidFill>
                            <a:srgbClr val="F0F2F4"/>
                          </a:solidFill>
                          <a:latin typeface="Calibri"/>
                          <a:cs typeface="Calibri"/>
                        </a:rPr>
                        <a:t>5.</a:t>
                      </a:r>
                      <a:r>
                        <a:rPr sz="1100" b="1" spc="-15" dirty="0">
                          <a:solidFill>
                            <a:srgbClr val="F0F2F4"/>
                          </a:solidFill>
                          <a:latin typeface="Calibri"/>
                          <a:cs typeface="Calibri"/>
                        </a:rPr>
                        <a:t> </a:t>
                      </a:r>
                      <a:r>
                        <a:rPr sz="1100" b="1" spc="-10" dirty="0">
                          <a:solidFill>
                            <a:srgbClr val="F0F2F4"/>
                          </a:solidFill>
                          <a:latin typeface="Calibri"/>
                          <a:cs typeface="Calibri"/>
                        </a:rPr>
                        <a:t>Sicurezza</a:t>
                      </a:r>
                      <a:r>
                        <a:rPr sz="1100" b="1" spc="-25" dirty="0">
                          <a:solidFill>
                            <a:srgbClr val="F0F2F4"/>
                          </a:solidFill>
                          <a:latin typeface="Calibri"/>
                          <a:cs typeface="Calibri"/>
                        </a:rPr>
                        <a:t> </a:t>
                      </a:r>
                      <a:r>
                        <a:rPr sz="1100" b="1" dirty="0">
                          <a:solidFill>
                            <a:srgbClr val="F0F2F4"/>
                          </a:solidFill>
                          <a:latin typeface="Calibri"/>
                          <a:cs typeface="Calibri"/>
                        </a:rPr>
                        <a:t>e</a:t>
                      </a:r>
                      <a:r>
                        <a:rPr sz="1100" b="1" spc="-15" dirty="0">
                          <a:solidFill>
                            <a:srgbClr val="F0F2F4"/>
                          </a:solidFill>
                          <a:latin typeface="Calibri"/>
                          <a:cs typeface="Calibri"/>
                        </a:rPr>
                        <a:t> </a:t>
                      </a:r>
                      <a:r>
                        <a:rPr sz="1100" b="1" spc="-5" dirty="0">
                          <a:solidFill>
                            <a:srgbClr val="F0F2F4"/>
                          </a:solidFill>
                          <a:latin typeface="Calibri"/>
                          <a:cs typeface="Calibri"/>
                        </a:rPr>
                        <a:t>difesa</a:t>
                      </a:r>
                      <a:endParaRPr sz="1100" dirty="0">
                        <a:latin typeface="Calibri"/>
                        <a:cs typeface="Calibri"/>
                      </a:endParaRPr>
                    </a:p>
                  </a:txBody>
                  <a:tcPr marL="0" marR="0" marT="91916"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solidFill>
                      <a:srgbClr val="2C3132"/>
                    </a:solidFill>
                  </a:tcPr>
                </a:tc>
                <a:tc>
                  <a:txBody>
                    <a:bodyPr/>
                    <a:lstStyle/>
                    <a:p>
                      <a:pPr algn="ctr">
                        <a:lnSpc>
                          <a:spcPct val="100000"/>
                        </a:lnSpc>
                        <a:spcBef>
                          <a:spcPts val="965"/>
                        </a:spcBef>
                      </a:pPr>
                      <a:r>
                        <a:rPr sz="900" b="1" dirty="0">
                          <a:solidFill>
                            <a:srgbClr val="F0F2F4"/>
                          </a:solidFill>
                          <a:latin typeface="Calibri"/>
                          <a:cs typeface="Calibri"/>
                        </a:rPr>
                        <a:t>13,2</a:t>
                      </a:r>
                      <a:endParaRPr sz="900">
                        <a:latin typeface="Calibri"/>
                        <a:cs typeface="Calibri"/>
                      </a:endParaRPr>
                    </a:p>
                  </a:txBody>
                  <a:tcPr marL="0" marR="0" marT="91916"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solidFill>
                      <a:srgbClr val="2C3132"/>
                    </a:solidFill>
                  </a:tcPr>
                </a:tc>
                <a:tc>
                  <a:txBody>
                    <a:bodyPr/>
                    <a:lstStyle/>
                    <a:p>
                      <a:pPr algn="ctr">
                        <a:lnSpc>
                          <a:spcPct val="100000"/>
                        </a:lnSpc>
                        <a:spcBef>
                          <a:spcPts val="965"/>
                        </a:spcBef>
                      </a:pPr>
                      <a:r>
                        <a:rPr sz="900" b="1" dirty="0">
                          <a:solidFill>
                            <a:srgbClr val="F0F2F4"/>
                          </a:solidFill>
                          <a:latin typeface="Calibri"/>
                          <a:cs typeface="Calibri"/>
                        </a:rPr>
                        <a:t>-</a:t>
                      </a:r>
                      <a:endParaRPr sz="900">
                        <a:latin typeface="Calibri"/>
                        <a:cs typeface="Calibri"/>
                      </a:endParaRPr>
                    </a:p>
                  </a:txBody>
                  <a:tcPr marL="0" marR="0" marT="91916"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solidFill>
                      <a:srgbClr val="2C3132"/>
                    </a:solidFill>
                  </a:tcPr>
                </a:tc>
                <a:tc>
                  <a:txBody>
                    <a:bodyPr/>
                    <a:lstStyle/>
                    <a:p>
                      <a:pPr algn="ctr">
                        <a:lnSpc>
                          <a:spcPct val="100000"/>
                        </a:lnSpc>
                        <a:spcBef>
                          <a:spcPts val="965"/>
                        </a:spcBef>
                      </a:pPr>
                      <a:r>
                        <a:rPr sz="900" b="1" dirty="0">
                          <a:solidFill>
                            <a:srgbClr val="F0F2F4"/>
                          </a:solidFill>
                          <a:latin typeface="Calibri"/>
                          <a:cs typeface="Calibri"/>
                        </a:rPr>
                        <a:t>13,2</a:t>
                      </a:r>
                      <a:endParaRPr sz="900">
                        <a:latin typeface="Calibri"/>
                        <a:cs typeface="Calibri"/>
                      </a:endParaRPr>
                    </a:p>
                  </a:txBody>
                  <a:tcPr marL="0" marR="0" marT="91916"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solidFill>
                      <a:srgbClr val="2C3132"/>
                    </a:solidFill>
                  </a:tcPr>
                </a:tc>
                <a:extLst>
                  <a:ext uri="{0D108BD9-81ED-4DB2-BD59-A6C34878D82A}">
                    <a16:rowId xmlns:a16="http://schemas.microsoft.com/office/drawing/2014/main" val="10005"/>
                  </a:ext>
                </a:extLst>
              </a:tr>
              <a:tr h="500128">
                <a:tc>
                  <a:txBody>
                    <a:bodyPr/>
                    <a:lstStyle/>
                    <a:p>
                      <a:pPr marL="68580">
                        <a:lnSpc>
                          <a:spcPct val="100000"/>
                        </a:lnSpc>
                        <a:spcBef>
                          <a:spcPts val="969"/>
                        </a:spcBef>
                      </a:pPr>
                      <a:r>
                        <a:rPr sz="1100" b="1" dirty="0">
                          <a:solidFill>
                            <a:srgbClr val="F0F2F4"/>
                          </a:solidFill>
                          <a:latin typeface="Calibri"/>
                          <a:cs typeface="Calibri"/>
                        </a:rPr>
                        <a:t>6.</a:t>
                      </a:r>
                      <a:r>
                        <a:rPr sz="1100" b="1" spc="-5" dirty="0">
                          <a:solidFill>
                            <a:srgbClr val="F0F2F4"/>
                          </a:solidFill>
                          <a:latin typeface="Calibri"/>
                          <a:cs typeface="Calibri"/>
                        </a:rPr>
                        <a:t> Vicinato </a:t>
                      </a:r>
                      <a:r>
                        <a:rPr sz="1100" b="1" dirty="0">
                          <a:solidFill>
                            <a:srgbClr val="F0F2F4"/>
                          </a:solidFill>
                          <a:latin typeface="Calibri"/>
                          <a:cs typeface="Calibri"/>
                        </a:rPr>
                        <a:t>e</a:t>
                      </a:r>
                      <a:r>
                        <a:rPr sz="1100" b="1" spc="-5" dirty="0">
                          <a:solidFill>
                            <a:srgbClr val="F0F2F4"/>
                          </a:solidFill>
                          <a:latin typeface="Calibri"/>
                          <a:cs typeface="Calibri"/>
                        </a:rPr>
                        <a:t> relazioni </a:t>
                      </a:r>
                      <a:r>
                        <a:rPr sz="1100" b="1" spc="-10" dirty="0">
                          <a:solidFill>
                            <a:srgbClr val="F0F2F4"/>
                          </a:solidFill>
                          <a:latin typeface="Calibri"/>
                          <a:cs typeface="Calibri"/>
                        </a:rPr>
                        <a:t>esterne</a:t>
                      </a:r>
                      <a:endParaRPr sz="1100" dirty="0">
                        <a:latin typeface="Calibri"/>
                        <a:cs typeface="Calibri"/>
                      </a:endParaRPr>
                    </a:p>
                  </a:txBody>
                  <a:tcPr marL="0" marR="0" marT="92392"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solidFill>
                      <a:srgbClr val="66798C"/>
                    </a:solidFill>
                  </a:tcPr>
                </a:tc>
                <a:tc>
                  <a:txBody>
                    <a:bodyPr/>
                    <a:lstStyle/>
                    <a:p>
                      <a:pPr algn="ctr">
                        <a:lnSpc>
                          <a:spcPct val="100000"/>
                        </a:lnSpc>
                        <a:spcBef>
                          <a:spcPts val="969"/>
                        </a:spcBef>
                      </a:pPr>
                      <a:r>
                        <a:rPr sz="900" b="1" dirty="0">
                          <a:solidFill>
                            <a:srgbClr val="F0F2F4"/>
                          </a:solidFill>
                          <a:latin typeface="Calibri"/>
                          <a:cs typeface="Calibri"/>
                        </a:rPr>
                        <a:t>98,4</a:t>
                      </a:r>
                      <a:endParaRPr sz="900">
                        <a:latin typeface="Calibri"/>
                        <a:cs typeface="Calibri"/>
                      </a:endParaRPr>
                    </a:p>
                  </a:txBody>
                  <a:tcPr marL="0" marR="0" marT="92392"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solidFill>
                      <a:srgbClr val="66798C"/>
                    </a:solidFill>
                  </a:tcPr>
                </a:tc>
                <a:tc>
                  <a:txBody>
                    <a:bodyPr/>
                    <a:lstStyle/>
                    <a:p>
                      <a:pPr algn="ctr">
                        <a:lnSpc>
                          <a:spcPct val="100000"/>
                        </a:lnSpc>
                        <a:spcBef>
                          <a:spcPts val="969"/>
                        </a:spcBef>
                      </a:pPr>
                      <a:r>
                        <a:rPr sz="900" b="1" dirty="0">
                          <a:solidFill>
                            <a:srgbClr val="F0F2F4"/>
                          </a:solidFill>
                          <a:latin typeface="Calibri"/>
                          <a:cs typeface="Calibri"/>
                        </a:rPr>
                        <a:t>-</a:t>
                      </a:r>
                      <a:endParaRPr sz="900">
                        <a:latin typeface="Calibri"/>
                        <a:cs typeface="Calibri"/>
                      </a:endParaRPr>
                    </a:p>
                  </a:txBody>
                  <a:tcPr marL="0" marR="0" marT="92392"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solidFill>
                      <a:srgbClr val="66798C"/>
                    </a:solidFill>
                  </a:tcPr>
                </a:tc>
                <a:tc>
                  <a:txBody>
                    <a:bodyPr/>
                    <a:lstStyle/>
                    <a:p>
                      <a:pPr algn="ctr">
                        <a:lnSpc>
                          <a:spcPct val="100000"/>
                        </a:lnSpc>
                        <a:spcBef>
                          <a:spcPts val="969"/>
                        </a:spcBef>
                      </a:pPr>
                      <a:r>
                        <a:rPr sz="900" b="1" dirty="0">
                          <a:solidFill>
                            <a:srgbClr val="F0F2F4"/>
                          </a:solidFill>
                          <a:latin typeface="Calibri"/>
                          <a:cs typeface="Calibri"/>
                        </a:rPr>
                        <a:t>98,4</a:t>
                      </a:r>
                      <a:endParaRPr sz="900">
                        <a:latin typeface="Calibri"/>
                        <a:cs typeface="Calibri"/>
                      </a:endParaRPr>
                    </a:p>
                  </a:txBody>
                  <a:tcPr marL="0" marR="0" marT="92392"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solidFill>
                      <a:srgbClr val="66798C"/>
                    </a:solidFill>
                  </a:tcPr>
                </a:tc>
                <a:extLst>
                  <a:ext uri="{0D108BD9-81ED-4DB2-BD59-A6C34878D82A}">
                    <a16:rowId xmlns:a16="http://schemas.microsoft.com/office/drawing/2014/main" val="10006"/>
                  </a:ext>
                </a:extLst>
              </a:tr>
              <a:tr h="500771">
                <a:tc>
                  <a:txBody>
                    <a:bodyPr/>
                    <a:lstStyle/>
                    <a:p>
                      <a:pPr marL="68580">
                        <a:lnSpc>
                          <a:spcPct val="100000"/>
                        </a:lnSpc>
                        <a:spcBef>
                          <a:spcPts val="980"/>
                        </a:spcBef>
                      </a:pPr>
                      <a:r>
                        <a:rPr sz="1100" b="1" dirty="0">
                          <a:solidFill>
                            <a:srgbClr val="F0F2F4"/>
                          </a:solidFill>
                          <a:latin typeface="Calibri"/>
                          <a:cs typeface="Calibri"/>
                        </a:rPr>
                        <a:t>7.</a:t>
                      </a:r>
                      <a:r>
                        <a:rPr sz="1100" b="1" spc="-10" dirty="0">
                          <a:solidFill>
                            <a:srgbClr val="F0F2F4"/>
                          </a:solidFill>
                          <a:latin typeface="Calibri"/>
                          <a:cs typeface="Calibri"/>
                        </a:rPr>
                        <a:t> </a:t>
                      </a:r>
                      <a:r>
                        <a:rPr sz="1100" b="1" dirty="0">
                          <a:solidFill>
                            <a:srgbClr val="F0F2F4"/>
                          </a:solidFill>
                          <a:latin typeface="Calibri"/>
                          <a:cs typeface="Calibri"/>
                        </a:rPr>
                        <a:t>Pubblica</a:t>
                      </a:r>
                      <a:r>
                        <a:rPr sz="1100" b="1" spc="-15" dirty="0">
                          <a:solidFill>
                            <a:srgbClr val="F0F2F4"/>
                          </a:solidFill>
                          <a:latin typeface="Calibri"/>
                          <a:cs typeface="Calibri"/>
                        </a:rPr>
                        <a:t> </a:t>
                      </a:r>
                      <a:r>
                        <a:rPr sz="1100" b="1" spc="-5" dirty="0">
                          <a:solidFill>
                            <a:srgbClr val="F0F2F4"/>
                          </a:solidFill>
                          <a:latin typeface="Calibri"/>
                          <a:cs typeface="Calibri"/>
                        </a:rPr>
                        <a:t>Amministrazione</a:t>
                      </a:r>
                      <a:r>
                        <a:rPr sz="1100" b="1" spc="-15" dirty="0">
                          <a:solidFill>
                            <a:srgbClr val="F0F2F4"/>
                          </a:solidFill>
                          <a:latin typeface="Calibri"/>
                          <a:cs typeface="Calibri"/>
                        </a:rPr>
                        <a:t> </a:t>
                      </a:r>
                      <a:r>
                        <a:rPr sz="1100" b="1" spc="-5" dirty="0">
                          <a:solidFill>
                            <a:srgbClr val="F0F2F4"/>
                          </a:solidFill>
                          <a:latin typeface="Calibri"/>
                          <a:cs typeface="Calibri"/>
                        </a:rPr>
                        <a:t>Europea</a:t>
                      </a:r>
                      <a:endParaRPr sz="1100" dirty="0">
                        <a:latin typeface="Calibri"/>
                        <a:cs typeface="Calibri"/>
                      </a:endParaRPr>
                    </a:p>
                  </a:txBody>
                  <a:tcPr marL="0" marR="0" marT="93345"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solidFill>
                      <a:srgbClr val="0759FF"/>
                    </a:solidFill>
                  </a:tcPr>
                </a:tc>
                <a:tc>
                  <a:txBody>
                    <a:bodyPr/>
                    <a:lstStyle/>
                    <a:p>
                      <a:pPr algn="ctr">
                        <a:lnSpc>
                          <a:spcPct val="100000"/>
                        </a:lnSpc>
                        <a:spcBef>
                          <a:spcPts val="980"/>
                        </a:spcBef>
                      </a:pPr>
                      <a:r>
                        <a:rPr sz="900" b="1" dirty="0">
                          <a:solidFill>
                            <a:srgbClr val="F0F2F4"/>
                          </a:solidFill>
                          <a:latin typeface="Calibri"/>
                          <a:cs typeface="Calibri"/>
                        </a:rPr>
                        <a:t>73,1</a:t>
                      </a:r>
                      <a:endParaRPr sz="900">
                        <a:latin typeface="Calibri"/>
                        <a:cs typeface="Calibri"/>
                      </a:endParaRPr>
                    </a:p>
                  </a:txBody>
                  <a:tcPr marL="0" marR="0" marT="93345"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solidFill>
                      <a:srgbClr val="0759FF"/>
                    </a:solidFill>
                  </a:tcPr>
                </a:tc>
                <a:tc>
                  <a:txBody>
                    <a:bodyPr/>
                    <a:lstStyle/>
                    <a:p>
                      <a:pPr algn="ctr">
                        <a:lnSpc>
                          <a:spcPct val="100000"/>
                        </a:lnSpc>
                        <a:spcBef>
                          <a:spcPts val="980"/>
                        </a:spcBef>
                      </a:pPr>
                      <a:r>
                        <a:rPr sz="900" b="1" dirty="0">
                          <a:solidFill>
                            <a:srgbClr val="F0F2F4"/>
                          </a:solidFill>
                          <a:latin typeface="Calibri"/>
                          <a:cs typeface="Calibri"/>
                        </a:rPr>
                        <a:t>-</a:t>
                      </a:r>
                      <a:endParaRPr sz="900">
                        <a:latin typeface="Calibri"/>
                        <a:cs typeface="Calibri"/>
                      </a:endParaRPr>
                    </a:p>
                  </a:txBody>
                  <a:tcPr marL="0" marR="0" marT="93345"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solidFill>
                      <a:srgbClr val="0759FF"/>
                    </a:solidFill>
                  </a:tcPr>
                </a:tc>
                <a:tc>
                  <a:txBody>
                    <a:bodyPr/>
                    <a:lstStyle/>
                    <a:p>
                      <a:pPr algn="ctr">
                        <a:lnSpc>
                          <a:spcPct val="100000"/>
                        </a:lnSpc>
                        <a:spcBef>
                          <a:spcPts val="980"/>
                        </a:spcBef>
                      </a:pPr>
                      <a:r>
                        <a:rPr sz="900" b="1" dirty="0">
                          <a:solidFill>
                            <a:srgbClr val="F0F2F4"/>
                          </a:solidFill>
                          <a:latin typeface="Calibri"/>
                          <a:cs typeface="Calibri"/>
                        </a:rPr>
                        <a:t>73,1</a:t>
                      </a:r>
                      <a:endParaRPr sz="900">
                        <a:latin typeface="Calibri"/>
                        <a:cs typeface="Calibri"/>
                      </a:endParaRPr>
                    </a:p>
                  </a:txBody>
                  <a:tcPr marL="0" marR="0" marT="93345"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solidFill>
                      <a:srgbClr val="0759FF"/>
                    </a:solidFill>
                  </a:tcPr>
                </a:tc>
                <a:extLst>
                  <a:ext uri="{0D108BD9-81ED-4DB2-BD59-A6C34878D82A}">
                    <a16:rowId xmlns:a16="http://schemas.microsoft.com/office/drawing/2014/main" val="10007"/>
                  </a:ext>
                </a:extLst>
              </a:tr>
              <a:tr h="486727">
                <a:tc>
                  <a:txBody>
                    <a:bodyPr/>
                    <a:lstStyle/>
                    <a:p>
                      <a:pPr marL="82550">
                        <a:lnSpc>
                          <a:spcPct val="100000"/>
                        </a:lnSpc>
                        <a:spcBef>
                          <a:spcPts val="960"/>
                        </a:spcBef>
                      </a:pPr>
                      <a:r>
                        <a:rPr sz="1100" b="1" spc="-25" dirty="0">
                          <a:solidFill>
                            <a:srgbClr val="2B4390"/>
                          </a:solidFill>
                          <a:latin typeface="Calibri"/>
                          <a:cs typeface="Calibri"/>
                        </a:rPr>
                        <a:t>TOTALE</a:t>
                      </a:r>
                      <a:endParaRPr sz="1100" dirty="0">
                        <a:latin typeface="Calibri"/>
                        <a:cs typeface="Calibri"/>
                      </a:endParaRPr>
                    </a:p>
                  </a:txBody>
                  <a:tcPr marL="0" marR="0" marT="91440"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tcPr>
                </a:tc>
                <a:tc>
                  <a:txBody>
                    <a:bodyPr/>
                    <a:lstStyle/>
                    <a:p>
                      <a:pPr marL="26034" algn="ctr">
                        <a:lnSpc>
                          <a:spcPct val="100000"/>
                        </a:lnSpc>
                        <a:spcBef>
                          <a:spcPts val="960"/>
                        </a:spcBef>
                      </a:pPr>
                      <a:r>
                        <a:rPr sz="900" b="1" dirty="0">
                          <a:solidFill>
                            <a:srgbClr val="2B4390"/>
                          </a:solidFill>
                          <a:latin typeface="Calibri"/>
                          <a:cs typeface="Calibri"/>
                        </a:rPr>
                        <a:t>1.074,3</a:t>
                      </a:r>
                      <a:endParaRPr sz="900">
                        <a:latin typeface="Calibri"/>
                        <a:cs typeface="Calibri"/>
                      </a:endParaRPr>
                    </a:p>
                  </a:txBody>
                  <a:tcPr marL="0" marR="0" marT="91440"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tcPr>
                </a:tc>
                <a:tc>
                  <a:txBody>
                    <a:bodyPr/>
                    <a:lstStyle/>
                    <a:p>
                      <a:pPr marL="25400" algn="ctr">
                        <a:lnSpc>
                          <a:spcPct val="100000"/>
                        </a:lnSpc>
                        <a:spcBef>
                          <a:spcPts val="960"/>
                        </a:spcBef>
                      </a:pPr>
                      <a:r>
                        <a:rPr sz="900" b="1" dirty="0">
                          <a:solidFill>
                            <a:srgbClr val="2B4390"/>
                          </a:solidFill>
                          <a:latin typeface="Calibri"/>
                          <a:cs typeface="Calibri"/>
                        </a:rPr>
                        <a:t>750,0</a:t>
                      </a:r>
                      <a:endParaRPr sz="900">
                        <a:latin typeface="Calibri"/>
                        <a:cs typeface="Calibri"/>
                      </a:endParaRPr>
                    </a:p>
                  </a:txBody>
                  <a:tcPr marL="0" marR="0" marT="91440"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tcPr>
                </a:tc>
                <a:tc>
                  <a:txBody>
                    <a:bodyPr/>
                    <a:lstStyle/>
                    <a:p>
                      <a:pPr marL="24765" algn="ctr">
                        <a:lnSpc>
                          <a:spcPct val="100000"/>
                        </a:lnSpc>
                        <a:spcBef>
                          <a:spcPts val="960"/>
                        </a:spcBef>
                      </a:pPr>
                      <a:r>
                        <a:rPr sz="900" b="1" dirty="0">
                          <a:solidFill>
                            <a:srgbClr val="2B4390"/>
                          </a:solidFill>
                          <a:latin typeface="Calibri"/>
                          <a:cs typeface="Calibri"/>
                        </a:rPr>
                        <a:t>1.824,3</a:t>
                      </a:r>
                      <a:endParaRPr sz="900" dirty="0">
                        <a:latin typeface="Calibri"/>
                        <a:cs typeface="Calibri"/>
                      </a:endParaRPr>
                    </a:p>
                  </a:txBody>
                  <a:tcPr marL="0" marR="0" marT="91440" marB="0">
                    <a:lnL w="19050">
                      <a:solidFill>
                        <a:srgbClr val="F0F2F4"/>
                      </a:solidFill>
                      <a:prstDash val="solid"/>
                    </a:lnL>
                    <a:lnR w="19050">
                      <a:solidFill>
                        <a:srgbClr val="F0F2F4"/>
                      </a:solidFill>
                      <a:prstDash val="solid"/>
                    </a:lnR>
                    <a:lnT w="53975">
                      <a:solidFill>
                        <a:srgbClr val="F0F2F4"/>
                      </a:solidFill>
                      <a:prstDash val="solid"/>
                    </a:lnT>
                    <a:lnB w="53975">
                      <a:solidFill>
                        <a:srgbClr val="F0F2F4"/>
                      </a:solidFill>
                      <a:prstDash val="solid"/>
                    </a:lnB>
                  </a:tcPr>
                </a:tc>
                <a:extLst>
                  <a:ext uri="{0D108BD9-81ED-4DB2-BD59-A6C34878D82A}">
                    <a16:rowId xmlns:a16="http://schemas.microsoft.com/office/drawing/2014/main" val="10008"/>
                  </a:ext>
                </a:extLst>
              </a:tr>
            </a:tbl>
          </a:graphicData>
        </a:graphic>
      </p:graphicFrame>
      <p:sp>
        <p:nvSpPr>
          <p:cNvPr id="4" name="object 4"/>
          <p:cNvSpPr txBox="1">
            <a:spLocks noGrp="1"/>
          </p:cNvSpPr>
          <p:nvPr>
            <p:ph type="title"/>
          </p:nvPr>
        </p:nvSpPr>
        <p:spPr>
          <a:xfrm>
            <a:off x="605244" y="5895840"/>
            <a:ext cx="7751355" cy="317395"/>
          </a:xfrm>
          <a:prstGeom prst="rect">
            <a:avLst/>
          </a:prstGeom>
        </p:spPr>
        <p:txBody>
          <a:bodyPr vert="horz" wrap="square" lIns="0" tIns="9525" rIns="0" bIns="0" rtlCol="0" anchor="ctr">
            <a:spAutoFit/>
          </a:bodyPr>
          <a:lstStyle/>
          <a:p>
            <a:pPr marL="9525">
              <a:lnSpc>
                <a:spcPct val="100000"/>
              </a:lnSpc>
              <a:spcBef>
                <a:spcPts val="75"/>
              </a:spcBef>
            </a:pPr>
            <a:r>
              <a:rPr sz="2000" dirty="0"/>
              <a:t>Le </a:t>
            </a:r>
            <a:r>
              <a:rPr sz="2000" spc="-8" dirty="0"/>
              <a:t>grandi </a:t>
            </a:r>
            <a:r>
              <a:rPr sz="2000" spc="-4" dirty="0"/>
              <a:t>«rubriche»</a:t>
            </a:r>
            <a:r>
              <a:rPr sz="2000" spc="-8" dirty="0"/>
              <a:t> </a:t>
            </a:r>
            <a:r>
              <a:rPr sz="2000" dirty="0"/>
              <a:t>del</a:t>
            </a:r>
            <a:r>
              <a:rPr sz="2000" spc="-8" dirty="0"/>
              <a:t> </a:t>
            </a:r>
            <a:r>
              <a:rPr sz="2000" spc="-4" dirty="0"/>
              <a:t>bilancio europeo</a:t>
            </a:r>
          </a:p>
        </p:txBody>
      </p:sp>
      <p:sp>
        <p:nvSpPr>
          <p:cNvPr id="5" name="object 5"/>
          <p:cNvSpPr/>
          <p:nvPr/>
        </p:nvSpPr>
        <p:spPr>
          <a:xfrm>
            <a:off x="4653369" y="803462"/>
            <a:ext cx="0" cy="2907983"/>
          </a:xfrm>
          <a:custGeom>
            <a:avLst/>
            <a:gdLst/>
            <a:ahLst/>
            <a:cxnLst/>
            <a:rect l="l" t="t" r="r" b="b"/>
            <a:pathLst>
              <a:path h="3877310">
                <a:moveTo>
                  <a:pt x="0" y="0"/>
                </a:moveTo>
                <a:lnTo>
                  <a:pt x="1" y="3877184"/>
                </a:lnTo>
              </a:path>
            </a:pathLst>
          </a:custGeom>
          <a:ln w="15875">
            <a:solidFill>
              <a:srgbClr val="00B050"/>
            </a:solidFill>
          </a:ln>
        </p:spPr>
        <p:txBody>
          <a:bodyPr wrap="square" lIns="0" tIns="0" rIns="0" bIns="0" rtlCol="0"/>
          <a:lstStyle/>
          <a:p>
            <a:endParaRPr sz="1350"/>
          </a:p>
        </p:txBody>
      </p:sp>
    </p:spTree>
    <p:extLst>
      <p:ext uri="{BB962C8B-B14F-4D97-AF65-F5344CB8AC3E}">
        <p14:creationId xmlns:p14="http://schemas.microsoft.com/office/powerpoint/2010/main" val="179425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37129" y="1215961"/>
            <a:ext cx="5090692" cy="711092"/>
          </a:xfrm>
          <a:prstGeom prst="rect">
            <a:avLst/>
          </a:prstGeom>
        </p:spPr>
        <p:txBody>
          <a:bodyPr vert="horz" wrap="square" lIns="0" tIns="12700" rIns="0" bIns="0" rtlCol="0">
            <a:spAutoFit/>
          </a:bodyPr>
          <a:lstStyle/>
          <a:p>
            <a:pPr marL="12700">
              <a:lnSpc>
                <a:spcPts val="2740"/>
              </a:lnSpc>
              <a:spcBef>
                <a:spcPts val="100"/>
              </a:spcBef>
            </a:pPr>
            <a:r>
              <a:rPr sz="2400" b="1" dirty="0">
                <a:solidFill>
                  <a:srgbClr val="033471"/>
                </a:solidFill>
                <a:latin typeface="MuktaMahee Regular" panose="020B0000000000000000" pitchFamily="34" charset="77"/>
                <a:cs typeface="MuktaMahee Regular" panose="020B0000000000000000" pitchFamily="34" charset="77"/>
              </a:rPr>
              <a:t>Politica</a:t>
            </a:r>
            <a:r>
              <a:rPr sz="2400" b="1" spc="-60" dirty="0">
                <a:solidFill>
                  <a:srgbClr val="033471"/>
                </a:solidFill>
                <a:latin typeface="MuktaMahee Regular" panose="020B0000000000000000" pitchFamily="34" charset="77"/>
                <a:cs typeface="MuktaMahee Regular" panose="020B0000000000000000" pitchFamily="34" charset="77"/>
              </a:rPr>
              <a:t> </a:t>
            </a:r>
            <a:r>
              <a:rPr sz="2400" b="1" dirty="0">
                <a:solidFill>
                  <a:srgbClr val="033471"/>
                </a:solidFill>
                <a:latin typeface="MuktaMahee Regular" panose="020B0000000000000000" pitchFamily="34" charset="77"/>
                <a:cs typeface="MuktaMahee Regular" panose="020B0000000000000000" pitchFamily="34" charset="77"/>
              </a:rPr>
              <a:t>di</a:t>
            </a:r>
            <a:r>
              <a:rPr sz="2400" b="1" spc="-80" dirty="0">
                <a:solidFill>
                  <a:srgbClr val="033471"/>
                </a:solidFill>
                <a:latin typeface="MuktaMahee Regular" panose="020B0000000000000000" pitchFamily="34" charset="77"/>
                <a:cs typeface="MuktaMahee Regular" panose="020B0000000000000000" pitchFamily="34" charset="77"/>
              </a:rPr>
              <a:t> </a:t>
            </a:r>
            <a:r>
              <a:rPr sz="2400" b="1" dirty="0">
                <a:solidFill>
                  <a:srgbClr val="033471"/>
                </a:solidFill>
                <a:latin typeface="MuktaMahee Regular" panose="020B0000000000000000" pitchFamily="34" charset="77"/>
                <a:cs typeface="MuktaMahee Regular" panose="020B0000000000000000" pitchFamily="34" charset="77"/>
              </a:rPr>
              <a:t>coesione</a:t>
            </a:r>
            <a:r>
              <a:rPr sz="2400" b="1" spc="-45" dirty="0">
                <a:solidFill>
                  <a:srgbClr val="033471"/>
                </a:solidFill>
                <a:latin typeface="MuktaMahee Regular" panose="020B0000000000000000" pitchFamily="34" charset="77"/>
                <a:cs typeface="MuktaMahee Regular" panose="020B0000000000000000" pitchFamily="34" charset="77"/>
              </a:rPr>
              <a:t> </a:t>
            </a:r>
            <a:r>
              <a:rPr sz="2400" b="1" dirty="0">
                <a:solidFill>
                  <a:srgbClr val="033471"/>
                </a:solidFill>
                <a:latin typeface="MuktaMahee Regular" panose="020B0000000000000000" pitchFamily="34" charset="77"/>
                <a:cs typeface="MuktaMahee Regular" panose="020B0000000000000000" pitchFamily="34" charset="77"/>
              </a:rPr>
              <a:t>2021-</a:t>
            </a:r>
            <a:r>
              <a:rPr sz="2400" b="1" spc="-25" dirty="0">
                <a:solidFill>
                  <a:srgbClr val="033471"/>
                </a:solidFill>
                <a:latin typeface="MuktaMahee Regular" panose="020B0000000000000000" pitchFamily="34" charset="77"/>
                <a:cs typeface="MuktaMahee Regular" panose="020B0000000000000000" pitchFamily="34" charset="77"/>
              </a:rPr>
              <a:t>27</a:t>
            </a:r>
            <a:endParaRPr sz="2400" dirty="0">
              <a:latin typeface="MuktaMahee Regular" panose="020B0000000000000000" pitchFamily="34" charset="77"/>
              <a:cs typeface="MuktaMahee Regular" panose="020B0000000000000000" pitchFamily="34" charset="77"/>
            </a:endParaRPr>
          </a:p>
          <a:p>
            <a:pPr marL="12700">
              <a:lnSpc>
                <a:spcPts val="2740"/>
              </a:lnSpc>
            </a:pPr>
            <a:r>
              <a:rPr sz="2400" b="1" i="1" dirty="0">
                <a:solidFill>
                  <a:srgbClr val="033471"/>
                </a:solidFill>
                <a:latin typeface="MuktaMahee Regular" panose="020B0000000000000000" pitchFamily="34" charset="77"/>
                <a:cs typeface="MuktaMahee Regular" panose="020B0000000000000000" pitchFamily="34" charset="77"/>
              </a:rPr>
              <a:t>Il</a:t>
            </a:r>
            <a:r>
              <a:rPr sz="2400" b="1" i="1" spc="-60" dirty="0">
                <a:solidFill>
                  <a:srgbClr val="033471"/>
                </a:solidFill>
                <a:latin typeface="MuktaMahee Regular" panose="020B0000000000000000" pitchFamily="34" charset="77"/>
                <a:cs typeface="MuktaMahee Regular" panose="020B0000000000000000" pitchFamily="34" charset="77"/>
              </a:rPr>
              <a:t> </a:t>
            </a:r>
            <a:r>
              <a:rPr sz="2400" b="1" i="1" dirty="0">
                <a:solidFill>
                  <a:srgbClr val="033471"/>
                </a:solidFill>
                <a:latin typeface="MuktaMahee Regular" panose="020B0000000000000000" pitchFamily="34" charset="77"/>
                <a:cs typeface="MuktaMahee Regular" panose="020B0000000000000000" pitchFamily="34" charset="77"/>
              </a:rPr>
              <a:t>quadro</a:t>
            </a:r>
            <a:r>
              <a:rPr sz="2400" b="1" i="1" spc="-40" dirty="0">
                <a:solidFill>
                  <a:srgbClr val="033471"/>
                </a:solidFill>
                <a:latin typeface="MuktaMahee Regular" panose="020B0000000000000000" pitchFamily="34" charset="77"/>
                <a:cs typeface="MuktaMahee Regular" panose="020B0000000000000000" pitchFamily="34" charset="77"/>
              </a:rPr>
              <a:t> </a:t>
            </a:r>
            <a:r>
              <a:rPr sz="2400" b="1" i="1" spc="-10" dirty="0">
                <a:solidFill>
                  <a:srgbClr val="033471"/>
                </a:solidFill>
                <a:latin typeface="MuktaMahee Regular" panose="020B0000000000000000" pitchFamily="34" charset="77"/>
                <a:cs typeface="MuktaMahee Regular" panose="020B0000000000000000" pitchFamily="34" charset="77"/>
              </a:rPr>
              <a:t>strategico</a:t>
            </a:r>
            <a:r>
              <a:rPr sz="2400" b="1" i="1" spc="-35" dirty="0">
                <a:solidFill>
                  <a:srgbClr val="033471"/>
                </a:solidFill>
                <a:latin typeface="MuktaMahee Regular" panose="020B0000000000000000" pitchFamily="34" charset="77"/>
                <a:cs typeface="MuktaMahee Regular" panose="020B0000000000000000" pitchFamily="34" charset="77"/>
              </a:rPr>
              <a:t> </a:t>
            </a:r>
            <a:r>
              <a:rPr sz="2400" b="1" i="1" dirty="0">
                <a:solidFill>
                  <a:srgbClr val="033471"/>
                </a:solidFill>
                <a:latin typeface="MuktaMahee Regular" panose="020B0000000000000000" pitchFamily="34" charset="77"/>
                <a:cs typeface="MuktaMahee Regular" panose="020B0000000000000000" pitchFamily="34" charset="77"/>
              </a:rPr>
              <a:t>definito</a:t>
            </a:r>
            <a:r>
              <a:rPr sz="2400" b="1" i="1" spc="-50" dirty="0">
                <a:solidFill>
                  <a:srgbClr val="033471"/>
                </a:solidFill>
                <a:latin typeface="MuktaMahee Regular" panose="020B0000000000000000" pitchFamily="34" charset="77"/>
                <a:cs typeface="MuktaMahee Regular" panose="020B0000000000000000" pitchFamily="34" charset="77"/>
              </a:rPr>
              <a:t> </a:t>
            </a:r>
            <a:r>
              <a:rPr sz="2400" b="1" i="1" dirty="0">
                <a:solidFill>
                  <a:srgbClr val="033471"/>
                </a:solidFill>
                <a:latin typeface="MuktaMahee Regular" panose="020B0000000000000000" pitchFamily="34" charset="77"/>
                <a:cs typeface="MuktaMahee Regular" panose="020B0000000000000000" pitchFamily="34" charset="77"/>
              </a:rPr>
              <a:t>dalla</a:t>
            </a:r>
            <a:r>
              <a:rPr sz="2400" b="1" i="1" spc="-40" dirty="0">
                <a:solidFill>
                  <a:srgbClr val="033471"/>
                </a:solidFill>
                <a:latin typeface="MuktaMahee Regular" panose="020B0000000000000000" pitchFamily="34" charset="77"/>
                <a:cs typeface="MuktaMahee Regular" panose="020B0000000000000000" pitchFamily="34" charset="77"/>
              </a:rPr>
              <a:t> </a:t>
            </a:r>
            <a:r>
              <a:rPr sz="2400" b="1" i="1" spc="-25" dirty="0">
                <a:solidFill>
                  <a:srgbClr val="033471"/>
                </a:solidFill>
                <a:latin typeface="MuktaMahee Regular" panose="020B0000000000000000" pitchFamily="34" charset="77"/>
                <a:cs typeface="MuktaMahee Regular" panose="020B0000000000000000" pitchFamily="34" charset="77"/>
              </a:rPr>
              <a:t>UE</a:t>
            </a:r>
            <a:endParaRPr sz="2400" dirty="0">
              <a:latin typeface="MuktaMahee Regular" panose="020B0000000000000000" pitchFamily="34" charset="77"/>
              <a:cs typeface="MuktaMahee Regular" panose="020B0000000000000000" pitchFamily="34" charset="77"/>
            </a:endParaRPr>
          </a:p>
        </p:txBody>
      </p:sp>
      <p:pic>
        <p:nvPicPr>
          <p:cNvPr id="3" name="object 3"/>
          <p:cNvPicPr/>
          <p:nvPr/>
        </p:nvPicPr>
        <p:blipFill>
          <a:blip r:embed="rId2" cstate="print"/>
          <a:stretch>
            <a:fillRect/>
          </a:stretch>
        </p:blipFill>
        <p:spPr>
          <a:xfrm>
            <a:off x="1460991" y="2272696"/>
            <a:ext cx="5090693" cy="762562"/>
          </a:xfrm>
          <a:prstGeom prst="rect">
            <a:avLst/>
          </a:prstGeom>
        </p:spPr>
      </p:pic>
      <p:pic>
        <p:nvPicPr>
          <p:cNvPr id="4" name="object 4"/>
          <p:cNvPicPr/>
          <p:nvPr/>
        </p:nvPicPr>
        <p:blipFill>
          <a:blip r:embed="rId3" cstate="print"/>
          <a:stretch>
            <a:fillRect/>
          </a:stretch>
        </p:blipFill>
        <p:spPr>
          <a:xfrm>
            <a:off x="1460991" y="3250369"/>
            <a:ext cx="5090693" cy="2033818"/>
          </a:xfrm>
          <a:prstGeom prst="rect">
            <a:avLst/>
          </a:prstGeom>
        </p:spPr>
      </p:pic>
      <p:sp>
        <p:nvSpPr>
          <p:cNvPr id="5" name="object 5"/>
          <p:cNvSpPr/>
          <p:nvPr/>
        </p:nvSpPr>
        <p:spPr>
          <a:xfrm>
            <a:off x="6738619" y="2552700"/>
            <a:ext cx="170180" cy="2067560"/>
          </a:xfrm>
          <a:custGeom>
            <a:avLst/>
            <a:gdLst/>
            <a:ahLst/>
            <a:cxnLst/>
            <a:rect l="l" t="t" r="r" b="b"/>
            <a:pathLst>
              <a:path w="170179" h="2067560">
                <a:moveTo>
                  <a:pt x="0" y="0"/>
                </a:moveTo>
                <a:lnTo>
                  <a:pt x="0" y="2067560"/>
                </a:lnTo>
                <a:lnTo>
                  <a:pt x="170179" y="1033779"/>
                </a:lnTo>
                <a:lnTo>
                  <a:pt x="0" y="0"/>
                </a:lnTo>
                <a:close/>
              </a:path>
            </a:pathLst>
          </a:custGeom>
          <a:solidFill>
            <a:srgbClr val="FFC000"/>
          </a:solidFill>
        </p:spPr>
        <p:txBody>
          <a:bodyPr wrap="square" lIns="0" tIns="0" rIns="0" bIns="0" rtlCol="0"/>
          <a:lstStyle/>
          <a:p>
            <a:endParaRPr/>
          </a:p>
        </p:txBody>
      </p:sp>
      <p:sp>
        <p:nvSpPr>
          <p:cNvPr id="6" name="object 6"/>
          <p:cNvSpPr txBox="1"/>
          <p:nvPr/>
        </p:nvSpPr>
        <p:spPr>
          <a:xfrm>
            <a:off x="7217791" y="2853309"/>
            <a:ext cx="4227195" cy="1720599"/>
          </a:xfrm>
          <a:prstGeom prst="rect">
            <a:avLst/>
          </a:prstGeom>
        </p:spPr>
        <p:txBody>
          <a:bodyPr vert="horz" wrap="square" lIns="0" tIns="48895" rIns="0" bIns="0" rtlCol="0">
            <a:spAutoFit/>
          </a:bodyPr>
          <a:lstStyle/>
          <a:p>
            <a:pPr marL="12065" marR="5080" indent="-3810" algn="ctr">
              <a:lnSpc>
                <a:spcPct val="90100"/>
              </a:lnSpc>
              <a:spcBef>
                <a:spcPts val="385"/>
              </a:spcBef>
              <a:tabLst>
                <a:tab pos="1759585" algn="l"/>
              </a:tabLst>
            </a:pPr>
            <a:r>
              <a:rPr sz="2400" b="1" dirty="0">
                <a:solidFill>
                  <a:schemeClr val="accent5">
                    <a:lumMod val="50000"/>
                  </a:schemeClr>
                </a:solidFill>
                <a:latin typeface="MuktaMahee Regular" panose="020B0000000000000000" pitchFamily="34" charset="77"/>
                <a:cs typeface="MuktaMahee Regular" panose="020B0000000000000000" pitchFamily="34" charset="77"/>
              </a:rPr>
              <a:t>Ogni</a:t>
            </a:r>
            <a:r>
              <a:rPr sz="2400" b="1" spc="-35" dirty="0">
                <a:solidFill>
                  <a:schemeClr val="accent5">
                    <a:lumMod val="50000"/>
                  </a:schemeClr>
                </a:solidFill>
                <a:latin typeface="MuktaMahee Regular" panose="020B0000000000000000" pitchFamily="34" charset="77"/>
                <a:cs typeface="MuktaMahee Regular" panose="020B0000000000000000" pitchFamily="34" charset="77"/>
              </a:rPr>
              <a:t> </a:t>
            </a:r>
            <a:r>
              <a:rPr sz="2400" b="1" dirty="0">
                <a:solidFill>
                  <a:schemeClr val="accent5">
                    <a:lumMod val="50000"/>
                  </a:schemeClr>
                </a:solidFill>
                <a:latin typeface="MuktaMahee Regular" panose="020B0000000000000000" pitchFamily="34" charset="77"/>
                <a:cs typeface="MuktaMahee Regular" panose="020B0000000000000000" pitchFamily="34" charset="77"/>
              </a:rPr>
              <a:t>Stato</a:t>
            </a:r>
            <a:r>
              <a:rPr sz="2400" b="1" spc="-55" dirty="0">
                <a:solidFill>
                  <a:schemeClr val="accent5">
                    <a:lumMod val="50000"/>
                  </a:schemeClr>
                </a:solidFill>
                <a:latin typeface="MuktaMahee Regular" panose="020B0000000000000000" pitchFamily="34" charset="77"/>
                <a:cs typeface="MuktaMahee Regular" panose="020B0000000000000000" pitchFamily="34" charset="77"/>
              </a:rPr>
              <a:t> </a:t>
            </a:r>
            <a:r>
              <a:rPr sz="2400" b="1" dirty="0">
                <a:solidFill>
                  <a:schemeClr val="accent5">
                    <a:lumMod val="50000"/>
                  </a:schemeClr>
                </a:solidFill>
                <a:latin typeface="MuktaMahee Regular" panose="020B0000000000000000" pitchFamily="34" charset="77"/>
                <a:cs typeface="MuktaMahee Regular" panose="020B0000000000000000" pitchFamily="34" charset="77"/>
              </a:rPr>
              <a:t>membro</a:t>
            </a:r>
            <a:r>
              <a:rPr sz="2400" b="1" spc="-55" dirty="0">
                <a:solidFill>
                  <a:schemeClr val="accent5">
                    <a:lumMod val="50000"/>
                  </a:schemeClr>
                </a:solidFill>
                <a:latin typeface="MuktaMahee Regular" panose="020B0000000000000000" pitchFamily="34" charset="77"/>
                <a:cs typeface="MuktaMahee Regular" panose="020B0000000000000000" pitchFamily="34" charset="77"/>
              </a:rPr>
              <a:t> </a:t>
            </a:r>
            <a:r>
              <a:rPr sz="2400" b="1" spc="-10" dirty="0">
                <a:solidFill>
                  <a:schemeClr val="accent5">
                    <a:lumMod val="50000"/>
                  </a:schemeClr>
                </a:solidFill>
                <a:latin typeface="MuktaMahee Regular" panose="020B0000000000000000" pitchFamily="34" charset="77"/>
                <a:cs typeface="MuktaMahee Regular" panose="020B0000000000000000" pitchFamily="34" charset="77"/>
              </a:rPr>
              <a:t>programma </a:t>
            </a:r>
            <a:r>
              <a:rPr sz="2400" b="1" dirty="0" err="1">
                <a:solidFill>
                  <a:schemeClr val="accent5">
                    <a:lumMod val="50000"/>
                  </a:schemeClr>
                </a:solidFill>
                <a:latin typeface="MuktaMahee Regular" panose="020B0000000000000000" pitchFamily="34" charset="77"/>
                <a:cs typeface="MuktaMahee Regular" panose="020B0000000000000000" pitchFamily="34" charset="77"/>
              </a:rPr>
              <a:t>gli</a:t>
            </a:r>
            <a:r>
              <a:rPr sz="2400" b="1" spc="-10" dirty="0">
                <a:solidFill>
                  <a:schemeClr val="accent5">
                    <a:lumMod val="50000"/>
                  </a:schemeClr>
                </a:solidFill>
                <a:latin typeface="MuktaMahee Regular" panose="020B0000000000000000" pitchFamily="34" charset="77"/>
                <a:cs typeface="MuktaMahee Regular" panose="020B0000000000000000" pitchFamily="34" charset="77"/>
              </a:rPr>
              <a:t> </a:t>
            </a:r>
            <a:r>
              <a:rPr sz="2400" b="1" spc="-10" dirty="0" err="1">
                <a:solidFill>
                  <a:schemeClr val="accent5">
                    <a:lumMod val="50000"/>
                  </a:schemeClr>
                </a:solidFill>
                <a:latin typeface="MuktaMahee Regular" panose="020B0000000000000000" pitchFamily="34" charset="77"/>
                <a:cs typeface="MuktaMahee Regular" panose="020B0000000000000000" pitchFamily="34" charset="77"/>
              </a:rPr>
              <a:t>interventi</a:t>
            </a:r>
            <a:r>
              <a:rPr lang="it-IT" sz="2400" b="1" spc="-10" dirty="0">
                <a:solidFill>
                  <a:schemeClr val="accent5">
                    <a:lumMod val="50000"/>
                  </a:schemeClr>
                </a:solidFill>
                <a:latin typeface="MuktaMahee Regular" panose="020B0000000000000000" pitchFamily="34" charset="77"/>
                <a:cs typeface="MuktaMahee Regular" panose="020B0000000000000000" pitchFamily="34" charset="77"/>
              </a:rPr>
              <a:t> </a:t>
            </a:r>
            <a:r>
              <a:rPr sz="2400" b="1" dirty="0">
                <a:solidFill>
                  <a:schemeClr val="accent5">
                    <a:lumMod val="50000"/>
                  </a:schemeClr>
                </a:solidFill>
                <a:latin typeface="MuktaMahee Regular" panose="020B0000000000000000" pitchFamily="34" charset="77"/>
                <a:cs typeface="MuktaMahee Regular" panose="020B0000000000000000" pitchFamily="34" charset="77"/>
              </a:rPr>
              <a:t>da</a:t>
            </a:r>
            <a:r>
              <a:rPr sz="2400" b="1" spc="-40" dirty="0">
                <a:solidFill>
                  <a:schemeClr val="accent5">
                    <a:lumMod val="50000"/>
                  </a:schemeClr>
                </a:solidFill>
                <a:latin typeface="MuktaMahee Regular" panose="020B0000000000000000" pitchFamily="34" charset="77"/>
                <a:cs typeface="MuktaMahee Regular" panose="020B0000000000000000" pitchFamily="34" charset="77"/>
              </a:rPr>
              <a:t> </a:t>
            </a:r>
            <a:r>
              <a:rPr sz="2400" b="1" dirty="0">
                <a:solidFill>
                  <a:schemeClr val="accent5">
                    <a:lumMod val="50000"/>
                  </a:schemeClr>
                </a:solidFill>
                <a:latin typeface="MuktaMahee Regular" panose="020B0000000000000000" pitchFamily="34" charset="77"/>
                <a:cs typeface="MuktaMahee Regular" panose="020B0000000000000000" pitchFamily="34" charset="77"/>
              </a:rPr>
              <a:t>cofinanziare</a:t>
            </a:r>
            <a:r>
              <a:rPr sz="2400" b="1" spc="-35" dirty="0">
                <a:solidFill>
                  <a:schemeClr val="accent5">
                    <a:lumMod val="50000"/>
                  </a:schemeClr>
                </a:solidFill>
                <a:latin typeface="MuktaMahee Regular" panose="020B0000000000000000" pitchFamily="34" charset="77"/>
                <a:cs typeface="MuktaMahee Regular" panose="020B0000000000000000" pitchFamily="34" charset="77"/>
              </a:rPr>
              <a:t> </a:t>
            </a:r>
            <a:r>
              <a:rPr sz="2400" b="1" spc="-25" dirty="0">
                <a:solidFill>
                  <a:schemeClr val="accent5">
                    <a:lumMod val="50000"/>
                  </a:schemeClr>
                </a:solidFill>
                <a:latin typeface="MuktaMahee Regular" panose="020B0000000000000000" pitchFamily="34" charset="77"/>
                <a:cs typeface="MuktaMahee Regular" panose="020B0000000000000000" pitchFamily="34" charset="77"/>
              </a:rPr>
              <a:t>con </a:t>
            </a:r>
            <a:r>
              <a:rPr sz="2400" b="1" dirty="0">
                <a:solidFill>
                  <a:schemeClr val="accent5">
                    <a:lumMod val="50000"/>
                  </a:schemeClr>
                </a:solidFill>
                <a:latin typeface="MuktaMahee Regular" panose="020B0000000000000000" pitchFamily="34" charset="77"/>
                <a:cs typeface="MuktaMahee Regular" panose="020B0000000000000000" pitchFamily="34" charset="77"/>
              </a:rPr>
              <a:t>FESR</a:t>
            </a:r>
            <a:r>
              <a:rPr sz="2400" b="1" spc="-30" dirty="0">
                <a:solidFill>
                  <a:schemeClr val="accent5">
                    <a:lumMod val="50000"/>
                  </a:schemeClr>
                </a:solidFill>
                <a:latin typeface="MuktaMahee Regular" panose="020B0000000000000000" pitchFamily="34" charset="77"/>
                <a:cs typeface="MuktaMahee Regular" panose="020B0000000000000000" pitchFamily="34" charset="77"/>
              </a:rPr>
              <a:t> </a:t>
            </a:r>
            <a:r>
              <a:rPr sz="2400" b="1" dirty="0">
                <a:solidFill>
                  <a:schemeClr val="accent5">
                    <a:lumMod val="50000"/>
                  </a:schemeClr>
                </a:solidFill>
                <a:latin typeface="MuktaMahee Regular" panose="020B0000000000000000" pitchFamily="34" charset="77"/>
                <a:cs typeface="MuktaMahee Regular" panose="020B0000000000000000" pitchFamily="34" charset="77"/>
              </a:rPr>
              <a:t>e</a:t>
            </a:r>
            <a:r>
              <a:rPr sz="2400" b="1" spc="-15" dirty="0">
                <a:solidFill>
                  <a:schemeClr val="accent5">
                    <a:lumMod val="50000"/>
                  </a:schemeClr>
                </a:solidFill>
                <a:latin typeface="MuktaMahee Regular" panose="020B0000000000000000" pitchFamily="34" charset="77"/>
                <a:cs typeface="MuktaMahee Regular" panose="020B0000000000000000" pitchFamily="34" charset="77"/>
              </a:rPr>
              <a:t> </a:t>
            </a:r>
            <a:r>
              <a:rPr sz="2400" b="1" dirty="0">
                <a:solidFill>
                  <a:schemeClr val="accent5">
                    <a:lumMod val="50000"/>
                  </a:schemeClr>
                </a:solidFill>
                <a:latin typeface="MuktaMahee Regular" panose="020B0000000000000000" pitchFamily="34" charset="77"/>
                <a:cs typeface="MuktaMahee Regular" panose="020B0000000000000000" pitchFamily="34" charset="77"/>
              </a:rPr>
              <a:t>FSE+</a:t>
            </a:r>
            <a:r>
              <a:rPr sz="2400" b="1" spc="-35" dirty="0">
                <a:solidFill>
                  <a:schemeClr val="accent5">
                    <a:lumMod val="50000"/>
                  </a:schemeClr>
                </a:solidFill>
                <a:latin typeface="MuktaMahee Regular" panose="020B0000000000000000" pitchFamily="34" charset="77"/>
                <a:cs typeface="MuktaMahee Regular" panose="020B0000000000000000" pitchFamily="34" charset="77"/>
              </a:rPr>
              <a:t> </a:t>
            </a:r>
            <a:r>
              <a:rPr sz="2400" b="1" dirty="0">
                <a:solidFill>
                  <a:schemeClr val="accent5">
                    <a:lumMod val="50000"/>
                  </a:schemeClr>
                </a:solidFill>
                <a:latin typeface="MuktaMahee Regular" panose="020B0000000000000000" pitchFamily="34" charset="77"/>
                <a:cs typeface="MuktaMahee Regular" panose="020B0000000000000000" pitchFamily="34" charset="77"/>
              </a:rPr>
              <a:t>in</a:t>
            </a:r>
            <a:r>
              <a:rPr sz="2400" b="1" spc="-15" dirty="0">
                <a:solidFill>
                  <a:schemeClr val="accent5">
                    <a:lumMod val="50000"/>
                  </a:schemeClr>
                </a:solidFill>
                <a:latin typeface="MuktaMahee Regular" panose="020B0000000000000000" pitchFamily="34" charset="77"/>
                <a:cs typeface="MuktaMahee Regular" panose="020B0000000000000000" pitchFamily="34" charset="77"/>
              </a:rPr>
              <a:t> </a:t>
            </a:r>
            <a:r>
              <a:rPr sz="2400" b="1" dirty="0">
                <a:solidFill>
                  <a:schemeClr val="accent5">
                    <a:lumMod val="50000"/>
                  </a:schemeClr>
                </a:solidFill>
                <a:latin typeface="MuktaMahee Regular" panose="020B0000000000000000" pitchFamily="34" charset="77"/>
                <a:cs typeface="MuktaMahee Regular" panose="020B0000000000000000" pitchFamily="34" charset="77"/>
              </a:rPr>
              <a:t>coerenza</a:t>
            </a:r>
            <a:r>
              <a:rPr sz="2400" b="1" spc="-20" dirty="0">
                <a:solidFill>
                  <a:schemeClr val="accent5">
                    <a:lumMod val="50000"/>
                  </a:schemeClr>
                </a:solidFill>
                <a:latin typeface="MuktaMahee Regular" panose="020B0000000000000000" pitchFamily="34" charset="77"/>
                <a:cs typeface="MuktaMahee Regular" panose="020B0000000000000000" pitchFamily="34" charset="77"/>
              </a:rPr>
              <a:t> </a:t>
            </a:r>
            <a:r>
              <a:rPr sz="2400" b="1" dirty="0">
                <a:solidFill>
                  <a:schemeClr val="accent5">
                    <a:lumMod val="50000"/>
                  </a:schemeClr>
                </a:solidFill>
                <a:latin typeface="MuktaMahee Regular" panose="020B0000000000000000" pitchFamily="34" charset="77"/>
                <a:cs typeface="MuktaMahee Regular" panose="020B0000000000000000" pitchFamily="34" charset="77"/>
              </a:rPr>
              <a:t>con</a:t>
            </a:r>
            <a:r>
              <a:rPr sz="2400" b="1" spc="-20" dirty="0">
                <a:solidFill>
                  <a:schemeClr val="accent5">
                    <a:lumMod val="50000"/>
                  </a:schemeClr>
                </a:solidFill>
                <a:latin typeface="MuktaMahee Regular" panose="020B0000000000000000" pitchFamily="34" charset="77"/>
                <a:cs typeface="MuktaMahee Regular" panose="020B0000000000000000" pitchFamily="34" charset="77"/>
              </a:rPr>
              <a:t> </a:t>
            </a:r>
            <a:r>
              <a:rPr sz="2400" b="1" spc="-25" dirty="0">
                <a:solidFill>
                  <a:schemeClr val="accent5">
                    <a:lumMod val="50000"/>
                  </a:schemeClr>
                </a:solidFill>
                <a:latin typeface="MuktaMahee Regular" panose="020B0000000000000000" pitchFamily="34" charset="77"/>
                <a:cs typeface="MuktaMahee Regular" panose="020B0000000000000000" pitchFamily="34" charset="77"/>
              </a:rPr>
              <a:t>gli </a:t>
            </a:r>
            <a:r>
              <a:rPr sz="2400" b="1" dirty="0">
                <a:solidFill>
                  <a:schemeClr val="accent5">
                    <a:lumMod val="50000"/>
                  </a:schemeClr>
                </a:solidFill>
                <a:latin typeface="MuktaMahee Regular" panose="020B0000000000000000" pitchFamily="34" charset="77"/>
                <a:cs typeface="MuktaMahee Regular" panose="020B0000000000000000" pitchFamily="34" charset="77"/>
              </a:rPr>
              <a:t>obiettivi</a:t>
            </a:r>
            <a:r>
              <a:rPr sz="2400" b="1" spc="-65" dirty="0">
                <a:solidFill>
                  <a:schemeClr val="accent5">
                    <a:lumMod val="50000"/>
                  </a:schemeClr>
                </a:solidFill>
                <a:latin typeface="MuktaMahee Regular" panose="020B0000000000000000" pitchFamily="34" charset="77"/>
                <a:cs typeface="MuktaMahee Regular" panose="020B0000000000000000" pitchFamily="34" charset="77"/>
              </a:rPr>
              <a:t> </a:t>
            </a:r>
            <a:r>
              <a:rPr sz="2400" b="1" dirty="0">
                <a:solidFill>
                  <a:schemeClr val="accent5">
                    <a:lumMod val="50000"/>
                  </a:schemeClr>
                </a:solidFill>
                <a:latin typeface="MuktaMahee Regular" panose="020B0000000000000000" pitchFamily="34" charset="77"/>
                <a:cs typeface="MuktaMahee Regular" panose="020B0000000000000000" pitchFamily="34" charset="77"/>
              </a:rPr>
              <a:t>definiti</a:t>
            </a:r>
            <a:r>
              <a:rPr sz="2400" b="1" spc="-40" dirty="0">
                <a:solidFill>
                  <a:schemeClr val="accent5">
                    <a:lumMod val="50000"/>
                  </a:schemeClr>
                </a:solidFill>
                <a:latin typeface="MuktaMahee Regular" panose="020B0000000000000000" pitchFamily="34" charset="77"/>
                <a:cs typeface="MuktaMahee Regular" panose="020B0000000000000000" pitchFamily="34" charset="77"/>
              </a:rPr>
              <a:t> </a:t>
            </a:r>
            <a:r>
              <a:rPr sz="2400" b="1" spc="-10" dirty="0">
                <a:solidFill>
                  <a:schemeClr val="accent5">
                    <a:lumMod val="50000"/>
                  </a:schemeClr>
                </a:solidFill>
                <a:latin typeface="MuktaMahee Regular" panose="020B0000000000000000" pitchFamily="34" charset="77"/>
                <a:cs typeface="MuktaMahee Regular" panose="020B0000000000000000" pitchFamily="34" charset="77"/>
              </a:rPr>
              <a:t>dall’UE</a:t>
            </a:r>
            <a:endParaRPr sz="2400" dirty="0">
              <a:solidFill>
                <a:schemeClr val="accent5">
                  <a:lumMod val="50000"/>
                </a:schemeClr>
              </a:solidFill>
              <a:latin typeface="MuktaMahee Regular" panose="020B0000000000000000" pitchFamily="34" charset="77"/>
              <a:cs typeface="MuktaMahee Regular" panose="020B0000000000000000" pitchFamily="34" charset="77"/>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422" y="758825"/>
            <a:ext cx="11779885" cy="1387559"/>
          </a:xfrm>
          <a:prstGeom prst="rect">
            <a:avLst/>
          </a:prstGeom>
        </p:spPr>
        <p:txBody>
          <a:bodyPr vert="horz" wrap="square" lIns="0" tIns="12700" rIns="0" bIns="0" rtlCol="0">
            <a:spAutoFit/>
          </a:bodyPr>
          <a:lstStyle/>
          <a:p>
            <a:pPr marL="12700">
              <a:lnSpc>
                <a:spcPct val="100000"/>
              </a:lnSpc>
              <a:spcBef>
                <a:spcPts val="100"/>
              </a:spcBef>
            </a:pPr>
            <a:r>
              <a:rPr sz="2400" dirty="0">
                <a:latin typeface="MuktaMahee Regular" panose="020B0000000000000000" pitchFamily="34" charset="77"/>
                <a:cs typeface="MuktaMahee Regular" panose="020B0000000000000000" pitchFamily="34" charset="77"/>
              </a:rPr>
              <a:t>I</a:t>
            </a:r>
            <a:r>
              <a:rPr sz="2400" spc="-30" dirty="0">
                <a:latin typeface="MuktaMahee Regular" panose="020B0000000000000000" pitchFamily="34" charset="77"/>
                <a:cs typeface="MuktaMahee Regular" panose="020B0000000000000000" pitchFamily="34" charset="77"/>
              </a:rPr>
              <a:t> </a:t>
            </a:r>
            <a:r>
              <a:rPr sz="2400" dirty="0">
                <a:latin typeface="MuktaMahee Regular" panose="020B0000000000000000" pitchFamily="34" charset="77"/>
                <a:cs typeface="MuktaMahee Regular" panose="020B0000000000000000" pitchFamily="34" charset="77"/>
              </a:rPr>
              <a:t>principali</a:t>
            </a:r>
            <a:r>
              <a:rPr sz="2400" spc="-70" dirty="0">
                <a:latin typeface="MuktaMahee Regular" panose="020B0000000000000000" pitchFamily="34" charset="77"/>
                <a:cs typeface="MuktaMahee Regular" panose="020B0000000000000000" pitchFamily="34" charset="77"/>
              </a:rPr>
              <a:t> </a:t>
            </a:r>
            <a:r>
              <a:rPr sz="2400" b="1" dirty="0">
                <a:solidFill>
                  <a:srgbClr val="6EAC46"/>
                </a:solidFill>
                <a:latin typeface="MuktaMahee Regular" panose="020B0000000000000000" pitchFamily="34" charset="77"/>
                <a:cs typeface="MuktaMahee Regular" panose="020B0000000000000000" pitchFamily="34" charset="77"/>
              </a:rPr>
              <a:t>Fondi</a:t>
            </a:r>
            <a:r>
              <a:rPr sz="2400" b="1" spc="-70" dirty="0">
                <a:solidFill>
                  <a:srgbClr val="6EAC46"/>
                </a:solidFill>
                <a:latin typeface="MuktaMahee Regular" panose="020B0000000000000000" pitchFamily="34" charset="77"/>
                <a:cs typeface="MuktaMahee Regular" panose="020B0000000000000000" pitchFamily="34" charset="77"/>
              </a:rPr>
              <a:t> </a:t>
            </a:r>
            <a:r>
              <a:rPr sz="2400" b="1" spc="-25" dirty="0">
                <a:solidFill>
                  <a:srgbClr val="6EAC46"/>
                </a:solidFill>
                <a:latin typeface="MuktaMahee Regular" panose="020B0000000000000000" pitchFamily="34" charset="77"/>
                <a:cs typeface="MuktaMahee Regular" panose="020B0000000000000000" pitchFamily="34" charset="77"/>
              </a:rPr>
              <a:t>strutturali</a:t>
            </a:r>
            <a:r>
              <a:rPr sz="2400" b="1" spc="-100" dirty="0">
                <a:solidFill>
                  <a:srgbClr val="6EAC46"/>
                </a:solidFill>
                <a:latin typeface="MuktaMahee Regular" panose="020B0000000000000000" pitchFamily="34" charset="77"/>
                <a:cs typeface="MuktaMahee Regular" panose="020B0000000000000000" pitchFamily="34" charset="77"/>
              </a:rPr>
              <a:t> </a:t>
            </a:r>
            <a:r>
              <a:rPr sz="2400" b="1" dirty="0">
                <a:solidFill>
                  <a:srgbClr val="6EAC46"/>
                </a:solidFill>
                <a:latin typeface="MuktaMahee Regular" panose="020B0000000000000000" pitchFamily="34" charset="77"/>
                <a:cs typeface="MuktaMahee Regular" panose="020B0000000000000000" pitchFamily="34" charset="77"/>
              </a:rPr>
              <a:t>europei</a:t>
            </a:r>
            <a:r>
              <a:rPr sz="2400" b="1" spc="-50" dirty="0">
                <a:solidFill>
                  <a:srgbClr val="6EAC46"/>
                </a:solidFill>
                <a:latin typeface="MuktaMahee Regular" panose="020B0000000000000000" pitchFamily="34" charset="77"/>
                <a:cs typeface="MuktaMahee Regular" panose="020B0000000000000000" pitchFamily="34" charset="77"/>
              </a:rPr>
              <a:t> </a:t>
            </a:r>
            <a:r>
              <a:rPr sz="2400" dirty="0">
                <a:latin typeface="MuktaMahee Regular" panose="020B0000000000000000" pitchFamily="34" charset="77"/>
                <a:cs typeface="MuktaMahee Regular" panose="020B0000000000000000" pitchFamily="34" charset="77"/>
              </a:rPr>
              <a:t>che</a:t>
            </a:r>
            <a:r>
              <a:rPr sz="2400" spc="-35" dirty="0">
                <a:latin typeface="MuktaMahee Regular" panose="020B0000000000000000" pitchFamily="34" charset="77"/>
                <a:cs typeface="MuktaMahee Regular" panose="020B0000000000000000" pitchFamily="34" charset="77"/>
              </a:rPr>
              <a:t> </a:t>
            </a:r>
            <a:r>
              <a:rPr sz="2400" spc="-10" dirty="0">
                <a:latin typeface="MuktaMahee Regular" panose="020B0000000000000000" pitchFamily="34" charset="77"/>
                <a:cs typeface="MuktaMahee Regular" panose="020B0000000000000000" pitchFamily="34" charset="77"/>
              </a:rPr>
              <a:t>sostengono</a:t>
            </a:r>
            <a:r>
              <a:rPr sz="2400" spc="-70" dirty="0">
                <a:latin typeface="MuktaMahee Regular" panose="020B0000000000000000" pitchFamily="34" charset="77"/>
                <a:cs typeface="MuktaMahee Regular" panose="020B0000000000000000" pitchFamily="34" charset="77"/>
              </a:rPr>
              <a:t> </a:t>
            </a:r>
            <a:r>
              <a:rPr sz="2400" dirty="0">
                <a:latin typeface="MuktaMahee Regular" panose="020B0000000000000000" pitchFamily="34" charset="77"/>
                <a:cs typeface="MuktaMahee Regular" panose="020B0000000000000000" pitchFamily="34" charset="77"/>
              </a:rPr>
              <a:t>la</a:t>
            </a:r>
            <a:r>
              <a:rPr sz="2400" spc="-95" dirty="0">
                <a:latin typeface="MuktaMahee Regular" panose="020B0000000000000000" pitchFamily="34" charset="77"/>
                <a:cs typeface="MuktaMahee Regular" panose="020B0000000000000000" pitchFamily="34" charset="77"/>
              </a:rPr>
              <a:t> </a:t>
            </a:r>
            <a:r>
              <a:rPr sz="2400" dirty="0">
                <a:latin typeface="MuktaMahee Regular" panose="020B0000000000000000" pitchFamily="34" charset="77"/>
                <a:cs typeface="MuktaMahee Regular" panose="020B0000000000000000" pitchFamily="34" charset="77"/>
              </a:rPr>
              <a:t>politica</a:t>
            </a:r>
            <a:r>
              <a:rPr sz="2400" spc="-70" dirty="0">
                <a:latin typeface="MuktaMahee Regular" panose="020B0000000000000000" pitchFamily="34" charset="77"/>
                <a:cs typeface="MuktaMahee Regular" panose="020B0000000000000000" pitchFamily="34" charset="77"/>
              </a:rPr>
              <a:t> </a:t>
            </a:r>
            <a:r>
              <a:rPr sz="2400" dirty="0">
                <a:latin typeface="MuktaMahee Regular" panose="020B0000000000000000" pitchFamily="34" charset="77"/>
                <a:cs typeface="MuktaMahee Regular" panose="020B0000000000000000" pitchFamily="34" charset="77"/>
              </a:rPr>
              <a:t>di</a:t>
            </a:r>
            <a:r>
              <a:rPr sz="2400" spc="-20" dirty="0">
                <a:latin typeface="MuktaMahee Regular" panose="020B0000000000000000" pitchFamily="34" charset="77"/>
                <a:cs typeface="MuktaMahee Regular" panose="020B0000000000000000" pitchFamily="34" charset="77"/>
              </a:rPr>
              <a:t> </a:t>
            </a:r>
            <a:r>
              <a:rPr sz="2400" spc="-10" dirty="0">
                <a:latin typeface="MuktaMahee Regular" panose="020B0000000000000000" pitchFamily="34" charset="77"/>
                <a:cs typeface="MuktaMahee Regular" panose="020B0000000000000000" pitchFamily="34" charset="77"/>
              </a:rPr>
              <a:t>coesione</a:t>
            </a:r>
            <a:r>
              <a:rPr sz="2400" spc="-85" dirty="0">
                <a:latin typeface="MuktaMahee Regular" panose="020B0000000000000000" pitchFamily="34" charset="77"/>
                <a:cs typeface="MuktaMahee Regular" panose="020B0000000000000000" pitchFamily="34" charset="77"/>
              </a:rPr>
              <a:t> </a:t>
            </a:r>
            <a:r>
              <a:rPr sz="2400" spc="-10" dirty="0">
                <a:latin typeface="MuktaMahee Regular" panose="020B0000000000000000" pitchFamily="34" charset="77"/>
                <a:cs typeface="MuktaMahee Regular" panose="020B0000000000000000" pitchFamily="34" charset="77"/>
              </a:rPr>
              <a:t>sono:</a:t>
            </a:r>
            <a:endParaRPr sz="2400" dirty="0">
              <a:latin typeface="MuktaMahee Regular" panose="020B0000000000000000" pitchFamily="34" charset="77"/>
              <a:cs typeface="MuktaMahee Regular" panose="020B0000000000000000" pitchFamily="34" charset="77"/>
            </a:endParaRPr>
          </a:p>
          <a:p>
            <a:pPr marL="1591945" marR="5080" algn="just">
              <a:lnSpc>
                <a:spcPts val="1980"/>
              </a:lnSpc>
              <a:spcBef>
                <a:spcPts val="1825"/>
              </a:spcBef>
            </a:pPr>
            <a:r>
              <a:rPr sz="1800" dirty="0">
                <a:latin typeface="MuktaMahee Regular" panose="020B0000000000000000" pitchFamily="34" charset="77"/>
                <a:cs typeface="MuktaMahee Regular" panose="020B0000000000000000" pitchFamily="34" charset="77"/>
              </a:rPr>
              <a:t>Il</a:t>
            </a:r>
            <a:r>
              <a:rPr sz="1800" spc="-25" dirty="0">
                <a:latin typeface="MuktaMahee Regular" panose="020B0000000000000000" pitchFamily="34" charset="77"/>
                <a:cs typeface="MuktaMahee Regular" panose="020B0000000000000000" pitchFamily="34" charset="77"/>
              </a:rPr>
              <a:t> </a:t>
            </a:r>
            <a:r>
              <a:rPr sz="1800" dirty="0">
                <a:solidFill>
                  <a:srgbClr val="C00000"/>
                </a:solidFill>
                <a:latin typeface="MuktaMahee Regular" panose="020B0000000000000000" pitchFamily="34" charset="77"/>
                <a:cs typeface="MuktaMahee Regular" panose="020B0000000000000000" pitchFamily="34" charset="77"/>
              </a:rPr>
              <a:t>Fondo</a:t>
            </a:r>
            <a:r>
              <a:rPr sz="1800" spc="-30" dirty="0">
                <a:solidFill>
                  <a:srgbClr val="C00000"/>
                </a:solidFill>
                <a:latin typeface="MuktaMahee Regular" panose="020B0000000000000000" pitchFamily="34" charset="77"/>
                <a:cs typeface="MuktaMahee Regular" panose="020B0000000000000000" pitchFamily="34" charset="77"/>
              </a:rPr>
              <a:t> </a:t>
            </a:r>
            <a:r>
              <a:rPr sz="1800" dirty="0">
                <a:solidFill>
                  <a:srgbClr val="C00000"/>
                </a:solidFill>
                <a:latin typeface="MuktaMahee Regular" panose="020B0000000000000000" pitchFamily="34" charset="77"/>
                <a:cs typeface="MuktaMahee Regular" panose="020B0000000000000000" pitchFamily="34" charset="77"/>
              </a:rPr>
              <a:t>Europeo</a:t>
            </a:r>
            <a:r>
              <a:rPr sz="1800" spc="-15" dirty="0">
                <a:solidFill>
                  <a:srgbClr val="C00000"/>
                </a:solidFill>
                <a:latin typeface="MuktaMahee Regular" panose="020B0000000000000000" pitchFamily="34" charset="77"/>
                <a:cs typeface="MuktaMahee Regular" panose="020B0000000000000000" pitchFamily="34" charset="77"/>
              </a:rPr>
              <a:t> </a:t>
            </a:r>
            <a:r>
              <a:rPr sz="1800" dirty="0">
                <a:solidFill>
                  <a:srgbClr val="C00000"/>
                </a:solidFill>
                <a:latin typeface="MuktaMahee Regular" panose="020B0000000000000000" pitchFamily="34" charset="77"/>
                <a:cs typeface="MuktaMahee Regular" panose="020B0000000000000000" pitchFamily="34" charset="77"/>
              </a:rPr>
              <a:t>per</a:t>
            </a:r>
            <a:r>
              <a:rPr sz="1800" spc="-35" dirty="0">
                <a:solidFill>
                  <a:srgbClr val="C00000"/>
                </a:solidFill>
                <a:latin typeface="MuktaMahee Regular" panose="020B0000000000000000" pitchFamily="34" charset="77"/>
                <a:cs typeface="MuktaMahee Regular" panose="020B0000000000000000" pitchFamily="34" charset="77"/>
              </a:rPr>
              <a:t> </a:t>
            </a:r>
            <a:r>
              <a:rPr sz="1800" dirty="0">
                <a:solidFill>
                  <a:srgbClr val="C00000"/>
                </a:solidFill>
                <a:latin typeface="MuktaMahee Regular" panose="020B0000000000000000" pitchFamily="34" charset="77"/>
                <a:cs typeface="MuktaMahee Regular" panose="020B0000000000000000" pitchFamily="34" charset="77"/>
              </a:rPr>
              <a:t>lo</a:t>
            </a:r>
            <a:r>
              <a:rPr sz="1800" spc="-10" dirty="0">
                <a:solidFill>
                  <a:srgbClr val="C00000"/>
                </a:solidFill>
                <a:latin typeface="MuktaMahee Regular" panose="020B0000000000000000" pitchFamily="34" charset="77"/>
                <a:cs typeface="MuktaMahee Regular" panose="020B0000000000000000" pitchFamily="34" charset="77"/>
              </a:rPr>
              <a:t> </a:t>
            </a:r>
            <a:r>
              <a:rPr sz="1800" dirty="0">
                <a:solidFill>
                  <a:srgbClr val="C00000"/>
                </a:solidFill>
                <a:latin typeface="MuktaMahee Regular" panose="020B0000000000000000" pitchFamily="34" charset="77"/>
                <a:cs typeface="MuktaMahee Regular" panose="020B0000000000000000" pitchFamily="34" charset="77"/>
              </a:rPr>
              <a:t>Sviluppo</a:t>
            </a:r>
            <a:r>
              <a:rPr sz="1800" spc="-10" dirty="0">
                <a:solidFill>
                  <a:srgbClr val="C00000"/>
                </a:solidFill>
                <a:latin typeface="MuktaMahee Regular" panose="020B0000000000000000" pitchFamily="34" charset="77"/>
                <a:cs typeface="MuktaMahee Regular" panose="020B0000000000000000" pitchFamily="34" charset="77"/>
              </a:rPr>
              <a:t> </a:t>
            </a:r>
            <a:r>
              <a:rPr sz="1800" dirty="0">
                <a:solidFill>
                  <a:srgbClr val="C00000"/>
                </a:solidFill>
                <a:latin typeface="MuktaMahee Regular" panose="020B0000000000000000" pitchFamily="34" charset="77"/>
                <a:cs typeface="MuktaMahee Regular" panose="020B0000000000000000" pitchFamily="34" charset="77"/>
              </a:rPr>
              <a:t>Regionale</a:t>
            </a:r>
            <a:r>
              <a:rPr sz="1800" spc="-15" dirty="0">
                <a:solidFill>
                  <a:srgbClr val="C00000"/>
                </a:solidFill>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(FESR),</a:t>
            </a:r>
            <a:r>
              <a:rPr sz="1800" spc="-2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è</a:t>
            </a:r>
            <a:r>
              <a:rPr sz="1800" spc="-2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il</a:t>
            </a:r>
            <a:r>
              <a:rPr sz="1800" spc="-1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principale</a:t>
            </a:r>
            <a:r>
              <a:rPr sz="1800" spc="-20"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strumento</a:t>
            </a:r>
            <a:r>
              <a:rPr sz="1800" spc="-3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finanziario</a:t>
            </a:r>
            <a:r>
              <a:rPr sz="1800" spc="-2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per</a:t>
            </a:r>
            <a:r>
              <a:rPr sz="1800" spc="-30"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favorire</a:t>
            </a:r>
            <a:r>
              <a:rPr sz="1800" spc="-1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la</a:t>
            </a:r>
            <a:r>
              <a:rPr sz="1800" spc="-25"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crescita </a:t>
            </a:r>
            <a:r>
              <a:rPr sz="1800" dirty="0">
                <a:latin typeface="MuktaMahee Regular" panose="020B0000000000000000" pitchFamily="34" charset="77"/>
                <a:cs typeface="MuktaMahee Regular" panose="020B0000000000000000" pitchFamily="34" charset="77"/>
              </a:rPr>
              <a:t>economica</a:t>
            </a:r>
            <a:r>
              <a:rPr sz="1800" spc="1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e</a:t>
            </a:r>
            <a:r>
              <a:rPr sz="1800" spc="3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occupazionale</a:t>
            </a:r>
            <a:r>
              <a:rPr sz="1800" spc="1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delle</a:t>
            </a:r>
            <a:r>
              <a:rPr sz="1800" spc="2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regioni</a:t>
            </a:r>
            <a:r>
              <a:rPr sz="1800" spc="2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europee</a:t>
            </a:r>
            <a:r>
              <a:rPr sz="1800" spc="4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e</a:t>
            </a:r>
            <a:r>
              <a:rPr sz="1800" spc="2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per</a:t>
            </a:r>
            <a:r>
              <a:rPr sz="1800" spc="1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appianarne</a:t>
            </a:r>
            <a:r>
              <a:rPr sz="1800" spc="2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disparità</a:t>
            </a:r>
            <a:r>
              <a:rPr sz="1800" spc="2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e</a:t>
            </a:r>
            <a:r>
              <a:rPr sz="1800" spc="2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squilibri</a:t>
            </a:r>
            <a:r>
              <a:rPr sz="1800" spc="1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di</a:t>
            </a:r>
            <a:r>
              <a:rPr sz="1800" spc="2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sviluppo.</a:t>
            </a:r>
            <a:r>
              <a:rPr sz="1800" spc="15"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Persegue </a:t>
            </a:r>
            <a:r>
              <a:rPr sz="1800" dirty="0">
                <a:latin typeface="MuktaMahee Regular" panose="020B0000000000000000" pitchFamily="34" charset="77"/>
                <a:cs typeface="MuktaMahee Regular" panose="020B0000000000000000" pitchFamily="34" charset="77"/>
              </a:rPr>
              <a:t>due</a:t>
            </a:r>
            <a:r>
              <a:rPr sz="1800" spc="-4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obiettivi</a:t>
            </a:r>
            <a:r>
              <a:rPr sz="1800" spc="-70"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principali:</a:t>
            </a:r>
            <a:endParaRPr sz="1800" dirty="0">
              <a:latin typeface="MuktaMahee Regular" panose="020B0000000000000000" pitchFamily="34" charset="77"/>
              <a:cs typeface="MuktaMahee Regular" panose="020B0000000000000000" pitchFamily="34" charset="77"/>
            </a:endParaRPr>
          </a:p>
        </p:txBody>
      </p:sp>
      <p:sp>
        <p:nvSpPr>
          <p:cNvPr id="3" name="object 3"/>
          <p:cNvSpPr txBox="1"/>
          <p:nvPr/>
        </p:nvSpPr>
        <p:spPr>
          <a:xfrm>
            <a:off x="1784730" y="2112009"/>
            <a:ext cx="10203815" cy="1097095"/>
          </a:xfrm>
          <a:prstGeom prst="rect">
            <a:avLst/>
          </a:prstGeom>
        </p:spPr>
        <p:txBody>
          <a:bodyPr vert="horz" wrap="square" lIns="0" tIns="40005" rIns="0" bIns="0" rtlCol="0">
            <a:spAutoFit/>
          </a:bodyPr>
          <a:lstStyle/>
          <a:p>
            <a:pPr marL="296545" marR="5080" indent="-284480">
              <a:lnSpc>
                <a:spcPts val="1980"/>
              </a:lnSpc>
              <a:spcBef>
                <a:spcPts val="315"/>
              </a:spcBef>
              <a:buFont typeface="Wingdings"/>
              <a:buChar char=""/>
              <a:tabLst>
                <a:tab pos="296545" algn="l"/>
                <a:tab pos="347345" algn="l"/>
              </a:tabLst>
            </a:pPr>
            <a:r>
              <a:rPr sz="1650" dirty="0">
                <a:latin typeface="MuktaMahee Regular" panose="020B0000000000000000" pitchFamily="34" charset="77"/>
                <a:cs typeface="MuktaMahee Regular" panose="020B0000000000000000" pitchFamily="34" charset="77"/>
              </a:rPr>
              <a:t>	</a:t>
            </a:r>
            <a:r>
              <a:rPr sz="1800" spc="-20" dirty="0">
                <a:latin typeface="MuktaMahee Regular" panose="020B0000000000000000" pitchFamily="34" charset="77"/>
                <a:cs typeface="MuktaMahee Regular" panose="020B0000000000000000" pitchFamily="34" charset="77"/>
              </a:rPr>
              <a:t>l’obiettivo</a:t>
            </a:r>
            <a:r>
              <a:rPr sz="1800" spc="-40"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“Investimenti</a:t>
            </a:r>
            <a:r>
              <a:rPr sz="1800" spc="-2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a</a:t>
            </a:r>
            <a:r>
              <a:rPr sz="1800" spc="-30" dirty="0">
                <a:latin typeface="MuktaMahee Regular" panose="020B0000000000000000" pitchFamily="34" charset="77"/>
                <a:cs typeface="MuktaMahee Regular" panose="020B0000000000000000" pitchFamily="34" charset="77"/>
              </a:rPr>
              <a:t> </a:t>
            </a:r>
            <a:r>
              <a:rPr sz="1800" spc="-20" dirty="0">
                <a:latin typeface="MuktaMahee Regular" panose="020B0000000000000000" pitchFamily="34" charset="77"/>
                <a:cs typeface="MuktaMahee Regular" panose="020B0000000000000000" pitchFamily="34" charset="77"/>
              </a:rPr>
              <a:t>favore</a:t>
            </a:r>
            <a:r>
              <a:rPr sz="1800" spc="-3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della</a:t>
            </a:r>
            <a:r>
              <a:rPr sz="1800" spc="-35"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Crescita</a:t>
            </a:r>
            <a:r>
              <a:rPr sz="1800" spc="-3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e</a:t>
            </a:r>
            <a:r>
              <a:rPr sz="1800" spc="-25"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dell'Occupazione”</a:t>
            </a:r>
            <a:r>
              <a:rPr sz="1800" spc="-2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(ICO),</a:t>
            </a:r>
            <a:r>
              <a:rPr sz="1800" spc="-40"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finalizzato</a:t>
            </a:r>
            <a:r>
              <a:rPr sz="1800" spc="-3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a</a:t>
            </a:r>
            <a:r>
              <a:rPr sz="1800" spc="-30" dirty="0">
                <a:latin typeface="MuktaMahee Regular" panose="020B0000000000000000" pitchFamily="34" charset="77"/>
                <a:cs typeface="MuktaMahee Regular" panose="020B0000000000000000" pitchFamily="34" charset="77"/>
              </a:rPr>
              <a:t> </a:t>
            </a:r>
            <a:r>
              <a:rPr sz="1800" spc="-20" dirty="0">
                <a:latin typeface="MuktaMahee Regular" panose="020B0000000000000000" pitchFamily="34" charset="77"/>
                <a:cs typeface="MuktaMahee Regular" panose="020B0000000000000000" pitchFamily="34" charset="77"/>
              </a:rPr>
              <a:t>rafforzare </a:t>
            </a:r>
            <a:r>
              <a:rPr sz="1800" dirty="0">
                <a:latin typeface="MuktaMahee Regular" panose="020B0000000000000000" pitchFamily="34" charset="77"/>
                <a:cs typeface="MuktaMahee Regular" panose="020B0000000000000000" pitchFamily="34" charset="77"/>
              </a:rPr>
              <a:t>il</a:t>
            </a:r>
            <a:r>
              <a:rPr sz="1800" spc="-25"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mercato </a:t>
            </a:r>
            <a:r>
              <a:rPr sz="1800" dirty="0">
                <a:latin typeface="MuktaMahee Regular" panose="020B0000000000000000" pitchFamily="34" charset="77"/>
                <a:cs typeface="MuktaMahee Regular" panose="020B0000000000000000" pitchFamily="34" charset="77"/>
              </a:rPr>
              <a:t>del</a:t>
            </a:r>
            <a:r>
              <a:rPr sz="1800" spc="-50"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lavoro</a:t>
            </a:r>
            <a:r>
              <a:rPr sz="1800" spc="-5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e</a:t>
            </a:r>
            <a:r>
              <a:rPr sz="1800" spc="-4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le</a:t>
            </a:r>
            <a:r>
              <a:rPr sz="1800" spc="-4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economie</a:t>
            </a:r>
            <a:r>
              <a:rPr sz="1800" spc="-45"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regionali</a:t>
            </a:r>
            <a:endParaRPr sz="1800" dirty="0">
              <a:latin typeface="MuktaMahee Regular" panose="020B0000000000000000" pitchFamily="34" charset="77"/>
              <a:cs typeface="MuktaMahee Regular" panose="020B0000000000000000" pitchFamily="34" charset="77"/>
            </a:endParaRPr>
          </a:p>
          <a:p>
            <a:pPr marL="296545" marR="5080" indent="-284480">
              <a:lnSpc>
                <a:spcPts val="2000"/>
              </a:lnSpc>
              <a:spcBef>
                <a:spcPts val="185"/>
              </a:spcBef>
              <a:buFont typeface="Wingdings"/>
              <a:buChar char=""/>
              <a:tabLst>
                <a:tab pos="296545" algn="l"/>
                <a:tab pos="347345" algn="l"/>
              </a:tabLst>
            </a:pPr>
            <a:r>
              <a:rPr sz="1650"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l’obiettivo</a:t>
            </a:r>
            <a:r>
              <a:rPr sz="1800" spc="8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“Cooperazione</a:t>
            </a:r>
            <a:r>
              <a:rPr sz="1800" spc="9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territoriale</a:t>
            </a:r>
            <a:r>
              <a:rPr sz="1800" spc="10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europea”</a:t>
            </a:r>
            <a:r>
              <a:rPr sz="1800" spc="9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(CTE),</a:t>
            </a:r>
            <a:r>
              <a:rPr sz="1800" spc="9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volto</a:t>
            </a:r>
            <a:r>
              <a:rPr sz="1800" spc="8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a</a:t>
            </a:r>
            <a:r>
              <a:rPr sz="1800" spc="90"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rafforzare</a:t>
            </a:r>
            <a:r>
              <a:rPr sz="1800" spc="9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la</a:t>
            </a:r>
            <a:r>
              <a:rPr sz="1800" spc="9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cooperazione</a:t>
            </a:r>
            <a:r>
              <a:rPr sz="1800" spc="95"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transfrontaliera, transnazionale</a:t>
            </a:r>
            <a:r>
              <a:rPr sz="1800" spc="-4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e</a:t>
            </a:r>
            <a:r>
              <a:rPr sz="1800" spc="-15"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interregionale</a:t>
            </a:r>
            <a:r>
              <a:rPr sz="1800" spc="-40"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all'interno</a:t>
            </a:r>
            <a:r>
              <a:rPr sz="1800" spc="-60"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dell'Unione;</a:t>
            </a:r>
            <a:endParaRPr sz="1800" dirty="0">
              <a:latin typeface="MuktaMahee Regular" panose="020B0000000000000000" pitchFamily="34" charset="77"/>
              <a:cs typeface="MuktaMahee Regular" panose="020B0000000000000000" pitchFamily="34" charset="77"/>
            </a:endParaRPr>
          </a:p>
        </p:txBody>
      </p:sp>
      <p:sp>
        <p:nvSpPr>
          <p:cNvPr id="4" name="object 4"/>
          <p:cNvSpPr/>
          <p:nvPr/>
        </p:nvSpPr>
        <p:spPr>
          <a:xfrm>
            <a:off x="53339" y="1910079"/>
            <a:ext cx="1681480" cy="749300"/>
          </a:xfrm>
          <a:custGeom>
            <a:avLst/>
            <a:gdLst/>
            <a:ahLst/>
            <a:cxnLst/>
            <a:rect l="l" t="t" r="r" b="b"/>
            <a:pathLst>
              <a:path w="1681480" h="749300">
                <a:moveTo>
                  <a:pt x="1572767" y="0"/>
                </a:moveTo>
                <a:lnTo>
                  <a:pt x="108483" y="0"/>
                </a:lnTo>
                <a:lnTo>
                  <a:pt x="86626" y="2540"/>
                </a:lnTo>
                <a:lnTo>
                  <a:pt x="47832" y="21336"/>
                </a:lnTo>
                <a:lnTo>
                  <a:pt x="18528" y="54991"/>
                </a:lnTo>
                <a:lnTo>
                  <a:pt x="2203" y="99695"/>
                </a:lnTo>
                <a:lnTo>
                  <a:pt x="0" y="124841"/>
                </a:lnTo>
                <a:lnTo>
                  <a:pt x="0" y="624459"/>
                </a:lnTo>
                <a:lnTo>
                  <a:pt x="8525" y="673100"/>
                </a:lnTo>
                <a:lnTo>
                  <a:pt x="31775" y="712724"/>
                </a:lnTo>
                <a:lnTo>
                  <a:pt x="66260" y="739521"/>
                </a:lnTo>
                <a:lnTo>
                  <a:pt x="108483" y="749300"/>
                </a:lnTo>
                <a:lnTo>
                  <a:pt x="1572767" y="749300"/>
                </a:lnTo>
                <a:lnTo>
                  <a:pt x="1615059" y="739521"/>
                </a:lnTo>
                <a:lnTo>
                  <a:pt x="1649476" y="712724"/>
                </a:lnTo>
                <a:lnTo>
                  <a:pt x="1672844" y="673100"/>
                </a:lnTo>
                <a:lnTo>
                  <a:pt x="1681353" y="624459"/>
                </a:lnTo>
                <a:lnTo>
                  <a:pt x="1681353" y="124841"/>
                </a:lnTo>
                <a:lnTo>
                  <a:pt x="1672844" y="76200"/>
                </a:lnTo>
                <a:lnTo>
                  <a:pt x="1649476" y="36575"/>
                </a:lnTo>
                <a:lnTo>
                  <a:pt x="1615059" y="9779"/>
                </a:lnTo>
                <a:lnTo>
                  <a:pt x="1572767" y="0"/>
                </a:lnTo>
                <a:close/>
              </a:path>
            </a:pathLst>
          </a:custGeom>
          <a:solidFill>
            <a:srgbClr val="4470C4"/>
          </a:solidFill>
        </p:spPr>
        <p:txBody>
          <a:bodyPr wrap="square" lIns="0" tIns="0" rIns="0" bIns="0" rtlCol="0"/>
          <a:lstStyle/>
          <a:p>
            <a:endParaRPr/>
          </a:p>
        </p:txBody>
      </p:sp>
      <p:sp>
        <p:nvSpPr>
          <p:cNvPr id="5" name="object 5"/>
          <p:cNvSpPr txBox="1"/>
          <p:nvPr/>
        </p:nvSpPr>
        <p:spPr>
          <a:xfrm>
            <a:off x="454025" y="1989391"/>
            <a:ext cx="761365" cy="483234"/>
          </a:xfrm>
          <a:prstGeom prst="rect">
            <a:avLst/>
          </a:prstGeom>
        </p:spPr>
        <p:txBody>
          <a:bodyPr vert="horz" wrap="square" lIns="0" tIns="12700" rIns="0" bIns="0" rtlCol="0">
            <a:spAutoFit/>
          </a:bodyPr>
          <a:lstStyle/>
          <a:p>
            <a:pPr marL="12700">
              <a:lnSpc>
                <a:spcPct val="100000"/>
              </a:lnSpc>
              <a:spcBef>
                <a:spcPts val="100"/>
              </a:spcBef>
            </a:pPr>
            <a:r>
              <a:rPr sz="3000" spc="-20" dirty="0">
                <a:solidFill>
                  <a:srgbClr val="FFFFFF"/>
                </a:solidFill>
                <a:latin typeface="Calibri"/>
                <a:cs typeface="Calibri"/>
              </a:rPr>
              <a:t>FESR</a:t>
            </a:r>
            <a:endParaRPr sz="3000">
              <a:latin typeface="Calibri"/>
              <a:cs typeface="Calibri"/>
            </a:endParaRPr>
          </a:p>
        </p:txBody>
      </p:sp>
      <p:sp>
        <p:nvSpPr>
          <p:cNvPr id="6" name="object 6"/>
          <p:cNvSpPr/>
          <p:nvPr/>
        </p:nvSpPr>
        <p:spPr>
          <a:xfrm>
            <a:off x="53339" y="3670300"/>
            <a:ext cx="1684020" cy="863600"/>
          </a:xfrm>
          <a:custGeom>
            <a:avLst/>
            <a:gdLst/>
            <a:ahLst/>
            <a:cxnLst/>
            <a:rect l="l" t="t" r="r" b="b"/>
            <a:pathLst>
              <a:path w="1684020" h="863600">
                <a:moveTo>
                  <a:pt x="1557147" y="0"/>
                </a:moveTo>
                <a:lnTo>
                  <a:pt x="126695" y="0"/>
                </a:lnTo>
                <a:lnTo>
                  <a:pt x="103924" y="2286"/>
                </a:lnTo>
                <a:lnTo>
                  <a:pt x="62750" y="19685"/>
                </a:lnTo>
                <a:lnTo>
                  <a:pt x="29796" y="51181"/>
                </a:lnTo>
                <a:lnTo>
                  <a:pt x="7926" y="93725"/>
                </a:lnTo>
                <a:lnTo>
                  <a:pt x="0" y="143891"/>
                </a:lnTo>
                <a:lnTo>
                  <a:pt x="0" y="719582"/>
                </a:lnTo>
                <a:lnTo>
                  <a:pt x="7926" y="769747"/>
                </a:lnTo>
                <a:lnTo>
                  <a:pt x="29796" y="812292"/>
                </a:lnTo>
                <a:lnTo>
                  <a:pt x="62750" y="843788"/>
                </a:lnTo>
                <a:lnTo>
                  <a:pt x="103924" y="861187"/>
                </a:lnTo>
                <a:lnTo>
                  <a:pt x="126695" y="863473"/>
                </a:lnTo>
                <a:lnTo>
                  <a:pt x="1557147" y="863473"/>
                </a:lnTo>
                <a:lnTo>
                  <a:pt x="1601342" y="854456"/>
                </a:lnTo>
                <a:lnTo>
                  <a:pt x="1638808" y="829563"/>
                </a:lnTo>
                <a:lnTo>
                  <a:pt x="1666494" y="792226"/>
                </a:lnTo>
                <a:lnTo>
                  <a:pt x="1681861" y="745489"/>
                </a:lnTo>
                <a:lnTo>
                  <a:pt x="1683893" y="719582"/>
                </a:lnTo>
                <a:lnTo>
                  <a:pt x="1683893" y="143891"/>
                </a:lnTo>
                <a:lnTo>
                  <a:pt x="1675892" y="93725"/>
                </a:lnTo>
                <a:lnTo>
                  <a:pt x="1654048" y="51181"/>
                </a:lnTo>
                <a:lnTo>
                  <a:pt x="1621028" y="19685"/>
                </a:lnTo>
                <a:lnTo>
                  <a:pt x="1579880" y="2286"/>
                </a:lnTo>
                <a:lnTo>
                  <a:pt x="1557147" y="0"/>
                </a:lnTo>
                <a:close/>
              </a:path>
            </a:pathLst>
          </a:custGeom>
          <a:solidFill>
            <a:srgbClr val="4470C4"/>
          </a:solidFill>
        </p:spPr>
        <p:txBody>
          <a:bodyPr wrap="square" lIns="0" tIns="0" rIns="0" bIns="0" rtlCol="0"/>
          <a:lstStyle/>
          <a:p>
            <a:endParaRPr/>
          </a:p>
        </p:txBody>
      </p:sp>
      <p:sp>
        <p:nvSpPr>
          <p:cNvPr id="7" name="object 7"/>
          <p:cNvSpPr txBox="1"/>
          <p:nvPr/>
        </p:nvSpPr>
        <p:spPr>
          <a:xfrm>
            <a:off x="522605" y="3867467"/>
            <a:ext cx="739775" cy="483234"/>
          </a:xfrm>
          <a:prstGeom prst="rect">
            <a:avLst/>
          </a:prstGeom>
        </p:spPr>
        <p:txBody>
          <a:bodyPr vert="horz" wrap="square" lIns="0" tIns="12700" rIns="0" bIns="0" rtlCol="0">
            <a:spAutoFit/>
          </a:bodyPr>
          <a:lstStyle/>
          <a:p>
            <a:pPr marL="12700">
              <a:lnSpc>
                <a:spcPct val="100000"/>
              </a:lnSpc>
              <a:spcBef>
                <a:spcPts val="100"/>
              </a:spcBef>
            </a:pPr>
            <a:r>
              <a:rPr sz="3000" spc="-20" dirty="0">
                <a:solidFill>
                  <a:srgbClr val="FFFFFF"/>
                </a:solidFill>
                <a:latin typeface="Calibri"/>
                <a:cs typeface="Calibri"/>
              </a:rPr>
              <a:t>FSE+</a:t>
            </a:r>
            <a:endParaRPr sz="3000">
              <a:latin typeface="Calibri"/>
              <a:cs typeface="Calibri"/>
            </a:endParaRPr>
          </a:p>
        </p:txBody>
      </p:sp>
      <p:sp>
        <p:nvSpPr>
          <p:cNvPr id="8" name="object 8"/>
          <p:cNvSpPr/>
          <p:nvPr/>
        </p:nvSpPr>
        <p:spPr>
          <a:xfrm>
            <a:off x="60960" y="5184140"/>
            <a:ext cx="1724660" cy="784860"/>
          </a:xfrm>
          <a:custGeom>
            <a:avLst/>
            <a:gdLst/>
            <a:ahLst/>
            <a:cxnLst/>
            <a:rect l="l" t="t" r="r" b="b"/>
            <a:pathLst>
              <a:path w="1724660" h="784860">
                <a:moveTo>
                  <a:pt x="1594739" y="0"/>
                </a:moveTo>
                <a:lnTo>
                  <a:pt x="129717" y="0"/>
                </a:lnTo>
                <a:lnTo>
                  <a:pt x="106400" y="2159"/>
                </a:lnTo>
                <a:lnTo>
                  <a:pt x="64245" y="17907"/>
                </a:lnTo>
                <a:lnTo>
                  <a:pt x="30507" y="46482"/>
                </a:lnTo>
                <a:lnTo>
                  <a:pt x="8115" y="85217"/>
                </a:lnTo>
                <a:lnTo>
                  <a:pt x="0" y="130810"/>
                </a:lnTo>
                <a:lnTo>
                  <a:pt x="0" y="653999"/>
                </a:lnTo>
                <a:lnTo>
                  <a:pt x="8115" y="699643"/>
                </a:lnTo>
                <a:lnTo>
                  <a:pt x="30507" y="738276"/>
                </a:lnTo>
                <a:lnTo>
                  <a:pt x="64245" y="766940"/>
                </a:lnTo>
                <a:lnTo>
                  <a:pt x="106400" y="782701"/>
                </a:lnTo>
                <a:lnTo>
                  <a:pt x="129717" y="784809"/>
                </a:lnTo>
                <a:lnTo>
                  <a:pt x="1594739" y="784809"/>
                </a:lnTo>
                <a:lnTo>
                  <a:pt x="1640077" y="776617"/>
                </a:lnTo>
                <a:lnTo>
                  <a:pt x="1678304" y="754037"/>
                </a:lnTo>
                <a:lnTo>
                  <a:pt x="1706752" y="720013"/>
                </a:lnTo>
                <a:lnTo>
                  <a:pt x="1722373" y="677519"/>
                </a:lnTo>
                <a:lnTo>
                  <a:pt x="1724406" y="653999"/>
                </a:lnTo>
                <a:lnTo>
                  <a:pt x="1724406" y="130810"/>
                </a:lnTo>
                <a:lnTo>
                  <a:pt x="1716404" y="85217"/>
                </a:lnTo>
                <a:lnTo>
                  <a:pt x="1693926" y="46482"/>
                </a:lnTo>
                <a:lnTo>
                  <a:pt x="1660270" y="17907"/>
                </a:lnTo>
                <a:lnTo>
                  <a:pt x="1618107" y="2159"/>
                </a:lnTo>
                <a:lnTo>
                  <a:pt x="1594739" y="0"/>
                </a:lnTo>
                <a:close/>
              </a:path>
            </a:pathLst>
          </a:custGeom>
          <a:solidFill>
            <a:srgbClr val="4470C4"/>
          </a:solidFill>
        </p:spPr>
        <p:txBody>
          <a:bodyPr wrap="square" lIns="0" tIns="0" rIns="0" bIns="0" rtlCol="0"/>
          <a:lstStyle/>
          <a:p>
            <a:endParaRPr/>
          </a:p>
        </p:txBody>
      </p:sp>
      <p:sp>
        <p:nvSpPr>
          <p:cNvPr id="9" name="object 9"/>
          <p:cNvSpPr txBox="1"/>
          <p:nvPr/>
        </p:nvSpPr>
        <p:spPr>
          <a:xfrm>
            <a:off x="557847" y="5289232"/>
            <a:ext cx="555625" cy="528955"/>
          </a:xfrm>
          <a:prstGeom prst="rect">
            <a:avLst/>
          </a:prstGeom>
        </p:spPr>
        <p:txBody>
          <a:bodyPr vert="horz" wrap="square" lIns="0" tIns="12700" rIns="0" bIns="0" rtlCol="0">
            <a:spAutoFit/>
          </a:bodyPr>
          <a:lstStyle/>
          <a:p>
            <a:pPr marL="12700">
              <a:lnSpc>
                <a:spcPct val="100000"/>
              </a:lnSpc>
              <a:spcBef>
                <a:spcPts val="100"/>
              </a:spcBef>
            </a:pPr>
            <a:r>
              <a:rPr sz="3300" spc="-25" dirty="0">
                <a:solidFill>
                  <a:srgbClr val="FFFFFF"/>
                </a:solidFill>
                <a:latin typeface="Calibri"/>
                <a:cs typeface="Calibri"/>
              </a:rPr>
              <a:t>JTF</a:t>
            </a:r>
            <a:endParaRPr sz="3300">
              <a:latin typeface="Calibri"/>
              <a:cs typeface="Calibri"/>
            </a:endParaRPr>
          </a:p>
        </p:txBody>
      </p:sp>
      <p:sp>
        <p:nvSpPr>
          <p:cNvPr id="10" name="object 10"/>
          <p:cNvSpPr txBox="1"/>
          <p:nvPr/>
        </p:nvSpPr>
        <p:spPr>
          <a:xfrm>
            <a:off x="1848485" y="3520694"/>
            <a:ext cx="10283825" cy="1136015"/>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MuktaMahee Regular" panose="020B0000000000000000" pitchFamily="34" charset="77"/>
                <a:cs typeface="MuktaMahee Regular" panose="020B0000000000000000" pitchFamily="34" charset="77"/>
              </a:rPr>
              <a:t>Il</a:t>
            </a:r>
            <a:r>
              <a:rPr sz="1800" spc="90" dirty="0">
                <a:latin typeface="MuktaMahee Regular" panose="020B0000000000000000" pitchFamily="34" charset="77"/>
                <a:cs typeface="MuktaMahee Regular" panose="020B0000000000000000" pitchFamily="34" charset="77"/>
              </a:rPr>
              <a:t> </a:t>
            </a:r>
            <a:r>
              <a:rPr sz="1800" dirty="0">
                <a:solidFill>
                  <a:srgbClr val="C00000"/>
                </a:solidFill>
                <a:latin typeface="MuktaMahee Regular" panose="020B0000000000000000" pitchFamily="34" charset="77"/>
                <a:cs typeface="MuktaMahee Regular" panose="020B0000000000000000" pitchFamily="34" charset="77"/>
              </a:rPr>
              <a:t>Fondo</a:t>
            </a:r>
            <a:r>
              <a:rPr sz="1800" spc="70" dirty="0">
                <a:solidFill>
                  <a:srgbClr val="C00000"/>
                </a:solidFill>
                <a:latin typeface="MuktaMahee Regular" panose="020B0000000000000000" pitchFamily="34" charset="77"/>
                <a:cs typeface="MuktaMahee Regular" panose="020B0000000000000000" pitchFamily="34" charset="77"/>
              </a:rPr>
              <a:t> </a:t>
            </a:r>
            <a:r>
              <a:rPr sz="1800" dirty="0">
                <a:solidFill>
                  <a:srgbClr val="C00000"/>
                </a:solidFill>
                <a:latin typeface="MuktaMahee Regular" panose="020B0000000000000000" pitchFamily="34" charset="77"/>
                <a:cs typeface="MuktaMahee Regular" panose="020B0000000000000000" pitchFamily="34" charset="77"/>
              </a:rPr>
              <a:t>Sociale</a:t>
            </a:r>
            <a:r>
              <a:rPr sz="1800" spc="95" dirty="0">
                <a:solidFill>
                  <a:srgbClr val="C00000"/>
                </a:solidFill>
                <a:latin typeface="MuktaMahee Regular" panose="020B0000000000000000" pitchFamily="34" charset="77"/>
                <a:cs typeface="MuktaMahee Regular" panose="020B0000000000000000" pitchFamily="34" charset="77"/>
              </a:rPr>
              <a:t> </a:t>
            </a:r>
            <a:r>
              <a:rPr sz="1800" dirty="0">
                <a:solidFill>
                  <a:srgbClr val="C00000"/>
                </a:solidFill>
                <a:latin typeface="MuktaMahee Regular" panose="020B0000000000000000" pitchFamily="34" charset="77"/>
                <a:cs typeface="MuktaMahee Regular" panose="020B0000000000000000" pitchFamily="34" charset="77"/>
              </a:rPr>
              <a:t>Europeo</a:t>
            </a:r>
            <a:r>
              <a:rPr sz="1800" spc="80" dirty="0">
                <a:solidFill>
                  <a:srgbClr val="C00000"/>
                </a:solidFill>
                <a:latin typeface="MuktaMahee Regular" panose="020B0000000000000000" pitchFamily="34" charset="77"/>
                <a:cs typeface="MuktaMahee Regular" panose="020B0000000000000000" pitchFamily="34" charset="77"/>
              </a:rPr>
              <a:t> </a:t>
            </a:r>
            <a:r>
              <a:rPr sz="1800" dirty="0">
                <a:solidFill>
                  <a:srgbClr val="C00000"/>
                </a:solidFill>
                <a:latin typeface="MuktaMahee Regular" panose="020B0000000000000000" pitchFamily="34" charset="77"/>
                <a:cs typeface="MuktaMahee Regular" panose="020B0000000000000000" pitchFamily="34" charset="77"/>
              </a:rPr>
              <a:t>(FSE),</a:t>
            </a:r>
            <a:r>
              <a:rPr sz="1800" spc="75" dirty="0">
                <a:solidFill>
                  <a:srgbClr val="C00000"/>
                </a:solidFill>
                <a:latin typeface="MuktaMahee Regular" panose="020B0000000000000000" pitchFamily="34" charset="77"/>
                <a:cs typeface="MuktaMahee Regular" panose="020B0000000000000000" pitchFamily="34" charset="77"/>
              </a:rPr>
              <a:t> </a:t>
            </a:r>
            <a:r>
              <a:rPr sz="1800" dirty="0">
                <a:solidFill>
                  <a:srgbClr val="C00000"/>
                </a:solidFill>
                <a:latin typeface="MuktaMahee Regular" panose="020B0000000000000000" pitchFamily="34" charset="77"/>
                <a:cs typeface="MuktaMahee Regular" panose="020B0000000000000000" pitchFamily="34" charset="77"/>
              </a:rPr>
              <a:t>FSE+</a:t>
            </a:r>
            <a:r>
              <a:rPr sz="1800" spc="100" dirty="0">
                <a:solidFill>
                  <a:srgbClr val="C00000"/>
                </a:solidFill>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nella</a:t>
            </a:r>
            <a:r>
              <a:rPr sz="1800" spc="80"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programmazione</a:t>
            </a:r>
            <a:r>
              <a:rPr sz="1800" spc="95" dirty="0">
                <a:latin typeface="MuktaMahee Regular" panose="020B0000000000000000" pitchFamily="34" charset="77"/>
                <a:cs typeface="MuktaMahee Regular" panose="020B0000000000000000" pitchFamily="34" charset="77"/>
              </a:rPr>
              <a:t> </a:t>
            </a:r>
            <a:r>
              <a:rPr sz="1800" spc="-20" dirty="0">
                <a:latin typeface="MuktaMahee Regular" panose="020B0000000000000000" pitchFamily="34" charset="77"/>
                <a:cs typeface="MuktaMahee Regular" panose="020B0000000000000000" pitchFamily="34" charset="77"/>
              </a:rPr>
              <a:t>2021-</a:t>
            </a:r>
            <a:r>
              <a:rPr sz="1800" dirty="0">
                <a:latin typeface="MuktaMahee Regular" panose="020B0000000000000000" pitchFamily="34" charset="77"/>
                <a:cs typeface="MuktaMahee Regular" panose="020B0000000000000000" pitchFamily="34" charset="77"/>
              </a:rPr>
              <a:t>2027,</a:t>
            </a:r>
            <a:r>
              <a:rPr sz="1800" spc="8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ha</a:t>
            </a:r>
            <a:r>
              <a:rPr sz="1800" spc="90"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l’obiettivo</a:t>
            </a:r>
            <a:r>
              <a:rPr sz="1800" spc="8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principale,</a:t>
            </a:r>
            <a:r>
              <a:rPr sz="1800" spc="8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di</a:t>
            </a:r>
            <a:r>
              <a:rPr sz="1800" spc="90"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sostenere </a:t>
            </a:r>
            <a:r>
              <a:rPr sz="1800" dirty="0">
                <a:latin typeface="MuktaMahee Regular" panose="020B0000000000000000" pitchFamily="34" charset="77"/>
                <a:cs typeface="MuktaMahee Regular" panose="020B0000000000000000" pitchFamily="34" charset="77"/>
              </a:rPr>
              <a:t>gli</a:t>
            </a:r>
            <a:r>
              <a:rPr sz="1800" spc="33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Stati</a:t>
            </a:r>
            <a:r>
              <a:rPr sz="1800" spc="-4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membri</a:t>
            </a:r>
            <a:r>
              <a:rPr sz="1800" spc="-5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nel</a:t>
            </a:r>
            <a:r>
              <a:rPr sz="1800" spc="-40"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conseguire:</a:t>
            </a:r>
            <a:endParaRPr sz="1800" dirty="0">
              <a:latin typeface="MuktaMahee Regular" panose="020B0000000000000000" pitchFamily="34" charset="77"/>
              <a:cs typeface="MuktaMahee Regular" panose="020B0000000000000000" pitchFamily="34" charset="77"/>
            </a:endParaRPr>
          </a:p>
          <a:p>
            <a:pPr marL="297180" indent="-284480">
              <a:lnSpc>
                <a:spcPct val="100000"/>
              </a:lnSpc>
              <a:buFont typeface="Wingdings"/>
              <a:buChar char=""/>
              <a:tabLst>
                <a:tab pos="297180" algn="l"/>
              </a:tabLst>
            </a:pPr>
            <a:r>
              <a:rPr sz="1800" dirty="0">
                <a:latin typeface="MuktaMahee Regular" panose="020B0000000000000000" pitchFamily="34" charset="77"/>
                <a:cs typeface="MuktaMahee Regular" panose="020B0000000000000000" pitchFamily="34" charset="77"/>
              </a:rPr>
              <a:t>livelli</a:t>
            </a:r>
            <a:r>
              <a:rPr sz="1800" spc="-35"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elevati</a:t>
            </a:r>
            <a:r>
              <a:rPr sz="1800" spc="-7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ed</a:t>
            </a:r>
            <a:r>
              <a:rPr sz="1800" spc="-15"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adeguati</a:t>
            </a:r>
            <a:r>
              <a:rPr sz="1800" spc="-4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di</a:t>
            </a:r>
            <a:r>
              <a:rPr sz="1800" spc="-20"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occupazione, qualificata</a:t>
            </a:r>
            <a:r>
              <a:rPr sz="1800" spc="-4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e</a:t>
            </a:r>
            <a:r>
              <a:rPr sz="1800" spc="-5"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resiliente,</a:t>
            </a:r>
            <a:endParaRPr sz="1800" dirty="0">
              <a:latin typeface="MuktaMahee Regular" panose="020B0000000000000000" pitchFamily="34" charset="77"/>
              <a:cs typeface="MuktaMahee Regular" panose="020B0000000000000000" pitchFamily="34" charset="77"/>
            </a:endParaRPr>
          </a:p>
          <a:p>
            <a:pPr marL="296545" indent="-283845">
              <a:lnSpc>
                <a:spcPct val="100000"/>
              </a:lnSpc>
              <a:spcBef>
                <a:spcPts val="100"/>
              </a:spcBef>
              <a:buFont typeface="Wingdings"/>
              <a:buChar char=""/>
              <a:tabLst>
                <a:tab pos="296545" algn="l"/>
              </a:tabLst>
            </a:pPr>
            <a:r>
              <a:rPr sz="1800" dirty="0">
                <a:latin typeface="MuktaMahee Regular" panose="020B0000000000000000" pitchFamily="34" charset="77"/>
                <a:cs typeface="MuktaMahee Regular" panose="020B0000000000000000" pitchFamily="34" charset="77"/>
              </a:rPr>
              <a:t>una</a:t>
            </a:r>
            <a:r>
              <a:rPr sz="1800" spc="-45"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protezione</a:t>
            </a:r>
            <a:r>
              <a:rPr sz="1800" spc="-5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sociale</a:t>
            </a:r>
            <a:r>
              <a:rPr sz="1800" spc="-6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equa</a:t>
            </a:r>
            <a:r>
              <a:rPr sz="1800" spc="-4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ed</a:t>
            </a:r>
            <a:r>
              <a:rPr sz="1800" spc="-35"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inclusiva,</a:t>
            </a:r>
            <a:r>
              <a:rPr sz="1800" spc="-85"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contribuendo </a:t>
            </a:r>
            <a:r>
              <a:rPr sz="1800" dirty="0">
                <a:latin typeface="MuktaMahee Regular" panose="020B0000000000000000" pitchFamily="34" charset="77"/>
                <a:cs typeface="MuktaMahee Regular" panose="020B0000000000000000" pitchFamily="34" charset="77"/>
              </a:rPr>
              <a:t>alle</a:t>
            </a:r>
            <a:r>
              <a:rPr sz="1800" spc="-6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priorità</a:t>
            </a:r>
            <a:r>
              <a:rPr sz="1800" spc="-4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del</a:t>
            </a:r>
            <a:r>
              <a:rPr sz="1800" spc="-40"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Pilastro</a:t>
            </a:r>
            <a:r>
              <a:rPr sz="1800" spc="-95"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europeo</a:t>
            </a:r>
            <a:r>
              <a:rPr sz="1800" spc="-4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dei</a:t>
            </a:r>
            <a:r>
              <a:rPr sz="1800" spc="-4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diritti</a:t>
            </a:r>
            <a:r>
              <a:rPr sz="1800" spc="-65"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sociali</a:t>
            </a:r>
            <a:endParaRPr sz="1800" dirty="0">
              <a:latin typeface="MuktaMahee Regular" panose="020B0000000000000000" pitchFamily="34" charset="77"/>
              <a:cs typeface="MuktaMahee Regular" panose="020B0000000000000000" pitchFamily="34" charset="77"/>
            </a:endParaRPr>
          </a:p>
        </p:txBody>
      </p:sp>
      <p:sp>
        <p:nvSpPr>
          <p:cNvPr id="11" name="object 11"/>
          <p:cNvSpPr txBox="1"/>
          <p:nvPr/>
        </p:nvSpPr>
        <p:spPr>
          <a:xfrm>
            <a:off x="1865376" y="4903723"/>
            <a:ext cx="10269855" cy="1308735"/>
          </a:xfrm>
          <a:prstGeom prst="rect">
            <a:avLst/>
          </a:prstGeom>
        </p:spPr>
        <p:txBody>
          <a:bodyPr vert="horz" wrap="square" lIns="0" tIns="34925" rIns="0" bIns="0" rtlCol="0">
            <a:spAutoFit/>
          </a:bodyPr>
          <a:lstStyle/>
          <a:p>
            <a:pPr marL="12700" marR="5080" algn="just">
              <a:lnSpc>
                <a:spcPct val="91900"/>
              </a:lnSpc>
              <a:spcBef>
                <a:spcPts val="275"/>
              </a:spcBef>
            </a:pPr>
            <a:r>
              <a:rPr sz="1800" dirty="0">
                <a:latin typeface="MuktaMahee Regular" panose="020B0000000000000000" pitchFamily="34" charset="77"/>
                <a:cs typeface="MuktaMahee Regular" panose="020B0000000000000000" pitchFamily="34" charset="77"/>
              </a:rPr>
              <a:t>Il</a:t>
            </a:r>
            <a:r>
              <a:rPr sz="1800" spc="7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Fondo</a:t>
            </a:r>
            <a:r>
              <a:rPr sz="1800" spc="10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per</a:t>
            </a:r>
            <a:r>
              <a:rPr sz="1800" spc="8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una</a:t>
            </a:r>
            <a:r>
              <a:rPr sz="1800" spc="8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transizione</a:t>
            </a:r>
            <a:r>
              <a:rPr sz="1800" spc="9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giusta</a:t>
            </a:r>
            <a:r>
              <a:rPr sz="1800" spc="9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(Just</a:t>
            </a:r>
            <a:r>
              <a:rPr sz="1800" spc="8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Transition</a:t>
            </a:r>
            <a:r>
              <a:rPr sz="1800" spc="8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Fund</a:t>
            </a:r>
            <a:r>
              <a:rPr sz="1800" spc="8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a:t>
            </a:r>
            <a:r>
              <a:rPr sz="1800" spc="9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JTF),</a:t>
            </a:r>
            <a:r>
              <a:rPr sz="1800" spc="8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operativo</a:t>
            </a:r>
            <a:r>
              <a:rPr sz="1800" spc="7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dalla</a:t>
            </a:r>
            <a:r>
              <a:rPr sz="1800" spc="9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programmazione</a:t>
            </a:r>
            <a:r>
              <a:rPr sz="1800" spc="95"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2021-2027, </a:t>
            </a:r>
            <a:r>
              <a:rPr sz="1800" dirty="0">
                <a:latin typeface="MuktaMahee Regular" panose="020B0000000000000000" pitchFamily="34" charset="77"/>
                <a:cs typeface="MuktaMahee Regular" panose="020B0000000000000000" pitchFamily="34" charset="77"/>
              </a:rPr>
              <a:t>sostiene</a:t>
            </a:r>
            <a:r>
              <a:rPr sz="1800" spc="315"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investimenti</a:t>
            </a:r>
            <a:r>
              <a:rPr sz="1800" spc="-2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per</a:t>
            </a:r>
            <a:r>
              <a:rPr sz="1800" spc="-4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una</a:t>
            </a:r>
            <a:r>
              <a:rPr sz="1800" spc="-45"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transizione</a:t>
            </a:r>
            <a:r>
              <a:rPr sz="1800" spc="-4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equa</a:t>
            </a:r>
            <a:r>
              <a:rPr sz="1800" spc="-2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e</a:t>
            </a:r>
            <a:r>
              <a:rPr sz="1800" spc="-25"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sostenibile</a:t>
            </a:r>
            <a:r>
              <a:rPr sz="1800" spc="-4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verso</a:t>
            </a:r>
            <a:r>
              <a:rPr sz="1800" spc="-6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un'economia</a:t>
            </a:r>
            <a:r>
              <a:rPr sz="1800" spc="-3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dell'UE</a:t>
            </a:r>
            <a:r>
              <a:rPr sz="1800" spc="-45"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climaticamente</a:t>
            </a:r>
            <a:r>
              <a:rPr sz="1800" spc="-40"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neutra </a:t>
            </a:r>
            <a:r>
              <a:rPr sz="1800" dirty="0">
                <a:latin typeface="MuktaMahee Regular" panose="020B0000000000000000" pitchFamily="34" charset="77"/>
                <a:cs typeface="MuktaMahee Regular" panose="020B0000000000000000" pitchFamily="34" charset="77"/>
              </a:rPr>
              <a:t>entro</a:t>
            </a:r>
            <a:r>
              <a:rPr sz="1800" spc="8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il</a:t>
            </a:r>
            <a:r>
              <a:rPr sz="1800" spc="8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2050,</a:t>
            </a:r>
            <a:r>
              <a:rPr sz="1800" spc="6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al</a:t>
            </a:r>
            <a:r>
              <a:rPr sz="1800" spc="9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fine</a:t>
            </a:r>
            <a:r>
              <a:rPr sz="1800" spc="7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di</a:t>
            </a:r>
            <a:r>
              <a:rPr sz="1800" spc="9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fornire</a:t>
            </a:r>
            <a:r>
              <a:rPr sz="1800" spc="7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sostegno</a:t>
            </a:r>
            <a:r>
              <a:rPr sz="1800" spc="8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ai</a:t>
            </a:r>
            <a:r>
              <a:rPr sz="1800" spc="10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territori</a:t>
            </a:r>
            <a:r>
              <a:rPr sz="1800" spc="10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che</a:t>
            </a:r>
            <a:r>
              <a:rPr sz="1800" spc="9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fanno</a:t>
            </a:r>
            <a:r>
              <a:rPr sz="1800" spc="7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fronte</a:t>
            </a:r>
            <a:r>
              <a:rPr sz="1800" spc="7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a</a:t>
            </a:r>
            <a:r>
              <a:rPr sz="1800" spc="11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gravi</a:t>
            </a:r>
            <a:r>
              <a:rPr sz="1800" spc="8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sfide</a:t>
            </a:r>
            <a:r>
              <a:rPr sz="1800" spc="9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socioeconomiche</a:t>
            </a:r>
            <a:r>
              <a:rPr sz="1800" spc="105"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derivanti </a:t>
            </a:r>
            <a:r>
              <a:rPr sz="1800" dirty="0">
                <a:latin typeface="MuktaMahee Regular" panose="020B0000000000000000" pitchFamily="34" charset="77"/>
                <a:cs typeface="MuktaMahee Regular" panose="020B0000000000000000" pitchFamily="34" charset="77"/>
              </a:rPr>
              <a:t>dal</a:t>
            </a:r>
            <a:r>
              <a:rPr sz="1800" spc="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processo</a:t>
            </a:r>
            <a:r>
              <a:rPr sz="1800" spc="1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di</a:t>
            </a:r>
            <a:r>
              <a:rPr sz="1800" spc="1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transizione</a:t>
            </a:r>
            <a:r>
              <a:rPr sz="1800" spc="1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verso la</a:t>
            </a:r>
            <a:r>
              <a:rPr sz="1800" spc="2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neutralità</a:t>
            </a:r>
            <a:r>
              <a:rPr sz="1800" spc="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climatica</a:t>
            </a:r>
            <a:r>
              <a:rPr sz="1800" spc="2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e</a:t>
            </a:r>
            <a:r>
              <a:rPr sz="1800" spc="1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di</a:t>
            </a:r>
            <a:r>
              <a:rPr sz="1800" spc="30"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consentire</a:t>
            </a:r>
            <a:r>
              <a:rPr sz="1800" spc="1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alle</a:t>
            </a:r>
            <a:r>
              <a:rPr sz="1800" spc="1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regioni</a:t>
            </a:r>
            <a:r>
              <a:rPr sz="1800" spc="3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e</a:t>
            </a:r>
            <a:r>
              <a:rPr sz="1800" spc="1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alle</a:t>
            </a:r>
            <a:r>
              <a:rPr sz="1800" spc="1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persone</a:t>
            </a:r>
            <a:r>
              <a:rPr sz="1800" spc="2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di</a:t>
            </a:r>
            <a:r>
              <a:rPr sz="1800" spc="10"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affrontare </a:t>
            </a:r>
            <a:r>
              <a:rPr sz="1800" dirty="0">
                <a:latin typeface="MuktaMahee Regular" panose="020B0000000000000000" pitchFamily="34" charset="77"/>
                <a:cs typeface="MuktaMahee Regular" panose="020B0000000000000000" pitchFamily="34" charset="77"/>
              </a:rPr>
              <a:t>gli</a:t>
            </a:r>
            <a:r>
              <a:rPr sz="1800" spc="-50" dirty="0">
                <a:latin typeface="MuktaMahee Regular" panose="020B0000000000000000" pitchFamily="34" charset="77"/>
                <a:cs typeface="MuktaMahee Regular" panose="020B0000000000000000" pitchFamily="34" charset="77"/>
              </a:rPr>
              <a:t> </a:t>
            </a:r>
            <a:r>
              <a:rPr sz="1800" spc="-20" dirty="0">
                <a:latin typeface="MuktaMahee Regular" panose="020B0000000000000000" pitchFamily="34" charset="77"/>
                <a:cs typeface="MuktaMahee Regular" panose="020B0000000000000000" pitchFamily="34" charset="77"/>
              </a:rPr>
              <a:t>effetti</a:t>
            </a:r>
            <a:r>
              <a:rPr sz="1800" spc="-6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sociali,</a:t>
            </a:r>
            <a:r>
              <a:rPr sz="1800" spc="-6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economici</a:t>
            </a:r>
            <a:r>
              <a:rPr sz="1800" spc="-3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ed</a:t>
            </a:r>
            <a:r>
              <a:rPr sz="1800" spc="-6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ambientali</a:t>
            </a:r>
            <a:r>
              <a:rPr sz="1800" spc="-25"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derivanti</a:t>
            </a:r>
            <a:r>
              <a:rPr sz="1800" spc="-5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da</a:t>
            </a:r>
            <a:r>
              <a:rPr sz="1800" spc="-40" dirty="0">
                <a:latin typeface="MuktaMahee Regular" panose="020B0000000000000000" pitchFamily="34" charset="77"/>
                <a:cs typeface="MuktaMahee Regular" panose="020B0000000000000000" pitchFamily="34" charset="77"/>
              </a:rPr>
              <a:t> </a:t>
            </a:r>
            <a:r>
              <a:rPr sz="1800" dirty="0">
                <a:latin typeface="MuktaMahee Regular" panose="020B0000000000000000" pitchFamily="34" charset="77"/>
                <a:cs typeface="MuktaMahee Regular" panose="020B0000000000000000" pitchFamily="34" charset="77"/>
              </a:rPr>
              <a:t>tale</a:t>
            </a:r>
            <a:r>
              <a:rPr sz="1800" spc="-50" dirty="0">
                <a:latin typeface="MuktaMahee Regular" panose="020B0000000000000000" pitchFamily="34" charset="77"/>
                <a:cs typeface="MuktaMahee Regular" panose="020B0000000000000000" pitchFamily="34" charset="77"/>
              </a:rPr>
              <a:t> </a:t>
            </a:r>
            <a:r>
              <a:rPr sz="1800" spc="-10" dirty="0">
                <a:latin typeface="MuktaMahee Regular" panose="020B0000000000000000" pitchFamily="34" charset="77"/>
                <a:cs typeface="MuktaMahee Regular" panose="020B0000000000000000" pitchFamily="34" charset="77"/>
              </a:rPr>
              <a:t>transizione.</a:t>
            </a:r>
            <a:endParaRPr sz="1800" dirty="0">
              <a:latin typeface="MuktaMahee Regular" panose="020B0000000000000000" pitchFamily="34" charset="77"/>
              <a:cs typeface="MuktaMahee Regular" panose="020B0000000000000000" pitchFamily="34" charset="77"/>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667000" y="669680"/>
            <a:ext cx="6858000" cy="4473893"/>
            <a:chOff x="0" y="892907"/>
            <a:chExt cx="9144000" cy="5965190"/>
          </a:xfrm>
        </p:grpSpPr>
        <p:sp>
          <p:nvSpPr>
            <p:cNvPr id="3" name="object 3"/>
            <p:cNvSpPr/>
            <p:nvPr/>
          </p:nvSpPr>
          <p:spPr>
            <a:xfrm>
              <a:off x="894426" y="905607"/>
              <a:ext cx="31115" cy="4715510"/>
            </a:xfrm>
            <a:custGeom>
              <a:avLst/>
              <a:gdLst/>
              <a:ahLst/>
              <a:cxnLst/>
              <a:rect l="l" t="t" r="r" b="b"/>
              <a:pathLst>
                <a:path w="31115" h="4715510">
                  <a:moveTo>
                    <a:pt x="30673" y="0"/>
                  </a:moveTo>
                  <a:lnTo>
                    <a:pt x="0" y="4714906"/>
                  </a:lnTo>
                </a:path>
              </a:pathLst>
            </a:custGeom>
            <a:ln w="25400">
              <a:solidFill>
                <a:srgbClr val="FFC000"/>
              </a:solidFill>
            </a:ln>
          </p:spPr>
          <p:txBody>
            <a:bodyPr wrap="square" lIns="0" tIns="0" rIns="0" bIns="0" rtlCol="0"/>
            <a:lstStyle/>
            <a:p>
              <a:endParaRPr sz="1350"/>
            </a:p>
          </p:txBody>
        </p:sp>
        <p:sp>
          <p:nvSpPr>
            <p:cNvPr id="4" name="object 4"/>
            <p:cNvSpPr/>
            <p:nvPr/>
          </p:nvSpPr>
          <p:spPr>
            <a:xfrm>
              <a:off x="7042072" y="3814624"/>
              <a:ext cx="273685" cy="390525"/>
            </a:xfrm>
            <a:custGeom>
              <a:avLst/>
              <a:gdLst/>
              <a:ahLst/>
              <a:cxnLst/>
              <a:rect l="l" t="t" r="r" b="b"/>
              <a:pathLst>
                <a:path w="273684" h="390525">
                  <a:moveTo>
                    <a:pt x="273255" y="0"/>
                  </a:moveTo>
                  <a:lnTo>
                    <a:pt x="136627" y="136627"/>
                  </a:lnTo>
                  <a:lnTo>
                    <a:pt x="0" y="0"/>
                  </a:lnTo>
                  <a:lnTo>
                    <a:pt x="0" y="253738"/>
                  </a:lnTo>
                  <a:lnTo>
                    <a:pt x="136627" y="390367"/>
                  </a:lnTo>
                  <a:lnTo>
                    <a:pt x="273255" y="253738"/>
                  </a:lnTo>
                  <a:lnTo>
                    <a:pt x="273255" y="0"/>
                  </a:lnTo>
                  <a:close/>
                </a:path>
              </a:pathLst>
            </a:custGeom>
            <a:solidFill>
              <a:srgbClr val="00B050"/>
            </a:solidFill>
          </p:spPr>
          <p:txBody>
            <a:bodyPr wrap="square" lIns="0" tIns="0" rIns="0" bIns="0" rtlCol="0"/>
            <a:lstStyle/>
            <a:p>
              <a:endParaRPr sz="1350"/>
            </a:p>
          </p:txBody>
        </p:sp>
        <p:sp>
          <p:nvSpPr>
            <p:cNvPr id="5" name="object 5"/>
            <p:cNvSpPr/>
            <p:nvPr/>
          </p:nvSpPr>
          <p:spPr>
            <a:xfrm>
              <a:off x="7042072" y="3814624"/>
              <a:ext cx="273685" cy="390525"/>
            </a:xfrm>
            <a:custGeom>
              <a:avLst/>
              <a:gdLst/>
              <a:ahLst/>
              <a:cxnLst/>
              <a:rect l="l" t="t" r="r" b="b"/>
              <a:pathLst>
                <a:path w="273684" h="390525">
                  <a:moveTo>
                    <a:pt x="273255" y="0"/>
                  </a:moveTo>
                  <a:lnTo>
                    <a:pt x="273255" y="253738"/>
                  </a:lnTo>
                  <a:lnTo>
                    <a:pt x="136627" y="390367"/>
                  </a:lnTo>
                  <a:lnTo>
                    <a:pt x="0" y="253738"/>
                  </a:lnTo>
                  <a:lnTo>
                    <a:pt x="0" y="0"/>
                  </a:lnTo>
                  <a:lnTo>
                    <a:pt x="136627" y="136628"/>
                  </a:lnTo>
                  <a:lnTo>
                    <a:pt x="273255" y="0"/>
                  </a:lnTo>
                  <a:close/>
                </a:path>
              </a:pathLst>
            </a:custGeom>
            <a:ln w="12700">
              <a:solidFill>
                <a:srgbClr val="2B4390"/>
              </a:solidFill>
            </a:ln>
          </p:spPr>
          <p:txBody>
            <a:bodyPr wrap="square" lIns="0" tIns="0" rIns="0" bIns="0" rtlCol="0"/>
            <a:lstStyle/>
            <a:p>
              <a:endParaRPr sz="1350"/>
            </a:p>
          </p:txBody>
        </p:sp>
        <p:sp>
          <p:nvSpPr>
            <p:cNvPr id="6" name="object 6"/>
            <p:cNvSpPr/>
            <p:nvPr/>
          </p:nvSpPr>
          <p:spPr>
            <a:xfrm>
              <a:off x="7315327" y="3814624"/>
              <a:ext cx="1428115" cy="254000"/>
            </a:xfrm>
            <a:custGeom>
              <a:avLst/>
              <a:gdLst/>
              <a:ahLst/>
              <a:cxnLst/>
              <a:rect l="l" t="t" r="r" b="b"/>
              <a:pathLst>
                <a:path w="1428115" h="254000">
                  <a:moveTo>
                    <a:pt x="1385453" y="0"/>
                  </a:moveTo>
                  <a:lnTo>
                    <a:pt x="0" y="0"/>
                  </a:lnTo>
                  <a:lnTo>
                    <a:pt x="0" y="253738"/>
                  </a:lnTo>
                  <a:lnTo>
                    <a:pt x="1385453" y="253738"/>
                  </a:lnTo>
                  <a:lnTo>
                    <a:pt x="1401914" y="250414"/>
                  </a:lnTo>
                  <a:lnTo>
                    <a:pt x="1415356" y="241351"/>
                  </a:lnTo>
                  <a:lnTo>
                    <a:pt x="1424419" y="227908"/>
                  </a:lnTo>
                  <a:lnTo>
                    <a:pt x="1427742" y="211447"/>
                  </a:lnTo>
                  <a:lnTo>
                    <a:pt x="1427742" y="42290"/>
                  </a:lnTo>
                  <a:lnTo>
                    <a:pt x="1424419" y="25829"/>
                  </a:lnTo>
                  <a:lnTo>
                    <a:pt x="1415356" y="12386"/>
                  </a:lnTo>
                  <a:lnTo>
                    <a:pt x="1401914" y="3323"/>
                  </a:lnTo>
                  <a:lnTo>
                    <a:pt x="1385453" y="0"/>
                  </a:lnTo>
                  <a:close/>
                </a:path>
              </a:pathLst>
            </a:custGeom>
            <a:solidFill>
              <a:srgbClr val="F0F2F4">
                <a:alpha val="90199"/>
              </a:srgbClr>
            </a:solidFill>
          </p:spPr>
          <p:txBody>
            <a:bodyPr wrap="square" lIns="0" tIns="0" rIns="0" bIns="0" rtlCol="0"/>
            <a:lstStyle/>
            <a:p>
              <a:endParaRPr sz="1350"/>
            </a:p>
          </p:txBody>
        </p:sp>
        <p:sp>
          <p:nvSpPr>
            <p:cNvPr id="7" name="object 7"/>
            <p:cNvSpPr/>
            <p:nvPr/>
          </p:nvSpPr>
          <p:spPr>
            <a:xfrm>
              <a:off x="7315327" y="3814624"/>
              <a:ext cx="1428115" cy="254000"/>
            </a:xfrm>
            <a:custGeom>
              <a:avLst/>
              <a:gdLst/>
              <a:ahLst/>
              <a:cxnLst/>
              <a:rect l="l" t="t" r="r" b="b"/>
              <a:pathLst>
                <a:path w="1428115" h="254000">
                  <a:moveTo>
                    <a:pt x="1427744" y="42290"/>
                  </a:moveTo>
                  <a:lnTo>
                    <a:pt x="1427744" y="211447"/>
                  </a:lnTo>
                  <a:lnTo>
                    <a:pt x="1424420" y="227908"/>
                  </a:lnTo>
                  <a:lnTo>
                    <a:pt x="1415357" y="241351"/>
                  </a:lnTo>
                  <a:lnTo>
                    <a:pt x="1401915" y="250414"/>
                  </a:lnTo>
                  <a:lnTo>
                    <a:pt x="1385454" y="253737"/>
                  </a:lnTo>
                  <a:lnTo>
                    <a:pt x="0" y="253737"/>
                  </a:lnTo>
                  <a:lnTo>
                    <a:pt x="0" y="0"/>
                  </a:lnTo>
                  <a:lnTo>
                    <a:pt x="1385454" y="0"/>
                  </a:lnTo>
                  <a:lnTo>
                    <a:pt x="1401915" y="3323"/>
                  </a:lnTo>
                  <a:lnTo>
                    <a:pt x="1415357" y="12386"/>
                  </a:lnTo>
                  <a:lnTo>
                    <a:pt x="1424420" y="25829"/>
                  </a:lnTo>
                  <a:lnTo>
                    <a:pt x="1427744" y="42290"/>
                  </a:lnTo>
                  <a:close/>
                </a:path>
              </a:pathLst>
            </a:custGeom>
            <a:ln w="12700">
              <a:solidFill>
                <a:srgbClr val="2B4390"/>
              </a:solidFill>
            </a:ln>
          </p:spPr>
          <p:txBody>
            <a:bodyPr wrap="square" lIns="0" tIns="0" rIns="0" bIns="0" rtlCol="0"/>
            <a:lstStyle/>
            <a:p>
              <a:endParaRPr sz="1350"/>
            </a:p>
          </p:txBody>
        </p:sp>
      </p:grpSp>
      <p:sp>
        <p:nvSpPr>
          <p:cNvPr id="8" name="object 8"/>
          <p:cNvSpPr txBox="1">
            <a:spLocks noGrp="1"/>
          </p:cNvSpPr>
          <p:nvPr>
            <p:ph type="title"/>
          </p:nvPr>
        </p:nvSpPr>
        <p:spPr>
          <a:xfrm>
            <a:off x="840736" y="5921688"/>
            <a:ext cx="9169377" cy="317395"/>
          </a:xfrm>
          <a:prstGeom prst="rect">
            <a:avLst/>
          </a:prstGeom>
        </p:spPr>
        <p:txBody>
          <a:bodyPr vert="horz" wrap="square" lIns="0" tIns="9525" rIns="0" bIns="0" rtlCol="0" anchor="ctr">
            <a:spAutoFit/>
          </a:bodyPr>
          <a:lstStyle/>
          <a:p>
            <a:pPr marL="9525">
              <a:lnSpc>
                <a:spcPct val="100000"/>
              </a:lnSpc>
              <a:spcBef>
                <a:spcPts val="75"/>
              </a:spcBef>
            </a:pPr>
            <a:r>
              <a:rPr sz="2000" dirty="0"/>
              <a:t>I </a:t>
            </a:r>
            <a:r>
              <a:rPr sz="2000" spc="-4" dirty="0"/>
              <a:t>cinque</a:t>
            </a:r>
            <a:r>
              <a:rPr sz="2000" spc="4" dirty="0"/>
              <a:t> </a:t>
            </a:r>
            <a:r>
              <a:rPr sz="2000" spc="-4" dirty="0"/>
              <a:t>«Obiettivi strategici» della</a:t>
            </a:r>
            <a:r>
              <a:rPr sz="2000" dirty="0"/>
              <a:t> </a:t>
            </a:r>
            <a:r>
              <a:rPr sz="2000" spc="-4" dirty="0"/>
              <a:t>coesione</a:t>
            </a:r>
            <a:r>
              <a:rPr sz="2000" spc="4" dirty="0"/>
              <a:t> </a:t>
            </a:r>
            <a:r>
              <a:rPr sz="2000" dirty="0" err="1"/>
              <a:t>nel</a:t>
            </a:r>
            <a:r>
              <a:rPr sz="2000" spc="-8" dirty="0"/>
              <a:t> </a:t>
            </a:r>
            <a:r>
              <a:rPr sz="2000" spc="-4" dirty="0"/>
              <a:t>2021-2027</a:t>
            </a:r>
          </a:p>
        </p:txBody>
      </p:sp>
      <p:sp>
        <p:nvSpPr>
          <p:cNvPr id="9" name="object 9"/>
          <p:cNvSpPr txBox="1"/>
          <p:nvPr/>
        </p:nvSpPr>
        <p:spPr>
          <a:xfrm>
            <a:off x="3702178" y="612295"/>
            <a:ext cx="3589020" cy="686438"/>
          </a:xfrm>
          <a:prstGeom prst="rect">
            <a:avLst/>
          </a:prstGeom>
        </p:spPr>
        <p:txBody>
          <a:bodyPr vert="horz" wrap="square" lIns="0" tIns="8096" rIns="0" bIns="0" rtlCol="0">
            <a:spAutoFit/>
          </a:bodyPr>
          <a:lstStyle/>
          <a:p>
            <a:pPr marL="9525" marR="3810">
              <a:lnSpc>
                <a:spcPct val="100699"/>
              </a:lnSpc>
              <a:spcBef>
                <a:spcPts val="64"/>
              </a:spcBef>
            </a:pPr>
            <a:r>
              <a:rPr sz="1100" spc="-4" dirty="0">
                <a:solidFill>
                  <a:schemeClr val="accent5">
                    <a:lumMod val="50000"/>
                  </a:schemeClr>
                </a:solidFill>
                <a:latin typeface="MuktaMahee Regular" panose="020B0000000000000000" pitchFamily="34" charset="77"/>
                <a:cs typeface="MuktaMahee Regular" panose="020B0000000000000000" pitchFamily="34" charset="77"/>
              </a:rPr>
              <a:t>Un’Europa</a:t>
            </a:r>
            <a:r>
              <a:rPr sz="1100" dirty="0">
                <a:solidFill>
                  <a:schemeClr val="accent5">
                    <a:lumMod val="50000"/>
                  </a:schemeClr>
                </a:solidFill>
                <a:latin typeface="MuktaMahee Regular" panose="020B0000000000000000" pitchFamily="34" charset="77"/>
                <a:cs typeface="MuktaMahee Regular" panose="020B0000000000000000" pitchFamily="34" charset="77"/>
              </a:rPr>
              <a:t> più</a:t>
            </a:r>
            <a:r>
              <a:rPr sz="1100" spc="-4" dirty="0">
                <a:solidFill>
                  <a:schemeClr val="accent5">
                    <a:lumMod val="50000"/>
                  </a:schemeClr>
                </a:solidFill>
                <a:latin typeface="MuktaMahee Regular" panose="020B0000000000000000" pitchFamily="34" charset="77"/>
                <a:cs typeface="MuktaMahee Regular" panose="020B0000000000000000" pitchFamily="34" charset="77"/>
              </a:rPr>
              <a:t> competitiva</a:t>
            </a:r>
            <a:r>
              <a:rPr sz="1100" dirty="0">
                <a:solidFill>
                  <a:schemeClr val="accent5">
                    <a:lumMod val="50000"/>
                  </a:schemeClr>
                </a:solidFill>
                <a:latin typeface="MuktaMahee Regular" panose="020B0000000000000000" pitchFamily="34" charset="77"/>
                <a:cs typeface="MuktaMahee Regular" panose="020B0000000000000000" pitchFamily="34" charset="77"/>
              </a:rPr>
              <a:t> e</a:t>
            </a:r>
            <a:r>
              <a:rPr sz="1100" spc="-4" dirty="0">
                <a:solidFill>
                  <a:schemeClr val="accent5">
                    <a:lumMod val="50000"/>
                  </a:schemeClr>
                </a:solidFill>
                <a:latin typeface="MuktaMahee Regular" panose="020B0000000000000000" pitchFamily="34" charset="77"/>
                <a:cs typeface="MuktaMahee Regular" panose="020B0000000000000000" pitchFamily="34" charset="77"/>
              </a:rPr>
              <a:t> intelligente </a:t>
            </a:r>
            <a:r>
              <a:rPr sz="1100" spc="-11" dirty="0">
                <a:solidFill>
                  <a:schemeClr val="accent5">
                    <a:lumMod val="50000"/>
                  </a:schemeClr>
                </a:solidFill>
                <a:latin typeface="MuktaMahee Regular" panose="020B0000000000000000" pitchFamily="34" charset="77"/>
                <a:cs typeface="MuktaMahee Regular" panose="020B0000000000000000" pitchFamily="34" charset="77"/>
              </a:rPr>
              <a:t>attraverso</a:t>
            </a:r>
            <a:r>
              <a:rPr sz="1100" spc="-4" dirty="0">
                <a:solidFill>
                  <a:schemeClr val="accent5">
                    <a:lumMod val="50000"/>
                  </a:schemeClr>
                </a:solidFill>
                <a:latin typeface="MuktaMahee Regular" panose="020B0000000000000000" pitchFamily="34" charset="77"/>
                <a:cs typeface="MuktaMahee Regular" panose="020B0000000000000000" pitchFamily="34" charset="77"/>
              </a:rPr>
              <a:t> </a:t>
            </a:r>
            <a:r>
              <a:rPr sz="1100" dirty="0">
                <a:solidFill>
                  <a:schemeClr val="accent5">
                    <a:lumMod val="50000"/>
                  </a:schemeClr>
                </a:solidFill>
                <a:latin typeface="MuktaMahee Regular" panose="020B0000000000000000" pitchFamily="34" charset="77"/>
                <a:cs typeface="MuktaMahee Regular" panose="020B0000000000000000" pitchFamily="34" charset="77"/>
              </a:rPr>
              <a:t>la </a:t>
            </a:r>
            <a:r>
              <a:rPr sz="1100" spc="-8" dirty="0">
                <a:solidFill>
                  <a:schemeClr val="accent5">
                    <a:lumMod val="50000"/>
                  </a:schemeClr>
                </a:solidFill>
                <a:latin typeface="MuktaMahee Regular" panose="020B0000000000000000" pitchFamily="34" charset="77"/>
                <a:cs typeface="MuktaMahee Regular" panose="020B0000000000000000" pitchFamily="34" charset="77"/>
              </a:rPr>
              <a:t>promozione </a:t>
            </a:r>
            <a:r>
              <a:rPr sz="1100" spc="-229" dirty="0">
                <a:solidFill>
                  <a:schemeClr val="accent5">
                    <a:lumMod val="50000"/>
                  </a:schemeClr>
                </a:solidFill>
                <a:latin typeface="MuktaMahee Regular" panose="020B0000000000000000" pitchFamily="34" charset="77"/>
                <a:cs typeface="MuktaMahee Regular" panose="020B0000000000000000" pitchFamily="34" charset="77"/>
              </a:rPr>
              <a:t> </a:t>
            </a:r>
            <a:r>
              <a:rPr sz="1100" dirty="0">
                <a:solidFill>
                  <a:schemeClr val="accent5">
                    <a:lumMod val="50000"/>
                  </a:schemeClr>
                </a:solidFill>
                <a:latin typeface="MuktaMahee Regular" panose="020B0000000000000000" pitchFamily="34" charset="77"/>
                <a:cs typeface="MuktaMahee Regular" panose="020B0000000000000000" pitchFamily="34" charset="77"/>
              </a:rPr>
              <a:t>di</a:t>
            </a:r>
            <a:r>
              <a:rPr sz="1100" spc="-4" dirty="0">
                <a:solidFill>
                  <a:schemeClr val="accent5">
                    <a:lumMod val="50000"/>
                  </a:schemeClr>
                </a:solidFill>
                <a:latin typeface="MuktaMahee Regular" panose="020B0000000000000000" pitchFamily="34" charset="77"/>
                <a:cs typeface="MuktaMahee Regular" panose="020B0000000000000000" pitchFamily="34" charset="77"/>
              </a:rPr>
              <a:t> </a:t>
            </a:r>
            <a:r>
              <a:rPr sz="1100" dirty="0">
                <a:solidFill>
                  <a:schemeClr val="accent5">
                    <a:lumMod val="50000"/>
                  </a:schemeClr>
                </a:solidFill>
                <a:latin typeface="MuktaMahee Regular" panose="020B0000000000000000" pitchFamily="34" charset="77"/>
                <a:cs typeface="MuktaMahee Regular" panose="020B0000000000000000" pitchFamily="34" charset="77"/>
              </a:rPr>
              <a:t>una</a:t>
            </a:r>
            <a:r>
              <a:rPr sz="1100" spc="-4" dirty="0">
                <a:solidFill>
                  <a:schemeClr val="accent5">
                    <a:lumMod val="50000"/>
                  </a:schemeClr>
                </a:solidFill>
                <a:latin typeface="MuktaMahee Regular" panose="020B0000000000000000" pitchFamily="34" charset="77"/>
                <a:cs typeface="MuktaMahee Regular" panose="020B0000000000000000" pitchFamily="34" charset="77"/>
              </a:rPr>
              <a:t> </a:t>
            </a:r>
            <a:r>
              <a:rPr sz="1100" b="1" spc="-8" dirty="0">
                <a:solidFill>
                  <a:schemeClr val="accent5">
                    <a:lumMod val="50000"/>
                  </a:schemeClr>
                </a:solidFill>
                <a:latin typeface="MuktaMahee Regular" panose="020B0000000000000000" pitchFamily="34" charset="77"/>
                <a:cs typeface="MuktaMahee Regular" panose="020B0000000000000000" pitchFamily="34" charset="77"/>
              </a:rPr>
              <a:t>trasformazione</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 </a:t>
            </a:r>
            <a:r>
              <a:rPr sz="1100" b="1" spc="-8" dirty="0">
                <a:solidFill>
                  <a:schemeClr val="accent5">
                    <a:lumMod val="50000"/>
                  </a:schemeClr>
                </a:solidFill>
                <a:latin typeface="MuktaMahee Regular" panose="020B0000000000000000" pitchFamily="34" charset="77"/>
                <a:cs typeface="MuktaMahee Regular" panose="020B0000000000000000" pitchFamily="34" charset="77"/>
              </a:rPr>
              <a:t>economica</a:t>
            </a:r>
            <a:r>
              <a:rPr sz="1100" b="1" dirty="0">
                <a:solidFill>
                  <a:schemeClr val="accent5">
                    <a:lumMod val="50000"/>
                  </a:schemeClr>
                </a:solidFill>
                <a:latin typeface="MuktaMahee Regular" panose="020B0000000000000000" pitchFamily="34" charset="77"/>
                <a:cs typeface="MuktaMahee Regular" panose="020B0000000000000000" pitchFamily="34" charset="77"/>
              </a:rPr>
              <a:t> </a:t>
            </a:r>
            <a:r>
              <a:rPr sz="1100" b="1" spc="-8" dirty="0">
                <a:solidFill>
                  <a:schemeClr val="accent5">
                    <a:lumMod val="50000"/>
                  </a:schemeClr>
                </a:solidFill>
                <a:latin typeface="MuktaMahee Regular" panose="020B0000000000000000" pitchFamily="34" charset="77"/>
                <a:cs typeface="MuktaMahee Regular" panose="020B0000000000000000" pitchFamily="34" charset="77"/>
              </a:rPr>
              <a:t>innovativa</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 </a:t>
            </a:r>
            <a:r>
              <a:rPr sz="1100" b="1" dirty="0">
                <a:solidFill>
                  <a:schemeClr val="accent5">
                    <a:lumMod val="50000"/>
                  </a:schemeClr>
                </a:solidFill>
                <a:latin typeface="MuktaMahee Regular" panose="020B0000000000000000" pitchFamily="34" charset="77"/>
                <a:cs typeface="MuktaMahee Regular" panose="020B0000000000000000" pitchFamily="34" charset="77"/>
              </a:rPr>
              <a:t>e</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 intelligente</a:t>
            </a:r>
            <a:r>
              <a:rPr sz="1100" b="1" dirty="0">
                <a:solidFill>
                  <a:schemeClr val="accent5">
                    <a:lumMod val="50000"/>
                  </a:schemeClr>
                </a:solidFill>
                <a:latin typeface="MuktaMahee Regular" panose="020B0000000000000000" pitchFamily="34" charset="77"/>
                <a:cs typeface="MuktaMahee Regular" panose="020B0000000000000000" pitchFamily="34" charset="77"/>
              </a:rPr>
              <a:t> </a:t>
            </a:r>
            <a:r>
              <a:rPr sz="1100" dirty="0">
                <a:solidFill>
                  <a:schemeClr val="accent5">
                    <a:lumMod val="50000"/>
                  </a:schemeClr>
                </a:solidFill>
                <a:latin typeface="MuktaMahee Regular" panose="020B0000000000000000" pitchFamily="34" charset="77"/>
                <a:cs typeface="MuktaMahee Regular" panose="020B0000000000000000" pitchFamily="34" charset="77"/>
              </a:rPr>
              <a:t>e</a:t>
            </a:r>
            <a:r>
              <a:rPr sz="1100" spc="-4" dirty="0">
                <a:solidFill>
                  <a:schemeClr val="accent5">
                    <a:lumMod val="50000"/>
                  </a:schemeClr>
                </a:solidFill>
                <a:latin typeface="MuktaMahee Regular" panose="020B0000000000000000" pitchFamily="34" charset="77"/>
                <a:cs typeface="MuktaMahee Regular" panose="020B0000000000000000" pitchFamily="34" charset="77"/>
              </a:rPr>
              <a:t> </a:t>
            </a:r>
            <a:r>
              <a:rPr sz="1100" dirty="0">
                <a:solidFill>
                  <a:schemeClr val="accent5">
                    <a:lumMod val="50000"/>
                  </a:schemeClr>
                </a:solidFill>
                <a:latin typeface="MuktaMahee Regular" panose="020B0000000000000000" pitchFamily="34" charset="77"/>
                <a:cs typeface="MuktaMahee Regular" panose="020B0000000000000000" pitchFamily="34" charset="77"/>
              </a:rPr>
              <a:t>della </a:t>
            </a:r>
            <a:r>
              <a:rPr sz="1100" spc="4" dirty="0">
                <a:solidFill>
                  <a:schemeClr val="accent5">
                    <a:lumMod val="50000"/>
                  </a:schemeClr>
                </a:solidFill>
                <a:latin typeface="MuktaMahee Regular" panose="020B0000000000000000" pitchFamily="34" charset="77"/>
                <a:cs typeface="MuktaMahee Regular" panose="020B0000000000000000" pitchFamily="34" charset="77"/>
              </a:rPr>
              <a:t> </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connettività regionale</a:t>
            </a:r>
            <a:r>
              <a:rPr sz="1100" b="1" dirty="0">
                <a:solidFill>
                  <a:schemeClr val="accent5">
                    <a:lumMod val="50000"/>
                  </a:schemeClr>
                </a:solidFill>
                <a:latin typeface="MuktaMahee Regular" panose="020B0000000000000000" pitchFamily="34" charset="77"/>
                <a:cs typeface="MuktaMahee Regular" panose="020B0000000000000000" pitchFamily="34" charset="77"/>
              </a:rPr>
              <a:t> </a:t>
            </a:r>
            <a:r>
              <a:rPr sz="1100" dirty="0">
                <a:solidFill>
                  <a:schemeClr val="accent5">
                    <a:lumMod val="50000"/>
                  </a:schemeClr>
                </a:solidFill>
                <a:latin typeface="MuktaMahee Regular" panose="020B0000000000000000" pitchFamily="34" charset="77"/>
                <a:cs typeface="MuktaMahee Regular" panose="020B0000000000000000" pitchFamily="34" charset="77"/>
              </a:rPr>
              <a:t>alle </a:t>
            </a:r>
            <a:r>
              <a:rPr sz="1100" spc="-4" dirty="0">
                <a:solidFill>
                  <a:schemeClr val="accent5">
                    <a:lumMod val="50000"/>
                  </a:schemeClr>
                </a:solidFill>
                <a:latin typeface="MuktaMahee Regular" panose="020B0000000000000000" pitchFamily="34" charset="77"/>
                <a:cs typeface="MuktaMahee Regular" panose="020B0000000000000000" pitchFamily="34" charset="77"/>
              </a:rPr>
              <a:t>tecnologie</a:t>
            </a:r>
            <a:r>
              <a:rPr sz="1100" dirty="0">
                <a:solidFill>
                  <a:schemeClr val="accent5">
                    <a:lumMod val="50000"/>
                  </a:schemeClr>
                </a:solidFill>
                <a:latin typeface="MuktaMahee Regular" panose="020B0000000000000000" pitchFamily="34" charset="77"/>
                <a:cs typeface="MuktaMahee Regular" panose="020B0000000000000000" pitchFamily="34" charset="77"/>
              </a:rPr>
              <a:t> della</a:t>
            </a:r>
            <a:r>
              <a:rPr sz="1100" spc="-4" dirty="0">
                <a:solidFill>
                  <a:schemeClr val="accent5">
                    <a:lumMod val="50000"/>
                  </a:schemeClr>
                </a:solidFill>
                <a:latin typeface="MuktaMahee Regular" panose="020B0000000000000000" pitchFamily="34" charset="77"/>
                <a:cs typeface="MuktaMahee Regular" panose="020B0000000000000000" pitchFamily="34" charset="77"/>
              </a:rPr>
              <a:t> I&amp;C</a:t>
            </a:r>
            <a:endParaRPr sz="1100" dirty="0">
              <a:solidFill>
                <a:schemeClr val="accent5">
                  <a:lumMod val="50000"/>
                </a:schemeClr>
              </a:solidFill>
              <a:latin typeface="MuktaMahee Regular" panose="020B0000000000000000" pitchFamily="34" charset="77"/>
              <a:cs typeface="MuktaMahee Regular" panose="020B0000000000000000" pitchFamily="34" charset="77"/>
            </a:endParaRPr>
          </a:p>
        </p:txBody>
      </p:sp>
      <p:sp>
        <p:nvSpPr>
          <p:cNvPr id="10" name="object 10"/>
          <p:cNvSpPr txBox="1"/>
          <p:nvPr/>
        </p:nvSpPr>
        <p:spPr>
          <a:xfrm>
            <a:off x="3706309" y="1400175"/>
            <a:ext cx="3776362" cy="1194558"/>
          </a:xfrm>
          <a:prstGeom prst="rect">
            <a:avLst/>
          </a:prstGeom>
        </p:spPr>
        <p:txBody>
          <a:bodyPr vert="horz" wrap="square" lIns="0" tIns="9525" rIns="0" bIns="0" rtlCol="0">
            <a:spAutoFit/>
          </a:bodyPr>
          <a:lstStyle/>
          <a:p>
            <a:pPr marL="9525" marR="3810">
              <a:spcBef>
                <a:spcPts val="75"/>
              </a:spcBef>
            </a:pPr>
            <a:r>
              <a:rPr sz="1100" spc="-4" dirty="0">
                <a:solidFill>
                  <a:schemeClr val="accent5">
                    <a:lumMod val="50000"/>
                  </a:schemeClr>
                </a:solidFill>
                <a:latin typeface="MuktaMahee Regular" panose="020B0000000000000000" pitchFamily="34" charset="77"/>
                <a:cs typeface="MuktaMahee Regular" panose="020B0000000000000000" pitchFamily="34" charset="77"/>
              </a:rPr>
              <a:t>Un’Europa</a:t>
            </a:r>
            <a:r>
              <a:rPr sz="1100" spc="19" dirty="0">
                <a:solidFill>
                  <a:schemeClr val="accent5">
                    <a:lumMod val="50000"/>
                  </a:schemeClr>
                </a:solidFill>
                <a:latin typeface="MuktaMahee Regular" panose="020B0000000000000000" pitchFamily="34" charset="77"/>
                <a:cs typeface="MuktaMahee Regular" panose="020B0000000000000000" pitchFamily="34" charset="77"/>
              </a:rPr>
              <a:t> </a:t>
            </a:r>
            <a:r>
              <a:rPr sz="1100" spc="-4" dirty="0">
                <a:solidFill>
                  <a:schemeClr val="accent5">
                    <a:lumMod val="50000"/>
                  </a:schemeClr>
                </a:solidFill>
                <a:latin typeface="MuktaMahee Regular" panose="020B0000000000000000" pitchFamily="34" charset="77"/>
                <a:cs typeface="MuktaMahee Regular" panose="020B0000000000000000" pitchFamily="34" charset="77"/>
              </a:rPr>
              <a:t>resiliente,</a:t>
            </a:r>
            <a:r>
              <a:rPr sz="1100" spc="19" dirty="0">
                <a:solidFill>
                  <a:schemeClr val="accent5">
                    <a:lumMod val="50000"/>
                  </a:schemeClr>
                </a:solidFill>
                <a:latin typeface="MuktaMahee Regular" panose="020B0000000000000000" pitchFamily="34" charset="77"/>
                <a:cs typeface="MuktaMahee Regular" panose="020B0000000000000000" pitchFamily="34" charset="77"/>
              </a:rPr>
              <a:t> </a:t>
            </a:r>
            <a:r>
              <a:rPr sz="1100" dirty="0">
                <a:solidFill>
                  <a:schemeClr val="accent5">
                    <a:lumMod val="50000"/>
                  </a:schemeClr>
                </a:solidFill>
                <a:latin typeface="MuktaMahee Regular" panose="020B0000000000000000" pitchFamily="34" charset="77"/>
                <a:cs typeface="MuktaMahee Regular" panose="020B0000000000000000" pitchFamily="34" charset="77"/>
              </a:rPr>
              <a:t>più</a:t>
            </a:r>
            <a:r>
              <a:rPr sz="1100" spc="15" dirty="0">
                <a:solidFill>
                  <a:schemeClr val="accent5">
                    <a:lumMod val="50000"/>
                  </a:schemeClr>
                </a:solidFill>
                <a:latin typeface="MuktaMahee Regular" panose="020B0000000000000000" pitchFamily="34" charset="77"/>
                <a:cs typeface="MuktaMahee Regular" panose="020B0000000000000000" pitchFamily="34" charset="77"/>
              </a:rPr>
              <a:t> </a:t>
            </a:r>
            <a:r>
              <a:rPr sz="1100" spc="-8" dirty="0">
                <a:solidFill>
                  <a:schemeClr val="accent5">
                    <a:lumMod val="50000"/>
                  </a:schemeClr>
                </a:solidFill>
                <a:latin typeface="MuktaMahee Regular" panose="020B0000000000000000" pitchFamily="34" charset="77"/>
                <a:cs typeface="MuktaMahee Regular" panose="020B0000000000000000" pitchFamily="34" charset="77"/>
              </a:rPr>
              <a:t>verde</a:t>
            </a:r>
            <a:r>
              <a:rPr sz="1100" spc="19" dirty="0">
                <a:solidFill>
                  <a:schemeClr val="accent5">
                    <a:lumMod val="50000"/>
                  </a:schemeClr>
                </a:solidFill>
                <a:latin typeface="MuktaMahee Regular" panose="020B0000000000000000" pitchFamily="34" charset="77"/>
                <a:cs typeface="MuktaMahee Regular" panose="020B0000000000000000" pitchFamily="34" charset="77"/>
              </a:rPr>
              <a:t> </a:t>
            </a:r>
            <a:r>
              <a:rPr sz="1100" dirty="0">
                <a:solidFill>
                  <a:schemeClr val="accent5">
                    <a:lumMod val="50000"/>
                  </a:schemeClr>
                </a:solidFill>
                <a:latin typeface="MuktaMahee Regular" panose="020B0000000000000000" pitchFamily="34" charset="77"/>
                <a:cs typeface="MuktaMahee Regular" panose="020B0000000000000000" pitchFamily="34" charset="77"/>
              </a:rPr>
              <a:t>e</a:t>
            </a:r>
            <a:r>
              <a:rPr sz="1100" spc="19" dirty="0">
                <a:solidFill>
                  <a:schemeClr val="accent5">
                    <a:lumMod val="50000"/>
                  </a:schemeClr>
                </a:solidFill>
                <a:latin typeface="MuktaMahee Regular" panose="020B0000000000000000" pitchFamily="34" charset="77"/>
                <a:cs typeface="MuktaMahee Regular" panose="020B0000000000000000" pitchFamily="34" charset="77"/>
              </a:rPr>
              <a:t> </a:t>
            </a:r>
            <a:r>
              <a:rPr sz="1100" dirty="0">
                <a:solidFill>
                  <a:schemeClr val="accent5">
                    <a:lumMod val="50000"/>
                  </a:schemeClr>
                </a:solidFill>
                <a:latin typeface="MuktaMahee Regular" panose="020B0000000000000000" pitchFamily="34" charset="77"/>
                <a:cs typeface="MuktaMahee Regular" panose="020B0000000000000000" pitchFamily="34" charset="77"/>
              </a:rPr>
              <a:t>a</a:t>
            </a:r>
            <a:r>
              <a:rPr sz="1100" spc="19" dirty="0">
                <a:solidFill>
                  <a:schemeClr val="accent5">
                    <a:lumMod val="50000"/>
                  </a:schemeClr>
                </a:solidFill>
                <a:latin typeface="MuktaMahee Regular" panose="020B0000000000000000" pitchFamily="34" charset="77"/>
                <a:cs typeface="MuktaMahee Regular" panose="020B0000000000000000" pitchFamily="34" charset="77"/>
              </a:rPr>
              <a:t> </a:t>
            </a:r>
            <a:r>
              <a:rPr sz="1100" dirty="0">
                <a:solidFill>
                  <a:schemeClr val="accent5">
                    <a:lumMod val="50000"/>
                  </a:schemeClr>
                </a:solidFill>
                <a:latin typeface="MuktaMahee Regular" panose="020B0000000000000000" pitchFamily="34" charset="77"/>
                <a:cs typeface="MuktaMahee Regular" panose="020B0000000000000000" pitchFamily="34" charset="77"/>
              </a:rPr>
              <a:t>basse</a:t>
            </a:r>
            <a:r>
              <a:rPr sz="1100" spc="19" dirty="0">
                <a:solidFill>
                  <a:schemeClr val="accent5">
                    <a:lumMod val="50000"/>
                  </a:schemeClr>
                </a:solidFill>
                <a:latin typeface="MuktaMahee Regular" panose="020B0000000000000000" pitchFamily="34" charset="77"/>
                <a:cs typeface="MuktaMahee Regular" panose="020B0000000000000000" pitchFamily="34" charset="77"/>
              </a:rPr>
              <a:t> </a:t>
            </a:r>
            <a:r>
              <a:rPr sz="1100" spc="-4" dirty="0">
                <a:solidFill>
                  <a:schemeClr val="accent5">
                    <a:lumMod val="50000"/>
                  </a:schemeClr>
                </a:solidFill>
                <a:latin typeface="MuktaMahee Regular" panose="020B0000000000000000" pitchFamily="34" charset="77"/>
                <a:cs typeface="MuktaMahee Regular" panose="020B0000000000000000" pitchFamily="34" charset="77"/>
              </a:rPr>
              <a:t>emissioni</a:t>
            </a:r>
            <a:r>
              <a:rPr sz="1100" spc="19" dirty="0">
                <a:solidFill>
                  <a:schemeClr val="accent5">
                    <a:lumMod val="50000"/>
                  </a:schemeClr>
                </a:solidFill>
                <a:latin typeface="MuktaMahee Regular" panose="020B0000000000000000" pitchFamily="34" charset="77"/>
                <a:cs typeface="MuktaMahee Regular" panose="020B0000000000000000" pitchFamily="34" charset="77"/>
              </a:rPr>
              <a:t> </a:t>
            </a:r>
            <a:r>
              <a:rPr sz="1100" dirty="0">
                <a:solidFill>
                  <a:schemeClr val="accent5">
                    <a:lumMod val="50000"/>
                  </a:schemeClr>
                </a:solidFill>
                <a:latin typeface="MuktaMahee Regular" panose="020B0000000000000000" pitchFamily="34" charset="77"/>
                <a:cs typeface="MuktaMahee Regular" panose="020B0000000000000000" pitchFamily="34" charset="77"/>
              </a:rPr>
              <a:t>di</a:t>
            </a:r>
            <a:r>
              <a:rPr sz="1100" spc="15" dirty="0">
                <a:solidFill>
                  <a:schemeClr val="accent5">
                    <a:lumMod val="50000"/>
                  </a:schemeClr>
                </a:solidFill>
                <a:latin typeface="MuktaMahee Regular" panose="020B0000000000000000" pitchFamily="34" charset="77"/>
                <a:cs typeface="MuktaMahee Regular" panose="020B0000000000000000" pitchFamily="34" charset="77"/>
              </a:rPr>
              <a:t> </a:t>
            </a:r>
            <a:r>
              <a:rPr sz="1100" spc="-4" dirty="0">
                <a:solidFill>
                  <a:schemeClr val="accent5">
                    <a:lumMod val="50000"/>
                  </a:schemeClr>
                </a:solidFill>
                <a:latin typeface="MuktaMahee Regular" panose="020B0000000000000000" pitchFamily="34" charset="77"/>
                <a:cs typeface="MuktaMahee Regular" panose="020B0000000000000000" pitchFamily="34" charset="77"/>
              </a:rPr>
              <a:t>carbonio </a:t>
            </a:r>
            <a:r>
              <a:rPr sz="1100" dirty="0">
                <a:solidFill>
                  <a:schemeClr val="accent5">
                    <a:lumMod val="50000"/>
                  </a:schemeClr>
                </a:solidFill>
                <a:latin typeface="MuktaMahee Regular" panose="020B0000000000000000" pitchFamily="34" charset="77"/>
                <a:cs typeface="MuktaMahee Regular" panose="020B0000000000000000" pitchFamily="34" charset="77"/>
              </a:rPr>
              <a:t> </a:t>
            </a:r>
            <a:r>
              <a:rPr sz="1100" spc="-4" dirty="0">
                <a:solidFill>
                  <a:schemeClr val="accent5">
                    <a:lumMod val="50000"/>
                  </a:schemeClr>
                </a:solidFill>
                <a:latin typeface="MuktaMahee Regular" panose="020B0000000000000000" pitchFamily="34" charset="77"/>
                <a:cs typeface="MuktaMahee Regular" panose="020B0000000000000000" pitchFamily="34" charset="77"/>
              </a:rPr>
              <a:t>ma</a:t>
            </a:r>
            <a:r>
              <a:rPr sz="1100" dirty="0">
                <a:solidFill>
                  <a:schemeClr val="accent5">
                    <a:lumMod val="50000"/>
                  </a:schemeClr>
                </a:solidFill>
                <a:latin typeface="MuktaMahee Regular" panose="020B0000000000000000" pitchFamily="34" charset="77"/>
                <a:cs typeface="MuktaMahee Regular" panose="020B0000000000000000" pitchFamily="34" charset="77"/>
              </a:rPr>
              <a:t> in</a:t>
            </a:r>
            <a:r>
              <a:rPr sz="1100" spc="-4" dirty="0">
                <a:solidFill>
                  <a:schemeClr val="accent5">
                    <a:lumMod val="50000"/>
                  </a:schemeClr>
                </a:solidFill>
                <a:latin typeface="MuktaMahee Regular" panose="020B0000000000000000" pitchFamily="34" charset="77"/>
                <a:cs typeface="MuktaMahee Regular" panose="020B0000000000000000" pitchFamily="34" charset="77"/>
              </a:rPr>
              <a:t> transizione </a:t>
            </a:r>
            <a:r>
              <a:rPr sz="1100" spc="-8" dirty="0">
                <a:solidFill>
                  <a:schemeClr val="accent5">
                    <a:lumMod val="50000"/>
                  </a:schemeClr>
                </a:solidFill>
                <a:latin typeface="MuktaMahee Regular" panose="020B0000000000000000" pitchFamily="34" charset="77"/>
                <a:cs typeface="MuktaMahee Regular" panose="020B0000000000000000" pitchFamily="34" charset="77"/>
              </a:rPr>
              <a:t>verso</a:t>
            </a:r>
            <a:r>
              <a:rPr sz="1100" dirty="0">
                <a:solidFill>
                  <a:schemeClr val="accent5">
                    <a:lumMod val="50000"/>
                  </a:schemeClr>
                </a:solidFill>
                <a:latin typeface="MuktaMahee Regular" panose="020B0000000000000000" pitchFamily="34" charset="77"/>
                <a:cs typeface="MuktaMahee Regular" panose="020B0000000000000000" pitchFamily="34" charset="77"/>
              </a:rPr>
              <a:t> </a:t>
            </a:r>
            <a:r>
              <a:rPr sz="1100" spc="-11" dirty="0">
                <a:solidFill>
                  <a:schemeClr val="accent5">
                    <a:lumMod val="50000"/>
                  </a:schemeClr>
                </a:solidFill>
                <a:latin typeface="MuktaMahee Regular" panose="020B0000000000000000" pitchFamily="34" charset="77"/>
                <a:cs typeface="MuktaMahee Regular" panose="020B0000000000000000" pitchFamily="34" charset="77"/>
              </a:rPr>
              <a:t>un’economia</a:t>
            </a:r>
            <a:r>
              <a:rPr sz="1100" dirty="0">
                <a:solidFill>
                  <a:schemeClr val="accent5">
                    <a:lumMod val="50000"/>
                  </a:schemeClr>
                </a:solidFill>
                <a:latin typeface="MuktaMahee Regular" panose="020B0000000000000000" pitchFamily="34" charset="77"/>
                <a:cs typeface="MuktaMahee Regular" panose="020B0000000000000000" pitchFamily="34" charset="77"/>
              </a:rPr>
              <a:t> a </a:t>
            </a:r>
            <a:r>
              <a:rPr sz="1100" spc="-11" dirty="0">
                <a:solidFill>
                  <a:schemeClr val="accent5">
                    <a:lumMod val="50000"/>
                  </a:schemeClr>
                </a:solidFill>
                <a:latin typeface="MuktaMahee Regular" panose="020B0000000000000000" pitchFamily="34" charset="77"/>
                <a:cs typeface="MuktaMahee Regular" panose="020B0000000000000000" pitchFamily="34" charset="77"/>
              </a:rPr>
              <a:t>zero</a:t>
            </a:r>
            <a:r>
              <a:rPr sz="1100" dirty="0">
                <a:solidFill>
                  <a:schemeClr val="accent5">
                    <a:lumMod val="50000"/>
                  </a:schemeClr>
                </a:solidFill>
                <a:latin typeface="MuktaMahee Regular" panose="020B0000000000000000" pitchFamily="34" charset="77"/>
                <a:cs typeface="MuktaMahee Regular" panose="020B0000000000000000" pitchFamily="34" charset="77"/>
              </a:rPr>
              <a:t> </a:t>
            </a:r>
            <a:r>
              <a:rPr sz="1100" spc="-4" dirty="0">
                <a:solidFill>
                  <a:schemeClr val="accent5">
                    <a:lumMod val="50000"/>
                  </a:schemeClr>
                </a:solidFill>
                <a:latin typeface="MuktaMahee Regular" panose="020B0000000000000000" pitchFamily="34" charset="77"/>
                <a:cs typeface="MuktaMahee Regular" panose="020B0000000000000000" pitchFamily="34" charset="77"/>
              </a:rPr>
              <a:t>emissioni</a:t>
            </a:r>
            <a:r>
              <a:rPr sz="1100" dirty="0">
                <a:solidFill>
                  <a:schemeClr val="accent5">
                    <a:lumMod val="50000"/>
                  </a:schemeClr>
                </a:solidFill>
                <a:latin typeface="MuktaMahee Regular" panose="020B0000000000000000" pitchFamily="34" charset="77"/>
                <a:cs typeface="MuktaMahee Regular" panose="020B0000000000000000" pitchFamily="34" charset="77"/>
              </a:rPr>
              <a:t> </a:t>
            </a:r>
            <a:r>
              <a:rPr sz="1100" spc="-8" dirty="0">
                <a:solidFill>
                  <a:schemeClr val="accent5">
                    <a:lumMod val="50000"/>
                  </a:schemeClr>
                </a:solidFill>
                <a:latin typeface="MuktaMahee Regular" panose="020B0000000000000000" pitchFamily="34" charset="77"/>
                <a:cs typeface="MuktaMahee Regular" panose="020B0000000000000000" pitchFamily="34" charset="77"/>
              </a:rPr>
              <a:t>nette</a:t>
            </a:r>
            <a:r>
              <a:rPr sz="1100" spc="-4" dirty="0">
                <a:solidFill>
                  <a:schemeClr val="accent5">
                    <a:lumMod val="50000"/>
                  </a:schemeClr>
                </a:solidFill>
                <a:latin typeface="MuktaMahee Regular" panose="020B0000000000000000" pitchFamily="34" charset="77"/>
                <a:cs typeface="MuktaMahee Regular" panose="020B0000000000000000" pitchFamily="34" charset="77"/>
              </a:rPr>
              <a:t> </a:t>
            </a:r>
            <a:r>
              <a:rPr sz="1100" dirty="0">
                <a:solidFill>
                  <a:schemeClr val="accent5">
                    <a:lumMod val="50000"/>
                  </a:schemeClr>
                </a:solidFill>
                <a:latin typeface="MuktaMahee Regular" panose="020B0000000000000000" pitchFamily="34" charset="77"/>
                <a:cs typeface="MuktaMahee Regular" panose="020B0000000000000000" pitchFamily="34" charset="77"/>
              </a:rPr>
              <a:t>di </a:t>
            </a:r>
            <a:r>
              <a:rPr sz="1100" spc="4" dirty="0">
                <a:solidFill>
                  <a:schemeClr val="accent5">
                    <a:lumMod val="50000"/>
                  </a:schemeClr>
                </a:solidFill>
                <a:latin typeface="MuktaMahee Regular" panose="020B0000000000000000" pitchFamily="34" charset="77"/>
                <a:cs typeface="MuktaMahee Regular" panose="020B0000000000000000" pitchFamily="34" charset="77"/>
              </a:rPr>
              <a:t> </a:t>
            </a:r>
            <a:r>
              <a:rPr sz="1100" spc="-4" dirty="0">
                <a:solidFill>
                  <a:schemeClr val="accent5">
                    <a:lumMod val="50000"/>
                  </a:schemeClr>
                </a:solidFill>
                <a:latin typeface="MuktaMahee Regular" panose="020B0000000000000000" pitchFamily="34" charset="77"/>
                <a:cs typeface="MuktaMahee Regular" panose="020B0000000000000000" pitchFamily="34" charset="77"/>
              </a:rPr>
              <a:t>carbonio</a:t>
            </a:r>
            <a:r>
              <a:rPr sz="1100" spc="-8" dirty="0">
                <a:solidFill>
                  <a:schemeClr val="accent5">
                    <a:lumMod val="50000"/>
                  </a:schemeClr>
                </a:solidFill>
                <a:latin typeface="MuktaMahee Regular" panose="020B0000000000000000" pitchFamily="34" charset="77"/>
                <a:cs typeface="MuktaMahee Regular" panose="020B0000000000000000" pitchFamily="34" charset="77"/>
              </a:rPr>
              <a:t> </a:t>
            </a:r>
            <a:r>
              <a:rPr sz="1100" spc="-11" dirty="0">
                <a:solidFill>
                  <a:schemeClr val="accent5">
                    <a:lumMod val="50000"/>
                  </a:schemeClr>
                </a:solidFill>
                <a:latin typeface="MuktaMahee Regular" panose="020B0000000000000000" pitchFamily="34" charset="77"/>
                <a:cs typeface="MuktaMahee Regular" panose="020B0000000000000000" pitchFamily="34" charset="77"/>
              </a:rPr>
              <a:t>attraverso</a:t>
            </a:r>
            <a:r>
              <a:rPr sz="1100" spc="-8" dirty="0">
                <a:solidFill>
                  <a:schemeClr val="accent5">
                    <a:lumMod val="50000"/>
                  </a:schemeClr>
                </a:solidFill>
                <a:latin typeface="MuktaMahee Regular" panose="020B0000000000000000" pitchFamily="34" charset="77"/>
                <a:cs typeface="MuktaMahee Regular" panose="020B0000000000000000" pitchFamily="34" charset="77"/>
              </a:rPr>
              <a:t> </a:t>
            </a:r>
            <a:r>
              <a:rPr sz="1100" dirty="0">
                <a:solidFill>
                  <a:schemeClr val="accent5">
                    <a:lumMod val="50000"/>
                  </a:schemeClr>
                </a:solidFill>
                <a:latin typeface="MuktaMahee Regular" panose="020B0000000000000000" pitchFamily="34" charset="77"/>
                <a:cs typeface="MuktaMahee Regular" panose="020B0000000000000000" pitchFamily="34" charset="77"/>
              </a:rPr>
              <a:t>la </a:t>
            </a:r>
            <a:r>
              <a:rPr sz="1100" spc="-8" dirty="0">
                <a:solidFill>
                  <a:schemeClr val="accent5">
                    <a:lumMod val="50000"/>
                  </a:schemeClr>
                </a:solidFill>
                <a:latin typeface="MuktaMahee Regular" panose="020B0000000000000000" pitchFamily="34" charset="77"/>
                <a:cs typeface="MuktaMahee Regular" panose="020B0000000000000000" pitchFamily="34" charset="77"/>
              </a:rPr>
              <a:t>promozione</a:t>
            </a:r>
            <a:r>
              <a:rPr sz="1100" spc="4" dirty="0">
                <a:solidFill>
                  <a:schemeClr val="accent5">
                    <a:lumMod val="50000"/>
                  </a:schemeClr>
                </a:solidFill>
                <a:latin typeface="MuktaMahee Regular" panose="020B0000000000000000" pitchFamily="34" charset="77"/>
                <a:cs typeface="MuktaMahee Regular" panose="020B0000000000000000" pitchFamily="34" charset="77"/>
              </a:rPr>
              <a:t> </a:t>
            </a:r>
            <a:r>
              <a:rPr sz="1100" dirty="0">
                <a:solidFill>
                  <a:schemeClr val="accent5">
                    <a:lumMod val="50000"/>
                  </a:schemeClr>
                </a:solidFill>
                <a:latin typeface="MuktaMahee Regular" panose="020B0000000000000000" pitchFamily="34" charset="77"/>
                <a:cs typeface="MuktaMahee Regular" panose="020B0000000000000000" pitchFamily="34" charset="77"/>
              </a:rPr>
              <a:t>di una </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transizione</a:t>
            </a:r>
            <a:r>
              <a:rPr sz="1100" b="1" dirty="0">
                <a:solidFill>
                  <a:schemeClr val="accent5">
                    <a:lumMod val="50000"/>
                  </a:schemeClr>
                </a:solidFill>
                <a:latin typeface="MuktaMahee Regular" panose="020B0000000000000000" pitchFamily="34" charset="77"/>
                <a:cs typeface="MuktaMahee Regular" panose="020B0000000000000000" pitchFamily="34" charset="77"/>
              </a:rPr>
              <a:t> </a:t>
            </a:r>
            <a:r>
              <a:rPr sz="1100" b="1" spc="-8" dirty="0">
                <a:solidFill>
                  <a:schemeClr val="accent5">
                    <a:lumMod val="50000"/>
                  </a:schemeClr>
                </a:solidFill>
                <a:latin typeface="MuktaMahee Regular" panose="020B0000000000000000" pitchFamily="34" charset="77"/>
                <a:cs typeface="MuktaMahee Regular" panose="020B0000000000000000" pitchFamily="34" charset="77"/>
              </a:rPr>
              <a:t>verso </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 </a:t>
            </a:r>
            <a:r>
              <a:rPr sz="1100" b="1" spc="-11" dirty="0">
                <a:solidFill>
                  <a:schemeClr val="accent5">
                    <a:lumMod val="50000"/>
                  </a:schemeClr>
                </a:solidFill>
                <a:latin typeface="MuktaMahee Regular" panose="020B0000000000000000" pitchFamily="34" charset="77"/>
                <a:cs typeface="MuktaMahee Regular" panose="020B0000000000000000" pitchFamily="34" charset="77"/>
              </a:rPr>
              <a:t>un’energia</a:t>
            </a:r>
            <a:r>
              <a:rPr sz="1100" b="1" dirty="0">
                <a:solidFill>
                  <a:schemeClr val="accent5">
                    <a:lumMod val="50000"/>
                  </a:schemeClr>
                </a:solidFill>
                <a:latin typeface="MuktaMahee Regular" panose="020B0000000000000000" pitchFamily="34" charset="77"/>
                <a:cs typeface="MuktaMahee Regular" panose="020B0000000000000000" pitchFamily="34" charset="77"/>
              </a:rPr>
              <a:t> </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pulita</a:t>
            </a:r>
            <a:r>
              <a:rPr sz="1100" b="1" dirty="0">
                <a:solidFill>
                  <a:schemeClr val="accent5">
                    <a:lumMod val="50000"/>
                  </a:schemeClr>
                </a:solidFill>
                <a:latin typeface="MuktaMahee Regular" panose="020B0000000000000000" pitchFamily="34" charset="77"/>
                <a:cs typeface="MuktaMahee Regular" panose="020B0000000000000000" pitchFamily="34" charset="77"/>
              </a:rPr>
              <a:t> ed</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 </a:t>
            </a:r>
            <a:r>
              <a:rPr sz="1100" b="1" dirty="0">
                <a:solidFill>
                  <a:schemeClr val="accent5">
                    <a:lumMod val="50000"/>
                  </a:schemeClr>
                </a:solidFill>
                <a:latin typeface="MuktaMahee Regular" panose="020B0000000000000000" pitchFamily="34" charset="77"/>
                <a:cs typeface="MuktaMahee Regular" panose="020B0000000000000000" pitchFamily="34" charset="77"/>
              </a:rPr>
              <a:t>equa</a:t>
            </a:r>
            <a:r>
              <a:rPr sz="1100" dirty="0">
                <a:solidFill>
                  <a:schemeClr val="accent5">
                    <a:lumMod val="50000"/>
                  </a:schemeClr>
                </a:solidFill>
                <a:latin typeface="MuktaMahee Regular" panose="020B0000000000000000" pitchFamily="34" charset="77"/>
                <a:cs typeface="MuktaMahee Regular" panose="020B0000000000000000" pitchFamily="34" charset="77"/>
              </a:rPr>
              <a:t>,</a:t>
            </a:r>
            <a:r>
              <a:rPr sz="1100" spc="-4" dirty="0">
                <a:solidFill>
                  <a:schemeClr val="accent5">
                    <a:lumMod val="50000"/>
                  </a:schemeClr>
                </a:solidFill>
                <a:latin typeface="MuktaMahee Regular" panose="020B0000000000000000" pitchFamily="34" charset="77"/>
                <a:cs typeface="MuktaMahee Regular" panose="020B0000000000000000" pitchFamily="34" charset="77"/>
              </a:rPr>
              <a:t> </a:t>
            </a:r>
            <a:r>
              <a:rPr sz="1100" dirty="0">
                <a:solidFill>
                  <a:schemeClr val="accent5">
                    <a:lumMod val="50000"/>
                  </a:schemeClr>
                </a:solidFill>
                <a:latin typeface="MuktaMahee Regular" panose="020B0000000000000000" pitchFamily="34" charset="77"/>
                <a:cs typeface="MuktaMahee Regular" panose="020B0000000000000000" pitchFamily="34" charset="77"/>
              </a:rPr>
              <a:t>di</a:t>
            </a:r>
            <a:r>
              <a:rPr sz="1100" spc="-4" dirty="0">
                <a:solidFill>
                  <a:schemeClr val="accent5">
                    <a:lumMod val="50000"/>
                  </a:schemeClr>
                </a:solidFill>
                <a:latin typeface="MuktaMahee Regular" panose="020B0000000000000000" pitchFamily="34" charset="77"/>
                <a:cs typeface="MuktaMahee Regular" panose="020B0000000000000000" pitchFamily="34" charset="77"/>
              </a:rPr>
              <a:t> </a:t>
            </a:r>
            <a:r>
              <a:rPr sz="1100" b="1" spc="-8" dirty="0">
                <a:solidFill>
                  <a:schemeClr val="accent5">
                    <a:lumMod val="50000"/>
                  </a:schemeClr>
                </a:solidFill>
                <a:latin typeface="MuktaMahee Regular" panose="020B0000000000000000" pitchFamily="34" charset="77"/>
                <a:cs typeface="MuktaMahee Regular" panose="020B0000000000000000" pitchFamily="34" charset="77"/>
              </a:rPr>
              <a:t>investimenti</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 </a:t>
            </a:r>
            <a:r>
              <a:rPr sz="1100" b="1" spc="-8" dirty="0">
                <a:solidFill>
                  <a:schemeClr val="accent5">
                    <a:lumMod val="50000"/>
                  </a:schemeClr>
                </a:solidFill>
                <a:latin typeface="MuktaMahee Regular" panose="020B0000000000000000" pitchFamily="34" charset="77"/>
                <a:cs typeface="MuktaMahee Regular" panose="020B0000000000000000" pitchFamily="34" charset="77"/>
              </a:rPr>
              <a:t>verdi</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 </a:t>
            </a:r>
            <a:r>
              <a:rPr sz="1100" b="1" dirty="0">
                <a:solidFill>
                  <a:schemeClr val="accent5">
                    <a:lumMod val="50000"/>
                  </a:schemeClr>
                </a:solidFill>
                <a:latin typeface="MuktaMahee Regular" panose="020B0000000000000000" pitchFamily="34" charset="77"/>
                <a:cs typeface="MuktaMahee Regular" panose="020B0000000000000000" pitchFamily="34" charset="77"/>
              </a:rPr>
              <a:t>e blu</a:t>
            </a:r>
            <a:r>
              <a:rPr sz="1100" dirty="0">
                <a:solidFill>
                  <a:schemeClr val="accent5">
                    <a:lumMod val="50000"/>
                  </a:schemeClr>
                </a:solidFill>
                <a:latin typeface="MuktaMahee Regular" panose="020B0000000000000000" pitchFamily="34" charset="77"/>
                <a:cs typeface="MuktaMahee Regular" panose="020B0000000000000000" pitchFamily="34" charset="77"/>
              </a:rPr>
              <a:t>, </a:t>
            </a:r>
            <a:r>
              <a:rPr sz="1100" spc="4" dirty="0">
                <a:solidFill>
                  <a:schemeClr val="accent5">
                    <a:lumMod val="50000"/>
                  </a:schemeClr>
                </a:solidFill>
                <a:latin typeface="MuktaMahee Regular" panose="020B0000000000000000" pitchFamily="34" charset="77"/>
                <a:cs typeface="MuktaMahee Regular" panose="020B0000000000000000" pitchFamily="34" charset="77"/>
              </a:rPr>
              <a:t> </a:t>
            </a:r>
            <a:r>
              <a:rPr sz="1100" b="1" spc="-11" dirty="0">
                <a:solidFill>
                  <a:schemeClr val="accent5">
                    <a:lumMod val="50000"/>
                  </a:schemeClr>
                </a:solidFill>
                <a:latin typeface="MuktaMahee Regular" panose="020B0000000000000000" pitchFamily="34" charset="77"/>
                <a:cs typeface="MuktaMahee Regular" panose="020B0000000000000000" pitchFamily="34" charset="77"/>
              </a:rPr>
              <a:t>dell’economia</a:t>
            </a:r>
            <a:r>
              <a:rPr sz="1100" b="1" spc="-8" dirty="0">
                <a:solidFill>
                  <a:schemeClr val="accent5">
                    <a:lumMod val="50000"/>
                  </a:schemeClr>
                </a:solidFill>
                <a:latin typeface="MuktaMahee Regular" panose="020B0000000000000000" pitchFamily="34" charset="77"/>
                <a:cs typeface="MuktaMahee Regular" panose="020B0000000000000000" pitchFamily="34" charset="77"/>
              </a:rPr>
              <a:t> circolare</a:t>
            </a:r>
            <a:r>
              <a:rPr sz="1100" spc="-8" dirty="0">
                <a:solidFill>
                  <a:schemeClr val="accent5">
                    <a:lumMod val="50000"/>
                  </a:schemeClr>
                </a:solidFill>
                <a:latin typeface="MuktaMahee Regular" panose="020B0000000000000000" pitchFamily="34" charset="77"/>
                <a:cs typeface="MuktaMahee Regular" panose="020B0000000000000000" pitchFamily="34" charset="77"/>
              </a:rPr>
              <a:t>,</a:t>
            </a:r>
            <a:r>
              <a:rPr sz="1100" spc="221" dirty="0">
                <a:solidFill>
                  <a:schemeClr val="accent5">
                    <a:lumMod val="50000"/>
                  </a:schemeClr>
                </a:solidFill>
                <a:latin typeface="MuktaMahee Regular" panose="020B0000000000000000" pitchFamily="34" charset="77"/>
                <a:cs typeface="MuktaMahee Regular" panose="020B0000000000000000" pitchFamily="34" charset="77"/>
              </a:rPr>
              <a:t> </a:t>
            </a:r>
            <a:r>
              <a:rPr sz="1100" b="1" spc="-11" dirty="0">
                <a:solidFill>
                  <a:schemeClr val="accent5">
                    <a:lumMod val="50000"/>
                  </a:schemeClr>
                </a:solidFill>
                <a:latin typeface="MuktaMahee Regular" panose="020B0000000000000000" pitchFamily="34" charset="77"/>
                <a:cs typeface="MuktaMahee Regular" panose="020B0000000000000000" pitchFamily="34" charset="77"/>
              </a:rPr>
              <a:t>dell’adattamento</a:t>
            </a:r>
            <a:r>
              <a:rPr sz="1100" b="1" spc="214" dirty="0">
                <a:solidFill>
                  <a:schemeClr val="accent5">
                    <a:lumMod val="50000"/>
                  </a:schemeClr>
                </a:solidFill>
                <a:latin typeface="MuktaMahee Regular" panose="020B0000000000000000" pitchFamily="34" charset="77"/>
                <a:cs typeface="MuktaMahee Regular" panose="020B0000000000000000" pitchFamily="34" charset="77"/>
              </a:rPr>
              <a:t> </a:t>
            </a:r>
            <a:r>
              <a:rPr sz="1100" b="1" dirty="0">
                <a:solidFill>
                  <a:schemeClr val="accent5">
                    <a:lumMod val="50000"/>
                  </a:schemeClr>
                </a:solidFill>
                <a:latin typeface="MuktaMahee Regular" panose="020B0000000000000000" pitchFamily="34" charset="77"/>
                <a:cs typeface="MuktaMahee Regular" panose="020B0000000000000000" pitchFamily="34" charset="77"/>
              </a:rPr>
              <a:t>ai </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cambiamenti </a:t>
            </a:r>
            <a:r>
              <a:rPr sz="1100" b="1" dirty="0">
                <a:solidFill>
                  <a:schemeClr val="accent5">
                    <a:lumMod val="50000"/>
                  </a:schemeClr>
                </a:solidFill>
                <a:latin typeface="MuktaMahee Regular" panose="020B0000000000000000" pitchFamily="34" charset="77"/>
                <a:cs typeface="MuktaMahee Regular" panose="020B0000000000000000" pitchFamily="34" charset="77"/>
              </a:rPr>
              <a:t> </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climatici </a:t>
            </a:r>
            <a:r>
              <a:rPr sz="1100" b="1" dirty="0">
                <a:solidFill>
                  <a:schemeClr val="accent5">
                    <a:lumMod val="50000"/>
                  </a:schemeClr>
                </a:solidFill>
                <a:latin typeface="MuktaMahee Regular" panose="020B0000000000000000" pitchFamily="34" charset="77"/>
                <a:cs typeface="MuktaMahee Regular" panose="020B0000000000000000" pitchFamily="34" charset="77"/>
              </a:rPr>
              <a:t>e della </a:t>
            </a:r>
            <a:r>
              <a:rPr sz="1100" b="1" spc="-8" dirty="0">
                <a:solidFill>
                  <a:schemeClr val="accent5">
                    <a:lumMod val="50000"/>
                  </a:schemeClr>
                </a:solidFill>
                <a:latin typeface="MuktaMahee Regular" panose="020B0000000000000000" pitchFamily="34" charset="77"/>
                <a:cs typeface="MuktaMahee Regular" panose="020B0000000000000000" pitchFamily="34" charset="77"/>
              </a:rPr>
              <a:t>loro </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mitigazione</a:t>
            </a:r>
            <a:r>
              <a:rPr sz="1100" spc="-4" dirty="0">
                <a:solidFill>
                  <a:schemeClr val="accent5">
                    <a:lumMod val="50000"/>
                  </a:schemeClr>
                </a:solidFill>
                <a:latin typeface="MuktaMahee Regular" panose="020B0000000000000000" pitchFamily="34" charset="77"/>
                <a:cs typeface="MuktaMahee Regular" panose="020B0000000000000000" pitchFamily="34" charset="77"/>
              </a:rPr>
              <a:t>, </a:t>
            </a:r>
            <a:r>
              <a:rPr sz="1100" dirty="0">
                <a:solidFill>
                  <a:schemeClr val="accent5">
                    <a:lumMod val="50000"/>
                  </a:schemeClr>
                </a:solidFill>
                <a:latin typeface="MuktaMahee Regular" panose="020B0000000000000000" pitchFamily="34" charset="77"/>
                <a:cs typeface="MuktaMahee Regular" panose="020B0000000000000000" pitchFamily="34" charset="77"/>
              </a:rPr>
              <a:t>della </a:t>
            </a:r>
            <a:r>
              <a:rPr sz="1100" spc="-4" dirty="0">
                <a:solidFill>
                  <a:schemeClr val="accent5">
                    <a:lumMod val="50000"/>
                  </a:schemeClr>
                </a:solidFill>
                <a:latin typeface="MuktaMahee Regular" panose="020B0000000000000000" pitchFamily="34" charset="77"/>
                <a:cs typeface="MuktaMahee Regular" panose="020B0000000000000000" pitchFamily="34" charset="77"/>
              </a:rPr>
              <a:t>gestione </a:t>
            </a:r>
            <a:r>
              <a:rPr sz="1100" dirty="0">
                <a:solidFill>
                  <a:schemeClr val="accent5">
                    <a:lumMod val="50000"/>
                  </a:schemeClr>
                </a:solidFill>
                <a:latin typeface="MuktaMahee Regular" panose="020B0000000000000000" pitchFamily="34" charset="77"/>
                <a:cs typeface="MuktaMahee Regular" panose="020B0000000000000000" pitchFamily="34" charset="77"/>
              </a:rPr>
              <a:t>e </a:t>
            </a:r>
            <a:r>
              <a:rPr sz="1100" spc="-4" dirty="0">
                <a:solidFill>
                  <a:schemeClr val="accent5">
                    <a:lumMod val="50000"/>
                  </a:schemeClr>
                </a:solidFill>
                <a:latin typeface="MuktaMahee Regular" panose="020B0000000000000000" pitchFamily="34" charset="77"/>
                <a:cs typeface="MuktaMahee Regular" panose="020B0000000000000000" pitchFamily="34" charset="77"/>
              </a:rPr>
              <a:t>prevenzione </a:t>
            </a:r>
            <a:r>
              <a:rPr sz="1100" dirty="0">
                <a:solidFill>
                  <a:schemeClr val="accent5">
                    <a:lumMod val="50000"/>
                  </a:schemeClr>
                </a:solidFill>
                <a:latin typeface="MuktaMahee Regular" panose="020B0000000000000000" pitchFamily="34" charset="77"/>
                <a:cs typeface="MuktaMahee Regular" panose="020B0000000000000000" pitchFamily="34" charset="77"/>
              </a:rPr>
              <a:t>dei </a:t>
            </a:r>
            <a:r>
              <a:rPr sz="1100" spc="-229" dirty="0">
                <a:solidFill>
                  <a:schemeClr val="accent5">
                    <a:lumMod val="50000"/>
                  </a:schemeClr>
                </a:solidFill>
                <a:latin typeface="MuktaMahee Regular" panose="020B0000000000000000" pitchFamily="34" charset="77"/>
                <a:cs typeface="MuktaMahee Regular" panose="020B0000000000000000" pitchFamily="34" charset="77"/>
              </a:rPr>
              <a:t> </a:t>
            </a:r>
            <a:r>
              <a:rPr sz="1100" spc="-4" dirty="0">
                <a:solidFill>
                  <a:schemeClr val="accent5">
                    <a:lumMod val="50000"/>
                  </a:schemeClr>
                </a:solidFill>
                <a:latin typeface="MuktaMahee Regular" panose="020B0000000000000000" pitchFamily="34" charset="77"/>
                <a:cs typeface="MuktaMahee Regular" panose="020B0000000000000000" pitchFamily="34" charset="77"/>
              </a:rPr>
              <a:t>rischi</a:t>
            </a:r>
            <a:r>
              <a:rPr sz="1100" spc="-8" dirty="0">
                <a:solidFill>
                  <a:schemeClr val="accent5">
                    <a:lumMod val="50000"/>
                  </a:schemeClr>
                </a:solidFill>
                <a:latin typeface="MuktaMahee Regular" panose="020B0000000000000000" pitchFamily="34" charset="77"/>
                <a:cs typeface="MuktaMahee Regular" panose="020B0000000000000000" pitchFamily="34" charset="77"/>
              </a:rPr>
              <a:t> </a:t>
            </a:r>
            <a:r>
              <a:rPr sz="1100" spc="-4" dirty="0">
                <a:solidFill>
                  <a:schemeClr val="accent5">
                    <a:lumMod val="50000"/>
                  </a:schemeClr>
                </a:solidFill>
                <a:latin typeface="MuktaMahee Regular" panose="020B0000000000000000" pitchFamily="34" charset="77"/>
                <a:cs typeface="MuktaMahee Regular" panose="020B0000000000000000" pitchFamily="34" charset="77"/>
              </a:rPr>
              <a:t>nonché </a:t>
            </a:r>
            <a:r>
              <a:rPr sz="1100" dirty="0">
                <a:solidFill>
                  <a:schemeClr val="accent5">
                    <a:lumMod val="50000"/>
                  </a:schemeClr>
                </a:solidFill>
                <a:latin typeface="MuktaMahee Regular" panose="020B0000000000000000" pitchFamily="34" charset="77"/>
                <a:cs typeface="MuktaMahee Regular" panose="020B0000000000000000" pitchFamily="34" charset="77"/>
              </a:rPr>
              <a:t>della </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mobilità</a:t>
            </a:r>
            <a:r>
              <a:rPr sz="1100" b="1" dirty="0">
                <a:solidFill>
                  <a:schemeClr val="accent5">
                    <a:lumMod val="50000"/>
                  </a:schemeClr>
                </a:solidFill>
                <a:latin typeface="MuktaMahee Regular" panose="020B0000000000000000" pitchFamily="34" charset="77"/>
                <a:cs typeface="MuktaMahee Regular" panose="020B0000000000000000" pitchFamily="34" charset="77"/>
              </a:rPr>
              <a:t> </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urbana</a:t>
            </a:r>
            <a:r>
              <a:rPr sz="1100" b="1" dirty="0">
                <a:solidFill>
                  <a:schemeClr val="accent5">
                    <a:lumMod val="50000"/>
                  </a:schemeClr>
                </a:solidFill>
                <a:latin typeface="MuktaMahee Regular" panose="020B0000000000000000" pitchFamily="34" charset="77"/>
                <a:cs typeface="MuktaMahee Regular" panose="020B0000000000000000" pitchFamily="34" charset="77"/>
              </a:rPr>
              <a:t> </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sostenibile</a:t>
            </a:r>
            <a:endParaRPr sz="1100" b="1" dirty="0">
              <a:solidFill>
                <a:schemeClr val="accent5">
                  <a:lumMod val="50000"/>
                </a:schemeClr>
              </a:solidFill>
              <a:latin typeface="MuktaMahee Regular" panose="020B0000000000000000" pitchFamily="34" charset="77"/>
              <a:cs typeface="MuktaMahee Regular" panose="020B0000000000000000" pitchFamily="34" charset="77"/>
            </a:endParaRPr>
          </a:p>
        </p:txBody>
      </p:sp>
      <p:sp>
        <p:nvSpPr>
          <p:cNvPr id="11" name="object 11"/>
          <p:cNvSpPr txBox="1"/>
          <p:nvPr/>
        </p:nvSpPr>
        <p:spPr>
          <a:xfrm>
            <a:off x="3702178" y="2664333"/>
            <a:ext cx="3090863" cy="349102"/>
          </a:xfrm>
          <a:prstGeom prst="rect">
            <a:avLst/>
          </a:prstGeom>
        </p:spPr>
        <p:txBody>
          <a:bodyPr vert="horz" wrap="square" lIns="0" tIns="7144" rIns="0" bIns="0" rtlCol="0">
            <a:spAutoFit/>
          </a:bodyPr>
          <a:lstStyle/>
          <a:p>
            <a:pPr marL="9525" marR="3810">
              <a:lnSpc>
                <a:spcPct val="101400"/>
              </a:lnSpc>
              <a:spcBef>
                <a:spcPts val="56"/>
              </a:spcBef>
            </a:pPr>
            <a:r>
              <a:rPr sz="1100" spc="-4" dirty="0">
                <a:solidFill>
                  <a:schemeClr val="accent5">
                    <a:lumMod val="50000"/>
                  </a:schemeClr>
                </a:solidFill>
                <a:latin typeface="MuktaMahee Regular" panose="020B0000000000000000" pitchFamily="34" charset="77"/>
                <a:cs typeface="MuktaMahee Regular" panose="020B0000000000000000" pitchFamily="34" charset="77"/>
              </a:rPr>
              <a:t>Un’Europa</a:t>
            </a:r>
            <a:r>
              <a:rPr sz="1100" dirty="0">
                <a:solidFill>
                  <a:schemeClr val="accent5">
                    <a:lumMod val="50000"/>
                  </a:schemeClr>
                </a:solidFill>
                <a:latin typeface="MuktaMahee Regular" panose="020B0000000000000000" pitchFamily="34" charset="77"/>
                <a:cs typeface="MuktaMahee Regular" panose="020B0000000000000000" pitchFamily="34" charset="77"/>
              </a:rPr>
              <a:t> più</a:t>
            </a:r>
            <a:r>
              <a:rPr sz="1100" spc="-4" dirty="0">
                <a:solidFill>
                  <a:schemeClr val="accent5">
                    <a:lumMod val="50000"/>
                  </a:schemeClr>
                </a:solidFill>
                <a:latin typeface="MuktaMahee Regular" panose="020B0000000000000000" pitchFamily="34" charset="77"/>
                <a:cs typeface="MuktaMahee Regular" panose="020B0000000000000000" pitchFamily="34" charset="77"/>
              </a:rPr>
              <a:t> connessa</a:t>
            </a:r>
            <a:r>
              <a:rPr sz="1100" dirty="0">
                <a:solidFill>
                  <a:schemeClr val="accent5">
                    <a:lumMod val="50000"/>
                  </a:schemeClr>
                </a:solidFill>
                <a:latin typeface="MuktaMahee Regular" panose="020B0000000000000000" pitchFamily="34" charset="77"/>
                <a:cs typeface="MuktaMahee Regular" panose="020B0000000000000000" pitchFamily="34" charset="77"/>
              </a:rPr>
              <a:t> </a:t>
            </a:r>
            <a:r>
              <a:rPr sz="1100" spc="-11" dirty="0">
                <a:solidFill>
                  <a:schemeClr val="accent5">
                    <a:lumMod val="50000"/>
                  </a:schemeClr>
                </a:solidFill>
                <a:latin typeface="MuktaMahee Regular" panose="020B0000000000000000" pitchFamily="34" charset="77"/>
                <a:cs typeface="MuktaMahee Regular" panose="020B0000000000000000" pitchFamily="34" charset="77"/>
              </a:rPr>
              <a:t>attraverso</a:t>
            </a:r>
            <a:r>
              <a:rPr sz="1100" dirty="0">
                <a:solidFill>
                  <a:schemeClr val="accent5">
                    <a:lumMod val="50000"/>
                  </a:schemeClr>
                </a:solidFill>
                <a:latin typeface="MuktaMahee Regular" panose="020B0000000000000000" pitchFamily="34" charset="77"/>
                <a:cs typeface="MuktaMahee Regular" panose="020B0000000000000000" pitchFamily="34" charset="77"/>
              </a:rPr>
              <a:t> il</a:t>
            </a:r>
            <a:r>
              <a:rPr sz="1100" spc="-4" dirty="0">
                <a:solidFill>
                  <a:schemeClr val="accent5">
                    <a:lumMod val="50000"/>
                  </a:schemeClr>
                </a:solidFill>
                <a:latin typeface="MuktaMahee Regular" panose="020B0000000000000000" pitchFamily="34" charset="77"/>
                <a:cs typeface="MuktaMahee Regular" panose="020B0000000000000000" pitchFamily="34" charset="77"/>
              </a:rPr>
              <a:t> </a:t>
            </a:r>
            <a:r>
              <a:rPr sz="1100" b="1" spc="-11" dirty="0">
                <a:solidFill>
                  <a:schemeClr val="accent5">
                    <a:lumMod val="50000"/>
                  </a:schemeClr>
                </a:solidFill>
                <a:latin typeface="MuktaMahee Regular" panose="020B0000000000000000" pitchFamily="34" charset="77"/>
                <a:cs typeface="MuktaMahee Regular" panose="020B0000000000000000" pitchFamily="34" charset="77"/>
              </a:rPr>
              <a:t>rafforzamento</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 </a:t>
            </a:r>
            <a:r>
              <a:rPr sz="1100" b="1" dirty="0">
                <a:solidFill>
                  <a:schemeClr val="accent5">
                    <a:lumMod val="50000"/>
                  </a:schemeClr>
                </a:solidFill>
                <a:latin typeface="MuktaMahee Regular" panose="020B0000000000000000" pitchFamily="34" charset="77"/>
                <a:cs typeface="MuktaMahee Regular" panose="020B0000000000000000" pitchFamily="34" charset="77"/>
              </a:rPr>
              <a:t>della </a:t>
            </a:r>
            <a:r>
              <a:rPr sz="1100" b="1" spc="-225" dirty="0">
                <a:solidFill>
                  <a:schemeClr val="accent5">
                    <a:lumMod val="50000"/>
                  </a:schemeClr>
                </a:solidFill>
                <a:latin typeface="MuktaMahee Regular" panose="020B0000000000000000" pitchFamily="34" charset="77"/>
                <a:cs typeface="MuktaMahee Regular" panose="020B0000000000000000" pitchFamily="34" charset="77"/>
              </a:rPr>
              <a:t> </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mobilità</a:t>
            </a:r>
            <a:endParaRPr sz="1100" b="1" dirty="0">
              <a:solidFill>
                <a:schemeClr val="accent5">
                  <a:lumMod val="50000"/>
                </a:schemeClr>
              </a:solidFill>
              <a:latin typeface="MuktaMahee Regular" panose="020B0000000000000000" pitchFamily="34" charset="77"/>
              <a:cs typeface="MuktaMahee Regular" panose="020B0000000000000000" pitchFamily="34" charset="77"/>
            </a:endParaRPr>
          </a:p>
        </p:txBody>
      </p:sp>
      <p:sp>
        <p:nvSpPr>
          <p:cNvPr id="12" name="object 12"/>
          <p:cNvSpPr txBox="1"/>
          <p:nvPr/>
        </p:nvSpPr>
        <p:spPr>
          <a:xfrm>
            <a:off x="3731765" y="3155823"/>
            <a:ext cx="3225165" cy="348172"/>
          </a:xfrm>
          <a:prstGeom prst="rect">
            <a:avLst/>
          </a:prstGeom>
        </p:spPr>
        <p:txBody>
          <a:bodyPr vert="horz" wrap="square" lIns="0" tIns="9525" rIns="0" bIns="0" rtlCol="0">
            <a:spAutoFit/>
          </a:bodyPr>
          <a:lstStyle/>
          <a:p>
            <a:pPr marL="9525" marR="3810">
              <a:spcBef>
                <a:spcPts val="75"/>
              </a:spcBef>
            </a:pPr>
            <a:r>
              <a:rPr sz="1100" spc="-4" dirty="0">
                <a:solidFill>
                  <a:schemeClr val="accent5">
                    <a:lumMod val="50000"/>
                  </a:schemeClr>
                </a:solidFill>
                <a:latin typeface="MuktaMahee Regular" panose="020B0000000000000000" pitchFamily="34" charset="77"/>
                <a:cs typeface="MuktaMahee Regular" panose="020B0000000000000000" pitchFamily="34" charset="77"/>
              </a:rPr>
              <a:t>Un’Europa</a:t>
            </a:r>
            <a:r>
              <a:rPr sz="1100" spc="4" dirty="0">
                <a:solidFill>
                  <a:schemeClr val="accent5">
                    <a:lumMod val="50000"/>
                  </a:schemeClr>
                </a:solidFill>
                <a:latin typeface="MuktaMahee Regular" panose="020B0000000000000000" pitchFamily="34" charset="77"/>
                <a:cs typeface="MuktaMahee Regular" panose="020B0000000000000000" pitchFamily="34" charset="77"/>
              </a:rPr>
              <a:t> </a:t>
            </a:r>
            <a:r>
              <a:rPr sz="1100" b="1" dirty="0">
                <a:solidFill>
                  <a:schemeClr val="accent5">
                    <a:lumMod val="50000"/>
                  </a:schemeClr>
                </a:solidFill>
                <a:latin typeface="MuktaMahee Regular" panose="020B0000000000000000" pitchFamily="34" charset="77"/>
                <a:cs typeface="MuktaMahee Regular" panose="020B0000000000000000" pitchFamily="34" charset="77"/>
              </a:rPr>
              <a:t>più </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sociale</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 </a:t>
            </a:r>
            <a:r>
              <a:rPr sz="1100" b="1" dirty="0">
                <a:solidFill>
                  <a:schemeClr val="accent5">
                    <a:lumMod val="50000"/>
                  </a:schemeClr>
                </a:solidFill>
                <a:latin typeface="MuktaMahee Regular" panose="020B0000000000000000" pitchFamily="34" charset="77"/>
                <a:cs typeface="MuktaMahee Regular" panose="020B0000000000000000" pitchFamily="34" charset="77"/>
              </a:rPr>
              <a:t>e </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inclusiva</a:t>
            </a:r>
            <a:r>
              <a:rPr sz="1100" b="1" spc="8" dirty="0">
                <a:solidFill>
                  <a:schemeClr val="accent5">
                    <a:lumMod val="50000"/>
                  </a:schemeClr>
                </a:solidFill>
                <a:latin typeface="MuktaMahee Regular" panose="020B0000000000000000" pitchFamily="34" charset="77"/>
                <a:cs typeface="MuktaMahee Regular" panose="020B0000000000000000" pitchFamily="34" charset="77"/>
              </a:rPr>
              <a:t> </a:t>
            </a:r>
            <a:r>
              <a:rPr sz="1100" spc="-11" dirty="0">
                <a:solidFill>
                  <a:schemeClr val="accent5">
                    <a:lumMod val="50000"/>
                  </a:schemeClr>
                </a:solidFill>
                <a:latin typeface="MuktaMahee Regular" panose="020B0000000000000000" pitchFamily="34" charset="77"/>
                <a:cs typeface="MuktaMahee Regular" panose="020B0000000000000000" pitchFamily="34" charset="77"/>
              </a:rPr>
              <a:t>attraverso</a:t>
            </a:r>
            <a:r>
              <a:rPr sz="1100" dirty="0">
                <a:solidFill>
                  <a:schemeClr val="accent5">
                    <a:lumMod val="50000"/>
                  </a:schemeClr>
                </a:solidFill>
                <a:latin typeface="MuktaMahee Regular" panose="020B0000000000000000" pitchFamily="34" charset="77"/>
                <a:cs typeface="MuktaMahee Regular" panose="020B0000000000000000" pitchFamily="34" charset="77"/>
              </a:rPr>
              <a:t> </a:t>
            </a:r>
            <a:r>
              <a:rPr sz="1100" spc="-11" dirty="0">
                <a:solidFill>
                  <a:schemeClr val="accent5">
                    <a:lumMod val="50000"/>
                  </a:schemeClr>
                </a:solidFill>
                <a:latin typeface="MuktaMahee Regular" panose="020B0000000000000000" pitchFamily="34" charset="77"/>
                <a:cs typeface="MuktaMahee Regular" panose="020B0000000000000000" pitchFamily="34" charset="77"/>
              </a:rPr>
              <a:t>l’attuazione</a:t>
            </a:r>
            <a:r>
              <a:rPr sz="1100" spc="4" dirty="0">
                <a:solidFill>
                  <a:schemeClr val="accent5">
                    <a:lumMod val="50000"/>
                  </a:schemeClr>
                </a:solidFill>
                <a:latin typeface="MuktaMahee Regular" panose="020B0000000000000000" pitchFamily="34" charset="77"/>
                <a:cs typeface="MuktaMahee Regular" panose="020B0000000000000000" pitchFamily="34" charset="77"/>
              </a:rPr>
              <a:t> </a:t>
            </a:r>
            <a:r>
              <a:rPr sz="1100" dirty="0">
                <a:solidFill>
                  <a:schemeClr val="accent5">
                    <a:lumMod val="50000"/>
                  </a:schemeClr>
                </a:solidFill>
                <a:latin typeface="MuktaMahee Regular" panose="020B0000000000000000" pitchFamily="34" charset="77"/>
                <a:cs typeface="MuktaMahee Regular" panose="020B0000000000000000" pitchFamily="34" charset="77"/>
              </a:rPr>
              <a:t>del </a:t>
            </a:r>
            <a:r>
              <a:rPr sz="1100" spc="-225" dirty="0">
                <a:solidFill>
                  <a:schemeClr val="accent5">
                    <a:lumMod val="50000"/>
                  </a:schemeClr>
                </a:solidFill>
                <a:latin typeface="MuktaMahee Regular" panose="020B0000000000000000" pitchFamily="34" charset="77"/>
                <a:cs typeface="MuktaMahee Regular" panose="020B0000000000000000" pitchFamily="34" charset="77"/>
              </a:rPr>
              <a:t> </a:t>
            </a:r>
            <a:r>
              <a:rPr sz="1100" spc="-4" dirty="0">
                <a:solidFill>
                  <a:schemeClr val="accent5">
                    <a:lumMod val="50000"/>
                  </a:schemeClr>
                </a:solidFill>
                <a:latin typeface="MuktaMahee Regular" panose="020B0000000000000000" pitchFamily="34" charset="77"/>
                <a:cs typeface="MuktaMahee Regular" panose="020B0000000000000000" pitchFamily="34" charset="77"/>
              </a:rPr>
              <a:t>pilastro</a:t>
            </a:r>
            <a:r>
              <a:rPr sz="1100" spc="-11" dirty="0">
                <a:solidFill>
                  <a:schemeClr val="accent5">
                    <a:lumMod val="50000"/>
                  </a:schemeClr>
                </a:solidFill>
                <a:latin typeface="MuktaMahee Regular" panose="020B0000000000000000" pitchFamily="34" charset="77"/>
                <a:cs typeface="MuktaMahee Regular" panose="020B0000000000000000" pitchFamily="34" charset="77"/>
              </a:rPr>
              <a:t> </a:t>
            </a:r>
            <a:r>
              <a:rPr sz="1100" spc="-4" dirty="0">
                <a:solidFill>
                  <a:schemeClr val="accent5">
                    <a:lumMod val="50000"/>
                  </a:schemeClr>
                </a:solidFill>
                <a:latin typeface="MuktaMahee Regular" panose="020B0000000000000000" pitchFamily="34" charset="77"/>
                <a:cs typeface="MuktaMahee Regular" panose="020B0000000000000000" pitchFamily="34" charset="77"/>
              </a:rPr>
              <a:t>europeo</a:t>
            </a:r>
            <a:r>
              <a:rPr sz="1100" spc="-8" dirty="0">
                <a:solidFill>
                  <a:schemeClr val="accent5">
                    <a:lumMod val="50000"/>
                  </a:schemeClr>
                </a:solidFill>
                <a:latin typeface="MuktaMahee Regular" panose="020B0000000000000000" pitchFamily="34" charset="77"/>
                <a:cs typeface="MuktaMahee Regular" panose="020B0000000000000000" pitchFamily="34" charset="77"/>
              </a:rPr>
              <a:t> </a:t>
            </a:r>
            <a:r>
              <a:rPr sz="1100" dirty="0">
                <a:solidFill>
                  <a:schemeClr val="accent5">
                    <a:lumMod val="50000"/>
                  </a:schemeClr>
                </a:solidFill>
                <a:latin typeface="MuktaMahee Regular" panose="020B0000000000000000" pitchFamily="34" charset="77"/>
                <a:cs typeface="MuktaMahee Regular" panose="020B0000000000000000" pitchFamily="34" charset="77"/>
              </a:rPr>
              <a:t>dei</a:t>
            </a:r>
            <a:r>
              <a:rPr sz="1100" spc="-4" dirty="0">
                <a:solidFill>
                  <a:schemeClr val="accent5">
                    <a:lumMod val="50000"/>
                  </a:schemeClr>
                </a:solidFill>
                <a:latin typeface="MuktaMahee Regular" panose="020B0000000000000000" pitchFamily="34" charset="77"/>
                <a:cs typeface="MuktaMahee Regular" panose="020B0000000000000000" pitchFamily="34" charset="77"/>
              </a:rPr>
              <a:t> diritti sociali</a:t>
            </a:r>
            <a:endParaRPr sz="1100" dirty="0">
              <a:solidFill>
                <a:schemeClr val="accent5">
                  <a:lumMod val="50000"/>
                </a:schemeClr>
              </a:solidFill>
              <a:latin typeface="MuktaMahee Regular" panose="020B0000000000000000" pitchFamily="34" charset="77"/>
              <a:cs typeface="MuktaMahee Regular" panose="020B0000000000000000" pitchFamily="34" charset="77"/>
            </a:endParaRPr>
          </a:p>
        </p:txBody>
      </p:sp>
      <p:sp>
        <p:nvSpPr>
          <p:cNvPr id="13" name="object 13"/>
          <p:cNvSpPr txBox="1"/>
          <p:nvPr/>
        </p:nvSpPr>
        <p:spPr>
          <a:xfrm>
            <a:off x="3715926" y="3631311"/>
            <a:ext cx="3418999" cy="521008"/>
          </a:xfrm>
          <a:prstGeom prst="rect">
            <a:avLst/>
          </a:prstGeom>
        </p:spPr>
        <p:txBody>
          <a:bodyPr vert="horz" wrap="square" lIns="0" tIns="8096" rIns="0" bIns="0" rtlCol="0">
            <a:spAutoFit/>
          </a:bodyPr>
          <a:lstStyle/>
          <a:p>
            <a:pPr marL="9525" marR="3810" algn="just">
              <a:lnSpc>
                <a:spcPct val="100699"/>
              </a:lnSpc>
              <a:spcBef>
                <a:spcPts val="64"/>
              </a:spcBef>
            </a:pPr>
            <a:r>
              <a:rPr sz="1100" spc="-4" dirty="0">
                <a:solidFill>
                  <a:schemeClr val="accent5">
                    <a:lumMod val="50000"/>
                  </a:schemeClr>
                </a:solidFill>
                <a:latin typeface="MuktaMahee Regular" panose="020B0000000000000000" pitchFamily="34" charset="77"/>
                <a:cs typeface="MuktaMahee Regular" panose="020B0000000000000000" pitchFamily="34" charset="77"/>
              </a:rPr>
              <a:t>Un’Europa </a:t>
            </a:r>
            <a:r>
              <a:rPr sz="1100" dirty="0">
                <a:solidFill>
                  <a:schemeClr val="accent5">
                    <a:lumMod val="50000"/>
                  </a:schemeClr>
                </a:solidFill>
                <a:latin typeface="MuktaMahee Regular" panose="020B0000000000000000" pitchFamily="34" charset="77"/>
                <a:cs typeface="MuktaMahee Regular" panose="020B0000000000000000" pitchFamily="34" charset="77"/>
              </a:rPr>
              <a:t>più vicina ai </a:t>
            </a:r>
            <a:r>
              <a:rPr sz="1100" spc="-4" dirty="0">
                <a:solidFill>
                  <a:schemeClr val="accent5">
                    <a:lumMod val="50000"/>
                  </a:schemeClr>
                </a:solidFill>
                <a:latin typeface="MuktaMahee Regular" panose="020B0000000000000000" pitchFamily="34" charset="77"/>
                <a:cs typeface="MuktaMahee Regular" panose="020B0000000000000000" pitchFamily="34" charset="77"/>
              </a:rPr>
              <a:t>cittadini </a:t>
            </a:r>
            <a:r>
              <a:rPr sz="1100" spc="-11" dirty="0">
                <a:solidFill>
                  <a:schemeClr val="accent5">
                    <a:lumMod val="50000"/>
                  </a:schemeClr>
                </a:solidFill>
                <a:latin typeface="MuktaMahee Regular" panose="020B0000000000000000" pitchFamily="34" charset="77"/>
                <a:cs typeface="MuktaMahee Regular" panose="020B0000000000000000" pitchFamily="34" charset="77"/>
              </a:rPr>
              <a:t>attraverso </a:t>
            </a:r>
            <a:r>
              <a:rPr sz="1100" dirty="0">
                <a:solidFill>
                  <a:schemeClr val="accent5">
                    <a:lumMod val="50000"/>
                  </a:schemeClr>
                </a:solidFill>
                <a:latin typeface="MuktaMahee Regular" panose="020B0000000000000000" pitchFamily="34" charset="77"/>
                <a:cs typeface="MuktaMahee Regular" panose="020B0000000000000000" pitchFamily="34" charset="77"/>
              </a:rPr>
              <a:t>la </a:t>
            </a:r>
            <a:r>
              <a:rPr sz="1100" spc="-8" dirty="0" err="1">
                <a:solidFill>
                  <a:schemeClr val="accent5">
                    <a:lumMod val="50000"/>
                  </a:schemeClr>
                </a:solidFill>
                <a:latin typeface="MuktaMahee Regular" panose="020B0000000000000000" pitchFamily="34" charset="77"/>
                <a:cs typeface="MuktaMahee Regular" panose="020B0000000000000000" pitchFamily="34" charset="77"/>
              </a:rPr>
              <a:t>promozione</a:t>
            </a:r>
            <a:r>
              <a:rPr sz="1100" spc="-8" dirty="0">
                <a:solidFill>
                  <a:schemeClr val="accent5">
                    <a:lumMod val="50000"/>
                  </a:schemeClr>
                </a:solidFill>
                <a:latin typeface="MuktaMahee Regular" panose="020B0000000000000000" pitchFamily="34" charset="77"/>
                <a:cs typeface="MuktaMahee Regular" panose="020B0000000000000000" pitchFamily="34" charset="77"/>
              </a:rPr>
              <a:t> </a:t>
            </a:r>
            <a:r>
              <a:rPr sz="1100" dirty="0" err="1">
                <a:solidFill>
                  <a:schemeClr val="accent5">
                    <a:lumMod val="50000"/>
                  </a:schemeClr>
                </a:solidFill>
                <a:latin typeface="MuktaMahee Regular" panose="020B0000000000000000" pitchFamily="34" charset="77"/>
                <a:cs typeface="MuktaMahee Regular" panose="020B0000000000000000" pitchFamily="34" charset="77"/>
              </a:rPr>
              <a:t>dello</a:t>
            </a:r>
            <a:r>
              <a:rPr sz="1100" spc="-229" dirty="0">
                <a:solidFill>
                  <a:schemeClr val="accent5">
                    <a:lumMod val="50000"/>
                  </a:schemeClr>
                </a:solidFill>
                <a:latin typeface="MuktaMahee Regular" panose="020B0000000000000000" pitchFamily="34" charset="77"/>
                <a:cs typeface="MuktaMahee Regular" panose="020B0000000000000000" pitchFamily="34" charset="77"/>
              </a:rPr>
              <a:t> </a:t>
            </a:r>
            <a:r>
              <a:rPr sz="1100" spc="-4" dirty="0">
                <a:solidFill>
                  <a:schemeClr val="accent5">
                    <a:lumMod val="50000"/>
                  </a:schemeClr>
                </a:solidFill>
                <a:latin typeface="MuktaMahee Regular" panose="020B0000000000000000" pitchFamily="34" charset="77"/>
                <a:cs typeface="MuktaMahee Regular" panose="020B0000000000000000" pitchFamily="34" charset="77"/>
              </a:rPr>
              <a:t>sviluppo sostenibile </a:t>
            </a:r>
            <a:r>
              <a:rPr sz="1100" dirty="0">
                <a:solidFill>
                  <a:schemeClr val="accent5">
                    <a:lumMod val="50000"/>
                  </a:schemeClr>
                </a:solidFill>
                <a:latin typeface="MuktaMahee Regular" panose="020B0000000000000000" pitchFamily="34" charset="77"/>
                <a:cs typeface="MuktaMahee Regular" panose="020B0000000000000000" pitchFamily="34" charset="77"/>
              </a:rPr>
              <a:t>e </a:t>
            </a:r>
            <a:r>
              <a:rPr sz="1100" spc="-8" dirty="0">
                <a:solidFill>
                  <a:schemeClr val="accent5">
                    <a:lumMod val="50000"/>
                  </a:schemeClr>
                </a:solidFill>
                <a:latin typeface="MuktaMahee Regular" panose="020B0000000000000000" pitchFamily="34" charset="77"/>
                <a:cs typeface="MuktaMahee Regular" panose="020B0000000000000000" pitchFamily="34" charset="77"/>
              </a:rPr>
              <a:t>integrato </a:t>
            </a:r>
            <a:r>
              <a:rPr sz="1100" dirty="0">
                <a:solidFill>
                  <a:schemeClr val="accent5">
                    <a:lumMod val="50000"/>
                  </a:schemeClr>
                </a:solidFill>
                <a:latin typeface="MuktaMahee Regular" panose="020B0000000000000000" pitchFamily="34" charset="77"/>
                <a:cs typeface="MuktaMahee Regular" panose="020B0000000000000000" pitchFamily="34" charset="77"/>
              </a:rPr>
              <a:t>di </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tutti </a:t>
            </a:r>
            <a:r>
              <a:rPr sz="1100" b="1" dirty="0">
                <a:solidFill>
                  <a:schemeClr val="accent5">
                    <a:lumMod val="50000"/>
                  </a:schemeClr>
                </a:solidFill>
                <a:latin typeface="MuktaMahee Regular" panose="020B0000000000000000" pitchFamily="34" charset="77"/>
                <a:cs typeface="MuktaMahee Regular" panose="020B0000000000000000" pitchFamily="34" charset="77"/>
              </a:rPr>
              <a:t>i tipi di </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territorio </a:t>
            </a:r>
            <a:r>
              <a:rPr sz="1100" b="1" dirty="0">
                <a:solidFill>
                  <a:schemeClr val="accent5">
                    <a:lumMod val="50000"/>
                  </a:schemeClr>
                </a:solidFill>
                <a:latin typeface="MuktaMahee Regular" panose="020B0000000000000000" pitchFamily="34" charset="77"/>
                <a:cs typeface="MuktaMahee Regular" panose="020B0000000000000000" pitchFamily="34" charset="77"/>
              </a:rPr>
              <a:t>e delle </a:t>
            </a:r>
            <a:r>
              <a:rPr sz="1100" b="1" spc="-229" dirty="0">
                <a:solidFill>
                  <a:schemeClr val="accent5">
                    <a:lumMod val="50000"/>
                  </a:schemeClr>
                </a:solidFill>
                <a:latin typeface="MuktaMahee Regular" panose="020B0000000000000000" pitchFamily="34" charset="77"/>
                <a:cs typeface="MuktaMahee Regular" panose="020B0000000000000000" pitchFamily="34" charset="77"/>
              </a:rPr>
              <a:t> </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iniziative</a:t>
            </a:r>
            <a:r>
              <a:rPr sz="1100" b="1" spc="-8" dirty="0">
                <a:solidFill>
                  <a:schemeClr val="accent5">
                    <a:lumMod val="50000"/>
                  </a:schemeClr>
                </a:solidFill>
                <a:latin typeface="MuktaMahee Regular" panose="020B0000000000000000" pitchFamily="34" charset="77"/>
                <a:cs typeface="MuktaMahee Regular" panose="020B0000000000000000" pitchFamily="34" charset="77"/>
              </a:rPr>
              <a:t> </a:t>
            </a:r>
            <a:r>
              <a:rPr sz="1100" b="1" spc="-4" dirty="0">
                <a:solidFill>
                  <a:schemeClr val="accent5">
                    <a:lumMod val="50000"/>
                  </a:schemeClr>
                </a:solidFill>
                <a:latin typeface="MuktaMahee Regular" panose="020B0000000000000000" pitchFamily="34" charset="77"/>
                <a:cs typeface="MuktaMahee Regular" panose="020B0000000000000000" pitchFamily="34" charset="77"/>
              </a:rPr>
              <a:t>locali</a:t>
            </a:r>
            <a:endParaRPr sz="1100" b="1" dirty="0">
              <a:solidFill>
                <a:schemeClr val="accent5">
                  <a:lumMod val="50000"/>
                </a:schemeClr>
              </a:solidFill>
              <a:latin typeface="MuktaMahee Regular" panose="020B0000000000000000" pitchFamily="34" charset="77"/>
              <a:cs typeface="MuktaMahee Regular" panose="020B0000000000000000" pitchFamily="34" charset="77"/>
            </a:endParaRPr>
          </a:p>
        </p:txBody>
      </p:sp>
      <p:sp>
        <p:nvSpPr>
          <p:cNvPr id="14" name="object 14"/>
          <p:cNvSpPr txBox="1"/>
          <p:nvPr/>
        </p:nvSpPr>
        <p:spPr>
          <a:xfrm>
            <a:off x="7842826" y="1225886"/>
            <a:ext cx="4095060" cy="1089722"/>
          </a:xfrm>
          <a:prstGeom prst="rect">
            <a:avLst/>
          </a:prstGeom>
        </p:spPr>
        <p:txBody>
          <a:bodyPr vert="horz" wrap="square" lIns="0" tIns="8573" rIns="0" bIns="0" rtlCol="0">
            <a:spAutoFit/>
          </a:bodyPr>
          <a:lstStyle/>
          <a:p>
            <a:pPr marL="9525" marR="3810">
              <a:lnSpc>
                <a:spcPct val="100800"/>
              </a:lnSpc>
              <a:spcBef>
                <a:spcPts val="68"/>
              </a:spcBef>
            </a:pPr>
            <a:r>
              <a:rPr sz="1400" dirty="0">
                <a:solidFill>
                  <a:srgbClr val="060707"/>
                </a:solidFill>
                <a:latin typeface="MuktaMahee Regular" panose="020B0000000000000000" pitchFamily="34" charset="77"/>
                <a:cs typeface="MuktaMahee Regular" panose="020B0000000000000000" pitchFamily="34" charset="77"/>
              </a:rPr>
              <a:t>Gli </a:t>
            </a:r>
            <a:r>
              <a:rPr sz="1400" spc="-4" dirty="0">
                <a:solidFill>
                  <a:srgbClr val="060707"/>
                </a:solidFill>
                <a:latin typeface="MuktaMahee Regular" panose="020B0000000000000000" pitchFamily="34" charset="77"/>
                <a:cs typeface="MuktaMahee Regular" panose="020B0000000000000000" pitchFamily="34" charset="77"/>
              </a:rPr>
              <a:t>obiettivi di policy dei fondi </a:t>
            </a:r>
            <a:r>
              <a:rPr sz="1400" dirty="0">
                <a:solidFill>
                  <a:srgbClr val="060707"/>
                </a:solidFill>
                <a:latin typeface="MuktaMahee Regular" panose="020B0000000000000000" pitchFamily="34" charset="77"/>
                <a:cs typeface="MuktaMahee Regular" panose="020B0000000000000000" pitchFamily="34" charset="77"/>
              </a:rPr>
              <a:t> </a:t>
            </a:r>
            <a:r>
              <a:rPr sz="1400" spc="-4" dirty="0">
                <a:solidFill>
                  <a:srgbClr val="060707"/>
                </a:solidFill>
                <a:latin typeface="MuktaMahee Regular" panose="020B0000000000000000" pitchFamily="34" charset="77"/>
                <a:cs typeface="MuktaMahee Regular" panose="020B0000000000000000" pitchFamily="34" charset="77"/>
              </a:rPr>
              <a:t>vengono</a:t>
            </a:r>
            <a:r>
              <a:rPr sz="1400" spc="-8" dirty="0">
                <a:solidFill>
                  <a:srgbClr val="060707"/>
                </a:solidFill>
                <a:latin typeface="MuktaMahee Regular" panose="020B0000000000000000" pitchFamily="34" charset="77"/>
                <a:cs typeface="MuktaMahee Regular" panose="020B0000000000000000" pitchFamily="34" charset="77"/>
              </a:rPr>
              <a:t> articolati</a:t>
            </a:r>
            <a:r>
              <a:rPr sz="1400" spc="-4" dirty="0">
                <a:solidFill>
                  <a:srgbClr val="060707"/>
                </a:solidFill>
                <a:latin typeface="MuktaMahee Regular" panose="020B0000000000000000" pitchFamily="34" charset="77"/>
                <a:cs typeface="MuktaMahee Regular" panose="020B0000000000000000" pitchFamily="34" charset="77"/>
              </a:rPr>
              <a:t> in </a:t>
            </a:r>
            <a:r>
              <a:rPr sz="1400" b="1" spc="-4" dirty="0">
                <a:solidFill>
                  <a:srgbClr val="060707"/>
                </a:solidFill>
                <a:latin typeface="MuktaMahee Regular" panose="020B0000000000000000" pitchFamily="34" charset="77"/>
                <a:cs typeface="MuktaMahee Regular" panose="020B0000000000000000" pitchFamily="34" charset="77"/>
              </a:rPr>
              <a:t>obiettivi </a:t>
            </a:r>
            <a:r>
              <a:rPr sz="1400" b="1" dirty="0">
                <a:solidFill>
                  <a:srgbClr val="060707"/>
                </a:solidFill>
                <a:latin typeface="MuktaMahee Regular" panose="020B0000000000000000" pitchFamily="34" charset="77"/>
                <a:cs typeface="MuktaMahee Regular" panose="020B0000000000000000" pitchFamily="34" charset="77"/>
              </a:rPr>
              <a:t> </a:t>
            </a:r>
            <a:r>
              <a:rPr sz="1400" b="1" spc="-4" dirty="0">
                <a:solidFill>
                  <a:srgbClr val="060707"/>
                </a:solidFill>
                <a:latin typeface="MuktaMahee Regular" panose="020B0000000000000000" pitchFamily="34" charset="77"/>
                <a:cs typeface="MuktaMahee Regular" panose="020B0000000000000000" pitchFamily="34" charset="77"/>
              </a:rPr>
              <a:t>specifici</a:t>
            </a:r>
            <a:r>
              <a:rPr sz="1400" spc="-4" dirty="0">
                <a:solidFill>
                  <a:srgbClr val="060707"/>
                </a:solidFill>
                <a:latin typeface="MuktaMahee Regular" panose="020B0000000000000000" pitchFamily="34" charset="77"/>
                <a:cs typeface="MuktaMahee Regular" panose="020B0000000000000000" pitchFamily="34" charset="77"/>
              </a:rPr>
              <a:t>, che </a:t>
            </a:r>
            <a:r>
              <a:rPr sz="1400" spc="-8" dirty="0">
                <a:solidFill>
                  <a:srgbClr val="060707"/>
                </a:solidFill>
                <a:latin typeface="MuktaMahee Regular" panose="020B0000000000000000" pitchFamily="34" charset="77"/>
                <a:cs typeface="MuktaMahee Regular" panose="020B0000000000000000" pitchFamily="34" charset="77"/>
              </a:rPr>
              <a:t>sono</a:t>
            </a:r>
            <a:r>
              <a:rPr sz="1400" spc="169" dirty="0">
                <a:solidFill>
                  <a:srgbClr val="060707"/>
                </a:solidFill>
                <a:latin typeface="MuktaMahee Regular" panose="020B0000000000000000" pitchFamily="34" charset="77"/>
                <a:cs typeface="MuktaMahee Regular" panose="020B0000000000000000" pitchFamily="34" charset="77"/>
              </a:rPr>
              <a:t> </a:t>
            </a:r>
            <a:r>
              <a:rPr sz="1400" spc="-4" dirty="0">
                <a:solidFill>
                  <a:srgbClr val="060707"/>
                </a:solidFill>
                <a:latin typeface="MuktaMahee Regular" panose="020B0000000000000000" pitchFamily="34" charset="77"/>
                <a:cs typeface="MuktaMahee Regular" panose="020B0000000000000000" pitchFamily="34" charset="77"/>
              </a:rPr>
              <a:t>indicati (per</a:t>
            </a:r>
            <a:r>
              <a:rPr sz="1400" spc="180" dirty="0">
                <a:solidFill>
                  <a:srgbClr val="060707"/>
                </a:solidFill>
                <a:latin typeface="MuktaMahee Regular" panose="020B0000000000000000" pitchFamily="34" charset="77"/>
                <a:cs typeface="MuktaMahee Regular" panose="020B0000000000000000" pitchFamily="34" charset="77"/>
              </a:rPr>
              <a:t> </a:t>
            </a:r>
            <a:r>
              <a:rPr sz="1400" dirty="0">
                <a:solidFill>
                  <a:srgbClr val="060707"/>
                </a:solidFill>
                <a:latin typeface="MuktaMahee Regular" panose="020B0000000000000000" pitchFamily="34" charset="77"/>
                <a:cs typeface="MuktaMahee Regular" panose="020B0000000000000000" pitchFamily="34" charset="77"/>
              </a:rPr>
              <a:t>i </a:t>
            </a:r>
            <a:r>
              <a:rPr sz="1400" spc="4" dirty="0">
                <a:solidFill>
                  <a:srgbClr val="060707"/>
                </a:solidFill>
                <a:latin typeface="MuktaMahee Regular" panose="020B0000000000000000" pitchFamily="34" charset="77"/>
                <a:cs typeface="MuktaMahee Regular" panose="020B0000000000000000" pitchFamily="34" charset="77"/>
              </a:rPr>
              <a:t> </a:t>
            </a:r>
            <a:r>
              <a:rPr sz="1400" spc="-4" dirty="0">
                <a:solidFill>
                  <a:srgbClr val="060707"/>
                </a:solidFill>
                <a:latin typeface="MuktaMahee Regular" panose="020B0000000000000000" pitchFamily="34" charset="77"/>
                <a:cs typeface="MuktaMahee Regular" panose="020B0000000000000000" pitchFamily="34" charset="77"/>
              </a:rPr>
              <a:t>fondi della coesione) nei Regolamenti </a:t>
            </a:r>
            <a:r>
              <a:rPr sz="1400" spc="-176" dirty="0">
                <a:solidFill>
                  <a:srgbClr val="060707"/>
                </a:solidFill>
                <a:latin typeface="MuktaMahee Regular" panose="020B0000000000000000" pitchFamily="34" charset="77"/>
                <a:cs typeface="MuktaMahee Regular" panose="020B0000000000000000" pitchFamily="34" charset="77"/>
              </a:rPr>
              <a:t> </a:t>
            </a:r>
            <a:r>
              <a:rPr sz="1400" spc="-4" dirty="0">
                <a:solidFill>
                  <a:srgbClr val="060707"/>
                </a:solidFill>
                <a:latin typeface="MuktaMahee Regular" panose="020B0000000000000000" pitchFamily="34" charset="77"/>
                <a:cs typeface="MuktaMahee Regular" panose="020B0000000000000000" pitchFamily="34" charset="77"/>
              </a:rPr>
              <a:t>del FESR </a:t>
            </a:r>
            <a:r>
              <a:rPr sz="1400" dirty="0">
                <a:solidFill>
                  <a:srgbClr val="060707"/>
                </a:solidFill>
                <a:latin typeface="MuktaMahee Regular" panose="020B0000000000000000" pitchFamily="34" charset="77"/>
                <a:cs typeface="MuktaMahee Regular" panose="020B0000000000000000" pitchFamily="34" charset="77"/>
              </a:rPr>
              <a:t>e </a:t>
            </a:r>
            <a:r>
              <a:rPr sz="1400" spc="-4" dirty="0">
                <a:solidFill>
                  <a:srgbClr val="060707"/>
                </a:solidFill>
                <a:latin typeface="MuktaMahee Regular" panose="020B0000000000000000" pitchFamily="34" charset="77"/>
                <a:cs typeface="MuktaMahee Regular" panose="020B0000000000000000" pitchFamily="34" charset="77"/>
              </a:rPr>
              <a:t>del FSE+. </a:t>
            </a:r>
            <a:r>
              <a:rPr sz="1400" dirty="0">
                <a:solidFill>
                  <a:srgbClr val="060707"/>
                </a:solidFill>
                <a:latin typeface="MuktaMahee Regular" panose="020B0000000000000000" pitchFamily="34" charset="77"/>
                <a:cs typeface="MuktaMahee Regular" panose="020B0000000000000000" pitchFamily="34" charset="77"/>
              </a:rPr>
              <a:t>I </a:t>
            </a:r>
            <a:r>
              <a:rPr sz="1400" spc="-4" dirty="0">
                <a:solidFill>
                  <a:srgbClr val="060707"/>
                </a:solidFill>
                <a:latin typeface="MuktaMahee Regular" panose="020B0000000000000000" pitchFamily="34" charset="77"/>
                <a:cs typeface="MuktaMahee Regular" panose="020B0000000000000000" pitchFamily="34" charset="77"/>
              </a:rPr>
              <a:t>due fondi </a:t>
            </a:r>
            <a:r>
              <a:rPr sz="1400" dirty="0">
                <a:solidFill>
                  <a:srgbClr val="060707"/>
                </a:solidFill>
                <a:latin typeface="MuktaMahee Regular" panose="020B0000000000000000" pitchFamily="34" charset="77"/>
                <a:cs typeface="MuktaMahee Regular" panose="020B0000000000000000" pitchFamily="34" charset="77"/>
              </a:rPr>
              <a:t> </a:t>
            </a:r>
            <a:r>
              <a:rPr sz="1400" spc="-8" dirty="0">
                <a:solidFill>
                  <a:srgbClr val="060707"/>
                </a:solidFill>
                <a:latin typeface="MuktaMahee Regular" panose="020B0000000000000000" pitchFamily="34" charset="77"/>
                <a:cs typeface="MuktaMahee Regular" panose="020B0000000000000000" pitchFamily="34" charset="77"/>
              </a:rPr>
              <a:t>possono, </a:t>
            </a:r>
            <a:r>
              <a:rPr sz="1400" spc="-4" dirty="0">
                <a:solidFill>
                  <a:srgbClr val="060707"/>
                </a:solidFill>
                <a:latin typeface="MuktaMahee Regular" panose="020B0000000000000000" pitchFamily="34" charset="77"/>
                <a:cs typeface="MuktaMahee Regular" panose="020B0000000000000000" pitchFamily="34" charset="77"/>
              </a:rPr>
              <a:t>in </a:t>
            </a:r>
            <a:r>
              <a:rPr sz="1400" spc="-8" dirty="0">
                <a:solidFill>
                  <a:srgbClr val="060707"/>
                </a:solidFill>
                <a:latin typeface="MuktaMahee Regular" panose="020B0000000000000000" pitchFamily="34" charset="77"/>
                <a:cs typeface="MuktaMahee Regular" panose="020B0000000000000000" pitchFamily="34" charset="77"/>
              </a:rPr>
              <a:t>molti </a:t>
            </a:r>
            <a:r>
              <a:rPr sz="1400" spc="-4" dirty="0">
                <a:solidFill>
                  <a:srgbClr val="060707"/>
                </a:solidFill>
                <a:latin typeface="MuktaMahee Regular" panose="020B0000000000000000" pitchFamily="34" charset="77"/>
                <a:cs typeface="MuktaMahee Regular" panose="020B0000000000000000" pitchFamily="34" charset="77"/>
              </a:rPr>
              <a:t>casi (non sempre), </a:t>
            </a:r>
            <a:r>
              <a:rPr sz="1400" dirty="0">
                <a:solidFill>
                  <a:srgbClr val="060707"/>
                </a:solidFill>
                <a:latin typeface="MuktaMahee Regular" panose="020B0000000000000000" pitchFamily="34" charset="77"/>
                <a:cs typeface="MuktaMahee Regular" panose="020B0000000000000000" pitchFamily="34" charset="77"/>
              </a:rPr>
              <a:t> </a:t>
            </a:r>
            <a:r>
              <a:rPr sz="1400" spc="-4" dirty="0">
                <a:solidFill>
                  <a:srgbClr val="060707"/>
                </a:solidFill>
                <a:latin typeface="MuktaMahee Regular" panose="020B0000000000000000" pitchFamily="34" charset="77"/>
                <a:cs typeface="MuktaMahee Regular" panose="020B0000000000000000" pitchFamily="34" charset="77"/>
              </a:rPr>
              <a:t>contribuire</a:t>
            </a:r>
            <a:r>
              <a:rPr sz="1400" dirty="0">
                <a:solidFill>
                  <a:srgbClr val="060707"/>
                </a:solidFill>
                <a:latin typeface="MuktaMahee Regular" panose="020B0000000000000000" pitchFamily="34" charset="77"/>
                <a:cs typeface="MuktaMahee Regular" panose="020B0000000000000000" pitchFamily="34" charset="77"/>
              </a:rPr>
              <a:t> </a:t>
            </a:r>
            <a:r>
              <a:rPr sz="1400" spc="-4" dirty="0">
                <a:solidFill>
                  <a:srgbClr val="060707"/>
                </a:solidFill>
                <a:latin typeface="MuktaMahee Regular" panose="020B0000000000000000" pitchFamily="34" charset="77"/>
                <a:cs typeface="MuktaMahee Regular" panose="020B0000000000000000" pitchFamily="34" charset="77"/>
              </a:rPr>
              <a:t>entrambi</a:t>
            </a:r>
            <a:r>
              <a:rPr sz="1400" spc="176" dirty="0">
                <a:solidFill>
                  <a:srgbClr val="060707"/>
                </a:solidFill>
                <a:latin typeface="MuktaMahee Regular" panose="020B0000000000000000" pitchFamily="34" charset="77"/>
                <a:cs typeface="MuktaMahee Regular" panose="020B0000000000000000" pitchFamily="34" charset="77"/>
              </a:rPr>
              <a:t> </a:t>
            </a:r>
            <a:r>
              <a:rPr sz="1400" dirty="0">
                <a:solidFill>
                  <a:srgbClr val="060707"/>
                </a:solidFill>
                <a:latin typeface="MuktaMahee Regular" panose="020B0000000000000000" pitchFamily="34" charset="77"/>
                <a:cs typeface="MuktaMahee Regular" panose="020B0000000000000000" pitchFamily="34" charset="77"/>
              </a:rPr>
              <a:t>a </a:t>
            </a:r>
            <a:r>
              <a:rPr sz="1400" spc="-4" dirty="0">
                <a:solidFill>
                  <a:srgbClr val="060707"/>
                </a:solidFill>
                <a:latin typeface="MuktaMahee Regular" panose="020B0000000000000000" pitchFamily="34" charset="77"/>
                <a:cs typeface="MuktaMahee Regular" panose="020B0000000000000000" pitchFamily="34" charset="77"/>
              </a:rPr>
              <a:t>raggiungere </a:t>
            </a:r>
            <a:r>
              <a:rPr sz="1400" dirty="0">
                <a:solidFill>
                  <a:srgbClr val="060707"/>
                </a:solidFill>
                <a:latin typeface="MuktaMahee Regular" panose="020B0000000000000000" pitchFamily="34" charset="77"/>
                <a:cs typeface="MuktaMahee Regular" panose="020B0000000000000000" pitchFamily="34" charset="77"/>
              </a:rPr>
              <a:t> </a:t>
            </a:r>
            <a:r>
              <a:rPr sz="1400" spc="-4" dirty="0">
                <a:solidFill>
                  <a:srgbClr val="060707"/>
                </a:solidFill>
                <a:latin typeface="MuktaMahee Regular" panose="020B0000000000000000" pitchFamily="34" charset="77"/>
                <a:cs typeface="MuktaMahee Regular" panose="020B0000000000000000" pitchFamily="34" charset="77"/>
              </a:rPr>
              <a:t>gli</a:t>
            </a:r>
            <a:r>
              <a:rPr sz="1400" spc="-8" dirty="0">
                <a:solidFill>
                  <a:srgbClr val="060707"/>
                </a:solidFill>
                <a:latin typeface="MuktaMahee Regular" panose="020B0000000000000000" pitchFamily="34" charset="77"/>
                <a:cs typeface="MuktaMahee Regular" panose="020B0000000000000000" pitchFamily="34" charset="77"/>
              </a:rPr>
              <a:t> </a:t>
            </a:r>
            <a:r>
              <a:rPr sz="1400" spc="-4" dirty="0">
                <a:solidFill>
                  <a:srgbClr val="060707"/>
                </a:solidFill>
                <a:latin typeface="MuktaMahee Regular" panose="020B0000000000000000" pitchFamily="34" charset="77"/>
                <a:cs typeface="MuktaMahee Regular" panose="020B0000000000000000" pitchFamily="34" charset="77"/>
              </a:rPr>
              <a:t>obiettivi </a:t>
            </a:r>
            <a:r>
              <a:rPr sz="1400" spc="-4" dirty="0" err="1">
                <a:solidFill>
                  <a:srgbClr val="060707"/>
                </a:solidFill>
                <a:latin typeface="MuktaMahee Regular" panose="020B0000000000000000" pitchFamily="34" charset="77"/>
                <a:cs typeface="MuktaMahee Regular" panose="020B0000000000000000" pitchFamily="34" charset="77"/>
              </a:rPr>
              <a:t>specifici</a:t>
            </a:r>
            <a:r>
              <a:rPr sz="1400" spc="-4" dirty="0">
                <a:solidFill>
                  <a:srgbClr val="060707"/>
                </a:solidFill>
                <a:latin typeface="MuktaMahee Regular" panose="020B0000000000000000" pitchFamily="34" charset="77"/>
                <a:cs typeface="MuktaMahee Regular" panose="020B0000000000000000" pitchFamily="34" charset="77"/>
              </a:rPr>
              <a:t>.</a:t>
            </a:r>
            <a:endParaRPr sz="1400" dirty="0">
              <a:latin typeface="MuktaMahee Regular" panose="020B0000000000000000" pitchFamily="34" charset="77"/>
              <a:cs typeface="MuktaMahee Regular" panose="020B0000000000000000" pitchFamily="34" charset="77"/>
            </a:endParaRPr>
          </a:p>
        </p:txBody>
      </p:sp>
      <p:sp>
        <p:nvSpPr>
          <p:cNvPr id="15" name="object 15"/>
          <p:cNvSpPr txBox="1"/>
          <p:nvPr/>
        </p:nvSpPr>
        <p:spPr>
          <a:xfrm>
            <a:off x="8317325" y="2871216"/>
            <a:ext cx="826770" cy="136576"/>
          </a:xfrm>
          <a:prstGeom prst="rect">
            <a:avLst/>
          </a:prstGeom>
        </p:spPr>
        <p:txBody>
          <a:bodyPr vert="horz" wrap="square" lIns="0" tIns="9525" rIns="0" bIns="0" rtlCol="0">
            <a:spAutoFit/>
          </a:bodyPr>
          <a:lstStyle/>
          <a:p>
            <a:pPr marL="9525">
              <a:spcBef>
                <a:spcPts val="75"/>
              </a:spcBef>
            </a:pPr>
            <a:r>
              <a:rPr sz="825" b="1" dirty="0">
                <a:solidFill>
                  <a:srgbClr val="2B4390"/>
                </a:solidFill>
                <a:latin typeface="Calibri"/>
                <a:cs typeface="Calibri"/>
              </a:rPr>
              <a:t>Obiettivi</a:t>
            </a:r>
            <a:r>
              <a:rPr sz="825" b="1" spc="-26" dirty="0">
                <a:solidFill>
                  <a:srgbClr val="2B4390"/>
                </a:solidFill>
                <a:latin typeface="Calibri"/>
                <a:cs typeface="Calibri"/>
              </a:rPr>
              <a:t> </a:t>
            </a:r>
            <a:r>
              <a:rPr sz="825" b="1" spc="-4" dirty="0">
                <a:solidFill>
                  <a:srgbClr val="2B4390"/>
                </a:solidFill>
                <a:latin typeface="Calibri"/>
                <a:cs typeface="Calibri"/>
              </a:rPr>
              <a:t>strategici</a:t>
            </a:r>
            <a:endParaRPr sz="825">
              <a:latin typeface="Calibri"/>
              <a:cs typeface="Calibri"/>
            </a:endParaRPr>
          </a:p>
        </p:txBody>
      </p:sp>
      <p:grpSp>
        <p:nvGrpSpPr>
          <p:cNvPr id="16" name="object 16"/>
          <p:cNvGrpSpPr/>
          <p:nvPr/>
        </p:nvGrpSpPr>
        <p:grpSpPr>
          <a:xfrm>
            <a:off x="7943792" y="3134509"/>
            <a:ext cx="1285398" cy="302419"/>
            <a:chOff x="7035722" y="4179345"/>
            <a:chExt cx="1713864" cy="403225"/>
          </a:xfrm>
        </p:grpSpPr>
        <p:sp>
          <p:nvSpPr>
            <p:cNvPr id="17" name="object 17"/>
            <p:cNvSpPr/>
            <p:nvPr/>
          </p:nvSpPr>
          <p:spPr>
            <a:xfrm>
              <a:off x="7042072" y="4185695"/>
              <a:ext cx="273685" cy="390525"/>
            </a:xfrm>
            <a:custGeom>
              <a:avLst/>
              <a:gdLst/>
              <a:ahLst/>
              <a:cxnLst/>
              <a:rect l="l" t="t" r="r" b="b"/>
              <a:pathLst>
                <a:path w="273684" h="390525">
                  <a:moveTo>
                    <a:pt x="273255" y="0"/>
                  </a:moveTo>
                  <a:lnTo>
                    <a:pt x="136627" y="136627"/>
                  </a:lnTo>
                  <a:lnTo>
                    <a:pt x="0" y="0"/>
                  </a:lnTo>
                  <a:lnTo>
                    <a:pt x="0" y="253738"/>
                  </a:lnTo>
                  <a:lnTo>
                    <a:pt x="136627" y="390366"/>
                  </a:lnTo>
                  <a:lnTo>
                    <a:pt x="273255" y="253738"/>
                  </a:lnTo>
                  <a:lnTo>
                    <a:pt x="273255" y="0"/>
                  </a:lnTo>
                  <a:close/>
                </a:path>
              </a:pathLst>
            </a:custGeom>
            <a:solidFill>
              <a:srgbClr val="00B050"/>
            </a:solidFill>
          </p:spPr>
          <p:txBody>
            <a:bodyPr wrap="square" lIns="0" tIns="0" rIns="0" bIns="0" rtlCol="0"/>
            <a:lstStyle/>
            <a:p>
              <a:endParaRPr sz="1350"/>
            </a:p>
          </p:txBody>
        </p:sp>
        <p:sp>
          <p:nvSpPr>
            <p:cNvPr id="18" name="object 18"/>
            <p:cNvSpPr/>
            <p:nvPr/>
          </p:nvSpPr>
          <p:spPr>
            <a:xfrm>
              <a:off x="7042072" y="4185695"/>
              <a:ext cx="273685" cy="390525"/>
            </a:xfrm>
            <a:custGeom>
              <a:avLst/>
              <a:gdLst/>
              <a:ahLst/>
              <a:cxnLst/>
              <a:rect l="l" t="t" r="r" b="b"/>
              <a:pathLst>
                <a:path w="273684" h="390525">
                  <a:moveTo>
                    <a:pt x="273255" y="0"/>
                  </a:moveTo>
                  <a:lnTo>
                    <a:pt x="273255" y="253738"/>
                  </a:lnTo>
                  <a:lnTo>
                    <a:pt x="136627" y="390367"/>
                  </a:lnTo>
                  <a:lnTo>
                    <a:pt x="0" y="253738"/>
                  </a:lnTo>
                  <a:lnTo>
                    <a:pt x="0" y="0"/>
                  </a:lnTo>
                  <a:lnTo>
                    <a:pt x="136627" y="136628"/>
                  </a:lnTo>
                  <a:lnTo>
                    <a:pt x="273255" y="0"/>
                  </a:lnTo>
                  <a:close/>
                </a:path>
              </a:pathLst>
            </a:custGeom>
            <a:ln w="12700">
              <a:solidFill>
                <a:srgbClr val="2B4390"/>
              </a:solidFill>
            </a:ln>
          </p:spPr>
          <p:txBody>
            <a:bodyPr wrap="square" lIns="0" tIns="0" rIns="0" bIns="0" rtlCol="0"/>
            <a:lstStyle/>
            <a:p>
              <a:endParaRPr sz="1350"/>
            </a:p>
          </p:txBody>
        </p:sp>
        <p:sp>
          <p:nvSpPr>
            <p:cNvPr id="19" name="object 19"/>
            <p:cNvSpPr/>
            <p:nvPr/>
          </p:nvSpPr>
          <p:spPr>
            <a:xfrm>
              <a:off x="7315328" y="4185695"/>
              <a:ext cx="1428115" cy="254000"/>
            </a:xfrm>
            <a:custGeom>
              <a:avLst/>
              <a:gdLst/>
              <a:ahLst/>
              <a:cxnLst/>
              <a:rect l="l" t="t" r="r" b="b"/>
              <a:pathLst>
                <a:path w="1428115" h="254000">
                  <a:moveTo>
                    <a:pt x="1385453" y="0"/>
                  </a:moveTo>
                  <a:lnTo>
                    <a:pt x="0" y="0"/>
                  </a:lnTo>
                  <a:lnTo>
                    <a:pt x="0" y="253737"/>
                  </a:lnTo>
                  <a:lnTo>
                    <a:pt x="1385453" y="253737"/>
                  </a:lnTo>
                  <a:lnTo>
                    <a:pt x="1401914" y="250413"/>
                  </a:lnTo>
                  <a:lnTo>
                    <a:pt x="1415356" y="241350"/>
                  </a:lnTo>
                  <a:lnTo>
                    <a:pt x="1424419" y="227908"/>
                  </a:lnTo>
                  <a:lnTo>
                    <a:pt x="1427742" y="211447"/>
                  </a:lnTo>
                  <a:lnTo>
                    <a:pt x="1427742" y="42289"/>
                  </a:lnTo>
                  <a:lnTo>
                    <a:pt x="1424419" y="25828"/>
                  </a:lnTo>
                  <a:lnTo>
                    <a:pt x="1415356" y="12386"/>
                  </a:lnTo>
                  <a:lnTo>
                    <a:pt x="1401914" y="3323"/>
                  </a:lnTo>
                  <a:lnTo>
                    <a:pt x="1385453" y="0"/>
                  </a:lnTo>
                  <a:close/>
                </a:path>
              </a:pathLst>
            </a:custGeom>
            <a:solidFill>
              <a:srgbClr val="F0F2F4">
                <a:alpha val="90199"/>
              </a:srgbClr>
            </a:solidFill>
          </p:spPr>
          <p:txBody>
            <a:bodyPr wrap="square" lIns="0" tIns="0" rIns="0" bIns="0" rtlCol="0"/>
            <a:lstStyle/>
            <a:p>
              <a:endParaRPr sz="1350"/>
            </a:p>
          </p:txBody>
        </p:sp>
        <p:sp>
          <p:nvSpPr>
            <p:cNvPr id="20" name="object 20"/>
            <p:cNvSpPr/>
            <p:nvPr/>
          </p:nvSpPr>
          <p:spPr>
            <a:xfrm>
              <a:off x="7315328" y="4185695"/>
              <a:ext cx="1428115" cy="254000"/>
            </a:xfrm>
            <a:custGeom>
              <a:avLst/>
              <a:gdLst/>
              <a:ahLst/>
              <a:cxnLst/>
              <a:rect l="l" t="t" r="r" b="b"/>
              <a:pathLst>
                <a:path w="1428115" h="254000">
                  <a:moveTo>
                    <a:pt x="1427744" y="42290"/>
                  </a:moveTo>
                  <a:lnTo>
                    <a:pt x="1427744" y="211447"/>
                  </a:lnTo>
                  <a:lnTo>
                    <a:pt x="1424420" y="227908"/>
                  </a:lnTo>
                  <a:lnTo>
                    <a:pt x="1415357" y="241351"/>
                  </a:lnTo>
                  <a:lnTo>
                    <a:pt x="1401915" y="250414"/>
                  </a:lnTo>
                  <a:lnTo>
                    <a:pt x="1385454" y="253737"/>
                  </a:lnTo>
                  <a:lnTo>
                    <a:pt x="0" y="253737"/>
                  </a:lnTo>
                  <a:lnTo>
                    <a:pt x="0" y="0"/>
                  </a:lnTo>
                  <a:lnTo>
                    <a:pt x="1385454" y="0"/>
                  </a:lnTo>
                  <a:lnTo>
                    <a:pt x="1401915" y="3323"/>
                  </a:lnTo>
                  <a:lnTo>
                    <a:pt x="1415357" y="12386"/>
                  </a:lnTo>
                  <a:lnTo>
                    <a:pt x="1424420" y="25829"/>
                  </a:lnTo>
                  <a:lnTo>
                    <a:pt x="1427744" y="42290"/>
                  </a:lnTo>
                  <a:close/>
                </a:path>
              </a:pathLst>
            </a:custGeom>
            <a:ln w="12700">
              <a:solidFill>
                <a:srgbClr val="2B4390"/>
              </a:solidFill>
            </a:ln>
          </p:spPr>
          <p:txBody>
            <a:bodyPr wrap="square" lIns="0" tIns="0" rIns="0" bIns="0" rtlCol="0"/>
            <a:lstStyle/>
            <a:p>
              <a:endParaRPr sz="1350"/>
            </a:p>
          </p:txBody>
        </p:sp>
      </p:grpSp>
      <p:sp>
        <p:nvSpPr>
          <p:cNvPr id="21" name="object 21"/>
          <p:cNvSpPr txBox="1"/>
          <p:nvPr/>
        </p:nvSpPr>
        <p:spPr>
          <a:xfrm>
            <a:off x="8317325" y="3150108"/>
            <a:ext cx="774383" cy="136576"/>
          </a:xfrm>
          <a:prstGeom prst="rect">
            <a:avLst/>
          </a:prstGeom>
        </p:spPr>
        <p:txBody>
          <a:bodyPr vert="horz" wrap="square" lIns="0" tIns="9525" rIns="0" bIns="0" rtlCol="0">
            <a:spAutoFit/>
          </a:bodyPr>
          <a:lstStyle/>
          <a:p>
            <a:pPr marL="9525">
              <a:spcBef>
                <a:spcPts val="75"/>
              </a:spcBef>
            </a:pPr>
            <a:r>
              <a:rPr sz="825" b="1" dirty="0">
                <a:solidFill>
                  <a:srgbClr val="2B4390"/>
                </a:solidFill>
                <a:latin typeface="Calibri"/>
                <a:cs typeface="Calibri"/>
              </a:rPr>
              <a:t>Obiettivi</a:t>
            </a:r>
            <a:r>
              <a:rPr sz="825" b="1" spc="-30" dirty="0">
                <a:solidFill>
                  <a:srgbClr val="2B4390"/>
                </a:solidFill>
                <a:latin typeface="Calibri"/>
                <a:cs typeface="Calibri"/>
              </a:rPr>
              <a:t> </a:t>
            </a:r>
            <a:r>
              <a:rPr sz="825" b="1" spc="-4" dirty="0">
                <a:solidFill>
                  <a:srgbClr val="2B4390"/>
                </a:solidFill>
                <a:latin typeface="Calibri"/>
                <a:cs typeface="Calibri"/>
              </a:rPr>
              <a:t>specifici</a:t>
            </a:r>
            <a:endParaRPr sz="825">
              <a:latin typeface="Calibri"/>
              <a:cs typeface="Calibri"/>
            </a:endParaRPr>
          </a:p>
        </p:txBody>
      </p:sp>
      <p:grpSp>
        <p:nvGrpSpPr>
          <p:cNvPr id="22" name="object 22"/>
          <p:cNvGrpSpPr/>
          <p:nvPr/>
        </p:nvGrpSpPr>
        <p:grpSpPr>
          <a:xfrm>
            <a:off x="7943792" y="3412812"/>
            <a:ext cx="1285398" cy="302419"/>
            <a:chOff x="7035722" y="4550416"/>
            <a:chExt cx="1713864" cy="403225"/>
          </a:xfrm>
        </p:grpSpPr>
        <p:sp>
          <p:nvSpPr>
            <p:cNvPr id="23" name="object 23"/>
            <p:cNvSpPr/>
            <p:nvPr/>
          </p:nvSpPr>
          <p:spPr>
            <a:xfrm>
              <a:off x="7042072" y="4556766"/>
              <a:ext cx="273685" cy="390525"/>
            </a:xfrm>
            <a:custGeom>
              <a:avLst/>
              <a:gdLst/>
              <a:ahLst/>
              <a:cxnLst/>
              <a:rect l="l" t="t" r="r" b="b"/>
              <a:pathLst>
                <a:path w="273684" h="390525">
                  <a:moveTo>
                    <a:pt x="273255" y="0"/>
                  </a:moveTo>
                  <a:lnTo>
                    <a:pt x="136627" y="136627"/>
                  </a:lnTo>
                  <a:lnTo>
                    <a:pt x="0" y="0"/>
                  </a:lnTo>
                  <a:lnTo>
                    <a:pt x="0" y="253738"/>
                  </a:lnTo>
                  <a:lnTo>
                    <a:pt x="136627" y="390366"/>
                  </a:lnTo>
                  <a:lnTo>
                    <a:pt x="273255" y="253738"/>
                  </a:lnTo>
                  <a:lnTo>
                    <a:pt x="273255" y="0"/>
                  </a:lnTo>
                  <a:close/>
                </a:path>
              </a:pathLst>
            </a:custGeom>
            <a:solidFill>
              <a:srgbClr val="00B050"/>
            </a:solidFill>
          </p:spPr>
          <p:txBody>
            <a:bodyPr wrap="square" lIns="0" tIns="0" rIns="0" bIns="0" rtlCol="0"/>
            <a:lstStyle/>
            <a:p>
              <a:endParaRPr sz="1350"/>
            </a:p>
          </p:txBody>
        </p:sp>
        <p:sp>
          <p:nvSpPr>
            <p:cNvPr id="24" name="object 24"/>
            <p:cNvSpPr/>
            <p:nvPr/>
          </p:nvSpPr>
          <p:spPr>
            <a:xfrm>
              <a:off x="7042072" y="4556766"/>
              <a:ext cx="273685" cy="390525"/>
            </a:xfrm>
            <a:custGeom>
              <a:avLst/>
              <a:gdLst/>
              <a:ahLst/>
              <a:cxnLst/>
              <a:rect l="l" t="t" r="r" b="b"/>
              <a:pathLst>
                <a:path w="273684" h="390525">
                  <a:moveTo>
                    <a:pt x="273255" y="0"/>
                  </a:moveTo>
                  <a:lnTo>
                    <a:pt x="273255" y="253738"/>
                  </a:lnTo>
                  <a:lnTo>
                    <a:pt x="136627" y="390367"/>
                  </a:lnTo>
                  <a:lnTo>
                    <a:pt x="0" y="253738"/>
                  </a:lnTo>
                  <a:lnTo>
                    <a:pt x="0" y="0"/>
                  </a:lnTo>
                  <a:lnTo>
                    <a:pt x="136627" y="136628"/>
                  </a:lnTo>
                  <a:lnTo>
                    <a:pt x="273255" y="0"/>
                  </a:lnTo>
                  <a:close/>
                </a:path>
              </a:pathLst>
            </a:custGeom>
            <a:ln w="12700">
              <a:solidFill>
                <a:srgbClr val="2B4390"/>
              </a:solidFill>
            </a:ln>
          </p:spPr>
          <p:txBody>
            <a:bodyPr wrap="square" lIns="0" tIns="0" rIns="0" bIns="0" rtlCol="0"/>
            <a:lstStyle/>
            <a:p>
              <a:endParaRPr sz="1350"/>
            </a:p>
          </p:txBody>
        </p:sp>
        <p:sp>
          <p:nvSpPr>
            <p:cNvPr id="25" name="object 25"/>
            <p:cNvSpPr/>
            <p:nvPr/>
          </p:nvSpPr>
          <p:spPr>
            <a:xfrm>
              <a:off x="7315328" y="4556766"/>
              <a:ext cx="1428115" cy="254000"/>
            </a:xfrm>
            <a:custGeom>
              <a:avLst/>
              <a:gdLst/>
              <a:ahLst/>
              <a:cxnLst/>
              <a:rect l="l" t="t" r="r" b="b"/>
              <a:pathLst>
                <a:path w="1428115" h="254000">
                  <a:moveTo>
                    <a:pt x="1385453" y="0"/>
                  </a:moveTo>
                  <a:lnTo>
                    <a:pt x="0" y="0"/>
                  </a:lnTo>
                  <a:lnTo>
                    <a:pt x="0" y="253737"/>
                  </a:lnTo>
                  <a:lnTo>
                    <a:pt x="1385453" y="253737"/>
                  </a:lnTo>
                  <a:lnTo>
                    <a:pt x="1401914" y="250413"/>
                  </a:lnTo>
                  <a:lnTo>
                    <a:pt x="1415356" y="241350"/>
                  </a:lnTo>
                  <a:lnTo>
                    <a:pt x="1424419" y="227908"/>
                  </a:lnTo>
                  <a:lnTo>
                    <a:pt x="1427742" y="211447"/>
                  </a:lnTo>
                  <a:lnTo>
                    <a:pt x="1427742" y="42289"/>
                  </a:lnTo>
                  <a:lnTo>
                    <a:pt x="1424419" y="25828"/>
                  </a:lnTo>
                  <a:lnTo>
                    <a:pt x="1415356" y="12386"/>
                  </a:lnTo>
                  <a:lnTo>
                    <a:pt x="1401914" y="3323"/>
                  </a:lnTo>
                  <a:lnTo>
                    <a:pt x="1385453" y="0"/>
                  </a:lnTo>
                  <a:close/>
                </a:path>
              </a:pathLst>
            </a:custGeom>
            <a:solidFill>
              <a:srgbClr val="F0F2F4">
                <a:alpha val="90199"/>
              </a:srgbClr>
            </a:solidFill>
          </p:spPr>
          <p:txBody>
            <a:bodyPr wrap="square" lIns="0" tIns="0" rIns="0" bIns="0" rtlCol="0"/>
            <a:lstStyle/>
            <a:p>
              <a:endParaRPr sz="1350"/>
            </a:p>
          </p:txBody>
        </p:sp>
        <p:sp>
          <p:nvSpPr>
            <p:cNvPr id="26" name="object 26"/>
            <p:cNvSpPr/>
            <p:nvPr/>
          </p:nvSpPr>
          <p:spPr>
            <a:xfrm>
              <a:off x="7315328" y="4556766"/>
              <a:ext cx="1428115" cy="254000"/>
            </a:xfrm>
            <a:custGeom>
              <a:avLst/>
              <a:gdLst/>
              <a:ahLst/>
              <a:cxnLst/>
              <a:rect l="l" t="t" r="r" b="b"/>
              <a:pathLst>
                <a:path w="1428115" h="254000">
                  <a:moveTo>
                    <a:pt x="1427744" y="42290"/>
                  </a:moveTo>
                  <a:lnTo>
                    <a:pt x="1427744" y="211447"/>
                  </a:lnTo>
                  <a:lnTo>
                    <a:pt x="1424420" y="227908"/>
                  </a:lnTo>
                  <a:lnTo>
                    <a:pt x="1415357" y="241351"/>
                  </a:lnTo>
                  <a:lnTo>
                    <a:pt x="1401915" y="250414"/>
                  </a:lnTo>
                  <a:lnTo>
                    <a:pt x="1385454" y="253737"/>
                  </a:lnTo>
                  <a:lnTo>
                    <a:pt x="0" y="253737"/>
                  </a:lnTo>
                  <a:lnTo>
                    <a:pt x="0" y="0"/>
                  </a:lnTo>
                  <a:lnTo>
                    <a:pt x="1385454" y="0"/>
                  </a:lnTo>
                  <a:lnTo>
                    <a:pt x="1401915" y="3323"/>
                  </a:lnTo>
                  <a:lnTo>
                    <a:pt x="1415357" y="12386"/>
                  </a:lnTo>
                  <a:lnTo>
                    <a:pt x="1424420" y="25829"/>
                  </a:lnTo>
                  <a:lnTo>
                    <a:pt x="1427744" y="42290"/>
                  </a:lnTo>
                  <a:close/>
                </a:path>
              </a:pathLst>
            </a:custGeom>
            <a:ln w="12700">
              <a:solidFill>
                <a:srgbClr val="2B4390"/>
              </a:solidFill>
            </a:ln>
          </p:spPr>
          <p:txBody>
            <a:bodyPr wrap="square" lIns="0" tIns="0" rIns="0" bIns="0" rtlCol="0"/>
            <a:lstStyle/>
            <a:p>
              <a:endParaRPr sz="1350"/>
            </a:p>
          </p:txBody>
        </p:sp>
      </p:grpSp>
      <p:sp>
        <p:nvSpPr>
          <p:cNvPr id="27" name="object 27"/>
          <p:cNvSpPr txBox="1"/>
          <p:nvPr/>
        </p:nvSpPr>
        <p:spPr>
          <a:xfrm>
            <a:off x="8317326" y="3426714"/>
            <a:ext cx="450056" cy="136576"/>
          </a:xfrm>
          <a:prstGeom prst="rect">
            <a:avLst/>
          </a:prstGeom>
        </p:spPr>
        <p:txBody>
          <a:bodyPr vert="horz" wrap="square" lIns="0" tIns="9525" rIns="0" bIns="0" rtlCol="0">
            <a:spAutoFit/>
          </a:bodyPr>
          <a:lstStyle/>
          <a:p>
            <a:pPr marL="9525">
              <a:spcBef>
                <a:spcPts val="75"/>
              </a:spcBef>
            </a:pPr>
            <a:r>
              <a:rPr sz="825" b="1" spc="-4" dirty="0">
                <a:solidFill>
                  <a:srgbClr val="2B4390"/>
                </a:solidFill>
                <a:latin typeface="Calibri"/>
                <a:cs typeface="Calibri"/>
              </a:rPr>
              <a:t>Interventi</a:t>
            </a:r>
            <a:endParaRPr sz="825">
              <a:latin typeface="Calibri"/>
              <a:cs typeface="Calibri"/>
            </a:endParaRPr>
          </a:p>
        </p:txBody>
      </p:sp>
      <p:grpSp>
        <p:nvGrpSpPr>
          <p:cNvPr id="28" name="object 28"/>
          <p:cNvGrpSpPr/>
          <p:nvPr/>
        </p:nvGrpSpPr>
        <p:grpSpPr>
          <a:xfrm>
            <a:off x="3239925" y="714835"/>
            <a:ext cx="4382453" cy="3463290"/>
            <a:chOff x="763900" y="953113"/>
            <a:chExt cx="5843270" cy="4617720"/>
          </a:xfrm>
        </p:grpSpPr>
        <p:sp>
          <p:nvSpPr>
            <p:cNvPr id="29" name="object 29"/>
            <p:cNvSpPr/>
            <p:nvPr/>
          </p:nvSpPr>
          <p:spPr>
            <a:xfrm>
              <a:off x="6595531" y="964225"/>
              <a:ext cx="0" cy="4595495"/>
            </a:xfrm>
            <a:custGeom>
              <a:avLst/>
              <a:gdLst/>
              <a:ahLst/>
              <a:cxnLst/>
              <a:rect l="l" t="t" r="r" b="b"/>
              <a:pathLst>
                <a:path h="4595495">
                  <a:moveTo>
                    <a:pt x="0" y="0"/>
                  </a:moveTo>
                  <a:lnTo>
                    <a:pt x="1" y="4595282"/>
                  </a:lnTo>
                </a:path>
              </a:pathLst>
            </a:custGeom>
            <a:ln w="22225">
              <a:solidFill>
                <a:srgbClr val="8A969B"/>
              </a:solidFill>
            </a:ln>
          </p:spPr>
          <p:txBody>
            <a:bodyPr wrap="square" lIns="0" tIns="0" rIns="0" bIns="0" rtlCol="0"/>
            <a:lstStyle/>
            <a:p>
              <a:endParaRPr sz="1350"/>
            </a:p>
          </p:txBody>
        </p:sp>
        <p:sp>
          <p:nvSpPr>
            <p:cNvPr id="30" name="object 30"/>
            <p:cNvSpPr/>
            <p:nvPr/>
          </p:nvSpPr>
          <p:spPr>
            <a:xfrm>
              <a:off x="770250" y="1079224"/>
              <a:ext cx="351155" cy="351155"/>
            </a:xfrm>
            <a:custGeom>
              <a:avLst/>
              <a:gdLst/>
              <a:ahLst/>
              <a:cxnLst/>
              <a:rect l="l" t="t" r="r" b="b"/>
              <a:pathLst>
                <a:path w="351155" h="351155">
                  <a:moveTo>
                    <a:pt x="175500" y="0"/>
                  </a:moveTo>
                  <a:lnTo>
                    <a:pt x="128845" y="6269"/>
                  </a:lnTo>
                  <a:lnTo>
                    <a:pt x="86921" y="23961"/>
                  </a:lnTo>
                  <a:lnTo>
                    <a:pt x="51402" y="51403"/>
                  </a:lnTo>
                  <a:lnTo>
                    <a:pt x="23960" y="86922"/>
                  </a:lnTo>
                  <a:lnTo>
                    <a:pt x="6269" y="128845"/>
                  </a:lnTo>
                  <a:lnTo>
                    <a:pt x="0" y="175500"/>
                  </a:lnTo>
                  <a:lnTo>
                    <a:pt x="6269" y="222155"/>
                  </a:lnTo>
                  <a:lnTo>
                    <a:pt x="23960" y="264078"/>
                  </a:lnTo>
                  <a:lnTo>
                    <a:pt x="51402" y="299597"/>
                  </a:lnTo>
                  <a:lnTo>
                    <a:pt x="86921" y="327039"/>
                  </a:lnTo>
                  <a:lnTo>
                    <a:pt x="128845" y="344731"/>
                  </a:lnTo>
                  <a:lnTo>
                    <a:pt x="175500" y="351000"/>
                  </a:lnTo>
                  <a:lnTo>
                    <a:pt x="222154" y="344731"/>
                  </a:lnTo>
                  <a:lnTo>
                    <a:pt x="264078" y="327039"/>
                  </a:lnTo>
                  <a:lnTo>
                    <a:pt x="299597" y="299597"/>
                  </a:lnTo>
                  <a:lnTo>
                    <a:pt x="327039" y="264078"/>
                  </a:lnTo>
                  <a:lnTo>
                    <a:pt x="344731" y="222155"/>
                  </a:lnTo>
                  <a:lnTo>
                    <a:pt x="351000" y="175500"/>
                  </a:lnTo>
                  <a:lnTo>
                    <a:pt x="344731" y="128845"/>
                  </a:lnTo>
                  <a:lnTo>
                    <a:pt x="327039" y="86922"/>
                  </a:lnTo>
                  <a:lnTo>
                    <a:pt x="299597" y="51403"/>
                  </a:lnTo>
                  <a:lnTo>
                    <a:pt x="264078" y="23961"/>
                  </a:lnTo>
                  <a:lnTo>
                    <a:pt x="222154" y="6269"/>
                  </a:lnTo>
                  <a:lnTo>
                    <a:pt x="175500" y="0"/>
                  </a:lnTo>
                  <a:close/>
                </a:path>
              </a:pathLst>
            </a:custGeom>
            <a:solidFill>
              <a:srgbClr val="002E89"/>
            </a:solidFill>
          </p:spPr>
          <p:txBody>
            <a:bodyPr wrap="square" lIns="0" tIns="0" rIns="0" bIns="0" rtlCol="0"/>
            <a:lstStyle/>
            <a:p>
              <a:endParaRPr sz="1350"/>
            </a:p>
          </p:txBody>
        </p:sp>
        <p:sp>
          <p:nvSpPr>
            <p:cNvPr id="31" name="object 31"/>
            <p:cNvSpPr/>
            <p:nvPr/>
          </p:nvSpPr>
          <p:spPr>
            <a:xfrm>
              <a:off x="770250" y="1079224"/>
              <a:ext cx="351155" cy="351155"/>
            </a:xfrm>
            <a:custGeom>
              <a:avLst/>
              <a:gdLst/>
              <a:ahLst/>
              <a:cxnLst/>
              <a:rect l="l" t="t" r="r" b="b"/>
              <a:pathLst>
                <a:path w="351155" h="351155">
                  <a:moveTo>
                    <a:pt x="0" y="175500"/>
                  </a:moveTo>
                  <a:lnTo>
                    <a:pt x="6269" y="128845"/>
                  </a:lnTo>
                  <a:lnTo>
                    <a:pt x="23960" y="86921"/>
                  </a:lnTo>
                  <a:lnTo>
                    <a:pt x="51402" y="51402"/>
                  </a:lnTo>
                  <a:lnTo>
                    <a:pt x="86921" y="23960"/>
                  </a:lnTo>
                  <a:lnTo>
                    <a:pt x="128845" y="6269"/>
                  </a:lnTo>
                  <a:lnTo>
                    <a:pt x="175500" y="0"/>
                  </a:lnTo>
                  <a:lnTo>
                    <a:pt x="222154" y="6269"/>
                  </a:lnTo>
                  <a:lnTo>
                    <a:pt x="264078" y="23960"/>
                  </a:lnTo>
                  <a:lnTo>
                    <a:pt x="299597" y="51402"/>
                  </a:lnTo>
                  <a:lnTo>
                    <a:pt x="327039" y="86921"/>
                  </a:lnTo>
                  <a:lnTo>
                    <a:pt x="344730" y="128845"/>
                  </a:lnTo>
                  <a:lnTo>
                    <a:pt x="351000" y="175500"/>
                  </a:lnTo>
                  <a:lnTo>
                    <a:pt x="344730" y="222154"/>
                  </a:lnTo>
                  <a:lnTo>
                    <a:pt x="327039" y="264078"/>
                  </a:lnTo>
                  <a:lnTo>
                    <a:pt x="299597" y="299597"/>
                  </a:lnTo>
                  <a:lnTo>
                    <a:pt x="264078" y="327039"/>
                  </a:lnTo>
                  <a:lnTo>
                    <a:pt x="222154" y="344730"/>
                  </a:lnTo>
                  <a:lnTo>
                    <a:pt x="175500" y="351000"/>
                  </a:lnTo>
                  <a:lnTo>
                    <a:pt x="128845" y="344730"/>
                  </a:lnTo>
                  <a:lnTo>
                    <a:pt x="86921" y="327039"/>
                  </a:lnTo>
                  <a:lnTo>
                    <a:pt x="51402" y="299597"/>
                  </a:lnTo>
                  <a:lnTo>
                    <a:pt x="23960" y="264078"/>
                  </a:lnTo>
                  <a:lnTo>
                    <a:pt x="6269" y="222154"/>
                  </a:lnTo>
                  <a:lnTo>
                    <a:pt x="0" y="175500"/>
                  </a:lnTo>
                  <a:close/>
                </a:path>
              </a:pathLst>
            </a:custGeom>
            <a:ln w="12700">
              <a:solidFill>
                <a:srgbClr val="F0F2F4"/>
              </a:solidFill>
            </a:ln>
          </p:spPr>
          <p:txBody>
            <a:bodyPr wrap="square" lIns="0" tIns="0" rIns="0" bIns="0" rtlCol="0"/>
            <a:lstStyle/>
            <a:p>
              <a:endParaRPr sz="1350"/>
            </a:p>
          </p:txBody>
        </p:sp>
      </p:grpSp>
      <p:sp>
        <p:nvSpPr>
          <p:cNvPr id="32" name="object 32"/>
          <p:cNvSpPr txBox="1"/>
          <p:nvPr/>
        </p:nvSpPr>
        <p:spPr>
          <a:xfrm>
            <a:off x="3342379" y="864489"/>
            <a:ext cx="67628" cy="125034"/>
          </a:xfrm>
          <a:prstGeom prst="rect">
            <a:avLst/>
          </a:prstGeom>
        </p:spPr>
        <p:txBody>
          <a:bodyPr vert="horz" wrap="square" lIns="0" tIns="9525" rIns="0" bIns="0" rtlCol="0">
            <a:spAutoFit/>
          </a:bodyPr>
          <a:lstStyle/>
          <a:p>
            <a:pPr marL="9525">
              <a:spcBef>
                <a:spcPts val="75"/>
              </a:spcBef>
            </a:pPr>
            <a:r>
              <a:rPr sz="750" b="1" dirty="0">
                <a:solidFill>
                  <a:srgbClr val="F0F2F4"/>
                </a:solidFill>
                <a:latin typeface="Calibri"/>
                <a:cs typeface="Calibri"/>
              </a:rPr>
              <a:t>1</a:t>
            </a:r>
            <a:endParaRPr sz="750">
              <a:latin typeface="Calibri"/>
              <a:cs typeface="Calibri"/>
            </a:endParaRPr>
          </a:p>
        </p:txBody>
      </p:sp>
      <p:grpSp>
        <p:nvGrpSpPr>
          <p:cNvPr id="33" name="object 33"/>
          <p:cNvGrpSpPr/>
          <p:nvPr/>
        </p:nvGrpSpPr>
        <p:grpSpPr>
          <a:xfrm>
            <a:off x="3220087" y="1616002"/>
            <a:ext cx="272891" cy="272891"/>
            <a:chOff x="737449" y="2154669"/>
            <a:chExt cx="363855" cy="363855"/>
          </a:xfrm>
        </p:grpSpPr>
        <p:sp>
          <p:nvSpPr>
            <p:cNvPr id="34" name="object 34"/>
            <p:cNvSpPr/>
            <p:nvPr/>
          </p:nvSpPr>
          <p:spPr>
            <a:xfrm>
              <a:off x="743799" y="2161019"/>
              <a:ext cx="351155" cy="351155"/>
            </a:xfrm>
            <a:custGeom>
              <a:avLst/>
              <a:gdLst/>
              <a:ahLst/>
              <a:cxnLst/>
              <a:rect l="l" t="t" r="r" b="b"/>
              <a:pathLst>
                <a:path w="351155" h="351155">
                  <a:moveTo>
                    <a:pt x="175499" y="0"/>
                  </a:moveTo>
                  <a:lnTo>
                    <a:pt x="128845" y="6269"/>
                  </a:lnTo>
                  <a:lnTo>
                    <a:pt x="86921" y="23960"/>
                  </a:lnTo>
                  <a:lnTo>
                    <a:pt x="51402" y="51402"/>
                  </a:lnTo>
                  <a:lnTo>
                    <a:pt x="23960" y="86921"/>
                  </a:lnTo>
                  <a:lnTo>
                    <a:pt x="6269" y="128845"/>
                  </a:lnTo>
                  <a:lnTo>
                    <a:pt x="0" y="175500"/>
                  </a:lnTo>
                  <a:lnTo>
                    <a:pt x="6269" y="222154"/>
                  </a:lnTo>
                  <a:lnTo>
                    <a:pt x="23960" y="264077"/>
                  </a:lnTo>
                  <a:lnTo>
                    <a:pt x="51402" y="299596"/>
                  </a:lnTo>
                  <a:lnTo>
                    <a:pt x="86921" y="327038"/>
                  </a:lnTo>
                  <a:lnTo>
                    <a:pt x="128845" y="344730"/>
                  </a:lnTo>
                  <a:lnTo>
                    <a:pt x="175499" y="351000"/>
                  </a:lnTo>
                  <a:lnTo>
                    <a:pt x="222154" y="344730"/>
                  </a:lnTo>
                  <a:lnTo>
                    <a:pt x="264078" y="327038"/>
                  </a:lnTo>
                  <a:lnTo>
                    <a:pt x="299597" y="299596"/>
                  </a:lnTo>
                  <a:lnTo>
                    <a:pt x="327039" y="264077"/>
                  </a:lnTo>
                  <a:lnTo>
                    <a:pt x="344730" y="222154"/>
                  </a:lnTo>
                  <a:lnTo>
                    <a:pt x="350999" y="175500"/>
                  </a:lnTo>
                  <a:lnTo>
                    <a:pt x="344730" y="128845"/>
                  </a:lnTo>
                  <a:lnTo>
                    <a:pt x="327039" y="86921"/>
                  </a:lnTo>
                  <a:lnTo>
                    <a:pt x="299597" y="51402"/>
                  </a:lnTo>
                  <a:lnTo>
                    <a:pt x="264078" y="23960"/>
                  </a:lnTo>
                  <a:lnTo>
                    <a:pt x="222154" y="6269"/>
                  </a:lnTo>
                  <a:lnTo>
                    <a:pt x="175499" y="0"/>
                  </a:lnTo>
                  <a:close/>
                </a:path>
              </a:pathLst>
            </a:custGeom>
            <a:solidFill>
              <a:srgbClr val="002E89"/>
            </a:solidFill>
          </p:spPr>
          <p:txBody>
            <a:bodyPr wrap="square" lIns="0" tIns="0" rIns="0" bIns="0" rtlCol="0"/>
            <a:lstStyle/>
            <a:p>
              <a:endParaRPr sz="1350"/>
            </a:p>
          </p:txBody>
        </p:sp>
        <p:sp>
          <p:nvSpPr>
            <p:cNvPr id="35" name="object 35"/>
            <p:cNvSpPr/>
            <p:nvPr/>
          </p:nvSpPr>
          <p:spPr>
            <a:xfrm>
              <a:off x="743799" y="2161019"/>
              <a:ext cx="351155" cy="351155"/>
            </a:xfrm>
            <a:custGeom>
              <a:avLst/>
              <a:gdLst/>
              <a:ahLst/>
              <a:cxnLst/>
              <a:rect l="l" t="t" r="r" b="b"/>
              <a:pathLst>
                <a:path w="351155" h="351155">
                  <a:moveTo>
                    <a:pt x="0" y="175500"/>
                  </a:moveTo>
                  <a:lnTo>
                    <a:pt x="6269" y="128845"/>
                  </a:lnTo>
                  <a:lnTo>
                    <a:pt x="23960" y="86921"/>
                  </a:lnTo>
                  <a:lnTo>
                    <a:pt x="51402" y="51402"/>
                  </a:lnTo>
                  <a:lnTo>
                    <a:pt x="86921" y="23960"/>
                  </a:lnTo>
                  <a:lnTo>
                    <a:pt x="128845" y="6269"/>
                  </a:lnTo>
                  <a:lnTo>
                    <a:pt x="175500" y="0"/>
                  </a:lnTo>
                  <a:lnTo>
                    <a:pt x="222154" y="6269"/>
                  </a:lnTo>
                  <a:lnTo>
                    <a:pt x="264078" y="23960"/>
                  </a:lnTo>
                  <a:lnTo>
                    <a:pt x="299597" y="51402"/>
                  </a:lnTo>
                  <a:lnTo>
                    <a:pt x="327039" y="86921"/>
                  </a:lnTo>
                  <a:lnTo>
                    <a:pt x="344730" y="128845"/>
                  </a:lnTo>
                  <a:lnTo>
                    <a:pt x="351000" y="175500"/>
                  </a:lnTo>
                  <a:lnTo>
                    <a:pt x="344730" y="222154"/>
                  </a:lnTo>
                  <a:lnTo>
                    <a:pt x="327039" y="264078"/>
                  </a:lnTo>
                  <a:lnTo>
                    <a:pt x="299597" y="299597"/>
                  </a:lnTo>
                  <a:lnTo>
                    <a:pt x="264078" y="327039"/>
                  </a:lnTo>
                  <a:lnTo>
                    <a:pt x="222154" y="344730"/>
                  </a:lnTo>
                  <a:lnTo>
                    <a:pt x="175500" y="351000"/>
                  </a:lnTo>
                  <a:lnTo>
                    <a:pt x="128845" y="344730"/>
                  </a:lnTo>
                  <a:lnTo>
                    <a:pt x="86921" y="327039"/>
                  </a:lnTo>
                  <a:lnTo>
                    <a:pt x="51402" y="299597"/>
                  </a:lnTo>
                  <a:lnTo>
                    <a:pt x="23960" y="264078"/>
                  </a:lnTo>
                  <a:lnTo>
                    <a:pt x="6269" y="222154"/>
                  </a:lnTo>
                  <a:lnTo>
                    <a:pt x="0" y="175500"/>
                  </a:lnTo>
                  <a:close/>
                </a:path>
              </a:pathLst>
            </a:custGeom>
            <a:ln w="12700">
              <a:solidFill>
                <a:srgbClr val="F0F2F4"/>
              </a:solidFill>
            </a:ln>
          </p:spPr>
          <p:txBody>
            <a:bodyPr wrap="square" lIns="0" tIns="0" rIns="0" bIns="0" rtlCol="0"/>
            <a:lstStyle/>
            <a:p>
              <a:endParaRPr sz="1350"/>
            </a:p>
          </p:txBody>
        </p:sp>
      </p:grpSp>
      <p:sp>
        <p:nvSpPr>
          <p:cNvPr id="36" name="object 36"/>
          <p:cNvSpPr txBox="1"/>
          <p:nvPr/>
        </p:nvSpPr>
        <p:spPr>
          <a:xfrm>
            <a:off x="3322542" y="1676018"/>
            <a:ext cx="67628" cy="125034"/>
          </a:xfrm>
          <a:prstGeom prst="rect">
            <a:avLst/>
          </a:prstGeom>
        </p:spPr>
        <p:txBody>
          <a:bodyPr vert="horz" wrap="square" lIns="0" tIns="9525" rIns="0" bIns="0" rtlCol="0">
            <a:spAutoFit/>
          </a:bodyPr>
          <a:lstStyle/>
          <a:p>
            <a:pPr marL="9525">
              <a:spcBef>
                <a:spcPts val="75"/>
              </a:spcBef>
            </a:pPr>
            <a:r>
              <a:rPr sz="750" b="1" dirty="0">
                <a:solidFill>
                  <a:srgbClr val="F0F2F4"/>
                </a:solidFill>
                <a:latin typeface="Calibri"/>
                <a:cs typeface="Calibri"/>
              </a:rPr>
              <a:t>2</a:t>
            </a:r>
            <a:endParaRPr sz="750">
              <a:latin typeface="Calibri"/>
              <a:cs typeface="Calibri"/>
            </a:endParaRPr>
          </a:p>
        </p:txBody>
      </p:sp>
      <p:grpSp>
        <p:nvGrpSpPr>
          <p:cNvPr id="37" name="object 37"/>
          <p:cNvGrpSpPr/>
          <p:nvPr/>
        </p:nvGrpSpPr>
        <p:grpSpPr>
          <a:xfrm>
            <a:off x="3214497" y="2669111"/>
            <a:ext cx="272891" cy="272891"/>
            <a:chOff x="729995" y="3558814"/>
            <a:chExt cx="363855" cy="363855"/>
          </a:xfrm>
        </p:grpSpPr>
        <p:sp>
          <p:nvSpPr>
            <p:cNvPr id="38" name="object 38"/>
            <p:cNvSpPr/>
            <p:nvPr/>
          </p:nvSpPr>
          <p:spPr>
            <a:xfrm>
              <a:off x="736345" y="3565164"/>
              <a:ext cx="351155" cy="351155"/>
            </a:xfrm>
            <a:custGeom>
              <a:avLst/>
              <a:gdLst/>
              <a:ahLst/>
              <a:cxnLst/>
              <a:rect l="l" t="t" r="r" b="b"/>
              <a:pathLst>
                <a:path w="351155" h="351154">
                  <a:moveTo>
                    <a:pt x="175499" y="0"/>
                  </a:moveTo>
                  <a:lnTo>
                    <a:pt x="128845" y="6269"/>
                  </a:lnTo>
                  <a:lnTo>
                    <a:pt x="86921" y="23960"/>
                  </a:lnTo>
                  <a:lnTo>
                    <a:pt x="51402" y="51402"/>
                  </a:lnTo>
                  <a:lnTo>
                    <a:pt x="23960" y="86921"/>
                  </a:lnTo>
                  <a:lnTo>
                    <a:pt x="6269" y="128845"/>
                  </a:lnTo>
                  <a:lnTo>
                    <a:pt x="0" y="175500"/>
                  </a:lnTo>
                  <a:lnTo>
                    <a:pt x="6269" y="222154"/>
                  </a:lnTo>
                  <a:lnTo>
                    <a:pt x="23960" y="264077"/>
                  </a:lnTo>
                  <a:lnTo>
                    <a:pt x="51402" y="299596"/>
                  </a:lnTo>
                  <a:lnTo>
                    <a:pt x="86921" y="327038"/>
                  </a:lnTo>
                  <a:lnTo>
                    <a:pt x="128845" y="344730"/>
                  </a:lnTo>
                  <a:lnTo>
                    <a:pt x="175499" y="351000"/>
                  </a:lnTo>
                  <a:lnTo>
                    <a:pt x="222154" y="344730"/>
                  </a:lnTo>
                  <a:lnTo>
                    <a:pt x="264078" y="327038"/>
                  </a:lnTo>
                  <a:lnTo>
                    <a:pt x="299597" y="299596"/>
                  </a:lnTo>
                  <a:lnTo>
                    <a:pt x="327039" y="264077"/>
                  </a:lnTo>
                  <a:lnTo>
                    <a:pt x="344730" y="222154"/>
                  </a:lnTo>
                  <a:lnTo>
                    <a:pt x="350999" y="175500"/>
                  </a:lnTo>
                  <a:lnTo>
                    <a:pt x="344730" y="128845"/>
                  </a:lnTo>
                  <a:lnTo>
                    <a:pt x="327039" y="86921"/>
                  </a:lnTo>
                  <a:lnTo>
                    <a:pt x="299597" y="51402"/>
                  </a:lnTo>
                  <a:lnTo>
                    <a:pt x="264078" y="23960"/>
                  </a:lnTo>
                  <a:lnTo>
                    <a:pt x="222154" y="6269"/>
                  </a:lnTo>
                  <a:lnTo>
                    <a:pt x="175499" y="0"/>
                  </a:lnTo>
                  <a:close/>
                </a:path>
              </a:pathLst>
            </a:custGeom>
            <a:solidFill>
              <a:srgbClr val="002E89"/>
            </a:solidFill>
          </p:spPr>
          <p:txBody>
            <a:bodyPr wrap="square" lIns="0" tIns="0" rIns="0" bIns="0" rtlCol="0"/>
            <a:lstStyle/>
            <a:p>
              <a:endParaRPr sz="1350"/>
            </a:p>
          </p:txBody>
        </p:sp>
        <p:sp>
          <p:nvSpPr>
            <p:cNvPr id="39" name="object 39"/>
            <p:cNvSpPr/>
            <p:nvPr/>
          </p:nvSpPr>
          <p:spPr>
            <a:xfrm>
              <a:off x="736345" y="3565164"/>
              <a:ext cx="351155" cy="351155"/>
            </a:xfrm>
            <a:custGeom>
              <a:avLst/>
              <a:gdLst/>
              <a:ahLst/>
              <a:cxnLst/>
              <a:rect l="l" t="t" r="r" b="b"/>
              <a:pathLst>
                <a:path w="351155" h="351154">
                  <a:moveTo>
                    <a:pt x="0" y="175500"/>
                  </a:moveTo>
                  <a:lnTo>
                    <a:pt x="6269" y="128845"/>
                  </a:lnTo>
                  <a:lnTo>
                    <a:pt x="23960" y="86921"/>
                  </a:lnTo>
                  <a:lnTo>
                    <a:pt x="51402" y="51402"/>
                  </a:lnTo>
                  <a:lnTo>
                    <a:pt x="86921" y="23960"/>
                  </a:lnTo>
                  <a:lnTo>
                    <a:pt x="128845" y="6269"/>
                  </a:lnTo>
                  <a:lnTo>
                    <a:pt x="175500" y="0"/>
                  </a:lnTo>
                  <a:lnTo>
                    <a:pt x="222154" y="6269"/>
                  </a:lnTo>
                  <a:lnTo>
                    <a:pt x="264078" y="23960"/>
                  </a:lnTo>
                  <a:lnTo>
                    <a:pt x="299597" y="51402"/>
                  </a:lnTo>
                  <a:lnTo>
                    <a:pt x="327039" y="86921"/>
                  </a:lnTo>
                  <a:lnTo>
                    <a:pt x="344730" y="128845"/>
                  </a:lnTo>
                  <a:lnTo>
                    <a:pt x="351000" y="175500"/>
                  </a:lnTo>
                  <a:lnTo>
                    <a:pt x="344730" y="222154"/>
                  </a:lnTo>
                  <a:lnTo>
                    <a:pt x="327039" y="264078"/>
                  </a:lnTo>
                  <a:lnTo>
                    <a:pt x="299597" y="299597"/>
                  </a:lnTo>
                  <a:lnTo>
                    <a:pt x="264078" y="327039"/>
                  </a:lnTo>
                  <a:lnTo>
                    <a:pt x="222154" y="344730"/>
                  </a:lnTo>
                  <a:lnTo>
                    <a:pt x="175500" y="351000"/>
                  </a:lnTo>
                  <a:lnTo>
                    <a:pt x="128845" y="344730"/>
                  </a:lnTo>
                  <a:lnTo>
                    <a:pt x="86921" y="327039"/>
                  </a:lnTo>
                  <a:lnTo>
                    <a:pt x="51402" y="299597"/>
                  </a:lnTo>
                  <a:lnTo>
                    <a:pt x="23960" y="264078"/>
                  </a:lnTo>
                  <a:lnTo>
                    <a:pt x="6269" y="222154"/>
                  </a:lnTo>
                  <a:lnTo>
                    <a:pt x="0" y="175500"/>
                  </a:lnTo>
                  <a:close/>
                </a:path>
              </a:pathLst>
            </a:custGeom>
            <a:ln w="12700">
              <a:solidFill>
                <a:srgbClr val="F0F2F4"/>
              </a:solidFill>
            </a:ln>
          </p:spPr>
          <p:txBody>
            <a:bodyPr wrap="square" lIns="0" tIns="0" rIns="0" bIns="0" rtlCol="0"/>
            <a:lstStyle/>
            <a:p>
              <a:endParaRPr sz="1350"/>
            </a:p>
          </p:txBody>
        </p:sp>
      </p:grpSp>
      <p:sp>
        <p:nvSpPr>
          <p:cNvPr id="40" name="object 40"/>
          <p:cNvSpPr txBox="1"/>
          <p:nvPr/>
        </p:nvSpPr>
        <p:spPr>
          <a:xfrm>
            <a:off x="3316951" y="2729865"/>
            <a:ext cx="67628" cy="125034"/>
          </a:xfrm>
          <a:prstGeom prst="rect">
            <a:avLst/>
          </a:prstGeom>
        </p:spPr>
        <p:txBody>
          <a:bodyPr vert="horz" wrap="square" lIns="0" tIns="9525" rIns="0" bIns="0" rtlCol="0">
            <a:spAutoFit/>
          </a:bodyPr>
          <a:lstStyle/>
          <a:p>
            <a:pPr marL="9525">
              <a:spcBef>
                <a:spcPts val="75"/>
              </a:spcBef>
            </a:pPr>
            <a:r>
              <a:rPr sz="750" b="1" dirty="0">
                <a:solidFill>
                  <a:srgbClr val="F0F2F4"/>
                </a:solidFill>
                <a:latin typeface="Calibri"/>
                <a:cs typeface="Calibri"/>
              </a:rPr>
              <a:t>3</a:t>
            </a:r>
            <a:endParaRPr sz="750">
              <a:latin typeface="Calibri"/>
              <a:cs typeface="Calibri"/>
            </a:endParaRPr>
          </a:p>
        </p:txBody>
      </p:sp>
      <p:grpSp>
        <p:nvGrpSpPr>
          <p:cNvPr id="41" name="object 41"/>
          <p:cNvGrpSpPr/>
          <p:nvPr/>
        </p:nvGrpSpPr>
        <p:grpSpPr>
          <a:xfrm>
            <a:off x="3224006" y="3151931"/>
            <a:ext cx="272891" cy="272891"/>
            <a:chOff x="742674" y="4202574"/>
            <a:chExt cx="363855" cy="363855"/>
          </a:xfrm>
        </p:grpSpPr>
        <p:sp>
          <p:nvSpPr>
            <p:cNvPr id="42" name="object 42"/>
            <p:cNvSpPr/>
            <p:nvPr/>
          </p:nvSpPr>
          <p:spPr>
            <a:xfrm>
              <a:off x="749024" y="4208924"/>
              <a:ext cx="351155" cy="351155"/>
            </a:xfrm>
            <a:custGeom>
              <a:avLst/>
              <a:gdLst/>
              <a:ahLst/>
              <a:cxnLst/>
              <a:rect l="l" t="t" r="r" b="b"/>
              <a:pathLst>
                <a:path w="351155" h="351154">
                  <a:moveTo>
                    <a:pt x="175500" y="0"/>
                  </a:moveTo>
                  <a:lnTo>
                    <a:pt x="128845" y="6269"/>
                  </a:lnTo>
                  <a:lnTo>
                    <a:pt x="86921" y="23960"/>
                  </a:lnTo>
                  <a:lnTo>
                    <a:pt x="51402" y="51402"/>
                  </a:lnTo>
                  <a:lnTo>
                    <a:pt x="23960" y="86921"/>
                  </a:lnTo>
                  <a:lnTo>
                    <a:pt x="6269" y="128845"/>
                  </a:lnTo>
                  <a:lnTo>
                    <a:pt x="0" y="175500"/>
                  </a:lnTo>
                  <a:lnTo>
                    <a:pt x="6269" y="222155"/>
                  </a:lnTo>
                  <a:lnTo>
                    <a:pt x="23960" y="264078"/>
                  </a:lnTo>
                  <a:lnTo>
                    <a:pt x="51402" y="299597"/>
                  </a:lnTo>
                  <a:lnTo>
                    <a:pt x="86921" y="327039"/>
                  </a:lnTo>
                  <a:lnTo>
                    <a:pt x="128845" y="344731"/>
                  </a:lnTo>
                  <a:lnTo>
                    <a:pt x="175500" y="351000"/>
                  </a:lnTo>
                  <a:lnTo>
                    <a:pt x="222154" y="344731"/>
                  </a:lnTo>
                  <a:lnTo>
                    <a:pt x="264078" y="327039"/>
                  </a:lnTo>
                  <a:lnTo>
                    <a:pt x="299597" y="299597"/>
                  </a:lnTo>
                  <a:lnTo>
                    <a:pt x="327039" y="264078"/>
                  </a:lnTo>
                  <a:lnTo>
                    <a:pt x="344731" y="222155"/>
                  </a:lnTo>
                  <a:lnTo>
                    <a:pt x="351000" y="175500"/>
                  </a:lnTo>
                  <a:lnTo>
                    <a:pt x="344731" y="128845"/>
                  </a:lnTo>
                  <a:lnTo>
                    <a:pt x="327039" y="86921"/>
                  </a:lnTo>
                  <a:lnTo>
                    <a:pt x="299597" y="51402"/>
                  </a:lnTo>
                  <a:lnTo>
                    <a:pt x="264078" y="23960"/>
                  </a:lnTo>
                  <a:lnTo>
                    <a:pt x="222154" y="6269"/>
                  </a:lnTo>
                  <a:lnTo>
                    <a:pt x="175500" y="0"/>
                  </a:lnTo>
                  <a:close/>
                </a:path>
              </a:pathLst>
            </a:custGeom>
            <a:solidFill>
              <a:srgbClr val="002E89"/>
            </a:solidFill>
          </p:spPr>
          <p:txBody>
            <a:bodyPr wrap="square" lIns="0" tIns="0" rIns="0" bIns="0" rtlCol="0"/>
            <a:lstStyle/>
            <a:p>
              <a:endParaRPr sz="1350"/>
            </a:p>
          </p:txBody>
        </p:sp>
        <p:sp>
          <p:nvSpPr>
            <p:cNvPr id="43" name="object 43"/>
            <p:cNvSpPr/>
            <p:nvPr/>
          </p:nvSpPr>
          <p:spPr>
            <a:xfrm>
              <a:off x="749024" y="4208924"/>
              <a:ext cx="351155" cy="351155"/>
            </a:xfrm>
            <a:custGeom>
              <a:avLst/>
              <a:gdLst/>
              <a:ahLst/>
              <a:cxnLst/>
              <a:rect l="l" t="t" r="r" b="b"/>
              <a:pathLst>
                <a:path w="351155" h="351154">
                  <a:moveTo>
                    <a:pt x="0" y="175500"/>
                  </a:moveTo>
                  <a:lnTo>
                    <a:pt x="6269" y="128845"/>
                  </a:lnTo>
                  <a:lnTo>
                    <a:pt x="23960" y="86921"/>
                  </a:lnTo>
                  <a:lnTo>
                    <a:pt x="51402" y="51402"/>
                  </a:lnTo>
                  <a:lnTo>
                    <a:pt x="86921" y="23960"/>
                  </a:lnTo>
                  <a:lnTo>
                    <a:pt x="128845" y="6269"/>
                  </a:lnTo>
                  <a:lnTo>
                    <a:pt x="175500" y="0"/>
                  </a:lnTo>
                  <a:lnTo>
                    <a:pt x="222154" y="6269"/>
                  </a:lnTo>
                  <a:lnTo>
                    <a:pt x="264078" y="23960"/>
                  </a:lnTo>
                  <a:lnTo>
                    <a:pt x="299597" y="51402"/>
                  </a:lnTo>
                  <a:lnTo>
                    <a:pt x="327039" y="86921"/>
                  </a:lnTo>
                  <a:lnTo>
                    <a:pt x="344730" y="128845"/>
                  </a:lnTo>
                  <a:lnTo>
                    <a:pt x="351000" y="175500"/>
                  </a:lnTo>
                  <a:lnTo>
                    <a:pt x="344730" y="222154"/>
                  </a:lnTo>
                  <a:lnTo>
                    <a:pt x="327039" y="264078"/>
                  </a:lnTo>
                  <a:lnTo>
                    <a:pt x="299597" y="299597"/>
                  </a:lnTo>
                  <a:lnTo>
                    <a:pt x="264078" y="327039"/>
                  </a:lnTo>
                  <a:lnTo>
                    <a:pt x="222154" y="344730"/>
                  </a:lnTo>
                  <a:lnTo>
                    <a:pt x="175500" y="351000"/>
                  </a:lnTo>
                  <a:lnTo>
                    <a:pt x="128845" y="344730"/>
                  </a:lnTo>
                  <a:lnTo>
                    <a:pt x="86921" y="327039"/>
                  </a:lnTo>
                  <a:lnTo>
                    <a:pt x="51402" y="299597"/>
                  </a:lnTo>
                  <a:lnTo>
                    <a:pt x="23960" y="264078"/>
                  </a:lnTo>
                  <a:lnTo>
                    <a:pt x="6269" y="222154"/>
                  </a:lnTo>
                  <a:lnTo>
                    <a:pt x="0" y="175500"/>
                  </a:lnTo>
                  <a:close/>
                </a:path>
              </a:pathLst>
            </a:custGeom>
            <a:ln w="12700">
              <a:solidFill>
                <a:srgbClr val="F0F2F4"/>
              </a:solidFill>
            </a:ln>
          </p:spPr>
          <p:txBody>
            <a:bodyPr wrap="square" lIns="0" tIns="0" rIns="0" bIns="0" rtlCol="0"/>
            <a:lstStyle/>
            <a:p>
              <a:endParaRPr sz="1350"/>
            </a:p>
          </p:txBody>
        </p:sp>
      </p:grpSp>
      <p:sp>
        <p:nvSpPr>
          <p:cNvPr id="44" name="object 44"/>
          <p:cNvSpPr txBox="1"/>
          <p:nvPr/>
        </p:nvSpPr>
        <p:spPr>
          <a:xfrm>
            <a:off x="3329437" y="3224022"/>
            <a:ext cx="62865" cy="113493"/>
          </a:xfrm>
          <a:prstGeom prst="rect">
            <a:avLst/>
          </a:prstGeom>
        </p:spPr>
        <p:txBody>
          <a:bodyPr vert="horz" wrap="square" lIns="0" tIns="9525" rIns="0" bIns="0" rtlCol="0">
            <a:spAutoFit/>
          </a:bodyPr>
          <a:lstStyle/>
          <a:p>
            <a:pPr marL="9525">
              <a:spcBef>
                <a:spcPts val="75"/>
              </a:spcBef>
            </a:pPr>
            <a:r>
              <a:rPr sz="675" b="1" dirty="0">
                <a:solidFill>
                  <a:srgbClr val="F0F2F4"/>
                </a:solidFill>
                <a:latin typeface="Calibri"/>
                <a:cs typeface="Calibri"/>
              </a:rPr>
              <a:t>4</a:t>
            </a:r>
            <a:endParaRPr sz="675">
              <a:latin typeface="Calibri"/>
              <a:cs typeface="Calibri"/>
            </a:endParaRPr>
          </a:p>
        </p:txBody>
      </p:sp>
      <p:grpSp>
        <p:nvGrpSpPr>
          <p:cNvPr id="45" name="object 45"/>
          <p:cNvGrpSpPr/>
          <p:nvPr/>
        </p:nvGrpSpPr>
        <p:grpSpPr>
          <a:xfrm>
            <a:off x="3197725" y="3651891"/>
            <a:ext cx="272891" cy="272891"/>
            <a:chOff x="707632" y="4869187"/>
            <a:chExt cx="363855" cy="363855"/>
          </a:xfrm>
        </p:grpSpPr>
        <p:sp>
          <p:nvSpPr>
            <p:cNvPr id="46" name="object 46"/>
            <p:cNvSpPr/>
            <p:nvPr/>
          </p:nvSpPr>
          <p:spPr>
            <a:xfrm>
              <a:off x="713982" y="4875537"/>
              <a:ext cx="351155" cy="351155"/>
            </a:xfrm>
            <a:custGeom>
              <a:avLst/>
              <a:gdLst/>
              <a:ahLst/>
              <a:cxnLst/>
              <a:rect l="l" t="t" r="r" b="b"/>
              <a:pathLst>
                <a:path w="351155" h="351154">
                  <a:moveTo>
                    <a:pt x="175500" y="0"/>
                  </a:moveTo>
                  <a:lnTo>
                    <a:pt x="128845" y="6269"/>
                  </a:lnTo>
                  <a:lnTo>
                    <a:pt x="86921" y="23960"/>
                  </a:lnTo>
                  <a:lnTo>
                    <a:pt x="51402" y="51402"/>
                  </a:lnTo>
                  <a:lnTo>
                    <a:pt x="23960" y="86921"/>
                  </a:lnTo>
                  <a:lnTo>
                    <a:pt x="6269" y="128845"/>
                  </a:lnTo>
                  <a:lnTo>
                    <a:pt x="0" y="175500"/>
                  </a:lnTo>
                  <a:lnTo>
                    <a:pt x="6269" y="222155"/>
                  </a:lnTo>
                  <a:lnTo>
                    <a:pt x="23960" y="264078"/>
                  </a:lnTo>
                  <a:lnTo>
                    <a:pt x="51402" y="299597"/>
                  </a:lnTo>
                  <a:lnTo>
                    <a:pt x="86921" y="327039"/>
                  </a:lnTo>
                  <a:lnTo>
                    <a:pt x="128845" y="344731"/>
                  </a:lnTo>
                  <a:lnTo>
                    <a:pt x="175500" y="351000"/>
                  </a:lnTo>
                  <a:lnTo>
                    <a:pt x="222154" y="344731"/>
                  </a:lnTo>
                  <a:lnTo>
                    <a:pt x="264078" y="327039"/>
                  </a:lnTo>
                  <a:lnTo>
                    <a:pt x="299597" y="299597"/>
                  </a:lnTo>
                  <a:lnTo>
                    <a:pt x="327039" y="264078"/>
                  </a:lnTo>
                  <a:lnTo>
                    <a:pt x="344731" y="222155"/>
                  </a:lnTo>
                  <a:lnTo>
                    <a:pt x="351000" y="175500"/>
                  </a:lnTo>
                  <a:lnTo>
                    <a:pt x="344731" y="128845"/>
                  </a:lnTo>
                  <a:lnTo>
                    <a:pt x="327039" y="86921"/>
                  </a:lnTo>
                  <a:lnTo>
                    <a:pt x="299597" y="51402"/>
                  </a:lnTo>
                  <a:lnTo>
                    <a:pt x="264078" y="23960"/>
                  </a:lnTo>
                  <a:lnTo>
                    <a:pt x="222154" y="6269"/>
                  </a:lnTo>
                  <a:lnTo>
                    <a:pt x="175500" y="0"/>
                  </a:lnTo>
                  <a:close/>
                </a:path>
              </a:pathLst>
            </a:custGeom>
            <a:solidFill>
              <a:srgbClr val="002E89"/>
            </a:solidFill>
          </p:spPr>
          <p:txBody>
            <a:bodyPr wrap="square" lIns="0" tIns="0" rIns="0" bIns="0" rtlCol="0"/>
            <a:lstStyle/>
            <a:p>
              <a:endParaRPr sz="1350"/>
            </a:p>
          </p:txBody>
        </p:sp>
        <p:sp>
          <p:nvSpPr>
            <p:cNvPr id="47" name="object 47"/>
            <p:cNvSpPr/>
            <p:nvPr/>
          </p:nvSpPr>
          <p:spPr>
            <a:xfrm>
              <a:off x="713982" y="4875537"/>
              <a:ext cx="351155" cy="351155"/>
            </a:xfrm>
            <a:custGeom>
              <a:avLst/>
              <a:gdLst/>
              <a:ahLst/>
              <a:cxnLst/>
              <a:rect l="l" t="t" r="r" b="b"/>
              <a:pathLst>
                <a:path w="351155" h="351154">
                  <a:moveTo>
                    <a:pt x="0" y="175500"/>
                  </a:moveTo>
                  <a:lnTo>
                    <a:pt x="6269" y="128845"/>
                  </a:lnTo>
                  <a:lnTo>
                    <a:pt x="23960" y="86921"/>
                  </a:lnTo>
                  <a:lnTo>
                    <a:pt x="51402" y="51402"/>
                  </a:lnTo>
                  <a:lnTo>
                    <a:pt x="86921" y="23960"/>
                  </a:lnTo>
                  <a:lnTo>
                    <a:pt x="128845" y="6269"/>
                  </a:lnTo>
                  <a:lnTo>
                    <a:pt x="175500" y="0"/>
                  </a:lnTo>
                  <a:lnTo>
                    <a:pt x="222154" y="6269"/>
                  </a:lnTo>
                  <a:lnTo>
                    <a:pt x="264078" y="23960"/>
                  </a:lnTo>
                  <a:lnTo>
                    <a:pt x="299597" y="51402"/>
                  </a:lnTo>
                  <a:lnTo>
                    <a:pt x="327039" y="86921"/>
                  </a:lnTo>
                  <a:lnTo>
                    <a:pt x="344730" y="128845"/>
                  </a:lnTo>
                  <a:lnTo>
                    <a:pt x="351000" y="175500"/>
                  </a:lnTo>
                  <a:lnTo>
                    <a:pt x="344730" y="222154"/>
                  </a:lnTo>
                  <a:lnTo>
                    <a:pt x="327039" y="264078"/>
                  </a:lnTo>
                  <a:lnTo>
                    <a:pt x="299597" y="299597"/>
                  </a:lnTo>
                  <a:lnTo>
                    <a:pt x="264078" y="327039"/>
                  </a:lnTo>
                  <a:lnTo>
                    <a:pt x="222154" y="344730"/>
                  </a:lnTo>
                  <a:lnTo>
                    <a:pt x="175500" y="351000"/>
                  </a:lnTo>
                  <a:lnTo>
                    <a:pt x="128845" y="344730"/>
                  </a:lnTo>
                  <a:lnTo>
                    <a:pt x="86921" y="327039"/>
                  </a:lnTo>
                  <a:lnTo>
                    <a:pt x="51402" y="299597"/>
                  </a:lnTo>
                  <a:lnTo>
                    <a:pt x="23960" y="264078"/>
                  </a:lnTo>
                  <a:lnTo>
                    <a:pt x="6269" y="222154"/>
                  </a:lnTo>
                  <a:lnTo>
                    <a:pt x="0" y="175500"/>
                  </a:lnTo>
                  <a:close/>
                </a:path>
              </a:pathLst>
            </a:custGeom>
            <a:ln w="12700">
              <a:solidFill>
                <a:srgbClr val="F0F2F4"/>
              </a:solidFill>
            </a:ln>
          </p:spPr>
          <p:txBody>
            <a:bodyPr wrap="square" lIns="0" tIns="0" rIns="0" bIns="0" rtlCol="0"/>
            <a:lstStyle/>
            <a:p>
              <a:endParaRPr sz="1350"/>
            </a:p>
          </p:txBody>
        </p:sp>
      </p:grpSp>
      <p:sp>
        <p:nvSpPr>
          <p:cNvPr id="48" name="object 48"/>
          <p:cNvSpPr txBox="1"/>
          <p:nvPr/>
        </p:nvSpPr>
        <p:spPr>
          <a:xfrm>
            <a:off x="3303156" y="3731515"/>
            <a:ext cx="62865" cy="113493"/>
          </a:xfrm>
          <a:prstGeom prst="rect">
            <a:avLst/>
          </a:prstGeom>
        </p:spPr>
        <p:txBody>
          <a:bodyPr vert="horz" wrap="square" lIns="0" tIns="9525" rIns="0" bIns="0" rtlCol="0">
            <a:spAutoFit/>
          </a:bodyPr>
          <a:lstStyle/>
          <a:p>
            <a:pPr marL="9525">
              <a:spcBef>
                <a:spcPts val="75"/>
              </a:spcBef>
            </a:pPr>
            <a:r>
              <a:rPr sz="675" b="1" dirty="0">
                <a:solidFill>
                  <a:srgbClr val="F0F2F4"/>
                </a:solidFill>
                <a:latin typeface="Calibri"/>
                <a:cs typeface="Calibri"/>
              </a:rPr>
              <a:t>5</a:t>
            </a:r>
            <a:endParaRPr sz="675">
              <a:latin typeface="Calibri"/>
              <a:cs typeface="Calibri"/>
            </a:endParaRPr>
          </a:p>
        </p:txBody>
      </p:sp>
      <p:grpSp>
        <p:nvGrpSpPr>
          <p:cNvPr id="49" name="object 49"/>
          <p:cNvGrpSpPr/>
          <p:nvPr/>
        </p:nvGrpSpPr>
        <p:grpSpPr>
          <a:xfrm>
            <a:off x="3069248" y="1324543"/>
            <a:ext cx="4339590" cy="2254091"/>
            <a:chOff x="536331" y="1766056"/>
            <a:chExt cx="5786120" cy="3005455"/>
          </a:xfrm>
        </p:grpSpPr>
        <p:sp>
          <p:nvSpPr>
            <p:cNvPr id="50" name="object 50"/>
            <p:cNvSpPr/>
            <p:nvPr/>
          </p:nvSpPr>
          <p:spPr>
            <a:xfrm>
              <a:off x="536331" y="4768091"/>
              <a:ext cx="5643880" cy="0"/>
            </a:xfrm>
            <a:custGeom>
              <a:avLst/>
              <a:gdLst/>
              <a:ahLst/>
              <a:cxnLst/>
              <a:rect l="l" t="t" r="r" b="b"/>
              <a:pathLst>
                <a:path w="5643880">
                  <a:moveTo>
                    <a:pt x="0" y="0"/>
                  </a:moveTo>
                  <a:lnTo>
                    <a:pt x="5643354" y="1"/>
                  </a:lnTo>
                </a:path>
              </a:pathLst>
            </a:custGeom>
            <a:ln w="6350">
              <a:solidFill>
                <a:srgbClr val="8A969B"/>
              </a:solidFill>
            </a:ln>
          </p:spPr>
          <p:txBody>
            <a:bodyPr wrap="square" lIns="0" tIns="0" rIns="0" bIns="0" rtlCol="0"/>
            <a:lstStyle/>
            <a:p>
              <a:endParaRPr sz="1350">
                <a:latin typeface="MuktaMahee Regular" panose="020B0000000000000000" pitchFamily="34" charset="77"/>
                <a:cs typeface="MuktaMahee Regular" panose="020B0000000000000000" pitchFamily="34" charset="77"/>
              </a:endParaRPr>
            </a:p>
          </p:txBody>
        </p:sp>
        <p:sp>
          <p:nvSpPr>
            <p:cNvPr id="51" name="object 51"/>
            <p:cNvSpPr/>
            <p:nvPr/>
          </p:nvSpPr>
          <p:spPr>
            <a:xfrm>
              <a:off x="618923" y="4069885"/>
              <a:ext cx="5643880" cy="0"/>
            </a:xfrm>
            <a:custGeom>
              <a:avLst/>
              <a:gdLst/>
              <a:ahLst/>
              <a:cxnLst/>
              <a:rect l="l" t="t" r="r" b="b"/>
              <a:pathLst>
                <a:path w="5643880">
                  <a:moveTo>
                    <a:pt x="0" y="0"/>
                  </a:moveTo>
                  <a:lnTo>
                    <a:pt x="5643354" y="1"/>
                  </a:lnTo>
                </a:path>
              </a:pathLst>
            </a:custGeom>
            <a:ln w="6350">
              <a:solidFill>
                <a:srgbClr val="8A969B"/>
              </a:solidFill>
            </a:ln>
          </p:spPr>
          <p:txBody>
            <a:bodyPr wrap="square" lIns="0" tIns="0" rIns="0" bIns="0" rtlCol="0"/>
            <a:lstStyle/>
            <a:p>
              <a:endParaRPr sz="1350">
                <a:latin typeface="MuktaMahee Regular" panose="020B0000000000000000" pitchFamily="34" charset="77"/>
                <a:cs typeface="MuktaMahee Regular" panose="020B0000000000000000" pitchFamily="34" charset="77"/>
              </a:endParaRPr>
            </a:p>
          </p:txBody>
        </p:sp>
        <p:sp>
          <p:nvSpPr>
            <p:cNvPr id="52" name="object 52"/>
            <p:cNvSpPr/>
            <p:nvPr/>
          </p:nvSpPr>
          <p:spPr>
            <a:xfrm>
              <a:off x="618923" y="1769231"/>
              <a:ext cx="5643880" cy="0"/>
            </a:xfrm>
            <a:custGeom>
              <a:avLst/>
              <a:gdLst/>
              <a:ahLst/>
              <a:cxnLst/>
              <a:rect l="l" t="t" r="r" b="b"/>
              <a:pathLst>
                <a:path w="5643880">
                  <a:moveTo>
                    <a:pt x="0" y="0"/>
                  </a:moveTo>
                  <a:lnTo>
                    <a:pt x="5643354" y="1"/>
                  </a:lnTo>
                </a:path>
              </a:pathLst>
            </a:custGeom>
            <a:ln w="6350">
              <a:solidFill>
                <a:srgbClr val="8A969B"/>
              </a:solidFill>
            </a:ln>
          </p:spPr>
          <p:txBody>
            <a:bodyPr wrap="square" lIns="0" tIns="0" rIns="0" bIns="0" rtlCol="0"/>
            <a:lstStyle/>
            <a:p>
              <a:endParaRPr sz="1350">
                <a:latin typeface="MuktaMahee Regular" panose="020B0000000000000000" pitchFamily="34" charset="77"/>
                <a:cs typeface="MuktaMahee Regular" panose="020B0000000000000000" pitchFamily="34" charset="77"/>
              </a:endParaRPr>
            </a:p>
          </p:txBody>
        </p:sp>
        <p:sp>
          <p:nvSpPr>
            <p:cNvPr id="53" name="object 53"/>
            <p:cNvSpPr/>
            <p:nvPr/>
          </p:nvSpPr>
          <p:spPr>
            <a:xfrm>
              <a:off x="678814" y="3463550"/>
              <a:ext cx="5643880" cy="0"/>
            </a:xfrm>
            <a:custGeom>
              <a:avLst/>
              <a:gdLst/>
              <a:ahLst/>
              <a:cxnLst/>
              <a:rect l="l" t="t" r="r" b="b"/>
              <a:pathLst>
                <a:path w="5643880">
                  <a:moveTo>
                    <a:pt x="0" y="0"/>
                  </a:moveTo>
                  <a:lnTo>
                    <a:pt x="5643354" y="1"/>
                  </a:lnTo>
                </a:path>
              </a:pathLst>
            </a:custGeom>
            <a:ln w="6350">
              <a:solidFill>
                <a:srgbClr val="8A969B"/>
              </a:solidFill>
            </a:ln>
          </p:spPr>
          <p:txBody>
            <a:bodyPr wrap="square" lIns="0" tIns="0" rIns="0" bIns="0" rtlCol="0"/>
            <a:lstStyle/>
            <a:p>
              <a:endParaRPr sz="1350">
                <a:latin typeface="MuktaMahee Regular" panose="020B0000000000000000" pitchFamily="34" charset="77"/>
                <a:cs typeface="MuktaMahee Regular" panose="020B0000000000000000" pitchFamily="34" charset="77"/>
              </a:endParaRPr>
            </a:p>
          </p:txBody>
        </p:sp>
      </p:grpSp>
      <p:sp>
        <p:nvSpPr>
          <p:cNvPr id="55" name="CasellaDiTesto 54">
            <a:extLst>
              <a:ext uri="{FF2B5EF4-FFF2-40B4-BE49-F238E27FC236}">
                <a16:creationId xmlns:a16="http://schemas.microsoft.com/office/drawing/2014/main" id="{90A82E03-E6DB-5FA5-31A7-FB0BDE2B873D}"/>
              </a:ext>
            </a:extLst>
          </p:cNvPr>
          <p:cNvSpPr txBox="1"/>
          <p:nvPr/>
        </p:nvSpPr>
        <p:spPr>
          <a:xfrm>
            <a:off x="1409704" y="4662840"/>
            <a:ext cx="10109194" cy="257763"/>
          </a:xfrm>
          <a:prstGeom prst="rect">
            <a:avLst/>
          </a:prstGeom>
          <a:noFill/>
        </p:spPr>
        <p:txBody>
          <a:bodyPr wrap="square">
            <a:spAutoFit/>
          </a:bodyPr>
          <a:lstStyle/>
          <a:p>
            <a:pPr marL="9525" marR="34766">
              <a:lnSpc>
                <a:spcPts val="975"/>
              </a:lnSpc>
              <a:spcBef>
                <a:spcPts val="476"/>
              </a:spcBef>
            </a:pPr>
            <a:r>
              <a:rPr lang="it-IT" sz="1800" spc="-4" dirty="0">
                <a:solidFill>
                  <a:srgbClr val="060707"/>
                </a:solidFill>
                <a:latin typeface="MuktaMahee Regular" panose="020B0000000000000000" pitchFamily="34" charset="77"/>
                <a:cs typeface="MuktaMahee Regular" panose="020B0000000000000000" pitchFamily="34" charset="77"/>
              </a:rPr>
              <a:t>Il Regolamento Comune riporta </a:t>
            </a:r>
            <a:r>
              <a:rPr lang="it-IT" sz="1800" dirty="0">
                <a:solidFill>
                  <a:srgbClr val="060707"/>
                </a:solidFill>
                <a:latin typeface="MuktaMahee Regular" panose="020B0000000000000000" pitchFamily="34" charset="77"/>
                <a:cs typeface="MuktaMahee Regular" panose="020B0000000000000000" pitchFamily="34" charset="77"/>
              </a:rPr>
              <a:t> </a:t>
            </a:r>
            <a:r>
              <a:rPr lang="it-IT" sz="1800" spc="-4" dirty="0">
                <a:solidFill>
                  <a:srgbClr val="060707"/>
                </a:solidFill>
                <a:latin typeface="MuktaMahee Regular" panose="020B0000000000000000" pitchFamily="34" charset="77"/>
                <a:cs typeface="MuktaMahee Regular" panose="020B0000000000000000" pitchFamily="34" charset="77"/>
              </a:rPr>
              <a:t>anche </a:t>
            </a:r>
            <a:r>
              <a:rPr lang="it-IT" sz="1800" dirty="0">
                <a:solidFill>
                  <a:srgbClr val="060707"/>
                </a:solidFill>
                <a:latin typeface="MuktaMahee Regular" panose="020B0000000000000000" pitchFamily="34" charset="77"/>
                <a:cs typeface="MuktaMahee Regular" panose="020B0000000000000000" pitchFamily="34" charset="77"/>
              </a:rPr>
              <a:t>i</a:t>
            </a:r>
            <a:r>
              <a:rPr lang="it-IT" sz="1800" spc="-4" dirty="0">
                <a:solidFill>
                  <a:srgbClr val="060707"/>
                </a:solidFill>
                <a:latin typeface="MuktaMahee Regular" panose="020B0000000000000000" pitchFamily="34" charset="77"/>
                <a:cs typeface="MuktaMahee Regular" panose="020B0000000000000000" pitchFamily="34" charset="77"/>
              </a:rPr>
              <a:t> </a:t>
            </a:r>
            <a:r>
              <a:rPr lang="it-IT" sz="1800" b="1" spc="-4" dirty="0">
                <a:solidFill>
                  <a:srgbClr val="060707"/>
                </a:solidFill>
                <a:latin typeface="MuktaMahee Regular" panose="020B0000000000000000" pitchFamily="34" charset="77"/>
                <a:cs typeface="MuktaMahee Regular" panose="020B0000000000000000" pitchFamily="34" charset="77"/>
              </a:rPr>
              <a:t>campi</a:t>
            </a:r>
            <a:r>
              <a:rPr lang="it-IT" sz="1800" b="1" spc="4" dirty="0">
                <a:solidFill>
                  <a:srgbClr val="060707"/>
                </a:solidFill>
                <a:latin typeface="MuktaMahee Regular" panose="020B0000000000000000" pitchFamily="34" charset="77"/>
                <a:cs typeface="MuktaMahee Regular" panose="020B0000000000000000" pitchFamily="34" charset="77"/>
              </a:rPr>
              <a:t> </a:t>
            </a:r>
            <a:r>
              <a:rPr lang="it-IT" sz="1800" b="1" spc="-4" dirty="0">
                <a:solidFill>
                  <a:srgbClr val="060707"/>
                </a:solidFill>
                <a:latin typeface="MuktaMahee Regular" panose="020B0000000000000000" pitchFamily="34" charset="77"/>
                <a:cs typeface="MuktaMahee Regular" panose="020B0000000000000000" pitchFamily="34" charset="77"/>
              </a:rPr>
              <a:t>di intervento</a:t>
            </a:r>
            <a:r>
              <a:rPr lang="it-IT" sz="1800" b="1" spc="-8" dirty="0">
                <a:solidFill>
                  <a:srgbClr val="060707"/>
                </a:solidFill>
                <a:latin typeface="MuktaMahee Regular" panose="020B0000000000000000" pitchFamily="34" charset="77"/>
                <a:cs typeface="MuktaMahee Regular" panose="020B0000000000000000" pitchFamily="34" charset="77"/>
              </a:rPr>
              <a:t> </a:t>
            </a:r>
            <a:r>
              <a:rPr lang="it-IT" sz="1800" spc="-8" dirty="0">
                <a:solidFill>
                  <a:srgbClr val="060707"/>
                </a:solidFill>
                <a:latin typeface="MuktaMahee Regular" panose="020B0000000000000000" pitchFamily="34" charset="77"/>
                <a:cs typeface="MuktaMahee Regular" panose="020B0000000000000000" pitchFamily="34" charset="77"/>
              </a:rPr>
              <a:t>associati </a:t>
            </a:r>
            <a:r>
              <a:rPr lang="it-IT" sz="1800" spc="-176" dirty="0">
                <a:solidFill>
                  <a:srgbClr val="060707"/>
                </a:solidFill>
                <a:latin typeface="MuktaMahee Regular" panose="020B0000000000000000" pitchFamily="34" charset="77"/>
                <a:cs typeface="MuktaMahee Regular" panose="020B0000000000000000" pitchFamily="34" charset="77"/>
              </a:rPr>
              <a:t> </a:t>
            </a:r>
            <a:r>
              <a:rPr lang="it-IT" sz="1800" dirty="0">
                <a:solidFill>
                  <a:srgbClr val="060707"/>
                </a:solidFill>
                <a:latin typeface="MuktaMahee Regular" panose="020B0000000000000000" pitchFamily="34" charset="77"/>
                <a:cs typeface="MuktaMahee Regular" panose="020B0000000000000000" pitchFamily="34" charset="77"/>
              </a:rPr>
              <a:t>a</a:t>
            </a:r>
            <a:r>
              <a:rPr lang="it-IT" sz="1800" spc="-8" dirty="0">
                <a:solidFill>
                  <a:srgbClr val="060707"/>
                </a:solidFill>
                <a:latin typeface="MuktaMahee Regular" panose="020B0000000000000000" pitchFamily="34" charset="77"/>
                <a:cs typeface="MuktaMahee Regular" panose="020B0000000000000000" pitchFamily="34" charset="77"/>
              </a:rPr>
              <a:t> </a:t>
            </a:r>
            <a:r>
              <a:rPr lang="it-IT" sz="1800" spc="-4" dirty="0">
                <a:solidFill>
                  <a:srgbClr val="060707"/>
                </a:solidFill>
                <a:latin typeface="MuktaMahee Regular" panose="020B0000000000000000" pitchFamily="34" charset="77"/>
                <a:cs typeface="MuktaMahee Regular" panose="020B0000000000000000" pitchFamily="34" charset="77"/>
              </a:rPr>
              <a:t>ciascun</a:t>
            </a:r>
            <a:r>
              <a:rPr lang="it-IT" sz="1800" spc="-8" dirty="0">
                <a:solidFill>
                  <a:srgbClr val="060707"/>
                </a:solidFill>
                <a:latin typeface="MuktaMahee Regular" panose="020B0000000000000000" pitchFamily="34" charset="77"/>
                <a:cs typeface="MuktaMahee Regular" panose="020B0000000000000000" pitchFamily="34" charset="77"/>
              </a:rPr>
              <a:t> </a:t>
            </a:r>
            <a:r>
              <a:rPr lang="it-IT" sz="1800" spc="-4" dirty="0">
                <a:solidFill>
                  <a:srgbClr val="060707"/>
                </a:solidFill>
                <a:latin typeface="MuktaMahee Regular" panose="020B0000000000000000" pitchFamily="34" charset="77"/>
                <a:cs typeface="MuktaMahee Regular" panose="020B0000000000000000" pitchFamily="34" charset="77"/>
              </a:rPr>
              <a:t>Obiettivo </a:t>
            </a:r>
            <a:r>
              <a:rPr lang="it-IT" sz="1800" spc="-8" dirty="0">
                <a:solidFill>
                  <a:srgbClr val="060707"/>
                </a:solidFill>
                <a:latin typeface="MuktaMahee Regular" panose="020B0000000000000000" pitchFamily="34" charset="77"/>
                <a:cs typeface="MuktaMahee Regular" panose="020B0000000000000000" pitchFamily="34" charset="77"/>
              </a:rPr>
              <a:t>Strategico.</a:t>
            </a:r>
            <a:endParaRPr lang="it-IT" sz="1800" dirty="0">
              <a:latin typeface="MuktaMahee Regular" panose="020B0000000000000000" pitchFamily="34" charset="77"/>
              <a:cs typeface="MuktaMahee Regular" panose="020B0000000000000000" pitchFamily="34" charset="77"/>
            </a:endParaRPr>
          </a:p>
        </p:txBody>
      </p:sp>
      <p:sp>
        <p:nvSpPr>
          <p:cNvPr id="56" name="CasellaDiTesto 55">
            <a:extLst>
              <a:ext uri="{FF2B5EF4-FFF2-40B4-BE49-F238E27FC236}">
                <a16:creationId xmlns:a16="http://schemas.microsoft.com/office/drawing/2014/main" id="{6C0023CC-0FFD-0DC4-49DD-4B30CF1683BF}"/>
              </a:ext>
            </a:extLst>
          </p:cNvPr>
          <p:cNvSpPr txBox="1"/>
          <p:nvPr/>
        </p:nvSpPr>
        <p:spPr>
          <a:xfrm>
            <a:off x="393436" y="421874"/>
            <a:ext cx="2534080" cy="3985706"/>
          </a:xfrm>
          <a:prstGeom prst="rect">
            <a:avLst/>
          </a:prstGeom>
          <a:noFill/>
        </p:spPr>
        <p:txBody>
          <a:bodyPr wrap="square">
            <a:spAutoFit/>
          </a:bodyPr>
          <a:lstStyle/>
          <a:p>
            <a:r>
              <a:rPr lang="it-IT" sz="1100" b="1" dirty="0">
                <a:solidFill>
                  <a:srgbClr val="1CA0A3"/>
                </a:solidFill>
                <a:effectLst/>
                <a:latin typeface="MuktaMahee Regular" panose="020B0000000000000000" pitchFamily="34" charset="77"/>
                <a:cs typeface="MuktaMahee Regular" panose="020B0000000000000000" pitchFamily="34" charset="77"/>
              </a:rPr>
              <a:t>un’Europa </a:t>
            </a:r>
            <a:r>
              <a:rPr lang="it-IT" sz="1100" b="1" dirty="0" err="1">
                <a:solidFill>
                  <a:srgbClr val="1CA0A3"/>
                </a:solidFill>
                <a:effectLst/>
                <a:latin typeface="MuktaMahee Regular" panose="020B0000000000000000" pitchFamily="34" charset="77"/>
                <a:cs typeface="MuktaMahee Regular" panose="020B0000000000000000" pitchFamily="34" charset="77"/>
              </a:rPr>
              <a:t>piu</a:t>
            </a:r>
            <a:r>
              <a:rPr lang="it-IT" sz="1100" b="1" dirty="0">
                <a:solidFill>
                  <a:srgbClr val="1CA0A3"/>
                </a:solidFill>
                <a:effectLst/>
                <a:latin typeface="MuktaMahee Regular" panose="020B0000000000000000" pitchFamily="34" charset="77"/>
                <a:cs typeface="MuktaMahee Regular" panose="020B0000000000000000" pitchFamily="34" charset="77"/>
              </a:rPr>
              <a:t>̀ intelligente </a:t>
            </a:r>
            <a:r>
              <a:rPr lang="it-IT" sz="1100" dirty="0">
                <a:effectLst/>
                <a:latin typeface="MuktaMahee Regular" panose="020B0000000000000000" pitchFamily="34" charset="77"/>
                <a:cs typeface="MuktaMahee Regular" panose="020B0000000000000000" pitchFamily="34" charset="77"/>
              </a:rPr>
              <a:t>mediante l’innovazione, la digitalizzazione, la trasformazione economica e il sostegno alle piccole e medie imprese </a:t>
            </a:r>
          </a:p>
          <a:p>
            <a:r>
              <a:rPr lang="it-IT" sz="1100" b="1" dirty="0">
                <a:solidFill>
                  <a:srgbClr val="1CA0A3"/>
                </a:solidFill>
                <a:effectLst/>
                <a:latin typeface="MuktaMahee Regular" panose="020B0000000000000000" pitchFamily="34" charset="77"/>
                <a:cs typeface="MuktaMahee Regular" panose="020B0000000000000000" pitchFamily="34" charset="77"/>
              </a:rPr>
              <a:t>un’Europa </a:t>
            </a:r>
            <a:r>
              <a:rPr lang="it-IT" sz="1100" b="1" dirty="0" err="1">
                <a:solidFill>
                  <a:srgbClr val="1CA0A3"/>
                </a:solidFill>
                <a:effectLst/>
                <a:latin typeface="MuktaMahee Regular" panose="020B0000000000000000" pitchFamily="34" charset="77"/>
                <a:cs typeface="MuktaMahee Regular" panose="020B0000000000000000" pitchFamily="34" charset="77"/>
              </a:rPr>
              <a:t>piu</a:t>
            </a:r>
            <a:r>
              <a:rPr lang="it-IT" sz="1100" b="1" dirty="0">
                <a:solidFill>
                  <a:srgbClr val="1CA0A3"/>
                </a:solidFill>
                <a:effectLst/>
                <a:latin typeface="MuktaMahee Regular" panose="020B0000000000000000" pitchFamily="34" charset="77"/>
                <a:cs typeface="MuktaMahee Regular" panose="020B0000000000000000" pitchFamily="34" charset="77"/>
              </a:rPr>
              <a:t>̀ verde </a:t>
            </a:r>
            <a:r>
              <a:rPr lang="it-IT" sz="1100" dirty="0">
                <a:effectLst/>
                <a:latin typeface="MuktaMahee Regular" panose="020B0000000000000000" pitchFamily="34" charset="77"/>
                <a:cs typeface="MuktaMahee Regular" panose="020B0000000000000000" pitchFamily="34" charset="77"/>
              </a:rPr>
              <a:t>e priva di emissioni di carbonio grazie all’attuazione dell’accordo di Parigi e agli investimenti nella transizione energetica, nelle energie rinnovabili e nella lotta contro i cambiamenti climatici </a:t>
            </a:r>
          </a:p>
          <a:p>
            <a:r>
              <a:rPr lang="it-IT" sz="1100" b="1" dirty="0">
                <a:solidFill>
                  <a:srgbClr val="1CA0A3"/>
                </a:solidFill>
                <a:effectLst/>
                <a:latin typeface="MuktaMahee Regular" panose="020B0000000000000000" pitchFamily="34" charset="77"/>
                <a:cs typeface="MuktaMahee Regular" panose="020B0000000000000000" pitchFamily="34" charset="77"/>
              </a:rPr>
              <a:t>un’Europa </a:t>
            </a:r>
            <a:r>
              <a:rPr lang="it-IT" sz="1100" b="1" dirty="0" err="1">
                <a:solidFill>
                  <a:srgbClr val="1CA0A3"/>
                </a:solidFill>
                <a:effectLst/>
                <a:latin typeface="MuktaMahee Regular" panose="020B0000000000000000" pitchFamily="34" charset="77"/>
                <a:cs typeface="MuktaMahee Regular" panose="020B0000000000000000" pitchFamily="34" charset="77"/>
              </a:rPr>
              <a:t>piu</a:t>
            </a:r>
            <a:r>
              <a:rPr lang="it-IT" sz="1100" b="1" dirty="0">
                <a:solidFill>
                  <a:srgbClr val="1CA0A3"/>
                </a:solidFill>
                <a:effectLst/>
                <a:latin typeface="MuktaMahee Regular" panose="020B0000000000000000" pitchFamily="34" charset="77"/>
                <a:cs typeface="MuktaMahee Regular" panose="020B0000000000000000" pitchFamily="34" charset="77"/>
              </a:rPr>
              <a:t>̀ connessa</a:t>
            </a:r>
            <a:r>
              <a:rPr lang="it-IT" sz="1100" dirty="0">
                <a:effectLst/>
                <a:latin typeface="MuktaMahee Regular" panose="020B0000000000000000" pitchFamily="34" charset="77"/>
                <a:cs typeface="MuktaMahee Regular" panose="020B0000000000000000" pitchFamily="34" charset="77"/>
              </a:rPr>
              <a:t>, dotata di reti di trasporto e digitali strategiche </a:t>
            </a:r>
          </a:p>
          <a:p>
            <a:r>
              <a:rPr lang="it-IT" sz="1100" b="1" dirty="0">
                <a:solidFill>
                  <a:srgbClr val="1CA0A3"/>
                </a:solidFill>
                <a:effectLst/>
                <a:latin typeface="MuktaMahee Regular" panose="020B0000000000000000" pitchFamily="34" charset="77"/>
                <a:cs typeface="MuktaMahee Regular" panose="020B0000000000000000" pitchFamily="34" charset="77"/>
              </a:rPr>
              <a:t>un’Europa </a:t>
            </a:r>
            <a:r>
              <a:rPr lang="it-IT" sz="1100" b="1" dirty="0" err="1">
                <a:solidFill>
                  <a:srgbClr val="1CA0A3"/>
                </a:solidFill>
                <a:effectLst/>
                <a:latin typeface="MuktaMahee Regular" panose="020B0000000000000000" pitchFamily="34" charset="77"/>
                <a:cs typeface="MuktaMahee Regular" panose="020B0000000000000000" pitchFamily="34" charset="77"/>
              </a:rPr>
              <a:t>piu</a:t>
            </a:r>
            <a:r>
              <a:rPr lang="it-IT" sz="1100" b="1" dirty="0">
                <a:solidFill>
                  <a:srgbClr val="1CA0A3"/>
                </a:solidFill>
                <a:effectLst/>
                <a:latin typeface="MuktaMahee Regular" panose="020B0000000000000000" pitchFamily="34" charset="77"/>
                <a:cs typeface="MuktaMahee Regular" panose="020B0000000000000000" pitchFamily="34" charset="77"/>
              </a:rPr>
              <a:t>̀ sociale</a:t>
            </a:r>
            <a:r>
              <a:rPr lang="it-IT" sz="1100" dirty="0">
                <a:effectLst/>
                <a:latin typeface="MuktaMahee Regular" panose="020B0000000000000000" pitchFamily="34" charset="77"/>
                <a:cs typeface="MuktaMahee Regular" panose="020B0000000000000000" pitchFamily="34" charset="77"/>
              </a:rPr>
              <a:t>, che raggiunga risultati concreti riguardo al pilastro europeo dei diritti sociali e sostenga l’occupazione di </a:t>
            </a:r>
            <a:r>
              <a:rPr lang="it-IT" sz="1100" dirty="0" err="1">
                <a:effectLst/>
                <a:latin typeface="MuktaMahee Regular" panose="020B0000000000000000" pitchFamily="34" charset="77"/>
                <a:cs typeface="MuktaMahee Regular" panose="020B0000000000000000" pitchFamily="34" charset="77"/>
              </a:rPr>
              <a:t>qualita</a:t>
            </a:r>
            <a:r>
              <a:rPr lang="it-IT" sz="1100" dirty="0">
                <a:effectLst/>
                <a:latin typeface="MuktaMahee Regular" panose="020B0000000000000000" pitchFamily="34" charset="77"/>
                <a:cs typeface="MuktaMahee Regular" panose="020B0000000000000000" pitchFamily="34" charset="77"/>
              </a:rPr>
              <a:t>̀, l’istruzione, le competenze professionali, l’inclusione sociale e un equo accesso alla sanità </a:t>
            </a:r>
          </a:p>
          <a:p>
            <a:r>
              <a:rPr lang="it-IT" sz="1100" b="1" dirty="0">
                <a:solidFill>
                  <a:srgbClr val="1CA0A3"/>
                </a:solidFill>
                <a:effectLst/>
                <a:latin typeface="MuktaMahee Regular" panose="020B0000000000000000" pitchFamily="34" charset="77"/>
                <a:cs typeface="MuktaMahee Regular" panose="020B0000000000000000" pitchFamily="34" charset="77"/>
              </a:rPr>
              <a:t>un’Europa </a:t>
            </a:r>
            <a:r>
              <a:rPr lang="it-IT" sz="1100" b="1" dirty="0" err="1">
                <a:solidFill>
                  <a:srgbClr val="1CA0A3"/>
                </a:solidFill>
                <a:effectLst/>
                <a:latin typeface="MuktaMahee Regular" panose="020B0000000000000000" pitchFamily="34" charset="77"/>
                <a:cs typeface="MuktaMahee Regular" panose="020B0000000000000000" pitchFamily="34" charset="77"/>
              </a:rPr>
              <a:t>piu</a:t>
            </a:r>
            <a:r>
              <a:rPr lang="it-IT" sz="1100" b="1" dirty="0">
                <a:solidFill>
                  <a:srgbClr val="1CA0A3"/>
                </a:solidFill>
                <a:effectLst/>
                <a:latin typeface="MuktaMahee Regular" panose="020B0000000000000000" pitchFamily="34" charset="77"/>
                <a:cs typeface="MuktaMahee Regular" panose="020B0000000000000000" pitchFamily="34" charset="77"/>
              </a:rPr>
              <a:t>̀ vicina ai cittadini </a:t>
            </a:r>
            <a:r>
              <a:rPr lang="it-IT" sz="1100" dirty="0">
                <a:effectLst/>
                <a:latin typeface="MuktaMahee Regular" panose="020B0000000000000000" pitchFamily="34" charset="77"/>
                <a:cs typeface="MuktaMahee Regular" panose="020B0000000000000000" pitchFamily="34" charset="77"/>
              </a:rPr>
              <a:t>mediante il sostegno alle strategie di sviluppo gestite a livello locale e allo sviluppo urbano sostenibile in tutta l’UE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78199" y="941514"/>
            <a:ext cx="2892266" cy="2885599"/>
            <a:chOff x="2148265" y="1255351"/>
            <a:chExt cx="3856354" cy="3847465"/>
          </a:xfrm>
        </p:grpSpPr>
        <p:sp>
          <p:nvSpPr>
            <p:cNvPr id="3" name="object 3"/>
            <p:cNvSpPr/>
            <p:nvPr/>
          </p:nvSpPr>
          <p:spPr>
            <a:xfrm>
              <a:off x="2148265" y="1255351"/>
              <a:ext cx="3832860" cy="3847465"/>
            </a:xfrm>
            <a:custGeom>
              <a:avLst/>
              <a:gdLst/>
              <a:ahLst/>
              <a:cxnLst/>
              <a:rect l="l" t="t" r="r" b="b"/>
              <a:pathLst>
                <a:path w="3832860" h="3847465">
                  <a:moveTo>
                    <a:pt x="1920264" y="0"/>
                  </a:moveTo>
                  <a:lnTo>
                    <a:pt x="1873291" y="594"/>
                  </a:lnTo>
                  <a:lnTo>
                    <a:pt x="1826540" y="2328"/>
                  </a:lnTo>
                  <a:lnTo>
                    <a:pt x="1780028" y="5188"/>
                  </a:lnTo>
                  <a:lnTo>
                    <a:pt x="1733768" y="9164"/>
                  </a:lnTo>
                  <a:lnTo>
                    <a:pt x="1687777" y="14243"/>
                  </a:lnTo>
                  <a:lnTo>
                    <a:pt x="1642070" y="20412"/>
                  </a:lnTo>
                  <a:lnTo>
                    <a:pt x="1596662" y="27661"/>
                  </a:lnTo>
                  <a:lnTo>
                    <a:pt x="1551569" y="35977"/>
                  </a:lnTo>
                  <a:lnTo>
                    <a:pt x="1506805" y="45349"/>
                  </a:lnTo>
                  <a:lnTo>
                    <a:pt x="1462387" y="55763"/>
                  </a:lnTo>
                  <a:lnTo>
                    <a:pt x="1418330" y="67208"/>
                  </a:lnTo>
                  <a:lnTo>
                    <a:pt x="1374649" y="79673"/>
                  </a:lnTo>
                  <a:lnTo>
                    <a:pt x="1331359" y="93145"/>
                  </a:lnTo>
                  <a:lnTo>
                    <a:pt x="1288475" y="107612"/>
                  </a:lnTo>
                  <a:lnTo>
                    <a:pt x="1246014" y="123062"/>
                  </a:lnTo>
                  <a:lnTo>
                    <a:pt x="1203990" y="139483"/>
                  </a:lnTo>
                  <a:lnTo>
                    <a:pt x="1162419" y="156863"/>
                  </a:lnTo>
                  <a:lnTo>
                    <a:pt x="1121316" y="175191"/>
                  </a:lnTo>
                  <a:lnTo>
                    <a:pt x="1080697" y="194454"/>
                  </a:lnTo>
                  <a:lnTo>
                    <a:pt x="1040576" y="214640"/>
                  </a:lnTo>
                  <a:lnTo>
                    <a:pt x="1000970" y="235737"/>
                  </a:lnTo>
                  <a:lnTo>
                    <a:pt x="961893" y="257733"/>
                  </a:lnTo>
                  <a:lnTo>
                    <a:pt x="923360" y="280617"/>
                  </a:lnTo>
                  <a:lnTo>
                    <a:pt x="885388" y="304376"/>
                  </a:lnTo>
                  <a:lnTo>
                    <a:pt x="847992" y="328998"/>
                  </a:lnTo>
                  <a:lnTo>
                    <a:pt x="811187" y="354471"/>
                  </a:lnTo>
                  <a:lnTo>
                    <a:pt x="774987" y="380784"/>
                  </a:lnTo>
                  <a:lnTo>
                    <a:pt x="739410" y="407923"/>
                  </a:lnTo>
                  <a:lnTo>
                    <a:pt x="704469" y="435879"/>
                  </a:lnTo>
                  <a:lnTo>
                    <a:pt x="670181" y="464637"/>
                  </a:lnTo>
                  <a:lnTo>
                    <a:pt x="636560" y="494187"/>
                  </a:lnTo>
                  <a:lnTo>
                    <a:pt x="603622" y="524516"/>
                  </a:lnTo>
                  <a:lnTo>
                    <a:pt x="571383" y="555612"/>
                  </a:lnTo>
                  <a:lnTo>
                    <a:pt x="539857" y="587463"/>
                  </a:lnTo>
                  <a:lnTo>
                    <a:pt x="509061" y="620058"/>
                  </a:lnTo>
                  <a:lnTo>
                    <a:pt x="479008" y="653384"/>
                  </a:lnTo>
                  <a:lnTo>
                    <a:pt x="449716" y="687430"/>
                  </a:lnTo>
                  <a:lnTo>
                    <a:pt x="421199" y="722183"/>
                  </a:lnTo>
                  <a:lnTo>
                    <a:pt x="393472" y="757631"/>
                  </a:lnTo>
                  <a:lnTo>
                    <a:pt x="366551" y="793762"/>
                  </a:lnTo>
                  <a:lnTo>
                    <a:pt x="340451" y="830565"/>
                  </a:lnTo>
                  <a:lnTo>
                    <a:pt x="315187" y="868027"/>
                  </a:lnTo>
                  <a:lnTo>
                    <a:pt x="290776" y="906137"/>
                  </a:lnTo>
                  <a:lnTo>
                    <a:pt x="267231" y="944882"/>
                  </a:lnTo>
                  <a:lnTo>
                    <a:pt x="244570" y="984250"/>
                  </a:lnTo>
                  <a:lnTo>
                    <a:pt x="222806" y="1024230"/>
                  </a:lnTo>
                  <a:lnTo>
                    <a:pt x="201955" y="1064809"/>
                  </a:lnTo>
                  <a:lnTo>
                    <a:pt x="182033" y="1105976"/>
                  </a:lnTo>
                  <a:lnTo>
                    <a:pt x="163055" y="1147718"/>
                  </a:lnTo>
                  <a:lnTo>
                    <a:pt x="145036" y="1190023"/>
                  </a:lnTo>
                  <a:lnTo>
                    <a:pt x="127992" y="1232880"/>
                  </a:lnTo>
                  <a:lnTo>
                    <a:pt x="111938" y="1276276"/>
                  </a:lnTo>
                  <a:lnTo>
                    <a:pt x="96889" y="1320200"/>
                  </a:lnTo>
                  <a:lnTo>
                    <a:pt x="82861" y="1364639"/>
                  </a:lnTo>
                  <a:lnTo>
                    <a:pt x="69869" y="1409582"/>
                  </a:lnTo>
                  <a:lnTo>
                    <a:pt x="57928" y="1455016"/>
                  </a:lnTo>
                  <a:lnTo>
                    <a:pt x="47054" y="1500929"/>
                  </a:lnTo>
                  <a:lnTo>
                    <a:pt x="37262" y="1547310"/>
                  </a:lnTo>
                  <a:lnTo>
                    <a:pt x="28568" y="1594147"/>
                  </a:lnTo>
                  <a:lnTo>
                    <a:pt x="20986" y="1641427"/>
                  </a:lnTo>
                  <a:lnTo>
                    <a:pt x="14533" y="1689138"/>
                  </a:lnTo>
                  <a:lnTo>
                    <a:pt x="9252" y="1736994"/>
                  </a:lnTo>
                  <a:lnTo>
                    <a:pt x="5170" y="1784704"/>
                  </a:lnTo>
                  <a:lnTo>
                    <a:pt x="2276" y="1832252"/>
                  </a:lnTo>
                  <a:lnTo>
                    <a:pt x="556" y="1879625"/>
                  </a:lnTo>
                  <a:lnTo>
                    <a:pt x="0" y="1926805"/>
                  </a:lnTo>
                  <a:lnTo>
                    <a:pt x="594" y="1973778"/>
                  </a:lnTo>
                  <a:lnTo>
                    <a:pt x="2328" y="2020529"/>
                  </a:lnTo>
                  <a:lnTo>
                    <a:pt x="5188" y="2067042"/>
                  </a:lnTo>
                  <a:lnTo>
                    <a:pt x="9164" y="2113302"/>
                  </a:lnTo>
                  <a:lnTo>
                    <a:pt x="14243" y="2159293"/>
                  </a:lnTo>
                  <a:lnTo>
                    <a:pt x="20413" y="2205000"/>
                  </a:lnTo>
                  <a:lnTo>
                    <a:pt x="27662" y="2250408"/>
                  </a:lnTo>
                  <a:lnTo>
                    <a:pt x="35978" y="2295501"/>
                  </a:lnTo>
                  <a:lnTo>
                    <a:pt x="45349" y="2340264"/>
                  </a:lnTo>
                  <a:lnTo>
                    <a:pt x="55763" y="2384682"/>
                  </a:lnTo>
                  <a:lnTo>
                    <a:pt x="67209" y="2428740"/>
                  </a:lnTo>
                  <a:lnTo>
                    <a:pt x="79673" y="2472421"/>
                  </a:lnTo>
                  <a:lnTo>
                    <a:pt x="93145" y="2515711"/>
                  </a:lnTo>
                  <a:lnTo>
                    <a:pt x="107612" y="2558594"/>
                  </a:lnTo>
                  <a:lnTo>
                    <a:pt x="123062" y="2601056"/>
                  </a:lnTo>
                  <a:lnTo>
                    <a:pt x="139483" y="2643079"/>
                  </a:lnTo>
                  <a:lnTo>
                    <a:pt x="156864" y="2684650"/>
                  </a:lnTo>
                  <a:lnTo>
                    <a:pt x="175191" y="2725753"/>
                  </a:lnTo>
                  <a:lnTo>
                    <a:pt x="194454" y="2766373"/>
                  </a:lnTo>
                  <a:lnTo>
                    <a:pt x="214640" y="2806493"/>
                  </a:lnTo>
                  <a:lnTo>
                    <a:pt x="235737" y="2846100"/>
                  </a:lnTo>
                  <a:lnTo>
                    <a:pt x="257734" y="2885177"/>
                  </a:lnTo>
                  <a:lnTo>
                    <a:pt x="280617" y="2923709"/>
                  </a:lnTo>
                  <a:lnTo>
                    <a:pt x="304376" y="2961681"/>
                  </a:lnTo>
                  <a:lnTo>
                    <a:pt x="328998" y="2999077"/>
                  </a:lnTo>
                  <a:lnTo>
                    <a:pt x="354471" y="3035883"/>
                  </a:lnTo>
                  <a:lnTo>
                    <a:pt x="380784" y="3072082"/>
                  </a:lnTo>
                  <a:lnTo>
                    <a:pt x="407924" y="3107660"/>
                  </a:lnTo>
                  <a:lnTo>
                    <a:pt x="435879" y="3142600"/>
                  </a:lnTo>
                  <a:lnTo>
                    <a:pt x="464637" y="3176889"/>
                  </a:lnTo>
                  <a:lnTo>
                    <a:pt x="494187" y="3210509"/>
                  </a:lnTo>
                  <a:lnTo>
                    <a:pt x="524516" y="3243447"/>
                  </a:lnTo>
                  <a:lnTo>
                    <a:pt x="555612" y="3275687"/>
                  </a:lnTo>
                  <a:lnTo>
                    <a:pt x="587464" y="3307212"/>
                  </a:lnTo>
                  <a:lnTo>
                    <a:pt x="620059" y="3338009"/>
                  </a:lnTo>
                  <a:lnTo>
                    <a:pt x="653385" y="3368061"/>
                  </a:lnTo>
                  <a:lnTo>
                    <a:pt x="687430" y="3397353"/>
                  </a:lnTo>
                  <a:lnTo>
                    <a:pt x="722183" y="3425871"/>
                  </a:lnTo>
                  <a:lnTo>
                    <a:pt x="757631" y="3453598"/>
                  </a:lnTo>
                  <a:lnTo>
                    <a:pt x="793763" y="3480519"/>
                  </a:lnTo>
                  <a:lnTo>
                    <a:pt x="830566" y="3506619"/>
                  </a:lnTo>
                  <a:lnTo>
                    <a:pt x="868028" y="3531882"/>
                  </a:lnTo>
                  <a:lnTo>
                    <a:pt x="906137" y="3556293"/>
                  </a:lnTo>
                  <a:lnTo>
                    <a:pt x="944882" y="3579838"/>
                  </a:lnTo>
                  <a:lnTo>
                    <a:pt x="984251" y="3602500"/>
                  </a:lnTo>
                  <a:lnTo>
                    <a:pt x="1024231" y="3624264"/>
                  </a:lnTo>
                  <a:lnTo>
                    <a:pt x="1064810" y="3645114"/>
                  </a:lnTo>
                  <a:lnTo>
                    <a:pt x="1105976" y="3665036"/>
                  </a:lnTo>
                  <a:lnTo>
                    <a:pt x="1147718" y="3684014"/>
                  </a:lnTo>
                  <a:lnTo>
                    <a:pt x="1190024" y="3702033"/>
                  </a:lnTo>
                  <a:lnTo>
                    <a:pt x="1232881" y="3719077"/>
                  </a:lnTo>
                  <a:lnTo>
                    <a:pt x="1276277" y="3735132"/>
                  </a:lnTo>
                  <a:lnTo>
                    <a:pt x="1320201" y="3750180"/>
                  </a:lnTo>
                  <a:lnTo>
                    <a:pt x="1364640" y="3764208"/>
                  </a:lnTo>
                  <a:lnTo>
                    <a:pt x="1409582" y="3777201"/>
                  </a:lnTo>
                  <a:lnTo>
                    <a:pt x="1455016" y="3789141"/>
                  </a:lnTo>
                  <a:lnTo>
                    <a:pt x="1500930" y="3800015"/>
                  </a:lnTo>
                  <a:lnTo>
                    <a:pt x="1547311" y="3809807"/>
                  </a:lnTo>
                  <a:lnTo>
                    <a:pt x="1594148" y="3818501"/>
                  </a:lnTo>
                  <a:lnTo>
                    <a:pt x="1641428" y="3826083"/>
                  </a:lnTo>
                  <a:lnTo>
                    <a:pt x="1689139" y="3832536"/>
                  </a:lnTo>
                  <a:lnTo>
                    <a:pt x="1736995" y="3837817"/>
                  </a:lnTo>
                  <a:lnTo>
                    <a:pt x="1784705" y="3841899"/>
                  </a:lnTo>
                  <a:lnTo>
                    <a:pt x="1832253" y="3844794"/>
                  </a:lnTo>
                  <a:lnTo>
                    <a:pt x="1879625" y="3846513"/>
                  </a:lnTo>
                  <a:lnTo>
                    <a:pt x="1926806" y="3847070"/>
                  </a:lnTo>
                  <a:lnTo>
                    <a:pt x="1973779" y="3846475"/>
                  </a:lnTo>
                  <a:lnTo>
                    <a:pt x="2020530" y="3844742"/>
                  </a:lnTo>
                  <a:lnTo>
                    <a:pt x="2067042" y="3841881"/>
                  </a:lnTo>
                  <a:lnTo>
                    <a:pt x="2113302" y="3837905"/>
                  </a:lnTo>
                  <a:lnTo>
                    <a:pt x="2159293" y="3832827"/>
                  </a:lnTo>
                  <a:lnTo>
                    <a:pt x="2205000" y="3826657"/>
                  </a:lnTo>
                  <a:lnTo>
                    <a:pt x="2250408" y="3819408"/>
                  </a:lnTo>
                  <a:lnTo>
                    <a:pt x="2295501" y="3811092"/>
                  </a:lnTo>
                  <a:lnTo>
                    <a:pt x="2340265" y="3801721"/>
                  </a:lnTo>
                  <a:lnTo>
                    <a:pt x="2384683" y="3791306"/>
                  </a:lnTo>
                  <a:lnTo>
                    <a:pt x="2428740" y="3779861"/>
                  </a:lnTo>
                  <a:lnTo>
                    <a:pt x="2472421" y="3767396"/>
                  </a:lnTo>
                  <a:lnTo>
                    <a:pt x="2515711" y="3753925"/>
                  </a:lnTo>
                  <a:lnTo>
                    <a:pt x="2558595" y="3739458"/>
                  </a:lnTo>
                  <a:lnTo>
                    <a:pt x="2601056" y="3724008"/>
                  </a:lnTo>
                  <a:lnTo>
                    <a:pt x="2643080" y="3707586"/>
                  </a:lnTo>
                  <a:lnTo>
                    <a:pt x="2684651" y="3690206"/>
                  </a:lnTo>
                  <a:lnTo>
                    <a:pt x="2725753" y="3671878"/>
                  </a:lnTo>
                  <a:lnTo>
                    <a:pt x="2766373" y="3652616"/>
                  </a:lnTo>
                  <a:lnTo>
                    <a:pt x="2806494" y="3632430"/>
                  </a:lnTo>
                  <a:lnTo>
                    <a:pt x="2846100" y="3611332"/>
                  </a:lnTo>
                  <a:lnTo>
                    <a:pt x="2885177" y="3589336"/>
                  </a:lnTo>
                  <a:lnTo>
                    <a:pt x="2923709" y="3566452"/>
                  </a:lnTo>
                  <a:lnTo>
                    <a:pt x="2961681" y="3542694"/>
                  </a:lnTo>
                  <a:lnTo>
                    <a:pt x="2999077" y="3518072"/>
                  </a:lnTo>
                  <a:lnTo>
                    <a:pt x="3035883" y="3492598"/>
                  </a:lnTo>
                  <a:lnTo>
                    <a:pt x="3072082" y="3466286"/>
                  </a:lnTo>
                  <a:lnTo>
                    <a:pt x="3107660" y="3439146"/>
                  </a:lnTo>
                  <a:lnTo>
                    <a:pt x="3142600" y="3411191"/>
                  </a:lnTo>
                  <a:lnTo>
                    <a:pt x="3176889" y="3382432"/>
                  </a:lnTo>
                  <a:lnTo>
                    <a:pt x="3210509" y="3352883"/>
                  </a:lnTo>
                  <a:lnTo>
                    <a:pt x="3243447" y="3322554"/>
                  </a:lnTo>
                  <a:lnTo>
                    <a:pt x="3275686" y="3291458"/>
                  </a:lnTo>
                  <a:lnTo>
                    <a:pt x="3307212" y="3259606"/>
                  </a:lnTo>
                  <a:lnTo>
                    <a:pt x="3338009" y="3227011"/>
                  </a:lnTo>
                  <a:lnTo>
                    <a:pt x="3368061" y="3193685"/>
                  </a:lnTo>
                  <a:lnTo>
                    <a:pt x="3397353" y="3159640"/>
                  </a:lnTo>
                  <a:lnTo>
                    <a:pt x="3425870" y="3124887"/>
                  </a:lnTo>
                  <a:lnTo>
                    <a:pt x="3453597" y="3089439"/>
                  </a:lnTo>
                  <a:lnTo>
                    <a:pt x="3480518" y="3053307"/>
                  </a:lnTo>
                  <a:lnTo>
                    <a:pt x="3506618" y="3016504"/>
                  </a:lnTo>
                  <a:lnTo>
                    <a:pt x="3531882" y="2979042"/>
                  </a:lnTo>
                  <a:lnTo>
                    <a:pt x="3556293" y="2940932"/>
                  </a:lnTo>
                  <a:lnTo>
                    <a:pt x="3579838" y="2902187"/>
                  </a:lnTo>
                  <a:lnTo>
                    <a:pt x="3602499" y="2862819"/>
                  </a:lnTo>
                  <a:lnTo>
                    <a:pt x="3624263" y="2822839"/>
                  </a:lnTo>
                  <a:lnTo>
                    <a:pt x="3645114" y="2782260"/>
                  </a:lnTo>
                  <a:lnTo>
                    <a:pt x="3665036" y="2741094"/>
                  </a:lnTo>
                  <a:lnTo>
                    <a:pt x="3684014" y="2699352"/>
                  </a:lnTo>
                  <a:lnTo>
                    <a:pt x="3702033" y="2657046"/>
                  </a:lnTo>
                  <a:lnTo>
                    <a:pt x="3719077" y="2614189"/>
                  </a:lnTo>
                  <a:lnTo>
                    <a:pt x="3735131" y="2570793"/>
                  </a:lnTo>
                  <a:lnTo>
                    <a:pt x="3750180" y="2526869"/>
                  </a:lnTo>
                  <a:lnTo>
                    <a:pt x="3764208" y="2482430"/>
                  </a:lnTo>
                  <a:lnTo>
                    <a:pt x="3777200" y="2437488"/>
                  </a:lnTo>
                  <a:lnTo>
                    <a:pt x="3789141" y="2392054"/>
                  </a:lnTo>
                  <a:lnTo>
                    <a:pt x="3800015" y="2346140"/>
                  </a:lnTo>
                  <a:lnTo>
                    <a:pt x="3809807" y="2299759"/>
                  </a:lnTo>
                  <a:lnTo>
                    <a:pt x="3818501" y="2252922"/>
                  </a:lnTo>
                  <a:lnTo>
                    <a:pt x="3826083" y="2205642"/>
                  </a:lnTo>
                  <a:lnTo>
                    <a:pt x="3832536" y="2157931"/>
                  </a:lnTo>
                  <a:lnTo>
                    <a:pt x="2763498" y="2026669"/>
                  </a:lnTo>
                  <a:lnTo>
                    <a:pt x="2756098" y="2075234"/>
                  </a:lnTo>
                  <a:lnTo>
                    <a:pt x="2745917" y="2123189"/>
                  </a:lnTo>
                  <a:lnTo>
                    <a:pt x="2732994" y="2170414"/>
                  </a:lnTo>
                  <a:lnTo>
                    <a:pt x="2717369" y="2216795"/>
                  </a:lnTo>
                  <a:lnTo>
                    <a:pt x="2699080" y="2262214"/>
                  </a:lnTo>
                  <a:lnTo>
                    <a:pt x="2678168" y="2306553"/>
                  </a:lnTo>
                  <a:lnTo>
                    <a:pt x="2654671" y="2349696"/>
                  </a:lnTo>
                  <a:lnTo>
                    <a:pt x="2629331" y="2390510"/>
                  </a:lnTo>
                  <a:lnTo>
                    <a:pt x="2602071" y="2429392"/>
                  </a:lnTo>
                  <a:lnTo>
                    <a:pt x="2572989" y="2466315"/>
                  </a:lnTo>
                  <a:lnTo>
                    <a:pt x="2542182" y="2501255"/>
                  </a:lnTo>
                  <a:lnTo>
                    <a:pt x="2509749" y="2534185"/>
                  </a:lnTo>
                  <a:lnTo>
                    <a:pt x="2475788" y="2565080"/>
                  </a:lnTo>
                  <a:lnTo>
                    <a:pt x="2440394" y="2593913"/>
                  </a:lnTo>
                  <a:lnTo>
                    <a:pt x="2403668" y="2620660"/>
                  </a:lnTo>
                  <a:lnTo>
                    <a:pt x="2365705" y="2645293"/>
                  </a:lnTo>
                  <a:lnTo>
                    <a:pt x="2326604" y="2667789"/>
                  </a:lnTo>
                  <a:lnTo>
                    <a:pt x="2286463" y="2688120"/>
                  </a:lnTo>
                  <a:lnTo>
                    <a:pt x="2245379" y="2706262"/>
                  </a:lnTo>
                  <a:lnTo>
                    <a:pt x="2203450" y="2722188"/>
                  </a:lnTo>
                  <a:lnTo>
                    <a:pt x="2160773" y="2735872"/>
                  </a:lnTo>
                  <a:lnTo>
                    <a:pt x="2117447" y="2747290"/>
                  </a:lnTo>
                  <a:lnTo>
                    <a:pt x="2073569" y="2756414"/>
                  </a:lnTo>
                  <a:lnTo>
                    <a:pt x="2029237" y="2763220"/>
                  </a:lnTo>
                  <a:lnTo>
                    <a:pt x="1984548" y="2767682"/>
                  </a:lnTo>
                  <a:lnTo>
                    <a:pt x="1939600" y="2769773"/>
                  </a:lnTo>
                  <a:lnTo>
                    <a:pt x="1894491" y="2769469"/>
                  </a:lnTo>
                  <a:lnTo>
                    <a:pt x="1849318" y="2766743"/>
                  </a:lnTo>
                  <a:lnTo>
                    <a:pt x="1804180" y="2761570"/>
                  </a:lnTo>
                  <a:lnTo>
                    <a:pt x="1759173" y="2753923"/>
                  </a:lnTo>
                  <a:lnTo>
                    <a:pt x="1714397" y="2743778"/>
                  </a:lnTo>
                  <a:lnTo>
                    <a:pt x="1669947" y="2731108"/>
                  </a:lnTo>
                  <a:lnTo>
                    <a:pt x="1625922" y="2715888"/>
                  </a:lnTo>
                  <a:lnTo>
                    <a:pt x="1582421" y="2698092"/>
                  </a:lnTo>
                  <a:lnTo>
                    <a:pt x="1539539" y="2677694"/>
                  </a:lnTo>
                  <a:lnTo>
                    <a:pt x="1497376" y="2654669"/>
                  </a:lnTo>
                  <a:lnTo>
                    <a:pt x="1456562" y="2629328"/>
                  </a:lnTo>
                  <a:lnTo>
                    <a:pt x="1417680" y="2602068"/>
                  </a:lnTo>
                  <a:lnTo>
                    <a:pt x="1380756" y="2572986"/>
                  </a:lnTo>
                  <a:lnTo>
                    <a:pt x="1345817" y="2542180"/>
                  </a:lnTo>
                  <a:lnTo>
                    <a:pt x="1312887" y="2509747"/>
                  </a:lnTo>
                  <a:lnTo>
                    <a:pt x="1281992" y="2475785"/>
                  </a:lnTo>
                  <a:lnTo>
                    <a:pt x="1253159" y="2440392"/>
                  </a:lnTo>
                  <a:lnTo>
                    <a:pt x="1226412" y="2403665"/>
                  </a:lnTo>
                  <a:lnTo>
                    <a:pt x="1201778" y="2365702"/>
                  </a:lnTo>
                  <a:lnTo>
                    <a:pt x="1179283" y="2326601"/>
                  </a:lnTo>
                  <a:lnTo>
                    <a:pt x="1158951" y="2286460"/>
                  </a:lnTo>
                  <a:lnTo>
                    <a:pt x="1140810" y="2245376"/>
                  </a:lnTo>
                  <a:lnTo>
                    <a:pt x="1124884" y="2203447"/>
                  </a:lnTo>
                  <a:lnTo>
                    <a:pt x="1111199" y="2160771"/>
                  </a:lnTo>
                  <a:lnTo>
                    <a:pt x="1099782" y="2117445"/>
                  </a:lnTo>
                  <a:lnTo>
                    <a:pt x="1090657" y="2073566"/>
                  </a:lnTo>
                  <a:lnTo>
                    <a:pt x="1083851" y="2029234"/>
                  </a:lnTo>
                  <a:lnTo>
                    <a:pt x="1079390" y="1984545"/>
                  </a:lnTo>
                  <a:lnTo>
                    <a:pt x="1077298" y="1939597"/>
                  </a:lnTo>
                  <a:lnTo>
                    <a:pt x="1077603" y="1894488"/>
                  </a:lnTo>
                  <a:lnTo>
                    <a:pt x="1080329" y="1849316"/>
                  </a:lnTo>
                  <a:lnTo>
                    <a:pt x="1085502" y="1804177"/>
                  </a:lnTo>
                  <a:lnTo>
                    <a:pt x="1093148" y="1759171"/>
                  </a:lnTo>
                  <a:lnTo>
                    <a:pt x="1103294" y="1714394"/>
                  </a:lnTo>
                  <a:lnTo>
                    <a:pt x="1115963" y="1669945"/>
                  </a:lnTo>
                  <a:lnTo>
                    <a:pt x="1131183" y="1625920"/>
                  </a:lnTo>
                  <a:lnTo>
                    <a:pt x="1148980" y="1582418"/>
                  </a:lnTo>
                  <a:lnTo>
                    <a:pt x="1169378" y="1539537"/>
                  </a:lnTo>
                  <a:lnTo>
                    <a:pt x="1192403" y="1497373"/>
                  </a:lnTo>
                  <a:lnTo>
                    <a:pt x="1217743" y="1456559"/>
                  </a:lnTo>
                  <a:lnTo>
                    <a:pt x="1245003" y="1417677"/>
                  </a:lnTo>
                  <a:lnTo>
                    <a:pt x="1274085" y="1380754"/>
                  </a:lnTo>
                  <a:lnTo>
                    <a:pt x="1304891" y="1345814"/>
                  </a:lnTo>
                  <a:lnTo>
                    <a:pt x="1337324" y="1312884"/>
                  </a:lnTo>
                  <a:lnTo>
                    <a:pt x="1371286" y="1281989"/>
                  </a:lnTo>
                  <a:lnTo>
                    <a:pt x="1406679" y="1253156"/>
                  </a:lnTo>
                  <a:lnTo>
                    <a:pt x="1443406" y="1226409"/>
                  </a:lnTo>
                  <a:lnTo>
                    <a:pt x="1481369" y="1201775"/>
                  </a:lnTo>
                  <a:lnTo>
                    <a:pt x="1520470" y="1179280"/>
                  </a:lnTo>
                  <a:lnTo>
                    <a:pt x="1560611" y="1158948"/>
                  </a:lnTo>
                  <a:lnTo>
                    <a:pt x="1601695" y="1140807"/>
                  </a:lnTo>
                  <a:lnTo>
                    <a:pt x="1643624" y="1124881"/>
                  </a:lnTo>
                  <a:lnTo>
                    <a:pt x="1686300" y="1111196"/>
                  </a:lnTo>
                  <a:lnTo>
                    <a:pt x="1729627" y="1099779"/>
                  </a:lnTo>
                  <a:lnTo>
                    <a:pt x="1773505" y="1090654"/>
                  </a:lnTo>
                  <a:lnTo>
                    <a:pt x="1817837" y="1083849"/>
                  </a:lnTo>
                  <a:lnTo>
                    <a:pt x="1862526" y="1079387"/>
                  </a:lnTo>
                  <a:lnTo>
                    <a:pt x="1907474" y="1077295"/>
                  </a:lnTo>
                  <a:lnTo>
                    <a:pt x="1952583" y="1077600"/>
                  </a:lnTo>
                  <a:lnTo>
                    <a:pt x="1997756" y="1080326"/>
                  </a:lnTo>
                  <a:lnTo>
                    <a:pt x="2042894" y="1085499"/>
                  </a:lnTo>
                  <a:lnTo>
                    <a:pt x="2087900" y="1093145"/>
                  </a:lnTo>
                  <a:lnTo>
                    <a:pt x="2132677" y="1103290"/>
                  </a:lnTo>
                  <a:lnTo>
                    <a:pt x="2177127" y="1115960"/>
                  </a:lnTo>
                  <a:lnTo>
                    <a:pt x="2221151" y="1131180"/>
                  </a:lnTo>
                  <a:lnTo>
                    <a:pt x="2264653" y="1148976"/>
                  </a:lnTo>
                  <a:lnTo>
                    <a:pt x="2307535" y="1169374"/>
                  </a:lnTo>
                  <a:lnTo>
                    <a:pt x="2349698" y="1192399"/>
                  </a:lnTo>
                  <a:lnTo>
                    <a:pt x="2892083" y="261867"/>
                  </a:lnTo>
                  <a:lnTo>
                    <a:pt x="2846681" y="236221"/>
                  </a:lnTo>
                  <a:lnTo>
                    <a:pt x="2800656" y="211843"/>
                  </a:lnTo>
                  <a:lnTo>
                    <a:pt x="2754034" y="188744"/>
                  </a:lnTo>
                  <a:lnTo>
                    <a:pt x="2706844" y="166932"/>
                  </a:lnTo>
                  <a:lnTo>
                    <a:pt x="2659112" y="146415"/>
                  </a:lnTo>
                  <a:lnTo>
                    <a:pt x="2610865" y="127204"/>
                  </a:lnTo>
                  <a:lnTo>
                    <a:pt x="2562130" y="109307"/>
                  </a:lnTo>
                  <a:lnTo>
                    <a:pt x="2512934" y="92733"/>
                  </a:lnTo>
                  <a:lnTo>
                    <a:pt x="2463305" y="77491"/>
                  </a:lnTo>
                  <a:lnTo>
                    <a:pt x="2413269" y="63591"/>
                  </a:lnTo>
                  <a:lnTo>
                    <a:pt x="2362852" y="51042"/>
                  </a:lnTo>
                  <a:lnTo>
                    <a:pt x="2312084" y="39853"/>
                  </a:lnTo>
                  <a:lnTo>
                    <a:pt x="2260989" y="30032"/>
                  </a:lnTo>
                  <a:lnTo>
                    <a:pt x="2209596" y="21589"/>
                  </a:lnTo>
                  <a:lnTo>
                    <a:pt x="2157931" y="14533"/>
                  </a:lnTo>
                  <a:lnTo>
                    <a:pt x="2110075" y="9252"/>
                  </a:lnTo>
                  <a:lnTo>
                    <a:pt x="2062365" y="5170"/>
                  </a:lnTo>
                  <a:lnTo>
                    <a:pt x="2014817" y="2276"/>
                  </a:lnTo>
                  <a:lnTo>
                    <a:pt x="1967445" y="556"/>
                  </a:lnTo>
                  <a:lnTo>
                    <a:pt x="1920264" y="0"/>
                  </a:lnTo>
                  <a:close/>
                </a:path>
              </a:pathLst>
            </a:custGeom>
            <a:solidFill>
              <a:srgbClr val="4472C4"/>
            </a:solidFill>
          </p:spPr>
          <p:txBody>
            <a:bodyPr wrap="square" lIns="0" tIns="0" rIns="0" bIns="0" rtlCol="0"/>
            <a:lstStyle/>
            <a:p>
              <a:endParaRPr sz="1350"/>
            </a:p>
          </p:txBody>
        </p:sp>
        <p:sp>
          <p:nvSpPr>
            <p:cNvPr id="4" name="object 4"/>
            <p:cNvSpPr/>
            <p:nvPr/>
          </p:nvSpPr>
          <p:spPr>
            <a:xfrm>
              <a:off x="4497964" y="1517216"/>
              <a:ext cx="1449070" cy="1473200"/>
            </a:xfrm>
            <a:custGeom>
              <a:avLst/>
              <a:gdLst/>
              <a:ahLst/>
              <a:cxnLst/>
              <a:rect l="l" t="t" r="r" b="b"/>
              <a:pathLst>
                <a:path w="1449070" h="1473200">
                  <a:moveTo>
                    <a:pt x="542383" y="0"/>
                  </a:moveTo>
                  <a:lnTo>
                    <a:pt x="0" y="930532"/>
                  </a:lnTo>
                  <a:lnTo>
                    <a:pt x="42416" y="956962"/>
                  </a:lnTo>
                  <a:lnTo>
                    <a:pt x="82989" y="985691"/>
                  </a:lnTo>
                  <a:lnTo>
                    <a:pt x="121643" y="1016617"/>
                  </a:lnTo>
                  <a:lnTo>
                    <a:pt x="158302" y="1049638"/>
                  </a:lnTo>
                  <a:lnTo>
                    <a:pt x="192892" y="1084652"/>
                  </a:lnTo>
                  <a:lnTo>
                    <a:pt x="225338" y="1121557"/>
                  </a:lnTo>
                  <a:lnTo>
                    <a:pt x="255566" y="1160251"/>
                  </a:lnTo>
                  <a:lnTo>
                    <a:pt x="283499" y="1200632"/>
                  </a:lnTo>
                  <a:lnTo>
                    <a:pt x="309063" y="1242599"/>
                  </a:lnTo>
                  <a:lnTo>
                    <a:pt x="332183" y="1286049"/>
                  </a:lnTo>
                  <a:lnTo>
                    <a:pt x="352785" y="1330881"/>
                  </a:lnTo>
                  <a:lnTo>
                    <a:pt x="370792" y="1376992"/>
                  </a:lnTo>
                  <a:lnTo>
                    <a:pt x="386131" y="1424280"/>
                  </a:lnTo>
                  <a:lnTo>
                    <a:pt x="398726" y="1472645"/>
                  </a:lnTo>
                  <a:lnTo>
                    <a:pt x="1448582" y="1232072"/>
                  </a:lnTo>
                  <a:lnTo>
                    <a:pt x="1436837" y="1183697"/>
                  </a:lnTo>
                  <a:lnTo>
                    <a:pt x="1423880" y="1135764"/>
                  </a:lnTo>
                  <a:lnTo>
                    <a:pt x="1409725" y="1088294"/>
                  </a:lnTo>
                  <a:lnTo>
                    <a:pt x="1394387" y="1041306"/>
                  </a:lnTo>
                  <a:lnTo>
                    <a:pt x="1377880" y="994818"/>
                  </a:lnTo>
                  <a:lnTo>
                    <a:pt x="1360217" y="948852"/>
                  </a:lnTo>
                  <a:lnTo>
                    <a:pt x="1341415" y="903425"/>
                  </a:lnTo>
                  <a:lnTo>
                    <a:pt x="1321485" y="858558"/>
                  </a:lnTo>
                  <a:lnTo>
                    <a:pt x="1300444" y="814270"/>
                  </a:lnTo>
                  <a:lnTo>
                    <a:pt x="1278305" y="770579"/>
                  </a:lnTo>
                  <a:lnTo>
                    <a:pt x="1255083" y="727507"/>
                  </a:lnTo>
                  <a:lnTo>
                    <a:pt x="1230791" y="685071"/>
                  </a:lnTo>
                  <a:lnTo>
                    <a:pt x="1205444" y="643292"/>
                  </a:lnTo>
                  <a:lnTo>
                    <a:pt x="1179057" y="602188"/>
                  </a:lnTo>
                  <a:lnTo>
                    <a:pt x="1151643" y="561780"/>
                  </a:lnTo>
                  <a:lnTo>
                    <a:pt x="1123217" y="522086"/>
                  </a:lnTo>
                  <a:lnTo>
                    <a:pt x="1093793" y="483127"/>
                  </a:lnTo>
                  <a:lnTo>
                    <a:pt x="1063385" y="444920"/>
                  </a:lnTo>
                  <a:lnTo>
                    <a:pt x="1032008" y="407487"/>
                  </a:lnTo>
                  <a:lnTo>
                    <a:pt x="999676" y="370845"/>
                  </a:lnTo>
                  <a:lnTo>
                    <a:pt x="966403" y="335016"/>
                  </a:lnTo>
                  <a:lnTo>
                    <a:pt x="932203" y="300017"/>
                  </a:lnTo>
                  <a:lnTo>
                    <a:pt x="897091" y="265868"/>
                  </a:lnTo>
                  <a:lnTo>
                    <a:pt x="861081" y="232590"/>
                  </a:lnTo>
                  <a:lnTo>
                    <a:pt x="824187" y="200200"/>
                  </a:lnTo>
                  <a:lnTo>
                    <a:pt x="786424" y="168719"/>
                  </a:lnTo>
                  <a:lnTo>
                    <a:pt x="747805" y="138166"/>
                  </a:lnTo>
                  <a:lnTo>
                    <a:pt x="708346" y="108560"/>
                  </a:lnTo>
                  <a:lnTo>
                    <a:pt x="668060" y="79922"/>
                  </a:lnTo>
                  <a:lnTo>
                    <a:pt x="626961" y="52269"/>
                  </a:lnTo>
                  <a:lnTo>
                    <a:pt x="585064" y="25622"/>
                  </a:lnTo>
                  <a:lnTo>
                    <a:pt x="542383" y="0"/>
                  </a:lnTo>
                  <a:close/>
                </a:path>
              </a:pathLst>
            </a:custGeom>
            <a:solidFill>
              <a:srgbClr val="ED7D31"/>
            </a:solidFill>
          </p:spPr>
          <p:txBody>
            <a:bodyPr wrap="square" lIns="0" tIns="0" rIns="0" bIns="0" rtlCol="0"/>
            <a:lstStyle/>
            <a:p>
              <a:endParaRPr sz="1350"/>
            </a:p>
          </p:txBody>
        </p:sp>
        <p:sp>
          <p:nvSpPr>
            <p:cNvPr id="5" name="object 5"/>
            <p:cNvSpPr/>
            <p:nvPr/>
          </p:nvSpPr>
          <p:spPr>
            <a:xfrm>
              <a:off x="4497963" y="1517217"/>
              <a:ext cx="1449070" cy="1473200"/>
            </a:xfrm>
            <a:custGeom>
              <a:avLst/>
              <a:gdLst/>
              <a:ahLst/>
              <a:cxnLst/>
              <a:rect l="l" t="t" r="r" b="b"/>
              <a:pathLst>
                <a:path w="1449070" h="1473200">
                  <a:moveTo>
                    <a:pt x="542384" y="0"/>
                  </a:moveTo>
                  <a:lnTo>
                    <a:pt x="585064" y="25622"/>
                  </a:lnTo>
                  <a:lnTo>
                    <a:pt x="626961" y="52269"/>
                  </a:lnTo>
                  <a:lnTo>
                    <a:pt x="668060" y="79922"/>
                  </a:lnTo>
                  <a:lnTo>
                    <a:pt x="708346" y="108561"/>
                  </a:lnTo>
                  <a:lnTo>
                    <a:pt x="747805" y="138166"/>
                  </a:lnTo>
                  <a:lnTo>
                    <a:pt x="786424" y="168719"/>
                  </a:lnTo>
                  <a:lnTo>
                    <a:pt x="824187" y="200200"/>
                  </a:lnTo>
                  <a:lnTo>
                    <a:pt x="861081" y="232590"/>
                  </a:lnTo>
                  <a:lnTo>
                    <a:pt x="897091" y="265869"/>
                  </a:lnTo>
                  <a:lnTo>
                    <a:pt x="932203" y="300017"/>
                  </a:lnTo>
                  <a:lnTo>
                    <a:pt x="966403" y="335016"/>
                  </a:lnTo>
                  <a:lnTo>
                    <a:pt x="999676" y="370846"/>
                  </a:lnTo>
                  <a:lnTo>
                    <a:pt x="1032008" y="407487"/>
                  </a:lnTo>
                  <a:lnTo>
                    <a:pt x="1063385" y="444921"/>
                  </a:lnTo>
                  <a:lnTo>
                    <a:pt x="1093793" y="483127"/>
                  </a:lnTo>
                  <a:lnTo>
                    <a:pt x="1123217" y="522087"/>
                  </a:lnTo>
                  <a:lnTo>
                    <a:pt x="1151643" y="561781"/>
                  </a:lnTo>
                  <a:lnTo>
                    <a:pt x="1179057" y="602189"/>
                  </a:lnTo>
                  <a:lnTo>
                    <a:pt x="1205444" y="643292"/>
                  </a:lnTo>
                  <a:lnTo>
                    <a:pt x="1230791" y="685072"/>
                  </a:lnTo>
                  <a:lnTo>
                    <a:pt x="1255083" y="727507"/>
                  </a:lnTo>
                  <a:lnTo>
                    <a:pt x="1278305" y="770580"/>
                  </a:lnTo>
                  <a:lnTo>
                    <a:pt x="1300444" y="814270"/>
                  </a:lnTo>
                  <a:lnTo>
                    <a:pt x="1321486" y="858558"/>
                  </a:lnTo>
                  <a:lnTo>
                    <a:pt x="1341415" y="903426"/>
                  </a:lnTo>
                  <a:lnTo>
                    <a:pt x="1360218" y="948852"/>
                  </a:lnTo>
                  <a:lnTo>
                    <a:pt x="1377880" y="994819"/>
                  </a:lnTo>
                  <a:lnTo>
                    <a:pt x="1394387" y="1041306"/>
                  </a:lnTo>
                  <a:lnTo>
                    <a:pt x="1409725" y="1088294"/>
                  </a:lnTo>
                  <a:lnTo>
                    <a:pt x="1423880" y="1135764"/>
                  </a:lnTo>
                  <a:lnTo>
                    <a:pt x="1436837" y="1183697"/>
                  </a:lnTo>
                  <a:lnTo>
                    <a:pt x="1448583" y="1232073"/>
                  </a:lnTo>
                  <a:lnTo>
                    <a:pt x="398727" y="1472645"/>
                  </a:lnTo>
                  <a:lnTo>
                    <a:pt x="386131" y="1424280"/>
                  </a:lnTo>
                  <a:lnTo>
                    <a:pt x="370793" y="1376992"/>
                  </a:lnTo>
                  <a:lnTo>
                    <a:pt x="352785" y="1330880"/>
                  </a:lnTo>
                  <a:lnTo>
                    <a:pt x="332184" y="1286049"/>
                  </a:lnTo>
                  <a:lnTo>
                    <a:pt x="309063" y="1242599"/>
                  </a:lnTo>
                  <a:lnTo>
                    <a:pt x="283499" y="1200632"/>
                  </a:lnTo>
                  <a:lnTo>
                    <a:pt x="255566" y="1160251"/>
                  </a:lnTo>
                  <a:lnTo>
                    <a:pt x="225339" y="1121557"/>
                  </a:lnTo>
                  <a:lnTo>
                    <a:pt x="192892" y="1084652"/>
                  </a:lnTo>
                  <a:lnTo>
                    <a:pt x="158302" y="1049638"/>
                  </a:lnTo>
                  <a:lnTo>
                    <a:pt x="121643" y="1016617"/>
                  </a:lnTo>
                  <a:lnTo>
                    <a:pt x="82989" y="985692"/>
                  </a:lnTo>
                  <a:lnTo>
                    <a:pt x="42416" y="956963"/>
                  </a:lnTo>
                  <a:lnTo>
                    <a:pt x="0" y="930533"/>
                  </a:lnTo>
                  <a:lnTo>
                    <a:pt x="542384" y="0"/>
                  </a:lnTo>
                  <a:close/>
                </a:path>
              </a:pathLst>
            </a:custGeom>
            <a:ln w="19050">
              <a:solidFill>
                <a:srgbClr val="FFFFFF"/>
              </a:solidFill>
            </a:ln>
          </p:spPr>
          <p:txBody>
            <a:bodyPr wrap="square" lIns="0" tIns="0" rIns="0" bIns="0" rtlCol="0"/>
            <a:lstStyle/>
            <a:p>
              <a:endParaRPr sz="1350"/>
            </a:p>
          </p:txBody>
        </p:sp>
        <p:sp>
          <p:nvSpPr>
            <p:cNvPr id="6" name="object 6"/>
            <p:cNvSpPr/>
            <p:nvPr/>
          </p:nvSpPr>
          <p:spPr>
            <a:xfrm>
              <a:off x="4896692" y="2749288"/>
              <a:ext cx="1098550" cy="664210"/>
            </a:xfrm>
            <a:custGeom>
              <a:avLst/>
              <a:gdLst/>
              <a:ahLst/>
              <a:cxnLst/>
              <a:rect l="l" t="t" r="r" b="b"/>
              <a:pathLst>
                <a:path w="1098550" h="664210">
                  <a:moveTo>
                    <a:pt x="1049854" y="0"/>
                  </a:moveTo>
                  <a:lnTo>
                    <a:pt x="0" y="240573"/>
                  </a:lnTo>
                  <a:lnTo>
                    <a:pt x="9567" y="288696"/>
                  </a:lnTo>
                  <a:lnTo>
                    <a:pt x="16322" y="337211"/>
                  </a:lnTo>
                  <a:lnTo>
                    <a:pt x="20255" y="385995"/>
                  </a:lnTo>
                  <a:lnTo>
                    <a:pt x="21363" y="434924"/>
                  </a:lnTo>
                  <a:lnTo>
                    <a:pt x="19637" y="483877"/>
                  </a:lnTo>
                  <a:lnTo>
                    <a:pt x="15072" y="532729"/>
                  </a:lnTo>
                  <a:lnTo>
                    <a:pt x="1084108" y="663992"/>
                  </a:lnTo>
                  <a:lnTo>
                    <a:pt x="1089700" y="612795"/>
                  </a:lnTo>
                  <a:lnTo>
                    <a:pt x="1093915" y="561517"/>
                  </a:lnTo>
                  <a:lnTo>
                    <a:pt x="1096756" y="510185"/>
                  </a:lnTo>
                  <a:lnTo>
                    <a:pt x="1098223" y="458828"/>
                  </a:lnTo>
                  <a:lnTo>
                    <a:pt x="1098318" y="407473"/>
                  </a:lnTo>
                  <a:lnTo>
                    <a:pt x="1097042" y="356148"/>
                  </a:lnTo>
                  <a:lnTo>
                    <a:pt x="1094397" y="304879"/>
                  </a:lnTo>
                  <a:lnTo>
                    <a:pt x="1090385" y="253694"/>
                  </a:lnTo>
                  <a:lnTo>
                    <a:pt x="1085006" y="202622"/>
                  </a:lnTo>
                  <a:lnTo>
                    <a:pt x="1078262" y="151688"/>
                  </a:lnTo>
                  <a:lnTo>
                    <a:pt x="1070154" y="100922"/>
                  </a:lnTo>
                  <a:lnTo>
                    <a:pt x="1060684" y="50350"/>
                  </a:lnTo>
                  <a:lnTo>
                    <a:pt x="1049854" y="0"/>
                  </a:lnTo>
                  <a:close/>
                </a:path>
              </a:pathLst>
            </a:custGeom>
            <a:solidFill>
              <a:srgbClr val="A5A5A5"/>
            </a:solidFill>
          </p:spPr>
          <p:txBody>
            <a:bodyPr wrap="square" lIns="0" tIns="0" rIns="0" bIns="0" rtlCol="0"/>
            <a:lstStyle/>
            <a:p>
              <a:endParaRPr sz="1350"/>
            </a:p>
          </p:txBody>
        </p:sp>
        <p:sp>
          <p:nvSpPr>
            <p:cNvPr id="7" name="object 7"/>
            <p:cNvSpPr/>
            <p:nvPr/>
          </p:nvSpPr>
          <p:spPr>
            <a:xfrm>
              <a:off x="4896691" y="2749289"/>
              <a:ext cx="1098550" cy="664210"/>
            </a:xfrm>
            <a:custGeom>
              <a:avLst/>
              <a:gdLst/>
              <a:ahLst/>
              <a:cxnLst/>
              <a:rect l="l" t="t" r="r" b="b"/>
              <a:pathLst>
                <a:path w="1098550" h="664210">
                  <a:moveTo>
                    <a:pt x="1049855" y="0"/>
                  </a:moveTo>
                  <a:lnTo>
                    <a:pt x="1060685" y="50350"/>
                  </a:lnTo>
                  <a:lnTo>
                    <a:pt x="1070154" y="100922"/>
                  </a:lnTo>
                  <a:lnTo>
                    <a:pt x="1078262" y="151688"/>
                  </a:lnTo>
                  <a:lnTo>
                    <a:pt x="1085006" y="202622"/>
                  </a:lnTo>
                  <a:lnTo>
                    <a:pt x="1090385" y="253694"/>
                  </a:lnTo>
                  <a:lnTo>
                    <a:pt x="1094398" y="304879"/>
                  </a:lnTo>
                  <a:lnTo>
                    <a:pt x="1097042" y="356147"/>
                  </a:lnTo>
                  <a:lnTo>
                    <a:pt x="1098318" y="407473"/>
                  </a:lnTo>
                  <a:lnTo>
                    <a:pt x="1098223" y="458828"/>
                  </a:lnTo>
                  <a:lnTo>
                    <a:pt x="1096756" y="510185"/>
                  </a:lnTo>
                  <a:lnTo>
                    <a:pt x="1093916" y="561516"/>
                  </a:lnTo>
                  <a:lnTo>
                    <a:pt x="1089700" y="612794"/>
                  </a:lnTo>
                  <a:lnTo>
                    <a:pt x="1084109" y="663992"/>
                  </a:lnTo>
                  <a:lnTo>
                    <a:pt x="15072" y="532729"/>
                  </a:lnTo>
                  <a:lnTo>
                    <a:pt x="19637" y="483876"/>
                  </a:lnTo>
                  <a:lnTo>
                    <a:pt x="21363" y="434924"/>
                  </a:lnTo>
                  <a:lnTo>
                    <a:pt x="20256" y="385994"/>
                  </a:lnTo>
                  <a:lnTo>
                    <a:pt x="16322" y="337210"/>
                  </a:lnTo>
                  <a:lnTo>
                    <a:pt x="9568" y="288695"/>
                  </a:lnTo>
                  <a:lnTo>
                    <a:pt x="0" y="240573"/>
                  </a:lnTo>
                  <a:lnTo>
                    <a:pt x="1049855" y="0"/>
                  </a:lnTo>
                  <a:close/>
                </a:path>
              </a:pathLst>
            </a:custGeom>
            <a:ln w="19050">
              <a:solidFill>
                <a:srgbClr val="FFFFFF"/>
              </a:solidFill>
            </a:ln>
          </p:spPr>
          <p:txBody>
            <a:bodyPr wrap="square" lIns="0" tIns="0" rIns="0" bIns="0" rtlCol="0"/>
            <a:lstStyle/>
            <a:p>
              <a:endParaRPr sz="1350"/>
            </a:p>
          </p:txBody>
        </p:sp>
      </p:grpSp>
      <p:sp>
        <p:nvSpPr>
          <p:cNvPr id="8" name="object 8"/>
          <p:cNvSpPr txBox="1"/>
          <p:nvPr/>
        </p:nvSpPr>
        <p:spPr>
          <a:xfrm>
            <a:off x="2973788" y="2370201"/>
            <a:ext cx="1174387" cy="280718"/>
          </a:xfrm>
          <a:prstGeom prst="rect">
            <a:avLst/>
          </a:prstGeom>
        </p:spPr>
        <p:txBody>
          <a:bodyPr vert="horz" wrap="square" lIns="0" tIns="9525" rIns="0" bIns="0" rtlCol="0">
            <a:spAutoFit/>
          </a:bodyPr>
          <a:lstStyle/>
          <a:p>
            <a:pPr marL="9525">
              <a:lnSpc>
                <a:spcPts val="1073"/>
              </a:lnSpc>
              <a:spcBef>
                <a:spcPts val="75"/>
              </a:spcBef>
            </a:pPr>
            <a:r>
              <a:rPr sz="1000" b="1" spc="-4" dirty="0">
                <a:solidFill>
                  <a:srgbClr val="C00000"/>
                </a:solidFill>
                <a:latin typeface="Calibri"/>
                <a:cs typeface="Calibri"/>
              </a:rPr>
              <a:t>PNRR</a:t>
            </a:r>
            <a:endParaRPr sz="1000" dirty="0">
              <a:latin typeface="Calibri"/>
              <a:cs typeface="Calibri"/>
            </a:endParaRPr>
          </a:p>
          <a:p>
            <a:pPr marL="9525">
              <a:lnSpc>
                <a:spcPts val="982"/>
              </a:lnSpc>
            </a:pPr>
            <a:r>
              <a:rPr sz="1000" b="1" spc="-19" dirty="0">
                <a:solidFill>
                  <a:srgbClr val="C00000"/>
                </a:solidFill>
                <a:latin typeface="Calibri"/>
                <a:cs typeface="Calibri"/>
              </a:rPr>
              <a:t>191</a:t>
            </a:r>
            <a:r>
              <a:rPr sz="1000" b="1" spc="-8" dirty="0">
                <a:solidFill>
                  <a:srgbClr val="C00000"/>
                </a:solidFill>
                <a:latin typeface="Calibri"/>
                <a:cs typeface="Calibri"/>
              </a:rPr>
              <a:t>,</a:t>
            </a:r>
            <a:r>
              <a:rPr sz="1000" b="1" dirty="0">
                <a:solidFill>
                  <a:srgbClr val="C00000"/>
                </a:solidFill>
                <a:latin typeface="Calibri"/>
                <a:cs typeface="Calibri"/>
              </a:rPr>
              <a:t>5</a:t>
            </a:r>
            <a:r>
              <a:rPr sz="1000" b="1" spc="-26" dirty="0">
                <a:solidFill>
                  <a:srgbClr val="C00000"/>
                </a:solidFill>
                <a:latin typeface="Calibri"/>
                <a:cs typeface="Calibri"/>
              </a:rPr>
              <a:t> </a:t>
            </a:r>
            <a:r>
              <a:rPr sz="1000" b="1" spc="-34" dirty="0">
                <a:solidFill>
                  <a:srgbClr val="C00000"/>
                </a:solidFill>
                <a:latin typeface="Calibri"/>
                <a:cs typeface="Calibri"/>
              </a:rPr>
              <a:t>m</a:t>
            </a:r>
            <a:r>
              <a:rPr sz="1000" b="1" spc="-8" dirty="0">
                <a:solidFill>
                  <a:srgbClr val="C00000"/>
                </a:solidFill>
                <a:latin typeface="Calibri"/>
                <a:cs typeface="Calibri"/>
              </a:rPr>
              <a:t>ili</a:t>
            </a:r>
            <a:r>
              <a:rPr sz="1000" b="1" spc="-26" dirty="0">
                <a:solidFill>
                  <a:srgbClr val="C00000"/>
                </a:solidFill>
                <a:latin typeface="Calibri"/>
                <a:cs typeface="Calibri"/>
              </a:rPr>
              <a:t>a</a:t>
            </a:r>
            <a:r>
              <a:rPr sz="1000" b="1" spc="-15" dirty="0">
                <a:solidFill>
                  <a:srgbClr val="C00000"/>
                </a:solidFill>
                <a:latin typeface="Calibri"/>
                <a:cs typeface="Calibri"/>
              </a:rPr>
              <a:t>r</a:t>
            </a:r>
            <a:r>
              <a:rPr sz="1000" b="1" spc="-23" dirty="0">
                <a:solidFill>
                  <a:srgbClr val="C00000"/>
                </a:solidFill>
                <a:latin typeface="Calibri"/>
                <a:cs typeface="Calibri"/>
              </a:rPr>
              <a:t>d</a:t>
            </a:r>
            <a:r>
              <a:rPr sz="1000" b="1" dirty="0">
                <a:solidFill>
                  <a:srgbClr val="C00000"/>
                </a:solidFill>
                <a:latin typeface="Calibri"/>
                <a:cs typeface="Calibri"/>
              </a:rPr>
              <a:t>i</a:t>
            </a:r>
            <a:r>
              <a:rPr sz="1000" b="1" spc="-15" dirty="0">
                <a:solidFill>
                  <a:srgbClr val="C00000"/>
                </a:solidFill>
                <a:latin typeface="Calibri"/>
                <a:cs typeface="Calibri"/>
              </a:rPr>
              <a:t> </a:t>
            </a:r>
            <a:r>
              <a:rPr sz="1000" b="1" spc="-23" dirty="0">
                <a:solidFill>
                  <a:srgbClr val="C00000"/>
                </a:solidFill>
                <a:latin typeface="Calibri"/>
                <a:cs typeface="Calibri"/>
              </a:rPr>
              <a:t>d</a:t>
            </a:r>
            <a:r>
              <a:rPr sz="1000" b="1" dirty="0">
                <a:solidFill>
                  <a:srgbClr val="C00000"/>
                </a:solidFill>
                <a:latin typeface="Calibri"/>
                <a:cs typeface="Calibri"/>
              </a:rPr>
              <a:t>i</a:t>
            </a:r>
            <a:r>
              <a:rPr sz="1000" b="1" spc="-15" dirty="0">
                <a:solidFill>
                  <a:srgbClr val="C00000"/>
                </a:solidFill>
                <a:latin typeface="Calibri"/>
                <a:cs typeface="Calibri"/>
              </a:rPr>
              <a:t> </a:t>
            </a:r>
            <a:r>
              <a:rPr sz="1000" b="1" spc="-23" dirty="0">
                <a:solidFill>
                  <a:srgbClr val="C00000"/>
                </a:solidFill>
                <a:latin typeface="Calibri"/>
                <a:cs typeface="Calibri"/>
              </a:rPr>
              <a:t>eu</a:t>
            </a:r>
            <a:r>
              <a:rPr sz="1000" b="1" spc="-15" dirty="0">
                <a:solidFill>
                  <a:srgbClr val="C00000"/>
                </a:solidFill>
                <a:latin typeface="Calibri"/>
                <a:cs typeface="Calibri"/>
              </a:rPr>
              <a:t>r</a:t>
            </a:r>
            <a:r>
              <a:rPr sz="1000" b="1" dirty="0">
                <a:solidFill>
                  <a:srgbClr val="C00000"/>
                </a:solidFill>
                <a:latin typeface="Calibri"/>
                <a:cs typeface="Calibri"/>
              </a:rPr>
              <a:t>o</a:t>
            </a:r>
            <a:endParaRPr sz="1000" dirty="0">
              <a:latin typeface="Calibri"/>
              <a:cs typeface="Calibri"/>
            </a:endParaRPr>
          </a:p>
        </p:txBody>
      </p:sp>
      <p:sp>
        <p:nvSpPr>
          <p:cNvPr id="9" name="object 9"/>
          <p:cNvSpPr txBox="1"/>
          <p:nvPr/>
        </p:nvSpPr>
        <p:spPr>
          <a:xfrm>
            <a:off x="7717413" y="1857936"/>
            <a:ext cx="1390568" cy="280718"/>
          </a:xfrm>
          <a:prstGeom prst="rect">
            <a:avLst/>
          </a:prstGeom>
        </p:spPr>
        <p:txBody>
          <a:bodyPr vert="horz" wrap="square" lIns="0" tIns="9525" rIns="0" bIns="0" rtlCol="0">
            <a:spAutoFit/>
          </a:bodyPr>
          <a:lstStyle/>
          <a:p>
            <a:pPr marL="9525">
              <a:lnSpc>
                <a:spcPts val="1065"/>
              </a:lnSpc>
              <a:spcBef>
                <a:spcPts val="75"/>
              </a:spcBef>
            </a:pPr>
            <a:r>
              <a:rPr sz="1000" b="1" dirty="0">
                <a:solidFill>
                  <a:srgbClr val="C00000"/>
                </a:solidFill>
                <a:latin typeface="Calibri"/>
                <a:cs typeface="Calibri"/>
              </a:rPr>
              <a:t>Fondo</a:t>
            </a:r>
            <a:r>
              <a:rPr sz="1000" b="1" spc="-34" dirty="0">
                <a:solidFill>
                  <a:srgbClr val="C00000"/>
                </a:solidFill>
                <a:latin typeface="Calibri"/>
                <a:cs typeface="Calibri"/>
              </a:rPr>
              <a:t> </a:t>
            </a:r>
            <a:r>
              <a:rPr sz="1000" b="1" spc="-4" dirty="0">
                <a:solidFill>
                  <a:srgbClr val="C00000"/>
                </a:solidFill>
                <a:latin typeface="Calibri"/>
                <a:cs typeface="Calibri"/>
              </a:rPr>
              <a:t>complementare</a:t>
            </a:r>
            <a:endParaRPr sz="1000" dirty="0">
              <a:latin typeface="Calibri"/>
              <a:cs typeface="Calibri"/>
            </a:endParaRPr>
          </a:p>
          <a:p>
            <a:pPr marL="9525">
              <a:lnSpc>
                <a:spcPts val="975"/>
              </a:lnSpc>
            </a:pPr>
            <a:r>
              <a:rPr sz="1000" b="1" spc="-19" dirty="0">
                <a:solidFill>
                  <a:srgbClr val="C00000"/>
                </a:solidFill>
                <a:latin typeface="Calibri"/>
                <a:cs typeface="Calibri"/>
              </a:rPr>
              <a:t>30</a:t>
            </a:r>
            <a:r>
              <a:rPr sz="1000" b="1" spc="-8" dirty="0">
                <a:solidFill>
                  <a:srgbClr val="C00000"/>
                </a:solidFill>
                <a:latin typeface="Calibri"/>
                <a:cs typeface="Calibri"/>
              </a:rPr>
              <a:t>,</a:t>
            </a:r>
            <a:r>
              <a:rPr sz="1000" b="1" dirty="0">
                <a:solidFill>
                  <a:srgbClr val="C00000"/>
                </a:solidFill>
                <a:latin typeface="Calibri"/>
                <a:cs typeface="Calibri"/>
              </a:rPr>
              <a:t>6</a:t>
            </a:r>
            <a:r>
              <a:rPr sz="1000" b="1" spc="-26" dirty="0">
                <a:solidFill>
                  <a:srgbClr val="C00000"/>
                </a:solidFill>
                <a:latin typeface="Calibri"/>
                <a:cs typeface="Calibri"/>
              </a:rPr>
              <a:t> </a:t>
            </a:r>
            <a:r>
              <a:rPr sz="1000" b="1" spc="-34" dirty="0">
                <a:solidFill>
                  <a:srgbClr val="C00000"/>
                </a:solidFill>
                <a:latin typeface="Calibri"/>
                <a:cs typeface="Calibri"/>
              </a:rPr>
              <a:t>m</a:t>
            </a:r>
            <a:r>
              <a:rPr sz="1000" b="1" spc="-8" dirty="0">
                <a:solidFill>
                  <a:srgbClr val="C00000"/>
                </a:solidFill>
                <a:latin typeface="Calibri"/>
                <a:cs typeface="Calibri"/>
              </a:rPr>
              <a:t>ili</a:t>
            </a:r>
            <a:r>
              <a:rPr sz="1000" b="1" spc="-26" dirty="0">
                <a:solidFill>
                  <a:srgbClr val="C00000"/>
                </a:solidFill>
                <a:latin typeface="Calibri"/>
                <a:cs typeface="Calibri"/>
              </a:rPr>
              <a:t>a</a:t>
            </a:r>
            <a:r>
              <a:rPr sz="1000" b="1" spc="-15" dirty="0">
                <a:solidFill>
                  <a:srgbClr val="C00000"/>
                </a:solidFill>
                <a:latin typeface="Calibri"/>
                <a:cs typeface="Calibri"/>
              </a:rPr>
              <a:t>r</a:t>
            </a:r>
            <a:r>
              <a:rPr sz="1000" b="1" spc="-23" dirty="0">
                <a:solidFill>
                  <a:srgbClr val="C00000"/>
                </a:solidFill>
                <a:latin typeface="Calibri"/>
                <a:cs typeface="Calibri"/>
              </a:rPr>
              <a:t>d</a:t>
            </a:r>
            <a:r>
              <a:rPr sz="1000" b="1" dirty="0">
                <a:solidFill>
                  <a:srgbClr val="C00000"/>
                </a:solidFill>
                <a:latin typeface="Calibri"/>
                <a:cs typeface="Calibri"/>
              </a:rPr>
              <a:t>i</a:t>
            </a:r>
            <a:r>
              <a:rPr sz="1000" b="1" spc="-15" dirty="0">
                <a:solidFill>
                  <a:srgbClr val="C00000"/>
                </a:solidFill>
                <a:latin typeface="Calibri"/>
                <a:cs typeface="Calibri"/>
              </a:rPr>
              <a:t> </a:t>
            </a:r>
            <a:r>
              <a:rPr sz="1000" b="1" spc="-23" dirty="0">
                <a:solidFill>
                  <a:srgbClr val="C00000"/>
                </a:solidFill>
                <a:latin typeface="Calibri"/>
                <a:cs typeface="Calibri"/>
              </a:rPr>
              <a:t>d</a:t>
            </a:r>
            <a:r>
              <a:rPr sz="1000" b="1" dirty="0">
                <a:solidFill>
                  <a:srgbClr val="C00000"/>
                </a:solidFill>
                <a:latin typeface="Calibri"/>
                <a:cs typeface="Calibri"/>
              </a:rPr>
              <a:t>i</a:t>
            </a:r>
            <a:r>
              <a:rPr sz="1000" b="1" spc="-15" dirty="0">
                <a:solidFill>
                  <a:srgbClr val="C00000"/>
                </a:solidFill>
                <a:latin typeface="Calibri"/>
                <a:cs typeface="Calibri"/>
              </a:rPr>
              <a:t> </a:t>
            </a:r>
            <a:r>
              <a:rPr sz="1000" b="1" spc="-23" dirty="0">
                <a:solidFill>
                  <a:srgbClr val="C00000"/>
                </a:solidFill>
                <a:latin typeface="Calibri"/>
                <a:cs typeface="Calibri"/>
              </a:rPr>
              <a:t>eu</a:t>
            </a:r>
            <a:r>
              <a:rPr sz="1000" b="1" spc="-15" dirty="0">
                <a:solidFill>
                  <a:srgbClr val="C00000"/>
                </a:solidFill>
                <a:latin typeface="Calibri"/>
                <a:cs typeface="Calibri"/>
              </a:rPr>
              <a:t>r</a:t>
            </a:r>
            <a:r>
              <a:rPr sz="1000" b="1" dirty="0">
                <a:solidFill>
                  <a:srgbClr val="C00000"/>
                </a:solidFill>
                <a:latin typeface="Calibri"/>
                <a:cs typeface="Calibri"/>
              </a:rPr>
              <a:t>o</a:t>
            </a:r>
            <a:endParaRPr sz="1000" dirty="0">
              <a:latin typeface="Calibri"/>
              <a:cs typeface="Calibri"/>
            </a:endParaRPr>
          </a:p>
        </p:txBody>
      </p:sp>
      <p:sp>
        <p:nvSpPr>
          <p:cNvPr id="10" name="object 10"/>
          <p:cNvSpPr txBox="1"/>
          <p:nvPr/>
        </p:nvSpPr>
        <p:spPr>
          <a:xfrm>
            <a:off x="8323882" y="2253893"/>
            <a:ext cx="1390568" cy="280718"/>
          </a:xfrm>
          <a:prstGeom prst="rect">
            <a:avLst/>
          </a:prstGeom>
        </p:spPr>
        <p:txBody>
          <a:bodyPr vert="horz" wrap="square" lIns="0" tIns="9525" rIns="0" bIns="0" rtlCol="0">
            <a:spAutoFit/>
          </a:bodyPr>
          <a:lstStyle/>
          <a:p>
            <a:pPr marL="9525">
              <a:lnSpc>
                <a:spcPts val="1065"/>
              </a:lnSpc>
              <a:spcBef>
                <a:spcPts val="75"/>
              </a:spcBef>
            </a:pPr>
            <a:r>
              <a:rPr sz="1000" b="1" spc="-8" dirty="0">
                <a:solidFill>
                  <a:srgbClr val="C00000"/>
                </a:solidFill>
                <a:latin typeface="Calibri"/>
                <a:cs typeface="Calibri"/>
              </a:rPr>
              <a:t>REACT</a:t>
            </a:r>
            <a:r>
              <a:rPr sz="1000" b="1" spc="-23" dirty="0">
                <a:solidFill>
                  <a:srgbClr val="C00000"/>
                </a:solidFill>
                <a:latin typeface="Calibri"/>
                <a:cs typeface="Calibri"/>
              </a:rPr>
              <a:t> </a:t>
            </a:r>
            <a:r>
              <a:rPr sz="1000" b="1" dirty="0">
                <a:solidFill>
                  <a:srgbClr val="C00000"/>
                </a:solidFill>
                <a:latin typeface="Calibri"/>
                <a:cs typeface="Calibri"/>
              </a:rPr>
              <a:t>EU</a:t>
            </a:r>
            <a:endParaRPr sz="1000" dirty="0">
              <a:latin typeface="Calibri"/>
              <a:cs typeface="Calibri"/>
            </a:endParaRPr>
          </a:p>
          <a:p>
            <a:pPr marL="9525">
              <a:lnSpc>
                <a:spcPts val="975"/>
              </a:lnSpc>
            </a:pPr>
            <a:r>
              <a:rPr sz="1000" b="1" spc="-15" dirty="0">
                <a:solidFill>
                  <a:srgbClr val="C00000"/>
                </a:solidFill>
                <a:latin typeface="Calibri"/>
                <a:cs typeface="Calibri"/>
              </a:rPr>
              <a:t>1</a:t>
            </a:r>
            <a:r>
              <a:rPr sz="1000" b="1" dirty="0">
                <a:solidFill>
                  <a:srgbClr val="C00000"/>
                </a:solidFill>
                <a:latin typeface="Calibri"/>
                <a:cs typeface="Calibri"/>
              </a:rPr>
              <a:t>3</a:t>
            </a:r>
            <a:r>
              <a:rPr sz="1000" b="1" spc="-26" dirty="0">
                <a:solidFill>
                  <a:srgbClr val="C00000"/>
                </a:solidFill>
                <a:latin typeface="Calibri"/>
                <a:cs typeface="Calibri"/>
              </a:rPr>
              <a:t> </a:t>
            </a:r>
            <a:r>
              <a:rPr sz="1000" b="1" spc="-34" dirty="0">
                <a:solidFill>
                  <a:srgbClr val="C00000"/>
                </a:solidFill>
                <a:latin typeface="Calibri"/>
                <a:cs typeface="Calibri"/>
              </a:rPr>
              <a:t>m</a:t>
            </a:r>
            <a:r>
              <a:rPr sz="1000" b="1" spc="-8" dirty="0">
                <a:solidFill>
                  <a:srgbClr val="C00000"/>
                </a:solidFill>
                <a:latin typeface="Calibri"/>
                <a:cs typeface="Calibri"/>
              </a:rPr>
              <a:t>ili</a:t>
            </a:r>
            <a:r>
              <a:rPr sz="1000" b="1" spc="-26" dirty="0">
                <a:solidFill>
                  <a:srgbClr val="C00000"/>
                </a:solidFill>
                <a:latin typeface="Calibri"/>
                <a:cs typeface="Calibri"/>
              </a:rPr>
              <a:t>a</a:t>
            </a:r>
            <a:r>
              <a:rPr sz="1000" b="1" spc="-15" dirty="0">
                <a:solidFill>
                  <a:srgbClr val="C00000"/>
                </a:solidFill>
                <a:latin typeface="Calibri"/>
                <a:cs typeface="Calibri"/>
              </a:rPr>
              <a:t>r</a:t>
            </a:r>
            <a:r>
              <a:rPr sz="1000" b="1" spc="-23" dirty="0">
                <a:solidFill>
                  <a:srgbClr val="C00000"/>
                </a:solidFill>
                <a:latin typeface="Calibri"/>
                <a:cs typeface="Calibri"/>
              </a:rPr>
              <a:t>d</a:t>
            </a:r>
            <a:r>
              <a:rPr sz="1000" b="1" dirty="0">
                <a:solidFill>
                  <a:srgbClr val="C00000"/>
                </a:solidFill>
                <a:latin typeface="Calibri"/>
                <a:cs typeface="Calibri"/>
              </a:rPr>
              <a:t>i</a:t>
            </a:r>
            <a:r>
              <a:rPr sz="1000" b="1" spc="-15" dirty="0">
                <a:solidFill>
                  <a:srgbClr val="C00000"/>
                </a:solidFill>
                <a:latin typeface="Calibri"/>
                <a:cs typeface="Calibri"/>
              </a:rPr>
              <a:t> </a:t>
            </a:r>
            <a:r>
              <a:rPr sz="1000" b="1" spc="-23" dirty="0">
                <a:solidFill>
                  <a:srgbClr val="C00000"/>
                </a:solidFill>
                <a:latin typeface="Calibri"/>
                <a:cs typeface="Calibri"/>
              </a:rPr>
              <a:t>d</a:t>
            </a:r>
            <a:r>
              <a:rPr sz="1000" b="1" dirty="0">
                <a:solidFill>
                  <a:srgbClr val="C00000"/>
                </a:solidFill>
                <a:latin typeface="Calibri"/>
                <a:cs typeface="Calibri"/>
              </a:rPr>
              <a:t>i</a:t>
            </a:r>
            <a:r>
              <a:rPr sz="1000" b="1" spc="-15" dirty="0">
                <a:solidFill>
                  <a:srgbClr val="C00000"/>
                </a:solidFill>
                <a:latin typeface="Calibri"/>
                <a:cs typeface="Calibri"/>
              </a:rPr>
              <a:t> </a:t>
            </a:r>
            <a:r>
              <a:rPr sz="1000" b="1" spc="-23" dirty="0">
                <a:solidFill>
                  <a:srgbClr val="C00000"/>
                </a:solidFill>
                <a:latin typeface="Calibri"/>
                <a:cs typeface="Calibri"/>
              </a:rPr>
              <a:t>eu</a:t>
            </a:r>
            <a:r>
              <a:rPr sz="1000" b="1" spc="-15" dirty="0">
                <a:solidFill>
                  <a:srgbClr val="C00000"/>
                </a:solidFill>
                <a:latin typeface="Calibri"/>
                <a:cs typeface="Calibri"/>
              </a:rPr>
              <a:t>r</a:t>
            </a:r>
            <a:r>
              <a:rPr sz="1000" b="1" dirty="0">
                <a:solidFill>
                  <a:srgbClr val="C00000"/>
                </a:solidFill>
                <a:latin typeface="Calibri"/>
                <a:cs typeface="Calibri"/>
              </a:rPr>
              <a:t>o</a:t>
            </a:r>
            <a:endParaRPr sz="1000" dirty="0">
              <a:latin typeface="Calibri"/>
              <a:cs typeface="Calibri"/>
            </a:endParaRPr>
          </a:p>
        </p:txBody>
      </p:sp>
      <p:grpSp>
        <p:nvGrpSpPr>
          <p:cNvPr id="11" name="object 11"/>
          <p:cNvGrpSpPr/>
          <p:nvPr/>
        </p:nvGrpSpPr>
        <p:grpSpPr>
          <a:xfrm>
            <a:off x="3175417" y="1507240"/>
            <a:ext cx="5642134" cy="1684973"/>
            <a:chOff x="552090" y="2009057"/>
            <a:chExt cx="7522845" cy="2246630"/>
          </a:xfrm>
        </p:grpSpPr>
        <p:sp>
          <p:nvSpPr>
            <p:cNvPr id="12" name="object 12"/>
            <p:cNvSpPr/>
            <p:nvPr/>
          </p:nvSpPr>
          <p:spPr>
            <a:xfrm>
              <a:off x="552081" y="2009063"/>
              <a:ext cx="7522845" cy="1643380"/>
            </a:xfrm>
            <a:custGeom>
              <a:avLst/>
              <a:gdLst/>
              <a:ahLst/>
              <a:cxnLst/>
              <a:rect l="l" t="t" r="r" b="b"/>
              <a:pathLst>
                <a:path w="7522845" h="1643379">
                  <a:moveTo>
                    <a:pt x="1787232" y="1604899"/>
                  </a:moveTo>
                  <a:lnTo>
                    <a:pt x="1763953" y="1569796"/>
                  </a:lnTo>
                  <a:lnTo>
                    <a:pt x="1749132" y="1566799"/>
                  </a:lnTo>
                  <a:lnTo>
                    <a:pt x="1734299" y="1569796"/>
                  </a:lnTo>
                  <a:lnTo>
                    <a:pt x="1722183" y="1577962"/>
                  </a:lnTo>
                  <a:lnTo>
                    <a:pt x="1714017" y="1590078"/>
                  </a:lnTo>
                  <a:lnTo>
                    <a:pt x="1712302" y="1598549"/>
                  </a:lnTo>
                  <a:lnTo>
                    <a:pt x="0" y="1598549"/>
                  </a:lnTo>
                  <a:lnTo>
                    <a:pt x="0" y="1611249"/>
                  </a:lnTo>
                  <a:lnTo>
                    <a:pt x="1712302" y="1611249"/>
                  </a:lnTo>
                  <a:lnTo>
                    <a:pt x="1714017" y="1619732"/>
                  </a:lnTo>
                  <a:lnTo>
                    <a:pt x="1722183" y="1631848"/>
                  </a:lnTo>
                  <a:lnTo>
                    <a:pt x="1734299" y="1640014"/>
                  </a:lnTo>
                  <a:lnTo>
                    <a:pt x="1749132" y="1642999"/>
                  </a:lnTo>
                  <a:lnTo>
                    <a:pt x="1763953" y="1640014"/>
                  </a:lnTo>
                  <a:lnTo>
                    <a:pt x="1776069" y="1631848"/>
                  </a:lnTo>
                  <a:lnTo>
                    <a:pt x="1784235" y="1619732"/>
                  </a:lnTo>
                  <a:lnTo>
                    <a:pt x="1785950" y="1611249"/>
                  </a:lnTo>
                  <a:lnTo>
                    <a:pt x="1787232" y="1604899"/>
                  </a:lnTo>
                  <a:close/>
                </a:path>
                <a:path w="7522845" h="1643379">
                  <a:moveTo>
                    <a:pt x="6757606" y="1213866"/>
                  </a:moveTo>
                  <a:lnTo>
                    <a:pt x="5291417" y="1213866"/>
                  </a:lnTo>
                  <a:lnTo>
                    <a:pt x="5289715" y="1205382"/>
                  </a:lnTo>
                  <a:lnTo>
                    <a:pt x="5281549" y="1193266"/>
                  </a:lnTo>
                  <a:lnTo>
                    <a:pt x="5269433" y="1185100"/>
                  </a:lnTo>
                  <a:lnTo>
                    <a:pt x="5254599" y="1182116"/>
                  </a:lnTo>
                  <a:lnTo>
                    <a:pt x="5239778" y="1185100"/>
                  </a:lnTo>
                  <a:lnTo>
                    <a:pt x="5227663" y="1193266"/>
                  </a:lnTo>
                  <a:lnTo>
                    <a:pt x="5219497" y="1205382"/>
                  </a:lnTo>
                  <a:lnTo>
                    <a:pt x="5216499" y="1220216"/>
                  </a:lnTo>
                  <a:lnTo>
                    <a:pt x="5219497" y="1235036"/>
                  </a:lnTo>
                  <a:lnTo>
                    <a:pt x="5227663" y="1247152"/>
                  </a:lnTo>
                  <a:lnTo>
                    <a:pt x="5239778" y="1255318"/>
                  </a:lnTo>
                  <a:lnTo>
                    <a:pt x="5254599" y="1258316"/>
                  </a:lnTo>
                  <a:lnTo>
                    <a:pt x="5269433" y="1255318"/>
                  </a:lnTo>
                  <a:lnTo>
                    <a:pt x="5281549" y="1247152"/>
                  </a:lnTo>
                  <a:lnTo>
                    <a:pt x="5289715" y="1235036"/>
                  </a:lnTo>
                  <a:lnTo>
                    <a:pt x="5291417" y="1226566"/>
                  </a:lnTo>
                  <a:lnTo>
                    <a:pt x="6757606" y="1226566"/>
                  </a:lnTo>
                  <a:lnTo>
                    <a:pt x="6757606" y="1213866"/>
                  </a:lnTo>
                  <a:close/>
                </a:path>
                <a:path w="7522845" h="1643379">
                  <a:moveTo>
                    <a:pt x="7522223" y="31750"/>
                  </a:moveTo>
                  <a:lnTo>
                    <a:pt x="4660239" y="31750"/>
                  </a:lnTo>
                  <a:lnTo>
                    <a:pt x="4658525" y="23266"/>
                  </a:lnTo>
                  <a:lnTo>
                    <a:pt x="4650359" y="11163"/>
                  </a:lnTo>
                  <a:lnTo>
                    <a:pt x="4638243" y="2997"/>
                  </a:lnTo>
                  <a:lnTo>
                    <a:pt x="4623422" y="0"/>
                  </a:lnTo>
                  <a:lnTo>
                    <a:pt x="4608588" y="2997"/>
                  </a:lnTo>
                  <a:lnTo>
                    <a:pt x="4596473" y="11163"/>
                  </a:lnTo>
                  <a:lnTo>
                    <a:pt x="4588307" y="23266"/>
                  </a:lnTo>
                  <a:lnTo>
                    <a:pt x="4585322" y="38100"/>
                  </a:lnTo>
                  <a:lnTo>
                    <a:pt x="4588307" y="52933"/>
                  </a:lnTo>
                  <a:lnTo>
                    <a:pt x="4596473" y="65036"/>
                  </a:lnTo>
                  <a:lnTo>
                    <a:pt x="4608588" y="73202"/>
                  </a:lnTo>
                  <a:lnTo>
                    <a:pt x="4623422" y="76200"/>
                  </a:lnTo>
                  <a:lnTo>
                    <a:pt x="4638243" y="73202"/>
                  </a:lnTo>
                  <a:lnTo>
                    <a:pt x="4650359" y="65036"/>
                  </a:lnTo>
                  <a:lnTo>
                    <a:pt x="4658525" y="52933"/>
                  </a:lnTo>
                  <a:lnTo>
                    <a:pt x="4660239" y="44450"/>
                  </a:lnTo>
                  <a:lnTo>
                    <a:pt x="7522223" y="44450"/>
                  </a:lnTo>
                  <a:lnTo>
                    <a:pt x="7522223" y="31750"/>
                  </a:lnTo>
                  <a:close/>
                </a:path>
              </a:pathLst>
            </a:custGeom>
            <a:solidFill>
              <a:srgbClr val="20326C"/>
            </a:solidFill>
          </p:spPr>
          <p:txBody>
            <a:bodyPr wrap="square" lIns="0" tIns="0" rIns="0" bIns="0" rtlCol="0"/>
            <a:lstStyle/>
            <a:p>
              <a:endParaRPr sz="1350"/>
            </a:p>
          </p:txBody>
        </p:sp>
        <p:sp>
          <p:nvSpPr>
            <p:cNvPr id="13" name="object 13"/>
            <p:cNvSpPr/>
            <p:nvPr/>
          </p:nvSpPr>
          <p:spPr>
            <a:xfrm>
              <a:off x="1282115" y="2124620"/>
              <a:ext cx="6726555" cy="2131060"/>
            </a:xfrm>
            <a:custGeom>
              <a:avLst/>
              <a:gdLst/>
              <a:ahLst/>
              <a:cxnLst/>
              <a:rect l="l" t="t" r="r" b="b"/>
              <a:pathLst>
                <a:path w="6726555" h="2131060">
                  <a:moveTo>
                    <a:pt x="76200" y="1576095"/>
                  </a:moveTo>
                  <a:lnTo>
                    <a:pt x="76123" y="1575714"/>
                  </a:lnTo>
                  <a:lnTo>
                    <a:pt x="73329" y="1561236"/>
                  </a:lnTo>
                  <a:lnTo>
                    <a:pt x="65265" y="1549057"/>
                  </a:lnTo>
                  <a:lnTo>
                    <a:pt x="53225" y="1540789"/>
                  </a:lnTo>
                  <a:lnTo>
                    <a:pt x="38430" y="1537665"/>
                  </a:lnTo>
                  <a:lnTo>
                    <a:pt x="23571" y="1540535"/>
                  </a:lnTo>
                  <a:lnTo>
                    <a:pt x="11391" y="1548599"/>
                  </a:lnTo>
                  <a:lnTo>
                    <a:pt x="3124" y="1560639"/>
                  </a:lnTo>
                  <a:lnTo>
                    <a:pt x="0" y="1575435"/>
                  </a:lnTo>
                  <a:lnTo>
                    <a:pt x="2870" y="1590294"/>
                  </a:lnTo>
                  <a:lnTo>
                    <a:pt x="10934" y="1602473"/>
                  </a:lnTo>
                  <a:lnTo>
                    <a:pt x="22974" y="1610741"/>
                  </a:lnTo>
                  <a:lnTo>
                    <a:pt x="31432" y="1612531"/>
                  </a:lnTo>
                  <a:lnTo>
                    <a:pt x="27025" y="2130818"/>
                  </a:lnTo>
                  <a:lnTo>
                    <a:pt x="39725" y="2130920"/>
                  </a:lnTo>
                  <a:lnTo>
                    <a:pt x="44119" y="1613865"/>
                  </a:lnTo>
                  <a:lnTo>
                    <a:pt x="44132" y="1612633"/>
                  </a:lnTo>
                  <a:lnTo>
                    <a:pt x="52628" y="1610995"/>
                  </a:lnTo>
                  <a:lnTo>
                    <a:pt x="64808" y="1602930"/>
                  </a:lnTo>
                  <a:lnTo>
                    <a:pt x="73075" y="1590890"/>
                  </a:lnTo>
                  <a:lnTo>
                    <a:pt x="76200" y="1576095"/>
                  </a:lnTo>
                  <a:close/>
                </a:path>
                <a:path w="6726555" h="2131060">
                  <a:moveTo>
                    <a:pt x="6119330" y="279971"/>
                  </a:moveTo>
                  <a:lnTo>
                    <a:pt x="6116078" y="265201"/>
                  </a:lnTo>
                  <a:lnTo>
                    <a:pt x="6107709" y="253225"/>
                  </a:lnTo>
                  <a:lnTo>
                    <a:pt x="6095466" y="245275"/>
                  </a:lnTo>
                  <a:lnTo>
                    <a:pt x="6086957" y="243700"/>
                  </a:lnTo>
                  <a:lnTo>
                    <a:pt x="6086932" y="242531"/>
                  </a:lnTo>
                  <a:lnTo>
                    <a:pt x="6082830" y="0"/>
                  </a:lnTo>
                  <a:lnTo>
                    <a:pt x="6070130" y="215"/>
                  </a:lnTo>
                  <a:lnTo>
                    <a:pt x="6074257" y="243916"/>
                  </a:lnTo>
                  <a:lnTo>
                    <a:pt x="6065812" y="245770"/>
                  </a:lnTo>
                  <a:lnTo>
                    <a:pt x="6053836" y="254139"/>
                  </a:lnTo>
                  <a:lnTo>
                    <a:pt x="6045873" y="266382"/>
                  </a:lnTo>
                  <a:lnTo>
                    <a:pt x="6043130" y="281266"/>
                  </a:lnTo>
                  <a:lnTo>
                    <a:pt x="6046381" y="296049"/>
                  </a:lnTo>
                  <a:lnTo>
                    <a:pt x="6054750" y="308013"/>
                  </a:lnTo>
                  <a:lnTo>
                    <a:pt x="6066993" y="315976"/>
                  </a:lnTo>
                  <a:lnTo>
                    <a:pt x="6081877" y="318719"/>
                  </a:lnTo>
                  <a:lnTo>
                    <a:pt x="6096647" y="315468"/>
                  </a:lnTo>
                  <a:lnTo>
                    <a:pt x="6108624" y="307098"/>
                  </a:lnTo>
                  <a:lnTo>
                    <a:pt x="6116586" y="294855"/>
                  </a:lnTo>
                  <a:lnTo>
                    <a:pt x="6119190" y="280733"/>
                  </a:lnTo>
                  <a:lnTo>
                    <a:pt x="6119330" y="279971"/>
                  </a:lnTo>
                  <a:close/>
                </a:path>
                <a:path w="6726555" h="2131060">
                  <a:moveTo>
                    <a:pt x="6706489" y="2031606"/>
                  </a:moveTo>
                  <a:lnTo>
                    <a:pt x="6695199" y="1389888"/>
                  </a:lnTo>
                  <a:lnTo>
                    <a:pt x="6688849" y="1389888"/>
                  </a:lnTo>
                  <a:lnTo>
                    <a:pt x="6682499" y="1389888"/>
                  </a:lnTo>
                  <a:lnTo>
                    <a:pt x="6693789" y="2031834"/>
                  </a:lnTo>
                  <a:lnTo>
                    <a:pt x="6706489" y="2031606"/>
                  </a:lnTo>
                  <a:close/>
                </a:path>
                <a:path w="6726555" h="2131060">
                  <a:moveTo>
                    <a:pt x="6726275" y="1351127"/>
                  </a:moveTo>
                  <a:lnTo>
                    <a:pt x="6723024" y="1336357"/>
                  </a:lnTo>
                  <a:lnTo>
                    <a:pt x="6714642" y="1324394"/>
                  </a:lnTo>
                  <a:lnTo>
                    <a:pt x="6702387" y="1316443"/>
                  </a:lnTo>
                  <a:lnTo>
                    <a:pt x="6687515" y="1313700"/>
                  </a:lnTo>
                  <a:lnTo>
                    <a:pt x="6672732" y="1316964"/>
                  </a:lnTo>
                  <a:lnTo>
                    <a:pt x="6660769" y="1325333"/>
                  </a:lnTo>
                  <a:lnTo>
                    <a:pt x="6652819" y="1337589"/>
                  </a:lnTo>
                  <a:lnTo>
                    <a:pt x="6650088" y="1352473"/>
                  </a:lnTo>
                  <a:lnTo>
                    <a:pt x="6653339" y="1367243"/>
                  </a:lnTo>
                  <a:lnTo>
                    <a:pt x="6661721" y="1379207"/>
                  </a:lnTo>
                  <a:lnTo>
                    <a:pt x="6673977" y="1387157"/>
                  </a:lnTo>
                  <a:lnTo>
                    <a:pt x="6682486" y="1388719"/>
                  </a:lnTo>
                  <a:lnTo>
                    <a:pt x="6694183" y="1388719"/>
                  </a:lnTo>
                  <a:lnTo>
                    <a:pt x="6695186" y="1388719"/>
                  </a:lnTo>
                  <a:lnTo>
                    <a:pt x="6695173" y="1388503"/>
                  </a:lnTo>
                  <a:lnTo>
                    <a:pt x="6703631" y="1386636"/>
                  </a:lnTo>
                  <a:lnTo>
                    <a:pt x="6715595" y="1378267"/>
                  </a:lnTo>
                  <a:lnTo>
                    <a:pt x="6723545" y="1366012"/>
                  </a:lnTo>
                  <a:lnTo>
                    <a:pt x="6726174" y="1351686"/>
                  </a:lnTo>
                  <a:lnTo>
                    <a:pt x="6726275" y="1351127"/>
                  </a:lnTo>
                  <a:close/>
                </a:path>
              </a:pathLst>
            </a:custGeom>
            <a:solidFill>
              <a:srgbClr val="FFC000"/>
            </a:solidFill>
          </p:spPr>
          <p:txBody>
            <a:bodyPr wrap="square" lIns="0" tIns="0" rIns="0" bIns="0" rtlCol="0"/>
            <a:lstStyle/>
            <a:p>
              <a:endParaRPr sz="1350"/>
            </a:p>
          </p:txBody>
        </p:sp>
      </p:grpSp>
      <p:sp>
        <p:nvSpPr>
          <p:cNvPr id="14" name="object 14"/>
          <p:cNvSpPr txBox="1"/>
          <p:nvPr/>
        </p:nvSpPr>
        <p:spPr>
          <a:xfrm>
            <a:off x="5393762" y="2060067"/>
            <a:ext cx="655320" cy="548227"/>
          </a:xfrm>
          <a:prstGeom prst="rect">
            <a:avLst/>
          </a:prstGeom>
        </p:spPr>
        <p:txBody>
          <a:bodyPr vert="horz" wrap="square" lIns="0" tIns="9525" rIns="0" bIns="0" rtlCol="0">
            <a:spAutoFit/>
          </a:bodyPr>
          <a:lstStyle/>
          <a:p>
            <a:pPr algn="ctr">
              <a:lnSpc>
                <a:spcPts val="1433"/>
              </a:lnSpc>
              <a:spcBef>
                <a:spcPts val="75"/>
              </a:spcBef>
            </a:pPr>
            <a:r>
              <a:rPr sz="1200" b="1" spc="-4" dirty="0">
                <a:solidFill>
                  <a:srgbClr val="C00000"/>
                </a:solidFill>
                <a:latin typeface="Calibri"/>
                <a:cs typeface="Calibri"/>
              </a:rPr>
              <a:t>235,12</a:t>
            </a:r>
            <a:endParaRPr sz="1200" dirty="0">
              <a:latin typeface="Calibri"/>
              <a:cs typeface="Calibri"/>
            </a:endParaRPr>
          </a:p>
          <a:p>
            <a:pPr marL="9525" marR="3810" algn="ctr">
              <a:lnSpc>
                <a:spcPts val="1425"/>
              </a:lnSpc>
              <a:spcBef>
                <a:spcPts val="49"/>
              </a:spcBef>
            </a:pPr>
            <a:r>
              <a:rPr sz="1200" b="1" spc="-8" dirty="0">
                <a:solidFill>
                  <a:srgbClr val="C00000"/>
                </a:solidFill>
                <a:latin typeface="Calibri"/>
                <a:cs typeface="Calibri"/>
              </a:rPr>
              <a:t>miliardi</a:t>
            </a:r>
            <a:r>
              <a:rPr sz="1200" b="1" spc="-49" dirty="0">
                <a:solidFill>
                  <a:srgbClr val="C00000"/>
                </a:solidFill>
                <a:latin typeface="Calibri"/>
                <a:cs typeface="Calibri"/>
              </a:rPr>
              <a:t> </a:t>
            </a:r>
            <a:r>
              <a:rPr sz="1200" b="1" dirty="0">
                <a:solidFill>
                  <a:srgbClr val="C00000"/>
                </a:solidFill>
                <a:latin typeface="Calibri"/>
                <a:cs typeface="Calibri"/>
              </a:rPr>
              <a:t>di </a:t>
            </a:r>
            <a:r>
              <a:rPr sz="1200" b="1" spc="-263" dirty="0">
                <a:solidFill>
                  <a:srgbClr val="C00000"/>
                </a:solidFill>
                <a:latin typeface="Calibri"/>
                <a:cs typeface="Calibri"/>
              </a:rPr>
              <a:t> </a:t>
            </a:r>
            <a:r>
              <a:rPr sz="1200" b="1" spc="-8" dirty="0">
                <a:solidFill>
                  <a:srgbClr val="C00000"/>
                </a:solidFill>
                <a:latin typeface="Calibri"/>
                <a:cs typeface="Calibri"/>
              </a:rPr>
              <a:t>euro</a:t>
            </a:r>
            <a:endParaRPr sz="1200" dirty="0">
              <a:latin typeface="Calibri"/>
              <a:cs typeface="Calibri"/>
            </a:endParaRPr>
          </a:p>
        </p:txBody>
      </p:sp>
      <p:sp>
        <p:nvSpPr>
          <p:cNvPr id="15" name="object 15"/>
          <p:cNvSpPr txBox="1"/>
          <p:nvPr/>
        </p:nvSpPr>
        <p:spPr>
          <a:xfrm>
            <a:off x="7124567" y="385811"/>
            <a:ext cx="3529968" cy="1096293"/>
          </a:xfrm>
          <a:prstGeom prst="rect">
            <a:avLst/>
          </a:prstGeom>
        </p:spPr>
        <p:txBody>
          <a:bodyPr vert="horz" wrap="square" lIns="0" tIns="8096" rIns="0" bIns="0" rtlCol="0">
            <a:spAutoFit/>
          </a:bodyPr>
          <a:lstStyle/>
          <a:p>
            <a:pPr marL="9525" marR="3810">
              <a:lnSpc>
                <a:spcPct val="100800"/>
              </a:lnSpc>
              <a:spcBef>
                <a:spcPts val="64"/>
              </a:spcBef>
            </a:pPr>
            <a:r>
              <a:rPr sz="1400" spc="-4" dirty="0">
                <a:solidFill>
                  <a:srgbClr val="002060"/>
                </a:solidFill>
                <a:latin typeface="MuktaMahee Regular" panose="020B0000000000000000" pitchFamily="34" charset="77"/>
                <a:cs typeface="MuktaMahee Regular" panose="020B0000000000000000" pitchFamily="34" charset="77"/>
              </a:rPr>
              <a:t>Risorse</a:t>
            </a:r>
            <a:r>
              <a:rPr sz="1400" spc="4"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nazionali</a:t>
            </a:r>
            <a:r>
              <a:rPr sz="1400"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aggiuntive</a:t>
            </a:r>
            <a:r>
              <a:rPr sz="1400" spc="4" dirty="0">
                <a:solidFill>
                  <a:srgbClr val="002060"/>
                </a:solidFill>
                <a:latin typeface="MuktaMahee Regular" panose="020B0000000000000000" pitchFamily="34" charset="77"/>
                <a:cs typeface="MuktaMahee Regular" panose="020B0000000000000000" pitchFamily="34" charset="77"/>
              </a:rPr>
              <a:t> </a:t>
            </a:r>
            <a:r>
              <a:rPr sz="1400" dirty="0">
                <a:solidFill>
                  <a:srgbClr val="002060"/>
                </a:solidFill>
                <a:latin typeface="MuktaMahee Regular" panose="020B0000000000000000" pitchFamily="34" charset="77"/>
                <a:cs typeface="MuktaMahee Regular" panose="020B0000000000000000" pitchFamily="34" charset="77"/>
              </a:rPr>
              <a:t>al </a:t>
            </a:r>
            <a:r>
              <a:rPr sz="1400" spc="-4" dirty="0">
                <a:solidFill>
                  <a:srgbClr val="002060"/>
                </a:solidFill>
                <a:latin typeface="MuktaMahee Regular" panose="020B0000000000000000" pitchFamily="34" charset="77"/>
                <a:cs typeface="MuktaMahee Regular" panose="020B0000000000000000" pitchFamily="34" charset="77"/>
              </a:rPr>
              <a:t>PNRR,</a:t>
            </a:r>
            <a:r>
              <a:rPr sz="1400"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distribuite </a:t>
            </a:r>
            <a:r>
              <a:rPr sz="1400" spc="-4" dirty="0">
                <a:solidFill>
                  <a:srgbClr val="002060"/>
                </a:solidFill>
                <a:latin typeface="MuktaMahee Regular" panose="020B0000000000000000" pitchFamily="34" charset="77"/>
                <a:cs typeface="MuktaMahee Regular" panose="020B0000000000000000" pitchFamily="34" charset="77"/>
              </a:rPr>
              <a:t> per Missione</a:t>
            </a:r>
            <a:r>
              <a:rPr sz="1400" spc="4" dirty="0">
                <a:solidFill>
                  <a:srgbClr val="002060"/>
                </a:solidFill>
                <a:latin typeface="MuktaMahee Regular" panose="020B0000000000000000" pitchFamily="34" charset="77"/>
                <a:cs typeface="MuktaMahee Regular" panose="020B0000000000000000" pitchFamily="34" charset="77"/>
              </a:rPr>
              <a:t> </a:t>
            </a:r>
            <a:r>
              <a:rPr sz="1400" dirty="0">
                <a:solidFill>
                  <a:srgbClr val="002060"/>
                </a:solidFill>
                <a:latin typeface="MuktaMahee Regular" panose="020B0000000000000000" pitchFamily="34" charset="77"/>
                <a:cs typeface="MuktaMahee Regular" panose="020B0000000000000000" pitchFamily="34" charset="77"/>
              </a:rPr>
              <a:t>e</a:t>
            </a:r>
            <a:r>
              <a:rPr sz="1400" spc="8"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utilizzate</a:t>
            </a:r>
            <a:r>
              <a:rPr sz="1400" spc="4"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secondo</a:t>
            </a:r>
            <a:r>
              <a:rPr sz="1400" spc="8"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le</a:t>
            </a:r>
            <a:r>
              <a:rPr sz="1400" spc="4"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stesse</a:t>
            </a:r>
            <a:r>
              <a:rPr sz="1400" spc="4"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regole </a:t>
            </a:r>
            <a:r>
              <a:rPr sz="1400" spc="-191"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del Piano.</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Il</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MEF</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ha</a:t>
            </a:r>
            <a:r>
              <a:rPr sz="1400"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stabilito</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gli</a:t>
            </a:r>
            <a:r>
              <a:rPr sz="1400"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interventi</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del </a:t>
            </a:r>
            <a:r>
              <a:rPr sz="1400"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Fondo,</a:t>
            </a:r>
            <a:r>
              <a:rPr sz="1400" spc="-4" dirty="0">
                <a:solidFill>
                  <a:srgbClr val="002060"/>
                </a:solidFill>
                <a:latin typeface="MuktaMahee Regular" panose="020B0000000000000000" pitchFamily="34" charset="77"/>
                <a:cs typeface="MuktaMahee Regular" panose="020B0000000000000000" pitchFamily="34" charset="77"/>
              </a:rPr>
              <a:t> </a:t>
            </a:r>
            <a:r>
              <a:rPr sz="1400" dirty="0">
                <a:solidFill>
                  <a:srgbClr val="002060"/>
                </a:solidFill>
                <a:latin typeface="MuktaMahee Regular" panose="020B0000000000000000" pitchFamily="34" charset="77"/>
                <a:cs typeface="MuktaMahee Regular" panose="020B0000000000000000" pitchFamily="34" charset="77"/>
              </a:rPr>
              <a:t>i</a:t>
            </a:r>
            <a:r>
              <a:rPr sz="1400" spc="-4" dirty="0">
                <a:solidFill>
                  <a:srgbClr val="002060"/>
                </a:solidFill>
                <a:latin typeface="MuktaMahee Regular" panose="020B0000000000000000" pitchFamily="34" charset="77"/>
                <a:cs typeface="MuktaMahee Regular" panose="020B0000000000000000" pitchFamily="34" charset="77"/>
              </a:rPr>
              <a:t> soggetti </a:t>
            </a:r>
            <a:r>
              <a:rPr sz="1400" spc="-8" dirty="0">
                <a:solidFill>
                  <a:srgbClr val="002060"/>
                </a:solidFill>
                <a:latin typeface="MuktaMahee Regular" panose="020B0000000000000000" pitchFamily="34" charset="77"/>
                <a:cs typeface="MuktaMahee Regular" panose="020B0000000000000000" pitchFamily="34" charset="77"/>
              </a:rPr>
              <a:t>attuatori</a:t>
            </a:r>
            <a:r>
              <a:rPr sz="1400" spc="-4" dirty="0">
                <a:solidFill>
                  <a:srgbClr val="002060"/>
                </a:solidFill>
                <a:latin typeface="MuktaMahee Regular" panose="020B0000000000000000" pitchFamily="34" charset="77"/>
                <a:cs typeface="MuktaMahee Regular" panose="020B0000000000000000" pitchFamily="34" charset="77"/>
              </a:rPr>
              <a:t> </a:t>
            </a:r>
            <a:r>
              <a:rPr sz="1400" dirty="0">
                <a:solidFill>
                  <a:srgbClr val="002060"/>
                </a:solidFill>
                <a:latin typeface="MuktaMahee Regular" panose="020B0000000000000000" pitchFamily="34" charset="77"/>
                <a:cs typeface="MuktaMahee Regular" panose="020B0000000000000000" pitchFamily="34" charset="77"/>
              </a:rPr>
              <a:t>e </a:t>
            </a:r>
            <a:r>
              <a:rPr sz="1400" spc="-4" dirty="0">
                <a:solidFill>
                  <a:srgbClr val="002060"/>
                </a:solidFill>
                <a:latin typeface="MuktaMahee Regular" panose="020B0000000000000000" pitchFamily="34" charset="77"/>
                <a:cs typeface="MuktaMahee Regular" panose="020B0000000000000000" pitchFamily="34" charset="77"/>
              </a:rPr>
              <a:t>le</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modalità di </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monitoraggio.</a:t>
            </a:r>
            <a:endParaRPr sz="1400" dirty="0">
              <a:latin typeface="MuktaMahee Regular" panose="020B0000000000000000" pitchFamily="34" charset="77"/>
              <a:cs typeface="MuktaMahee Regular" panose="020B0000000000000000" pitchFamily="34" charset="77"/>
            </a:endParaRPr>
          </a:p>
        </p:txBody>
      </p:sp>
      <p:sp>
        <p:nvSpPr>
          <p:cNvPr id="16" name="object 16"/>
          <p:cNvSpPr txBox="1"/>
          <p:nvPr/>
        </p:nvSpPr>
        <p:spPr>
          <a:xfrm>
            <a:off x="1943101" y="3222878"/>
            <a:ext cx="2593838" cy="863666"/>
          </a:xfrm>
          <a:prstGeom prst="rect">
            <a:avLst/>
          </a:prstGeom>
        </p:spPr>
        <p:txBody>
          <a:bodyPr vert="horz" wrap="square" lIns="0" tIns="10001" rIns="0" bIns="0" rtlCol="0">
            <a:spAutoFit/>
          </a:bodyPr>
          <a:lstStyle/>
          <a:p>
            <a:pPr marL="9525" marR="3810">
              <a:lnSpc>
                <a:spcPct val="99400"/>
              </a:lnSpc>
              <a:spcBef>
                <a:spcPts val="79"/>
              </a:spcBef>
            </a:pPr>
            <a:r>
              <a:rPr sz="1400" dirty="0">
                <a:solidFill>
                  <a:srgbClr val="002060"/>
                </a:solidFill>
                <a:latin typeface="MuktaMahee Regular" panose="020B0000000000000000" pitchFamily="34" charset="77"/>
                <a:cs typeface="MuktaMahee Regular" panose="020B0000000000000000" pitchFamily="34" charset="77"/>
              </a:rPr>
              <a:t>68,9 </a:t>
            </a:r>
            <a:r>
              <a:rPr sz="1400" spc="-8" dirty="0">
                <a:solidFill>
                  <a:srgbClr val="002060"/>
                </a:solidFill>
                <a:latin typeface="MuktaMahee Regular" panose="020B0000000000000000" pitchFamily="34" charset="77"/>
                <a:cs typeface="MuktaMahee Regular" panose="020B0000000000000000" pitchFamily="34" charset="77"/>
              </a:rPr>
              <a:t>miliardi relativi </a:t>
            </a:r>
            <a:r>
              <a:rPr sz="1400" dirty="0">
                <a:solidFill>
                  <a:srgbClr val="002060"/>
                </a:solidFill>
                <a:latin typeface="MuktaMahee Regular" panose="020B0000000000000000" pitchFamily="34" charset="77"/>
                <a:cs typeface="MuktaMahee Regular" panose="020B0000000000000000" pitchFamily="34" charset="77"/>
              </a:rPr>
              <a:t>a </a:t>
            </a:r>
            <a:r>
              <a:rPr sz="1400" spc="-4" dirty="0">
                <a:solidFill>
                  <a:srgbClr val="002060"/>
                </a:solidFill>
                <a:latin typeface="MuktaMahee Regular" panose="020B0000000000000000" pitchFamily="34" charset="77"/>
                <a:cs typeface="MuktaMahee Regular" panose="020B0000000000000000" pitchFamily="34" charset="77"/>
              </a:rPr>
              <a:t>sovvenzioni </a:t>
            </a:r>
            <a:r>
              <a:rPr sz="1400" dirty="0">
                <a:solidFill>
                  <a:srgbClr val="002060"/>
                </a:solidFill>
                <a:latin typeface="MuktaMahee Regular" panose="020B0000000000000000" pitchFamily="34" charset="77"/>
                <a:cs typeface="MuktaMahee Regular" panose="020B0000000000000000" pitchFamily="34" charset="77"/>
              </a:rPr>
              <a:t>e </a:t>
            </a:r>
            <a:r>
              <a:rPr sz="1400" spc="4" dirty="0">
                <a:solidFill>
                  <a:srgbClr val="002060"/>
                </a:solidFill>
                <a:latin typeface="MuktaMahee Regular" panose="020B0000000000000000" pitchFamily="34" charset="77"/>
                <a:cs typeface="MuktaMahee Regular" panose="020B0000000000000000" pitchFamily="34" charset="77"/>
              </a:rPr>
              <a:t> </a:t>
            </a:r>
            <a:r>
              <a:rPr sz="1400" dirty="0">
                <a:solidFill>
                  <a:srgbClr val="002060"/>
                </a:solidFill>
                <a:latin typeface="MuktaMahee Regular" panose="020B0000000000000000" pitchFamily="34" charset="77"/>
                <a:cs typeface="MuktaMahee Regular" panose="020B0000000000000000" pitchFamily="34" charset="77"/>
              </a:rPr>
              <a:t>122,6 a</a:t>
            </a:r>
            <a:r>
              <a:rPr sz="1400" spc="-4"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prestiti,</a:t>
            </a:r>
            <a:r>
              <a:rPr sz="1400"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stanziati</a:t>
            </a:r>
            <a:r>
              <a:rPr sz="1400" spc="-4" dirty="0">
                <a:solidFill>
                  <a:srgbClr val="002060"/>
                </a:solidFill>
                <a:latin typeface="MuktaMahee Regular" panose="020B0000000000000000" pitchFamily="34" charset="77"/>
                <a:cs typeface="MuktaMahee Regular" panose="020B0000000000000000" pitchFamily="34" charset="77"/>
              </a:rPr>
              <a:t> in</a:t>
            </a:r>
            <a:r>
              <a:rPr sz="1400" spc="-8"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base</a:t>
            </a:r>
            <a:r>
              <a:rPr sz="1400" spc="4" dirty="0">
                <a:solidFill>
                  <a:srgbClr val="002060"/>
                </a:solidFill>
                <a:latin typeface="MuktaMahee Regular" panose="020B0000000000000000" pitchFamily="34" charset="77"/>
                <a:cs typeface="MuktaMahee Regular" panose="020B0000000000000000" pitchFamily="34" charset="77"/>
              </a:rPr>
              <a:t> </a:t>
            </a:r>
            <a:r>
              <a:rPr sz="1400" dirty="0">
                <a:solidFill>
                  <a:srgbClr val="002060"/>
                </a:solidFill>
                <a:latin typeface="MuktaMahee Regular" panose="020B0000000000000000" pitchFamily="34" charset="77"/>
                <a:cs typeface="MuktaMahee Regular" panose="020B0000000000000000" pitchFamily="34" charset="77"/>
              </a:rPr>
              <a:t>al </a:t>
            </a:r>
            <a:r>
              <a:rPr sz="1400" spc="4"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Regolamento</a:t>
            </a:r>
            <a:r>
              <a:rPr sz="1400" dirty="0">
                <a:solidFill>
                  <a:srgbClr val="002060"/>
                </a:solidFill>
                <a:latin typeface="MuktaMahee Regular" panose="020B0000000000000000" pitchFamily="34" charset="77"/>
                <a:cs typeface="MuktaMahee Regular" panose="020B0000000000000000" pitchFamily="34" charset="77"/>
              </a:rPr>
              <a:t> sul</a:t>
            </a:r>
            <a:r>
              <a:rPr sz="1400" spc="-4" dirty="0">
                <a:solidFill>
                  <a:srgbClr val="002060"/>
                </a:solidFill>
                <a:latin typeface="MuktaMahee Regular" panose="020B0000000000000000" pitchFamily="34" charset="77"/>
                <a:cs typeface="MuktaMahee Regular" panose="020B0000000000000000" pitchFamily="34" charset="77"/>
              </a:rPr>
              <a:t> Dispositivo</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di </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Ripresa</a:t>
            </a:r>
            <a:r>
              <a:rPr sz="1400" spc="-8" dirty="0">
                <a:solidFill>
                  <a:srgbClr val="002060"/>
                </a:solidFill>
                <a:latin typeface="MuktaMahee Regular" panose="020B0000000000000000" pitchFamily="34" charset="77"/>
                <a:cs typeface="MuktaMahee Regular" panose="020B0000000000000000" pitchFamily="34" charset="77"/>
              </a:rPr>
              <a:t> </a:t>
            </a:r>
            <a:r>
              <a:rPr sz="1400" dirty="0">
                <a:solidFill>
                  <a:srgbClr val="002060"/>
                </a:solidFill>
                <a:latin typeface="MuktaMahee Regular" panose="020B0000000000000000" pitchFamily="34" charset="77"/>
                <a:cs typeface="MuktaMahee Regular" panose="020B0000000000000000" pitchFamily="34" charset="77"/>
              </a:rPr>
              <a:t>e</a:t>
            </a:r>
            <a:r>
              <a:rPr sz="1400" spc="-4" dirty="0">
                <a:solidFill>
                  <a:srgbClr val="002060"/>
                </a:solidFill>
                <a:latin typeface="MuktaMahee Regular" panose="020B0000000000000000" pitchFamily="34" charset="77"/>
                <a:cs typeface="MuktaMahee Regular" panose="020B0000000000000000" pitchFamily="34" charset="77"/>
              </a:rPr>
              <a:t> Resilienza </a:t>
            </a:r>
            <a:r>
              <a:rPr sz="1400" spc="-8" dirty="0">
                <a:solidFill>
                  <a:srgbClr val="002060"/>
                </a:solidFill>
                <a:latin typeface="MuktaMahee Regular" panose="020B0000000000000000" pitchFamily="34" charset="77"/>
                <a:cs typeface="MuktaMahee Regular" panose="020B0000000000000000" pitchFamily="34" charset="77"/>
              </a:rPr>
              <a:t>(Reg. </a:t>
            </a:r>
            <a:r>
              <a:rPr sz="1400" spc="-4" dirty="0">
                <a:solidFill>
                  <a:srgbClr val="002060"/>
                </a:solidFill>
                <a:latin typeface="MuktaMahee Regular" panose="020B0000000000000000" pitchFamily="34" charset="77"/>
                <a:cs typeface="MuktaMahee Regular" panose="020B0000000000000000" pitchFamily="34" charset="77"/>
              </a:rPr>
              <a:t>2021/241)</a:t>
            </a:r>
            <a:endParaRPr sz="1400" dirty="0">
              <a:latin typeface="MuktaMahee Regular" panose="020B0000000000000000" pitchFamily="34" charset="77"/>
              <a:cs typeface="MuktaMahee Regular" panose="020B0000000000000000" pitchFamily="34" charset="77"/>
            </a:endParaRPr>
          </a:p>
        </p:txBody>
      </p:sp>
      <p:sp>
        <p:nvSpPr>
          <p:cNvPr id="17" name="object 17"/>
          <p:cNvSpPr txBox="1"/>
          <p:nvPr/>
        </p:nvSpPr>
        <p:spPr>
          <a:xfrm>
            <a:off x="7195995" y="3129153"/>
            <a:ext cx="3529968" cy="1096293"/>
          </a:xfrm>
          <a:prstGeom prst="rect">
            <a:avLst/>
          </a:prstGeom>
        </p:spPr>
        <p:txBody>
          <a:bodyPr vert="horz" wrap="square" lIns="0" tIns="8096" rIns="0" bIns="0" rtlCol="0">
            <a:spAutoFit/>
          </a:bodyPr>
          <a:lstStyle/>
          <a:p>
            <a:pPr marL="9525" marR="3810">
              <a:lnSpc>
                <a:spcPct val="100800"/>
              </a:lnSpc>
              <a:spcBef>
                <a:spcPts val="64"/>
              </a:spcBef>
            </a:pPr>
            <a:r>
              <a:rPr sz="1400" spc="-4" dirty="0">
                <a:solidFill>
                  <a:srgbClr val="002060"/>
                </a:solidFill>
                <a:latin typeface="MuktaMahee Regular" panose="020B0000000000000000" pitchFamily="34" charset="77"/>
                <a:cs typeface="MuktaMahee Regular" panose="020B0000000000000000" pitchFamily="34" charset="77"/>
              </a:rPr>
              <a:t>Risorse</a:t>
            </a:r>
            <a:r>
              <a:rPr sz="1400"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europee</a:t>
            </a:r>
            <a:r>
              <a:rPr sz="1400" spc="4"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da</a:t>
            </a:r>
            <a:r>
              <a:rPr sz="1400" spc="4"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spendere</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nel</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triennio </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2021-2023,</a:t>
            </a:r>
            <a:r>
              <a:rPr sz="1400" spc="4"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aggiuntive</a:t>
            </a:r>
            <a:r>
              <a:rPr sz="1400" spc="8" dirty="0">
                <a:solidFill>
                  <a:srgbClr val="002060"/>
                </a:solidFill>
                <a:latin typeface="MuktaMahee Regular" panose="020B0000000000000000" pitchFamily="34" charset="77"/>
                <a:cs typeface="MuktaMahee Regular" panose="020B0000000000000000" pitchFamily="34" charset="77"/>
              </a:rPr>
              <a:t> </a:t>
            </a:r>
            <a:r>
              <a:rPr sz="1400" dirty="0">
                <a:solidFill>
                  <a:srgbClr val="002060"/>
                </a:solidFill>
                <a:latin typeface="MuktaMahee Regular" panose="020B0000000000000000" pitchFamily="34" charset="77"/>
                <a:cs typeface="MuktaMahee Regular" panose="020B0000000000000000" pitchFamily="34" charset="77"/>
              </a:rPr>
              <a:t>ai</a:t>
            </a:r>
            <a:r>
              <a:rPr sz="1400" spc="4"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Programmi</a:t>
            </a:r>
            <a:r>
              <a:rPr sz="1400" spc="4"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Operativi </a:t>
            </a:r>
            <a:r>
              <a:rPr sz="1400" spc="-191"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Nazionali </a:t>
            </a:r>
            <a:r>
              <a:rPr sz="1400" dirty="0">
                <a:solidFill>
                  <a:srgbClr val="002060"/>
                </a:solidFill>
                <a:latin typeface="MuktaMahee Regular" panose="020B0000000000000000" pitchFamily="34" charset="77"/>
                <a:cs typeface="MuktaMahee Regular" panose="020B0000000000000000" pitchFamily="34" charset="77"/>
              </a:rPr>
              <a:t>e</a:t>
            </a:r>
            <a:r>
              <a:rPr sz="1400" spc="4" dirty="0">
                <a:solidFill>
                  <a:srgbClr val="002060"/>
                </a:solidFill>
                <a:latin typeface="MuktaMahee Regular" panose="020B0000000000000000" pitchFamily="34" charset="77"/>
                <a:cs typeface="MuktaMahee Regular" panose="020B0000000000000000" pitchFamily="34" charset="77"/>
              </a:rPr>
              <a:t> </a:t>
            </a:r>
            <a:r>
              <a:rPr sz="1400" spc="-11" dirty="0">
                <a:solidFill>
                  <a:srgbClr val="002060"/>
                </a:solidFill>
                <a:latin typeface="MuktaMahee Regular" panose="020B0000000000000000" pitchFamily="34" charset="77"/>
                <a:cs typeface="MuktaMahee Regular" panose="020B0000000000000000" pitchFamily="34" charset="77"/>
              </a:rPr>
              <a:t>dirette</a:t>
            </a:r>
            <a:r>
              <a:rPr sz="1400" dirty="0">
                <a:solidFill>
                  <a:srgbClr val="002060"/>
                </a:solidFill>
                <a:latin typeface="MuktaMahee Regular" panose="020B0000000000000000" pitchFamily="34" charset="77"/>
                <a:cs typeface="MuktaMahee Regular" panose="020B0000000000000000" pitchFamily="34" charset="77"/>
              </a:rPr>
              <a:t> a </a:t>
            </a:r>
            <a:r>
              <a:rPr sz="1400" spc="-8" dirty="0">
                <a:solidFill>
                  <a:srgbClr val="002060"/>
                </a:solidFill>
                <a:latin typeface="MuktaMahee Regular" panose="020B0000000000000000" pitchFamily="34" charset="77"/>
                <a:cs typeface="MuktaMahee Regular" panose="020B0000000000000000" pitchFamily="34" charset="77"/>
              </a:rPr>
              <a:t>superare</a:t>
            </a:r>
            <a:r>
              <a:rPr sz="1400" spc="4"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gli </a:t>
            </a:r>
            <a:r>
              <a:rPr sz="1400" spc="-11" dirty="0">
                <a:solidFill>
                  <a:srgbClr val="002060"/>
                </a:solidFill>
                <a:latin typeface="MuktaMahee Regular" panose="020B0000000000000000" pitchFamily="34" charset="77"/>
                <a:cs typeface="MuktaMahee Regular" panose="020B0000000000000000" pitchFamily="34" charset="77"/>
              </a:rPr>
              <a:t>effetti</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del </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Covid-19</a:t>
            </a:r>
            <a:r>
              <a:rPr sz="1400" dirty="0">
                <a:solidFill>
                  <a:srgbClr val="002060"/>
                </a:solidFill>
                <a:latin typeface="MuktaMahee Regular" panose="020B0000000000000000" pitchFamily="34" charset="77"/>
                <a:cs typeface="MuktaMahee Regular" panose="020B0000000000000000" pitchFamily="34" charset="77"/>
              </a:rPr>
              <a:t> </a:t>
            </a:r>
            <a:r>
              <a:rPr sz="1400" spc="-8" dirty="0">
                <a:solidFill>
                  <a:srgbClr val="002060"/>
                </a:solidFill>
                <a:latin typeface="MuktaMahee Regular" panose="020B0000000000000000" pitchFamily="34" charset="77"/>
                <a:cs typeface="MuktaMahee Regular" panose="020B0000000000000000" pitchFamily="34" charset="77"/>
              </a:rPr>
              <a:t>sull’economia,</a:t>
            </a:r>
            <a:r>
              <a:rPr sz="1400" spc="-4" dirty="0">
                <a:solidFill>
                  <a:srgbClr val="002060"/>
                </a:solidFill>
                <a:latin typeface="MuktaMahee Regular" panose="020B0000000000000000" pitchFamily="34" charset="77"/>
                <a:cs typeface="MuktaMahee Regular" panose="020B0000000000000000" pitchFamily="34" charset="77"/>
              </a:rPr>
              <a:t> l'occupazione</a:t>
            </a:r>
            <a:r>
              <a:rPr sz="1400" spc="4" dirty="0">
                <a:solidFill>
                  <a:srgbClr val="002060"/>
                </a:solidFill>
                <a:latin typeface="MuktaMahee Regular" panose="020B0000000000000000" pitchFamily="34" charset="77"/>
                <a:cs typeface="MuktaMahee Regular" panose="020B0000000000000000" pitchFamily="34" charset="77"/>
              </a:rPr>
              <a:t> </a:t>
            </a:r>
            <a:r>
              <a:rPr sz="1400" dirty="0">
                <a:solidFill>
                  <a:srgbClr val="002060"/>
                </a:solidFill>
                <a:latin typeface="MuktaMahee Regular" panose="020B0000000000000000" pitchFamily="34" charset="77"/>
                <a:cs typeface="MuktaMahee Regular" panose="020B0000000000000000" pitchFamily="34" charset="77"/>
              </a:rPr>
              <a:t>e i </a:t>
            </a:r>
            <a:r>
              <a:rPr sz="1400" spc="4"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sistemi</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sociali,</a:t>
            </a:r>
            <a:r>
              <a:rPr sz="1400" dirty="0">
                <a:solidFill>
                  <a:srgbClr val="002060"/>
                </a:solidFill>
                <a:latin typeface="MuktaMahee Regular" panose="020B0000000000000000" pitchFamily="34" charset="77"/>
                <a:cs typeface="MuktaMahee Regular" panose="020B0000000000000000" pitchFamily="34" charset="77"/>
              </a:rPr>
              <a:t> </a:t>
            </a:r>
            <a:r>
              <a:rPr sz="1400" spc="-4" dirty="0">
                <a:solidFill>
                  <a:srgbClr val="002060"/>
                </a:solidFill>
                <a:latin typeface="MuktaMahee Regular" panose="020B0000000000000000" pitchFamily="34" charset="77"/>
                <a:cs typeface="MuktaMahee Regular" panose="020B0000000000000000" pitchFamily="34" charset="77"/>
              </a:rPr>
              <a:t>sanitari</a:t>
            </a:r>
            <a:r>
              <a:rPr sz="1400" dirty="0">
                <a:solidFill>
                  <a:srgbClr val="002060"/>
                </a:solidFill>
                <a:latin typeface="MuktaMahee Regular" panose="020B0000000000000000" pitchFamily="34" charset="77"/>
                <a:cs typeface="MuktaMahee Regular" panose="020B0000000000000000" pitchFamily="34" charset="77"/>
              </a:rPr>
              <a:t> e</a:t>
            </a:r>
            <a:r>
              <a:rPr sz="1400" spc="4" dirty="0">
                <a:solidFill>
                  <a:srgbClr val="002060"/>
                </a:solidFill>
                <a:latin typeface="MuktaMahee Regular" panose="020B0000000000000000" pitchFamily="34" charset="77"/>
                <a:cs typeface="MuktaMahee Regular" panose="020B0000000000000000" pitchFamily="34" charset="77"/>
              </a:rPr>
              <a:t> </a:t>
            </a:r>
            <a:r>
              <a:rPr sz="1400" spc="-11" dirty="0">
                <a:solidFill>
                  <a:srgbClr val="002060"/>
                </a:solidFill>
                <a:latin typeface="MuktaMahee Regular" panose="020B0000000000000000" pitchFamily="34" charset="77"/>
                <a:cs typeface="MuktaMahee Regular" panose="020B0000000000000000" pitchFamily="34" charset="77"/>
              </a:rPr>
              <a:t>infrastrutturali</a:t>
            </a:r>
            <a:endParaRPr sz="1400" dirty="0">
              <a:latin typeface="MuktaMahee Regular" panose="020B0000000000000000" pitchFamily="34" charset="77"/>
              <a:cs typeface="MuktaMahee Regular" panose="020B0000000000000000" pitchFamily="34" charset="77"/>
            </a:endParaRPr>
          </a:p>
        </p:txBody>
      </p:sp>
      <p:sp>
        <p:nvSpPr>
          <p:cNvPr id="18" name="object 18"/>
          <p:cNvSpPr txBox="1">
            <a:spLocks noGrp="1"/>
          </p:cNvSpPr>
          <p:nvPr>
            <p:ph type="title"/>
          </p:nvPr>
        </p:nvSpPr>
        <p:spPr>
          <a:xfrm>
            <a:off x="571442" y="5484479"/>
            <a:ext cx="5880157" cy="667940"/>
          </a:xfrm>
          <a:prstGeom prst="rect">
            <a:avLst/>
          </a:prstGeom>
        </p:spPr>
        <p:txBody>
          <a:bodyPr vert="horz" wrap="square" lIns="0" tIns="9525" rIns="0" bIns="0" rtlCol="0" anchor="ctr">
            <a:spAutoFit/>
          </a:bodyPr>
          <a:lstStyle/>
          <a:p>
            <a:pPr marL="9525">
              <a:lnSpc>
                <a:spcPts val="1763"/>
              </a:lnSpc>
              <a:spcBef>
                <a:spcPts val="75"/>
              </a:spcBef>
            </a:pPr>
            <a:r>
              <a:rPr sz="2000" dirty="0"/>
              <a:t>Le</a:t>
            </a:r>
            <a:r>
              <a:rPr sz="2000" spc="-4" dirty="0"/>
              <a:t> risorse finanziarie </a:t>
            </a:r>
            <a:r>
              <a:rPr sz="2000" dirty="0"/>
              <a:t>per</a:t>
            </a:r>
            <a:r>
              <a:rPr sz="2000" spc="-4" dirty="0"/>
              <a:t> </a:t>
            </a:r>
            <a:r>
              <a:rPr sz="2000" spc="-8" dirty="0" err="1"/>
              <a:t>l’Italia</a:t>
            </a:r>
            <a:br>
              <a:rPr lang="it-IT" sz="2000" spc="-8" dirty="0"/>
            </a:br>
            <a:endParaRPr sz="2000" spc="-8" dirty="0"/>
          </a:p>
          <a:p>
            <a:pPr marL="9525">
              <a:lnSpc>
                <a:spcPts val="1223"/>
              </a:lnSpc>
            </a:pPr>
            <a:r>
              <a:rPr sz="2000" spc="-26" dirty="0"/>
              <a:t>P</a:t>
            </a:r>
            <a:r>
              <a:rPr sz="2000" spc="-30" dirty="0"/>
              <a:t>N</a:t>
            </a:r>
            <a:r>
              <a:rPr sz="2000" spc="-23" dirty="0"/>
              <a:t>RR</a:t>
            </a:r>
            <a:r>
              <a:rPr sz="2000" dirty="0"/>
              <a:t>,</a:t>
            </a:r>
            <a:r>
              <a:rPr sz="2000" spc="-23" dirty="0"/>
              <a:t> </a:t>
            </a:r>
            <a:r>
              <a:rPr sz="2000" spc="-26" dirty="0"/>
              <a:t>F</a:t>
            </a:r>
            <a:r>
              <a:rPr sz="2000" spc="-23" dirty="0"/>
              <a:t>ond</a:t>
            </a:r>
            <a:r>
              <a:rPr sz="2000" dirty="0"/>
              <a:t>o</a:t>
            </a:r>
            <a:r>
              <a:rPr sz="2000" spc="-34" dirty="0"/>
              <a:t> </a:t>
            </a:r>
            <a:r>
              <a:rPr sz="2000" spc="-23" dirty="0"/>
              <a:t>Co</a:t>
            </a:r>
            <a:r>
              <a:rPr sz="2000" spc="-30" dirty="0"/>
              <a:t>m</a:t>
            </a:r>
            <a:r>
              <a:rPr sz="2000" spc="-23" dirty="0"/>
              <a:t>p</a:t>
            </a:r>
            <a:r>
              <a:rPr sz="2000" spc="-8" dirty="0"/>
              <a:t>l</a:t>
            </a:r>
            <a:r>
              <a:rPr sz="2000" spc="-26" dirty="0"/>
              <a:t>e</a:t>
            </a:r>
            <a:r>
              <a:rPr sz="2000" spc="-30" dirty="0"/>
              <a:t>m</a:t>
            </a:r>
            <a:r>
              <a:rPr sz="2000" spc="-26" dirty="0"/>
              <a:t>e</a:t>
            </a:r>
            <a:r>
              <a:rPr sz="2000" spc="-30" dirty="0"/>
              <a:t>nt</a:t>
            </a:r>
            <a:r>
              <a:rPr sz="2000" spc="-23" dirty="0"/>
              <a:t>a</a:t>
            </a:r>
            <a:r>
              <a:rPr sz="2000" spc="-30" dirty="0"/>
              <a:t>r</a:t>
            </a:r>
            <a:r>
              <a:rPr sz="2000" spc="-26" dirty="0"/>
              <a:t>e</a:t>
            </a:r>
            <a:r>
              <a:rPr sz="2000" dirty="0"/>
              <a:t>,</a:t>
            </a:r>
            <a:r>
              <a:rPr sz="2000" spc="-23" dirty="0"/>
              <a:t> R</a:t>
            </a:r>
            <a:r>
              <a:rPr sz="2000" spc="-30" dirty="0"/>
              <a:t>E</a:t>
            </a:r>
            <a:r>
              <a:rPr sz="2000" spc="-41" dirty="0"/>
              <a:t>A</a:t>
            </a:r>
            <a:r>
              <a:rPr sz="2000" spc="-19" dirty="0"/>
              <a:t>C</a:t>
            </a:r>
            <a:r>
              <a:rPr sz="2000" dirty="0"/>
              <a:t>T</a:t>
            </a:r>
            <a:r>
              <a:rPr sz="2000" spc="-38" dirty="0"/>
              <a:t> </a:t>
            </a:r>
            <a:r>
              <a:rPr sz="2000" spc="-19" dirty="0"/>
              <a:t>E</a:t>
            </a:r>
            <a:r>
              <a:rPr sz="2000" dirty="0"/>
              <a:t>U</a:t>
            </a:r>
          </a:p>
        </p:txBody>
      </p:sp>
    </p:spTree>
    <p:extLst>
      <p:ext uri="{BB962C8B-B14F-4D97-AF65-F5344CB8AC3E}">
        <p14:creationId xmlns:p14="http://schemas.microsoft.com/office/powerpoint/2010/main" val="1414268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5100" y="906780"/>
            <a:ext cx="9718040" cy="5786120"/>
          </a:xfrm>
          <a:prstGeom prst="rect">
            <a:avLst/>
          </a:prstGeom>
        </p:spPr>
      </p:pic>
      <p:sp>
        <p:nvSpPr>
          <p:cNvPr id="3" name="object 3"/>
          <p:cNvSpPr txBox="1">
            <a:spLocks noGrp="1"/>
          </p:cNvSpPr>
          <p:nvPr>
            <p:ph type="title"/>
          </p:nvPr>
        </p:nvSpPr>
        <p:spPr>
          <a:xfrm>
            <a:off x="10081894" y="2730563"/>
            <a:ext cx="1898014" cy="721995"/>
          </a:xfrm>
          <a:prstGeom prst="rect">
            <a:avLst/>
          </a:prstGeom>
        </p:spPr>
        <p:txBody>
          <a:bodyPr vert="horz" wrap="square" lIns="0" tIns="12700" rIns="0" bIns="0" rtlCol="0">
            <a:spAutoFit/>
          </a:bodyPr>
          <a:lstStyle/>
          <a:p>
            <a:pPr algn="ctr">
              <a:lnSpc>
                <a:spcPts val="2740"/>
              </a:lnSpc>
              <a:spcBef>
                <a:spcPts val="100"/>
              </a:spcBef>
            </a:pPr>
            <a:r>
              <a:rPr sz="2400" b="1" dirty="0">
                <a:solidFill>
                  <a:schemeClr val="accent5">
                    <a:lumMod val="50000"/>
                  </a:schemeClr>
                </a:solidFill>
                <a:latin typeface="Calibri"/>
                <a:cs typeface="Calibri"/>
              </a:rPr>
              <a:t>Il</a:t>
            </a:r>
            <a:r>
              <a:rPr sz="2400" b="1" spc="-65" dirty="0">
                <a:solidFill>
                  <a:schemeClr val="accent5">
                    <a:lumMod val="50000"/>
                  </a:schemeClr>
                </a:solidFill>
                <a:latin typeface="Calibri"/>
                <a:cs typeface="Calibri"/>
              </a:rPr>
              <a:t> </a:t>
            </a:r>
            <a:r>
              <a:rPr sz="2400" b="1" spc="-10" dirty="0">
                <a:solidFill>
                  <a:schemeClr val="accent5">
                    <a:lumMod val="50000"/>
                  </a:schemeClr>
                </a:solidFill>
                <a:latin typeface="Calibri"/>
                <a:cs typeface="Calibri"/>
              </a:rPr>
              <a:t>legame</a:t>
            </a:r>
            <a:r>
              <a:rPr sz="2400" b="1" spc="-55" dirty="0">
                <a:solidFill>
                  <a:schemeClr val="accent5">
                    <a:lumMod val="50000"/>
                  </a:schemeClr>
                </a:solidFill>
                <a:latin typeface="Calibri"/>
                <a:cs typeface="Calibri"/>
              </a:rPr>
              <a:t> </a:t>
            </a:r>
            <a:r>
              <a:rPr sz="2400" b="1" dirty="0">
                <a:solidFill>
                  <a:schemeClr val="accent5">
                    <a:lumMod val="50000"/>
                  </a:schemeClr>
                </a:solidFill>
                <a:latin typeface="Calibri"/>
                <a:cs typeface="Calibri"/>
              </a:rPr>
              <a:t>con</a:t>
            </a:r>
            <a:r>
              <a:rPr sz="2400" b="1" spc="-65" dirty="0">
                <a:solidFill>
                  <a:schemeClr val="accent5">
                    <a:lumMod val="50000"/>
                  </a:schemeClr>
                </a:solidFill>
                <a:latin typeface="Calibri"/>
                <a:cs typeface="Calibri"/>
              </a:rPr>
              <a:t> </a:t>
            </a:r>
            <a:r>
              <a:rPr sz="2400" b="1" spc="-25" dirty="0">
                <a:solidFill>
                  <a:schemeClr val="accent5">
                    <a:lumMod val="50000"/>
                  </a:schemeClr>
                </a:solidFill>
                <a:latin typeface="Calibri"/>
                <a:cs typeface="Calibri"/>
              </a:rPr>
              <a:t>il</a:t>
            </a:r>
            <a:endParaRPr sz="2400" dirty="0">
              <a:solidFill>
                <a:schemeClr val="accent5">
                  <a:lumMod val="50000"/>
                </a:schemeClr>
              </a:solidFill>
              <a:latin typeface="Calibri"/>
              <a:cs typeface="Calibri"/>
            </a:endParaRPr>
          </a:p>
          <a:p>
            <a:pPr algn="ctr">
              <a:lnSpc>
                <a:spcPts val="2740"/>
              </a:lnSpc>
            </a:pPr>
            <a:r>
              <a:rPr sz="2400" b="1" spc="-20" dirty="0">
                <a:solidFill>
                  <a:schemeClr val="accent5">
                    <a:lumMod val="50000"/>
                  </a:schemeClr>
                </a:solidFill>
                <a:latin typeface="Calibri"/>
                <a:cs typeface="Calibri"/>
              </a:rPr>
              <a:t>PNRR</a:t>
            </a:r>
            <a:endParaRPr sz="2400" dirty="0">
              <a:solidFill>
                <a:schemeClr val="accent5">
                  <a:lumMod val="50000"/>
                </a:schemeClr>
              </a:solidFill>
              <a:latin typeface="Calibri"/>
              <a:cs typeface="Calibri"/>
            </a:endParaRPr>
          </a:p>
        </p:txBody>
      </p:sp>
      <p:sp>
        <p:nvSpPr>
          <p:cNvPr id="4" name="object 2">
            <a:extLst>
              <a:ext uri="{FF2B5EF4-FFF2-40B4-BE49-F238E27FC236}">
                <a16:creationId xmlns:a16="http://schemas.microsoft.com/office/drawing/2014/main" id="{4849BE1E-C8F1-E835-E95C-34403696385A}"/>
              </a:ext>
            </a:extLst>
          </p:cNvPr>
          <p:cNvSpPr txBox="1">
            <a:spLocks/>
          </p:cNvSpPr>
          <p:nvPr/>
        </p:nvSpPr>
        <p:spPr>
          <a:xfrm>
            <a:off x="3857670" y="165100"/>
            <a:ext cx="6670630" cy="317395"/>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2000" b="0" i="0" kern="1200">
                <a:solidFill>
                  <a:srgbClr val="092266"/>
                </a:solidFill>
                <a:latin typeface="Calibri"/>
                <a:ea typeface="+mj-ea"/>
                <a:cs typeface="Calibri"/>
              </a:defRPr>
            </a:lvl1pPr>
          </a:lstStyle>
          <a:p>
            <a:pPr marL="9525">
              <a:lnSpc>
                <a:spcPct val="100000"/>
              </a:lnSpc>
              <a:spcBef>
                <a:spcPts val="75"/>
              </a:spcBef>
            </a:pPr>
            <a:r>
              <a:rPr lang="it-IT"/>
              <a:t>Il</a:t>
            </a:r>
            <a:r>
              <a:rPr lang="it-IT" spc="-19"/>
              <a:t> </a:t>
            </a:r>
            <a:r>
              <a:rPr lang="it-IT" spc="-4"/>
              <a:t>funzionamento</a:t>
            </a:r>
            <a:r>
              <a:rPr lang="it-IT" spc="-11"/>
              <a:t> </a:t>
            </a:r>
            <a:r>
              <a:rPr lang="it-IT" spc="-4"/>
              <a:t>«performance</a:t>
            </a:r>
            <a:r>
              <a:rPr lang="it-IT" spc="-11"/>
              <a:t> </a:t>
            </a:r>
            <a:r>
              <a:rPr lang="it-IT"/>
              <a:t>based»</a:t>
            </a:r>
            <a:r>
              <a:rPr lang="it-IT" spc="-11"/>
              <a:t> </a:t>
            </a:r>
            <a:r>
              <a:rPr lang="it-IT"/>
              <a:t>del</a:t>
            </a:r>
            <a:r>
              <a:rPr lang="it-IT" spc="-15"/>
              <a:t> </a:t>
            </a:r>
            <a:r>
              <a:rPr lang="it-IT" spc="-4"/>
              <a:t>PNRR</a:t>
            </a:r>
            <a:endParaRPr lang="it-IT" spc="-4"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38722" y="194691"/>
            <a:ext cx="2598493" cy="286617"/>
          </a:xfrm>
          <a:prstGeom prst="rect">
            <a:avLst/>
          </a:prstGeom>
        </p:spPr>
        <p:txBody>
          <a:bodyPr vert="horz" wrap="square" lIns="0" tIns="9525" rIns="0" bIns="0" rtlCol="0">
            <a:spAutoFit/>
          </a:bodyPr>
          <a:lstStyle/>
          <a:p>
            <a:pPr marL="9525">
              <a:spcBef>
                <a:spcPts val="75"/>
              </a:spcBef>
            </a:pPr>
            <a:r>
              <a:rPr b="1" dirty="0">
                <a:solidFill>
                  <a:srgbClr val="960000"/>
                </a:solidFill>
                <a:latin typeface="Calibri"/>
                <a:cs typeface="Calibri"/>
              </a:rPr>
              <a:t>Un</a:t>
            </a:r>
            <a:r>
              <a:rPr b="1" spc="-15" dirty="0">
                <a:solidFill>
                  <a:srgbClr val="960000"/>
                </a:solidFill>
                <a:latin typeface="Calibri"/>
                <a:cs typeface="Calibri"/>
              </a:rPr>
              <a:t> </a:t>
            </a:r>
            <a:r>
              <a:rPr b="1" spc="-8" dirty="0">
                <a:solidFill>
                  <a:srgbClr val="960000"/>
                </a:solidFill>
                <a:latin typeface="Calibri"/>
                <a:cs typeface="Calibri"/>
              </a:rPr>
              <a:t>momento</a:t>
            </a:r>
            <a:r>
              <a:rPr b="1" spc="-11" dirty="0">
                <a:solidFill>
                  <a:srgbClr val="960000"/>
                </a:solidFill>
                <a:latin typeface="Calibri"/>
                <a:cs typeface="Calibri"/>
              </a:rPr>
              <a:t> </a:t>
            </a:r>
            <a:r>
              <a:rPr b="1" dirty="0">
                <a:solidFill>
                  <a:srgbClr val="960000"/>
                </a:solidFill>
                <a:latin typeface="Calibri"/>
                <a:cs typeface="Calibri"/>
              </a:rPr>
              <a:t>di</a:t>
            </a:r>
            <a:r>
              <a:rPr b="1" spc="-15" dirty="0">
                <a:solidFill>
                  <a:srgbClr val="960000"/>
                </a:solidFill>
                <a:latin typeface="Calibri"/>
                <a:cs typeface="Calibri"/>
              </a:rPr>
              <a:t> </a:t>
            </a:r>
            <a:r>
              <a:rPr b="1" spc="-4" dirty="0">
                <a:solidFill>
                  <a:srgbClr val="960000"/>
                </a:solidFill>
                <a:latin typeface="Calibri"/>
                <a:cs typeface="Calibri"/>
              </a:rPr>
              <a:t>riflessione</a:t>
            </a:r>
            <a:endParaRPr dirty="0">
              <a:latin typeface="Calibri"/>
              <a:cs typeface="Calibri"/>
            </a:endParaRPr>
          </a:p>
        </p:txBody>
      </p:sp>
      <p:sp>
        <p:nvSpPr>
          <p:cNvPr id="3" name="object 3"/>
          <p:cNvSpPr txBox="1">
            <a:spLocks noGrp="1"/>
          </p:cNvSpPr>
          <p:nvPr>
            <p:ph type="title"/>
          </p:nvPr>
        </p:nvSpPr>
        <p:spPr>
          <a:xfrm>
            <a:off x="811669" y="5478761"/>
            <a:ext cx="7052598" cy="317395"/>
          </a:xfrm>
          <a:prstGeom prst="rect">
            <a:avLst/>
          </a:prstGeom>
        </p:spPr>
        <p:txBody>
          <a:bodyPr vert="horz" wrap="square" lIns="0" tIns="9525" rIns="0" bIns="0" rtlCol="0" anchor="ctr">
            <a:spAutoFit/>
          </a:bodyPr>
          <a:lstStyle/>
          <a:p>
            <a:pPr marL="9525">
              <a:lnSpc>
                <a:spcPct val="100000"/>
              </a:lnSpc>
              <a:spcBef>
                <a:spcPts val="75"/>
              </a:spcBef>
            </a:pPr>
            <a:r>
              <a:rPr sz="2000" dirty="0"/>
              <a:t>I</a:t>
            </a:r>
            <a:r>
              <a:rPr sz="2000" spc="-8" dirty="0"/>
              <a:t> </a:t>
            </a:r>
            <a:r>
              <a:rPr sz="2000" spc="-4" dirty="0"/>
              <a:t>rischi</a:t>
            </a:r>
            <a:r>
              <a:rPr sz="2000" spc="-11" dirty="0"/>
              <a:t> </a:t>
            </a:r>
            <a:r>
              <a:rPr sz="2000" dirty="0"/>
              <a:t>di</a:t>
            </a:r>
            <a:r>
              <a:rPr sz="2000" spc="-15" dirty="0"/>
              <a:t> </a:t>
            </a:r>
            <a:r>
              <a:rPr sz="2000" spc="-8" dirty="0"/>
              <a:t>attuazione</a:t>
            </a:r>
            <a:r>
              <a:rPr sz="2000" spc="-4" dirty="0"/>
              <a:t> </a:t>
            </a:r>
            <a:r>
              <a:rPr sz="2000" dirty="0"/>
              <a:t>del</a:t>
            </a:r>
            <a:r>
              <a:rPr sz="2000" spc="-15" dirty="0"/>
              <a:t> </a:t>
            </a:r>
            <a:r>
              <a:rPr sz="2000" spc="-4" dirty="0"/>
              <a:t>PNRR</a:t>
            </a:r>
          </a:p>
        </p:txBody>
      </p:sp>
      <p:sp>
        <p:nvSpPr>
          <p:cNvPr id="4" name="object 4"/>
          <p:cNvSpPr txBox="1"/>
          <p:nvPr/>
        </p:nvSpPr>
        <p:spPr>
          <a:xfrm>
            <a:off x="227015" y="1061844"/>
            <a:ext cx="5410200" cy="2958791"/>
          </a:xfrm>
          <a:prstGeom prst="rect">
            <a:avLst/>
          </a:prstGeom>
        </p:spPr>
        <p:txBody>
          <a:bodyPr vert="horz" wrap="square" lIns="0" tIns="7144" rIns="0" bIns="0" rtlCol="0">
            <a:spAutoFit/>
          </a:bodyPr>
          <a:lstStyle/>
          <a:p>
            <a:pPr marL="9525" marR="64770">
              <a:lnSpc>
                <a:spcPct val="101400"/>
              </a:lnSpc>
              <a:spcBef>
                <a:spcPts val="56"/>
              </a:spcBef>
            </a:pPr>
            <a:r>
              <a:rPr dirty="0">
                <a:solidFill>
                  <a:srgbClr val="2B4390"/>
                </a:solidFill>
                <a:latin typeface="MuktaMahee Regular" panose="020B0000000000000000" pitchFamily="34" charset="77"/>
                <a:cs typeface="MuktaMahee Regular" panose="020B0000000000000000" pitchFamily="34" charset="77"/>
              </a:rPr>
              <a:t>I </a:t>
            </a:r>
            <a:r>
              <a:rPr spc="-4" dirty="0">
                <a:solidFill>
                  <a:srgbClr val="2B4390"/>
                </a:solidFill>
                <a:latin typeface="MuktaMahee Regular" panose="020B0000000000000000" pitchFamily="34" charset="77"/>
                <a:cs typeface="MuktaMahee Regular" panose="020B0000000000000000" pitchFamily="34" charset="77"/>
              </a:rPr>
              <a:t>pagamenti dell’Unione Europea </a:t>
            </a:r>
            <a:r>
              <a:rPr dirty="0">
                <a:solidFill>
                  <a:srgbClr val="2B4390"/>
                </a:solidFill>
                <a:latin typeface="MuktaMahee Regular" panose="020B0000000000000000" pitchFamily="34" charset="77"/>
                <a:cs typeface="MuktaMahee Regular" panose="020B0000000000000000" pitchFamily="34" charset="77"/>
              </a:rPr>
              <a:t> </a:t>
            </a:r>
            <a:r>
              <a:rPr spc="-11" dirty="0">
                <a:solidFill>
                  <a:srgbClr val="2B4390"/>
                </a:solidFill>
                <a:latin typeface="MuktaMahee Regular" panose="020B0000000000000000" pitchFamily="34" charset="77"/>
                <a:cs typeface="MuktaMahee Regular" panose="020B0000000000000000" pitchFamily="34" charset="77"/>
              </a:rPr>
              <a:t>nell’ambito </a:t>
            </a:r>
            <a:r>
              <a:rPr dirty="0">
                <a:solidFill>
                  <a:srgbClr val="2B4390"/>
                </a:solidFill>
                <a:latin typeface="MuktaMahee Regular" panose="020B0000000000000000" pitchFamily="34" charset="77"/>
                <a:cs typeface="MuktaMahee Regular" panose="020B0000000000000000" pitchFamily="34" charset="77"/>
              </a:rPr>
              <a:t>del </a:t>
            </a:r>
            <a:r>
              <a:rPr spc="-4" dirty="0">
                <a:solidFill>
                  <a:srgbClr val="2B4390"/>
                </a:solidFill>
                <a:latin typeface="MuktaMahee Regular" panose="020B0000000000000000" pitchFamily="34" charset="77"/>
                <a:cs typeface="MuktaMahee Regular" panose="020B0000000000000000" pitchFamily="34" charset="77"/>
              </a:rPr>
              <a:t>PNRR sono </a:t>
            </a:r>
            <a:r>
              <a:rPr dirty="0">
                <a:solidFill>
                  <a:srgbClr val="2B4390"/>
                </a:solidFill>
                <a:latin typeface="MuktaMahee Regular" panose="020B0000000000000000" pitchFamily="34" charset="77"/>
                <a:cs typeface="MuktaMahee Regular" panose="020B0000000000000000" pitchFamily="34" charset="77"/>
              </a:rPr>
              <a:t>dunque </a:t>
            </a:r>
            <a:r>
              <a:rPr spc="4" dirty="0">
                <a:solidFill>
                  <a:srgbClr val="2B4390"/>
                </a:solidFill>
                <a:latin typeface="MuktaMahee Regular" panose="020B0000000000000000" pitchFamily="34" charset="77"/>
                <a:cs typeface="MuktaMahee Regular" panose="020B0000000000000000" pitchFamily="34" charset="77"/>
              </a:rPr>
              <a:t> </a:t>
            </a:r>
            <a:r>
              <a:rPr spc="-4" dirty="0">
                <a:solidFill>
                  <a:srgbClr val="2B4390"/>
                </a:solidFill>
                <a:latin typeface="MuktaMahee Regular" panose="020B0000000000000000" pitchFamily="34" charset="77"/>
                <a:cs typeface="MuktaMahee Regular" panose="020B0000000000000000" pitchFamily="34" charset="77"/>
              </a:rPr>
              <a:t>legati</a:t>
            </a:r>
            <a:r>
              <a:rPr spc="-23" dirty="0">
                <a:solidFill>
                  <a:srgbClr val="2B4390"/>
                </a:solidFill>
                <a:latin typeface="MuktaMahee Regular" panose="020B0000000000000000" pitchFamily="34" charset="77"/>
                <a:cs typeface="MuktaMahee Regular" panose="020B0000000000000000" pitchFamily="34" charset="77"/>
              </a:rPr>
              <a:t> </a:t>
            </a:r>
            <a:r>
              <a:rPr dirty="0">
                <a:solidFill>
                  <a:srgbClr val="2B4390"/>
                </a:solidFill>
                <a:latin typeface="MuktaMahee Regular" panose="020B0000000000000000" pitchFamily="34" charset="77"/>
                <a:cs typeface="MuktaMahee Regular" panose="020B0000000000000000" pitchFamily="34" charset="77"/>
              </a:rPr>
              <a:t>al</a:t>
            </a:r>
            <a:r>
              <a:rPr spc="-15" dirty="0">
                <a:solidFill>
                  <a:srgbClr val="2B4390"/>
                </a:solidFill>
                <a:latin typeface="MuktaMahee Regular" panose="020B0000000000000000" pitchFamily="34" charset="77"/>
                <a:cs typeface="MuktaMahee Regular" panose="020B0000000000000000" pitchFamily="34" charset="77"/>
              </a:rPr>
              <a:t> </a:t>
            </a:r>
            <a:r>
              <a:rPr spc="-4" dirty="0">
                <a:solidFill>
                  <a:srgbClr val="2B4390"/>
                </a:solidFill>
                <a:latin typeface="MuktaMahee Regular" panose="020B0000000000000000" pitchFamily="34" charset="77"/>
                <a:cs typeface="MuktaMahee Regular" panose="020B0000000000000000" pitchFamily="34" charset="77"/>
              </a:rPr>
              <a:t>conseguimento</a:t>
            </a:r>
            <a:r>
              <a:rPr spc="-19" dirty="0">
                <a:solidFill>
                  <a:srgbClr val="2B4390"/>
                </a:solidFill>
                <a:latin typeface="MuktaMahee Regular" panose="020B0000000000000000" pitchFamily="34" charset="77"/>
                <a:cs typeface="MuktaMahee Regular" panose="020B0000000000000000" pitchFamily="34" charset="77"/>
              </a:rPr>
              <a:t> </a:t>
            </a:r>
            <a:r>
              <a:rPr dirty="0">
                <a:solidFill>
                  <a:srgbClr val="2B4390"/>
                </a:solidFill>
                <a:latin typeface="MuktaMahee Regular" panose="020B0000000000000000" pitchFamily="34" charset="77"/>
                <a:cs typeface="MuktaMahee Regular" panose="020B0000000000000000" pitchFamily="34" charset="77"/>
              </a:rPr>
              <a:t>di</a:t>
            </a:r>
            <a:r>
              <a:rPr spc="-19" dirty="0">
                <a:solidFill>
                  <a:srgbClr val="2B4390"/>
                </a:solidFill>
                <a:latin typeface="MuktaMahee Regular" panose="020B0000000000000000" pitchFamily="34" charset="77"/>
                <a:cs typeface="MuktaMahee Regular" panose="020B0000000000000000" pitchFamily="34" charset="77"/>
              </a:rPr>
              <a:t> </a:t>
            </a:r>
            <a:r>
              <a:rPr spc="-4" dirty="0">
                <a:solidFill>
                  <a:srgbClr val="2B4390"/>
                </a:solidFill>
                <a:latin typeface="MuktaMahee Regular" panose="020B0000000000000000" pitchFamily="34" charset="77"/>
                <a:cs typeface="MuktaMahee Regular" panose="020B0000000000000000" pitchFamily="34" charset="77"/>
              </a:rPr>
              <a:t>milestone </a:t>
            </a:r>
            <a:r>
              <a:rPr spc="-225" dirty="0">
                <a:solidFill>
                  <a:srgbClr val="2B4390"/>
                </a:solidFill>
                <a:latin typeface="MuktaMahee Regular" panose="020B0000000000000000" pitchFamily="34" charset="77"/>
                <a:cs typeface="MuktaMahee Regular" panose="020B0000000000000000" pitchFamily="34" charset="77"/>
              </a:rPr>
              <a:t> </a:t>
            </a:r>
            <a:r>
              <a:rPr dirty="0">
                <a:solidFill>
                  <a:srgbClr val="2B4390"/>
                </a:solidFill>
                <a:latin typeface="MuktaMahee Regular" panose="020B0000000000000000" pitchFamily="34" charset="77"/>
                <a:cs typeface="MuktaMahee Regular" panose="020B0000000000000000" pitchFamily="34" charset="77"/>
              </a:rPr>
              <a:t>e</a:t>
            </a:r>
            <a:r>
              <a:rPr spc="-11" dirty="0">
                <a:solidFill>
                  <a:srgbClr val="2B4390"/>
                </a:solidFill>
                <a:latin typeface="MuktaMahee Regular" panose="020B0000000000000000" pitchFamily="34" charset="77"/>
                <a:cs typeface="MuktaMahee Regular" panose="020B0000000000000000" pitchFamily="34" charset="77"/>
              </a:rPr>
              <a:t> </a:t>
            </a:r>
            <a:r>
              <a:rPr spc="-8" dirty="0">
                <a:solidFill>
                  <a:srgbClr val="2B4390"/>
                </a:solidFill>
                <a:latin typeface="MuktaMahee Regular" panose="020B0000000000000000" pitchFamily="34" charset="77"/>
                <a:cs typeface="MuktaMahee Regular" panose="020B0000000000000000" pitchFamily="34" charset="77"/>
              </a:rPr>
              <a:t>target, </a:t>
            </a:r>
            <a:r>
              <a:rPr u="sng" spc="-4" dirty="0">
                <a:solidFill>
                  <a:srgbClr val="2B4390"/>
                </a:solidFill>
                <a:uFill>
                  <a:solidFill>
                    <a:srgbClr val="2B4390"/>
                  </a:solidFill>
                </a:uFill>
                <a:latin typeface="MuktaMahee Regular" panose="020B0000000000000000" pitchFamily="34" charset="77"/>
                <a:cs typeface="MuktaMahee Regular" panose="020B0000000000000000" pitchFamily="34" charset="77"/>
              </a:rPr>
              <a:t>non</a:t>
            </a:r>
            <a:r>
              <a:rPr spc="-8" dirty="0">
                <a:solidFill>
                  <a:srgbClr val="2B4390"/>
                </a:solidFill>
                <a:latin typeface="MuktaMahee Regular" panose="020B0000000000000000" pitchFamily="34" charset="77"/>
                <a:cs typeface="MuktaMahee Regular" panose="020B0000000000000000" pitchFamily="34" charset="77"/>
              </a:rPr>
              <a:t> </a:t>
            </a:r>
            <a:r>
              <a:rPr dirty="0">
                <a:solidFill>
                  <a:srgbClr val="2B4390"/>
                </a:solidFill>
                <a:latin typeface="MuktaMahee Regular" panose="020B0000000000000000" pitchFamily="34" charset="77"/>
                <a:cs typeface="MuktaMahee Regular" panose="020B0000000000000000" pitchFamily="34" charset="77"/>
              </a:rPr>
              <a:t>alle</a:t>
            </a:r>
            <a:r>
              <a:rPr spc="-8" dirty="0">
                <a:solidFill>
                  <a:srgbClr val="2B4390"/>
                </a:solidFill>
                <a:latin typeface="MuktaMahee Regular" panose="020B0000000000000000" pitchFamily="34" charset="77"/>
                <a:cs typeface="MuktaMahee Regular" panose="020B0000000000000000" pitchFamily="34" charset="77"/>
              </a:rPr>
              <a:t> </a:t>
            </a:r>
            <a:r>
              <a:rPr dirty="0">
                <a:solidFill>
                  <a:srgbClr val="2B4390"/>
                </a:solidFill>
                <a:latin typeface="MuktaMahee Regular" panose="020B0000000000000000" pitchFamily="34" charset="77"/>
                <a:cs typeface="MuktaMahee Regular" panose="020B0000000000000000" pitchFamily="34" charset="77"/>
              </a:rPr>
              <a:t>spese</a:t>
            </a:r>
            <a:r>
              <a:rPr spc="-8" dirty="0">
                <a:solidFill>
                  <a:srgbClr val="2B4390"/>
                </a:solidFill>
                <a:latin typeface="MuktaMahee Regular" panose="020B0000000000000000" pitchFamily="34" charset="77"/>
                <a:cs typeface="MuktaMahee Regular" panose="020B0000000000000000" pitchFamily="34" charset="77"/>
              </a:rPr>
              <a:t> </a:t>
            </a:r>
            <a:r>
              <a:rPr spc="-4" dirty="0">
                <a:solidFill>
                  <a:srgbClr val="2B4390"/>
                </a:solidFill>
                <a:latin typeface="MuktaMahee Regular" panose="020B0000000000000000" pitchFamily="34" charset="77"/>
                <a:cs typeface="MuktaMahee Regular" panose="020B0000000000000000" pitchFamily="34" charset="77"/>
              </a:rPr>
              <a:t>sostenute.</a:t>
            </a:r>
            <a:endParaRPr dirty="0">
              <a:latin typeface="MuktaMahee Regular" panose="020B0000000000000000" pitchFamily="34" charset="77"/>
              <a:cs typeface="MuktaMahee Regular" panose="020B0000000000000000" pitchFamily="34" charset="77"/>
            </a:endParaRPr>
          </a:p>
          <a:p>
            <a:pPr marL="9525" marR="3810" algn="just">
              <a:lnSpc>
                <a:spcPct val="101400"/>
              </a:lnSpc>
              <a:spcBef>
                <a:spcPts val="360"/>
              </a:spcBef>
            </a:pPr>
            <a:r>
              <a:rPr spc="-4" dirty="0">
                <a:solidFill>
                  <a:srgbClr val="2B4390"/>
                </a:solidFill>
                <a:latin typeface="MuktaMahee Regular" panose="020B0000000000000000" pitchFamily="34" charset="77"/>
                <a:cs typeface="MuktaMahee Regular" panose="020B0000000000000000" pitchFamily="34" charset="77"/>
              </a:rPr>
              <a:t>La Commissione Europea </a:t>
            </a:r>
            <a:r>
              <a:rPr spc="-8" dirty="0" err="1">
                <a:solidFill>
                  <a:srgbClr val="2B4390"/>
                </a:solidFill>
                <a:latin typeface="MuktaMahee Regular" panose="020B0000000000000000" pitchFamily="34" charset="77"/>
                <a:cs typeface="MuktaMahee Regular" panose="020B0000000000000000" pitchFamily="34" charset="77"/>
              </a:rPr>
              <a:t>autorizza</a:t>
            </a:r>
            <a:r>
              <a:rPr spc="-8" dirty="0">
                <a:solidFill>
                  <a:srgbClr val="2B4390"/>
                </a:solidFill>
                <a:latin typeface="MuktaMahee Regular" panose="020B0000000000000000" pitchFamily="34" charset="77"/>
                <a:cs typeface="MuktaMahee Regular" panose="020B0000000000000000" pitchFamily="34" charset="77"/>
              </a:rPr>
              <a:t> </a:t>
            </a:r>
            <a:r>
              <a:rPr dirty="0">
                <a:solidFill>
                  <a:srgbClr val="2B4390"/>
                </a:solidFill>
                <a:latin typeface="MuktaMahee Regular" panose="020B0000000000000000" pitchFamily="34" charset="77"/>
                <a:cs typeface="MuktaMahee Regular" panose="020B0000000000000000" pitchFamily="34" charset="77"/>
              </a:rPr>
              <a:t>le</a:t>
            </a:r>
            <a:r>
              <a:rPr spc="4" dirty="0">
                <a:solidFill>
                  <a:srgbClr val="2B4390"/>
                </a:solidFill>
                <a:latin typeface="MuktaMahee Regular" panose="020B0000000000000000" pitchFamily="34" charset="77"/>
                <a:cs typeface="MuktaMahee Regular" panose="020B0000000000000000" pitchFamily="34" charset="77"/>
              </a:rPr>
              <a:t> </a:t>
            </a:r>
            <a:r>
              <a:rPr spc="-4" dirty="0">
                <a:solidFill>
                  <a:srgbClr val="2B4390"/>
                </a:solidFill>
                <a:latin typeface="MuktaMahee Regular" panose="020B0000000000000000" pitchFamily="34" charset="77"/>
                <a:cs typeface="MuktaMahee Regular" panose="020B0000000000000000" pitchFamily="34" charset="77"/>
              </a:rPr>
              <a:t>liquidazioni </a:t>
            </a:r>
            <a:r>
              <a:rPr dirty="0">
                <a:solidFill>
                  <a:srgbClr val="2B4390"/>
                </a:solidFill>
                <a:latin typeface="MuktaMahee Regular" panose="020B0000000000000000" pitchFamily="34" charset="77"/>
                <a:cs typeface="MuktaMahee Regular" panose="020B0000000000000000" pitchFamily="34" charset="77"/>
              </a:rPr>
              <a:t>sulla base del </a:t>
            </a:r>
            <a:r>
              <a:rPr spc="-4" dirty="0">
                <a:solidFill>
                  <a:srgbClr val="2B4390"/>
                </a:solidFill>
                <a:latin typeface="MuktaMahee Regular" panose="020B0000000000000000" pitchFamily="34" charset="77"/>
                <a:cs typeface="MuktaMahee Regular" panose="020B0000000000000000" pitchFamily="34" charset="77"/>
              </a:rPr>
              <a:t>milestone </a:t>
            </a:r>
            <a:r>
              <a:rPr dirty="0">
                <a:solidFill>
                  <a:srgbClr val="2B4390"/>
                </a:solidFill>
                <a:latin typeface="MuktaMahee Regular" panose="020B0000000000000000" pitchFamily="34" charset="77"/>
                <a:cs typeface="MuktaMahee Regular" panose="020B0000000000000000" pitchFamily="34" charset="77"/>
              </a:rPr>
              <a:t>e </a:t>
            </a:r>
            <a:r>
              <a:rPr spc="-229" dirty="0">
                <a:solidFill>
                  <a:srgbClr val="2B4390"/>
                </a:solidFill>
                <a:latin typeface="MuktaMahee Regular" panose="020B0000000000000000" pitchFamily="34" charset="77"/>
                <a:cs typeface="MuktaMahee Regular" panose="020B0000000000000000" pitchFamily="34" charset="77"/>
              </a:rPr>
              <a:t> </a:t>
            </a:r>
            <a:r>
              <a:rPr dirty="0">
                <a:solidFill>
                  <a:srgbClr val="2B4390"/>
                </a:solidFill>
                <a:latin typeface="MuktaMahee Regular" panose="020B0000000000000000" pitchFamily="34" charset="77"/>
                <a:cs typeface="MuktaMahee Regular" panose="020B0000000000000000" pitchFamily="34" charset="77"/>
              </a:rPr>
              <a:t>dei</a:t>
            </a:r>
            <a:r>
              <a:rPr spc="-8" dirty="0">
                <a:solidFill>
                  <a:srgbClr val="2B4390"/>
                </a:solidFill>
                <a:latin typeface="MuktaMahee Regular" panose="020B0000000000000000" pitchFamily="34" charset="77"/>
                <a:cs typeface="MuktaMahee Regular" panose="020B0000000000000000" pitchFamily="34" charset="77"/>
              </a:rPr>
              <a:t> target</a:t>
            </a:r>
            <a:r>
              <a:rPr dirty="0">
                <a:solidFill>
                  <a:srgbClr val="2B4390"/>
                </a:solidFill>
                <a:latin typeface="MuktaMahee Regular" panose="020B0000000000000000" pitchFamily="34" charset="77"/>
                <a:cs typeface="MuktaMahee Regular" panose="020B0000000000000000" pitchFamily="34" charset="77"/>
              </a:rPr>
              <a:t> </a:t>
            </a:r>
            <a:r>
              <a:rPr spc="-8" dirty="0">
                <a:solidFill>
                  <a:srgbClr val="2B4390"/>
                </a:solidFill>
                <a:latin typeface="MuktaMahee Regular" panose="020B0000000000000000" pitchFamily="34" charset="77"/>
                <a:cs typeface="MuktaMahee Regular" panose="020B0000000000000000" pitchFamily="34" charset="77"/>
              </a:rPr>
              <a:t>concordati.</a:t>
            </a:r>
            <a:endParaRPr dirty="0">
              <a:latin typeface="MuktaMahee Regular" panose="020B0000000000000000" pitchFamily="34" charset="77"/>
              <a:cs typeface="MuktaMahee Regular" panose="020B0000000000000000" pitchFamily="34" charset="77"/>
            </a:endParaRPr>
          </a:p>
          <a:p>
            <a:pPr marL="9525" marR="5715">
              <a:lnSpc>
                <a:spcPct val="99000"/>
              </a:lnSpc>
              <a:spcBef>
                <a:spcPts val="480"/>
              </a:spcBef>
            </a:pPr>
            <a:r>
              <a:rPr spc="-19" dirty="0">
                <a:solidFill>
                  <a:srgbClr val="2B4390"/>
                </a:solidFill>
                <a:latin typeface="MuktaMahee Regular" panose="020B0000000000000000" pitchFamily="34" charset="77"/>
                <a:cs typeface="MuktaMahee Regular" panose="020B0000000000000000" pitchFamily="34" charset="77"/>
              </a:rPr>
              <a:t>L’efficienza</a:t>
            </a:r>
            <a:r>
              <a:rPr spc="-8" dirty="0">
                <a:solidFill>
                  <a:srgbClr val="2B4390"/>
                </a:solidFill>
                <a:latin typeface="MuktaMahee Regular" panose="020B0000000000000000" pitchFamily="34" charset="77"/>
                <a:cs typeface="MuktaMahee Regular" panose="020B0000000000000000" pitchFamily="34" charset="77"/>
              </a:rPr>
              <a:t> </a:t>
            </a:r>
            <a:r>
              <a:rPr dirty="0">
                <a:solidFill>
                  <a:srgbClr val="2B4390"/>
                </a:solidFill>
                <a:latin typeface="MuktaMahee Regular" panose="020B0000000000000000" pitchFamily="34" charset="77"/>
                <a:cs typeface="MuktaMahee Regular" panose="020B0000000000000000" pitchFamily="34" charset="77"/>
              </a:rPr>
              <a:t>delle</a:t>
            </a:r>
            <a:r>
              <a:rPr spc="-4" dirty="0">
                <a:solidFill>
                  <a:srgbClr val="2B4390"/>
                </a:solidFill>
                <a:latin typeface="MuktaMahee Regular" panose="020B0000000000000000" pitchFamily="34" charset="77"/>
                <a:cs typeface="MuktaMahee Regular" panose="020B0000000000000000" pitchFamily="34" charset="77"/>
              </a:rPr>
              <a:t> </a:t>
            </a:r>
            <a:r>
              <a:rPr spc="-8" dirty="0">
                <a:solidFill>
                  <a:srgbClr val="2B4390"/>
                </a:solidFill>
                <a:latin typeface="MuktaMahee Regular" panose="020B0000000000000000" pitchFamily="34" charset="77"/>
                <a:cs typeface="MuktaMahee Regular" panose="020B0000000000000000" pitchFamily="34" charset="77"/>
              </a:rPr>
              <a:t>procedure </a:t>
            </a:r>
            <a:r>
              <a:rPr dirty="0">
                <a:solidFill>
                  <a:srgbClr val="2B4390"/>
                </a:solidFill>
                <a:latin typeface="MuktaMahee Regular" panose="020B0000000000000000" pitchFamily="34" charset="77"/>
                <a:cs typeface="MuktaMahee Regular" panose="020B0000000000000000" pitchFamily="34" charset="77"/>
              </a:rPr>
              <a:t>di </a:t>
            </a:r>
            <a:r>
              <a:rPr spc="4" dirty="0">
                <a:solidFill>
                  <a:srgbClr val="2B4390"/>
                </a:solidFill>
                <a:latin typeface="MuktaMahee Regular" panose="020B0000000000000000" pitchFamily="34" charset="77"/>
                <a:cs typeface="MuktaMahee Regular" panose="020B0000000000000000" pitchFamily="34" charset="77"/>
              </a:rPr>
              <a:t> </a:t>
            </a:r>
            <a:r>
              <a:rPr spc="-4" dirty="0">
                <a:solidFill>
                  <a:srgbClr val="2B4390"/>
                </a:solidFill>
                <a:latin typeface="MuktaMahee Regular" panose="020B0000000000000000" pitchFamily="34" charset="77"/>
                <a:cs typeface="MuktaMahee Regular" panose="020B0000000000000000" pitchFamily="34" charset="77"/>
              </a:rPr>
              <a:t>identificazione,</a:t>
            </a:r>
            <a:r>
              <a:rPr spc="-8" dirty="0">
                <a:solidFill>
                  <a:srgbClr val="2B4390"/>
                </a:solidFill>
                <a:latin typeface="MuktaMahee Regular" panose="020B0000000000000000" pitchFamily="34" charset="77"/>
                <a:cs typeface="MuktaMahee Regular" panose="020B0000000000000000" pitchFamily="34" charset="77"/>
              </a:rPr>
              <a:t> formulazione</a:t>
            </a:r>
            <a:r>
              <a:rPr spc="-4" dirty="0">
                <a:solidFill>
                  <a:srgbClr val="2B4390"/>
                </a:solidFill>
                <a:latin typeface="MuktaMahee Regular" panose="020B0000000000000000" pitchFamily="34" charset="77"/>
                <a:cs typeface="MuktaMahee Regular" panose="020B0000000000000000" pitchFamily="34" charset="77"/>
              </a:rPr>
              <a:t> </a:t>
            </a:r>
            <a:r>
              <a:rPr dirty="0">
                <a:solidFill>
                  <a:srgbClr val="2B4390"/>
                </a:solidFill>
                <a:latin typeface="MuktaMahee Regular" panose="020B0000000000000000" pitchFamily="34" charset="77"/>
                <a:cs typeface="MuktaMahee Regular" panose="020B0000000000000000" pitchFamily="34" charset="77"/>
              </a:rPr>
              <a:t>e </a:t>
            </a:r>
            <a:r>
              <a:rPr spc="4" dirty="0">
                <a:solidFill>
                  <a:srgbClr val="2B4390"/>
                </a:solidFill>
                <a:latin typeface="MuktaMahee Regular" panose="020B0000000000000000" pitchFamily="34" charset="77"/>
                <a:cs typeface="MuktaMahee Regular" panose="020B0000000000000000" pitchFamily="34" charset="77"/>
              </a:rPr>
              <a:t> </a:t>
            </a:r>
            <a:r>
              <a:rPr spc="-4" dirty="0">
                <a:solidFill>
                  <a:srgbClr val="2B4390"/>
                </a:solidFill>
                <a:latin typeface="MuktaMahee Regular" panose="020B0000000000000000" pitchFamily="34" charset="77"/>
                <a:cs typeface="MuktaMahee Regular" panose="020B0000000000000000" pitchFamily="34" charset="77"/>
              </a:rPr>
              <a:t>attuazione </a:t>
            </a:r>
            <a:r>
              <a:rPr dirty="0">
                <a:solidFill>
                  <a:srgbClr val="2B4390"/>
                </a:solidFill>
                <a:latin typeface="MuktaMahee Regular" panose="020B0000000000000000" pitchFamily="34" charset="77"/>
                <a:cs typeface="MuktaMahee Regular" panose="020B0000000000000000" pitchFamily="34" charset="77"/>
              </a:rPr>
              <a:t>dei </a:t>
            </a:r>
            <a:r>
              <a:rPr spc="-8" dirty="0">
                <a:solidFill>
                  <a:srgbClr val="2B4390"/>
                </a:solidFill>
                <a:latin typeface="MuktaMahee Regular" panose="020B0000000000000000" pitchFamily="34" charset="77"/>
                <a:cs typeface="MuktaMahee Regular" panose="020B0000000000000000" pitchFamily="34" charset="77"/>
              </a:rPr>
              <a:t>progetti diventa </a:t>
            </a:r>
            <a:r>
              <a:rPr dirty="0">
                <a:solidFill>
                  <a:srgbClr val="2B4390"/>
                </a:solidFill>
                <a:latin typeface="MuktaMahee Regular" panose="020B0000000000000000" pitchFamily="34" charset="77"/>
                <a:cs typeface="MuktaMahee Regular" panose="020B0000000000000000" pitchFamily="34" charset="77"/>
              </a:rPr>
              <a:t>quindi </a:t>
            </a:r>
            <a:r>
              <a:rPr spc="-229" dirty="0">
                <a:solidFill>
                  <a:srgbClr val="2B4390"/>
                </a:solidFill>
                <a:latin typeface="MuktaMahee Regular" panose="020B0000000000000000" pitchFamily="34" charset="77"/>
                <a:cs typeface="MuktaMahee Regular" panose="020B0000000000000000" pitchFamily="34" charset="77"/>
              </a:rPr>
              <a:t> </a:t>
            </a:r>
            <a:r>
              <a:rPr dirty="0">
                <a:solidFill>
                  <a:srgbClr val="2B4390"/>
                </a:solidFill>
                <a:latin typeface="MuktaMahee Regular" panose="020B0000000000000000" pitchFamily="34" charset="77"/>
                <a:cs typeface="MuktaMahee Regular" panose="020B0000000000000000" pitchFamily="34" charset="77"/>
              </a:rPr>
              <a:t>una</a:t>
            </a:r>
            <a:r>
              <a:rPr spc="-8" dirty="0">
                <a:solidFill>
                  <a:srgbClr val="2B4390"/>
                </a:solidFill>
                <a:latin typeface="MuktaMahee Regular" panose="020B0000000000000000" pitchFamily="34" charset="77"/>
                <a:cs typeface="MuktaMahee Regular" panose="020B0000000000000000" pitchFamily="34" charset="77"/>
              </a:rPr>
              <a:t> </a:t>
            </a:r>
            <a:r>
              <a:rPr spc="-4" dirty="0">
                <a:solidFill>
                  <a:srgbClr val="2B4390"/>
                </a:solidFill>
                <a:latin typeface="MuktaMahee Regular" panose="020B0000000000000000" pitchFamily="34" charset="77"/>
                <a:cs typeface="MuktaMahee Regular" panose="020B0000000000000000" pitchFamily="34" charset="77"/>
              </a:rPr>
              <a:t>variabile chiave.</a:t>
            </a:r>
            <a:endParaRPr dirty="0">
              <a:latin typeface="MuktaMahee Regular" panose="020B0000000000000000" pitchFamily="34" charset="77"/>
              <a:cs typeface="MuktaMahee Regular" panose="020B0000000000000000" pitchFamily="34" charset="77"/>
            </a:endParaRPr>
          </a:p>
          <a:p>
            <a:pPr marL="9525" marR="221456">
              <a:lnSpc>
                <a:spcPct val="101400"/>
              </a:lnSpc>
              <a:spcBef>
                <a:spcPts val="450"/>
              </a:spcBef>
            </a:pPr>
            <a:r>
              <a:rPr dirty="0">
                <a:solidFill>
                  <a:srgbClr val="2B4390"/>
                </a:solidFill>
                <a:latin typeface="MuktaMahee Regular" panose="020B0000000000000000" pitchFamily="34" charset="77"/>
                <a:cs typeface="MuktaMahee Regular" panose="020B0000000000000000" pitchFamily="34" charset="77"/>
              </a:rPr>
              <a:t>Ma sulla base dei </a:t>
            </a:r>
            <a:r>
              <a:rPr spc="-4" dirty="0">
                <a:solidFill>
                  <a:srgbClr val="2B4390"/>
                </a:solidFill>
                <a:latin typeface="MuktaMahee Regular" panose="020B0000000000000000" pitchFamily="34" charset="77"/>
                <a:cs typeface="MuktaMahee Regular" panose="020B0000000000000000" pitchFamily="34" charset="77"/>
              </a:rPr>
              <a:t>dati osservati </a:t>
            </a:r>
            <a:r>
              <a:rPr dirty="0">
                <a:solidFill>
                  <a:srgbClr val="2B4390"/>
                </a:solidFill>
                <a:latin typeface="MuktaMahee Regular" panose="020B0000000000000000" pitchFamily="34" charset="77"/>
                <a:cs typeface="MuktaMahee Regular" panose="020B0000000000000000" pitchFamily="34" charset="77"/>
              </a:rPr>
              <a:t> </a:t>
            </a:r>
            <a:r>
              <a:rPr spc="-11" dirty="0">
                <a:solidFill>
                  <a:srgbClr val="2B4390"/>
                </a:solidFill>
                <a:latin typeface="MuktaMahee Regular" panose="020B0000000000000000" pitchFamily="34" charset="77"/>
                <a:cs typeface="MuktaMahee Regular" panose="020B0000000000000000" pitchFamily="34" charset="77"/>
              </a:rPr>
              <a:t>sull’efficienza</a:t>
            </a:r>
            <a:r>
              <a:rPr spc="-8" dirty="0">
                <a:solidFill>
                  <a:srgbClr val="2B4390"/>
                </a:solidFill>
                <a:latin typeface="MuktaMahee Regular" panose="020B0000000000000000" pitchFamily="34" charset="77"/>
                <a:cs typeface="MuktaMahee Regular" panose="020B0000000000000000" pitchFamily="34" charset="77"/>
              </a:rPr>
              <a:t> </a:t>
            </a:r>
            <a:r>
              <a:rPr dirty="0">
                <a:solidFill>
                  <a:srgbClr val="2B4390"/>
                </a:solidFill>
                <a:latin typeface="MuktaMahee Regular" panose="020B0000000000000000" pitchFamily="34" charset="77"/>
                <a:cs typeface="MuktaMahee Regular" panose="020B0000000000000000" pitchFamily="34" charset="77"/>
              </a:rPr>
              <a:t>delle</a:t>
            </a:r>
            <a:r>
              <a:rPr spc="-4" dirty="0">
                <a:solidFill>
                  <a:srgbClr val="2B4390"/>
                </a:solidFill>
                <a:latin typeface="MuktaMahee Regular" panose="020B0000000000000000" pitchFamily="34" charset="77"/>
                <a:cs typeface="MuktaMahee Regular" panose="020B0000000000000000" pitchFamily="34" charset="77"/>
              </a:rPr>
              <a:t> </a:t>
            </a:r>
            <a:r>
              <a:rPr spc="-8" dirty="0">
                <a:solidFill>
                  <a:srgbClr val="2B4390"/>
                </a:solidFill>
                <a:latin typeface="MuktaMahee Regular" panose="020B0000000000000000" pitchFamily="34" charset="77"/>
                <a:cs typeface="MuktaMahee Regular" panose="020B0000000000000000" pitchFamily="34" charset="77"/>
              </a:rPr>
              <a:t>procedure</a:t>
            </a:r>
            <a:r>
              <a:rPr spc="-4" dirty="0">
                <a:solidFill>
                  <a:srgbClr val="2B4390"/>
                </a:solidFill>
                <a:latin typeface="MuktaMahee Regular" panose="020B0000000000000000" pitchFamily="34" charset="77"/>
                <a:cs typeface="MuktaMahee Regular" panose="020B0000000000000000" pitchFamily="34" charset="77"/>
              </a:rPr>
              <a:t> </a:t>
            </a:r>
            <a:r>
              <a:rPr dirty="0">
                <a:solidFill>
                  <a:srgbClr val="2B4390"/>
                </a:solidFill>
                <a:latin typeface="MuktaMahee Regular" panose="020B0000000000000000" pitchFamily="34" charset="77"/>
                <a:cs typeface="MuktaMahee Regular" panose="020B0000000000000000" pitchFamily="34" charset="77"/>
              </a:rPr>
              <a:t>di </a:t>
            </a:r>
            <a:r>
              <a:rPr spc="4" dirty="0">
                <a:solidFill>
                  <a:srgbClr val="2B4390"/>
                </a:solidFill>
                <a:latin typeface="MuktaMahee Regular" panose="020B0000000000000000" pitchFamily="34" charset="77"/>
                <a:cs typeface="MuktaMahee Regular" panose="020B0000000000000000" pitchFamily="34" charset="77"/>
              </a:rPr>
              <a:t> </a:t>
            </a:r>
            <a:r>
              <a:rPr spc="-4" dirty="0">
                <a:solidFill>
                  <a:srgbClr val="2B4390"/>
                </a:solidFill>
                <a:latin typeface="MuktaMahee Regular" panose="020B0000000000000000" pitchFamily="34" charset="77"/>
                <a:cs typeface="MuktaMahee Regular" panose="020B0000000000000000" pitchFamily="34" charset="77"/>
              </a:rPr>
              <a:t>attuazione</a:t>
            </a:r>
            <a:r>
              <a:rPr spc="-11" dirty="0">
                <a:solidFill>
                  <a:srgbClr val="2B4390"/>
                </a:solidFill>
                <a:latin typeface="MuktaMahee Regular" panose="020B0000000000000000" pitchFamily="34" charset="77"/>
                <a:cs typeface="MuktaMahee Regular" panose="020B0000000000000000" pitchFamily="34" charset="77"/>
              </a:rPr>
              <a:t> </a:t>
            </a:r>
            <a:r>
              <a:rPr dirty="0">
                <a:solidFill>
                  <a:srgbClr val="2B4390"/>
                </a:solidFill>
                <a:latin typeface="MuktaMahee Regular" panose="020B0000000000000000" pitchFamily="34" charset="77"/>
                <a:cs typeface="MuktaMahee Regular" panose="020B0000000000000000" pitchFamily="34" charset="77"/>
              </a:rPr>
              <a:t>…</a:t>
            </a:r>
            <a:r>
              <a:rPr spc="-15" dirty="0">
                <a:solidFill>
                  <a:srgbClr val="2B4390"/>
                </a:solidFill>
                <a:latin typeface="MuktaMahee Regular" panose="020B0000000000000000" pitchFamily="34" charset="77"/>
                <a:cs typeface="MuktaMahee Regular" panose="020B0000000000000000" pitchFamily="34" charset="77"/>
              </a:rPr>
              <a:t> </a:t>
            </a:r>
            <a:r>
              <a:rPr spc="-4" dirty="0">
                <a:solidFill>
                  <a:srgbClr val="2B4390"/>
                </a:solidFill>
                <a:latin typeface="MuktaMahee Regular" panose="020B0000000000000000" pitchFamily="34" charset="77"/>
                <a:cs typeface="MuktaMahee Regular" panose="020B0000000000000000" pitchFamily="34" charset="77"/>
              </a:rPr>
              <a:t>ce</a:t>
            </a:r>
            <a:r>
              <a:rPr spc="-11" dirty="0">
                <a:solidFill>
                  <a:srgbClr val="2B4390"/>
                </a:solidFill>
                <a:latin typeface="MuktaMahee Regular" panose="020B0000000000000000" pitchFamily="34" charset="77"/>
                <a:cs typeface="MuktaMahee Regular" panose="020B0000000000000000" pitchFamily="34" charset="77"/>
              </a:rPr>
              <a:t> </a:t>
            </a:r>
            <a:r>
              <a:rPr dirty="0">
                <a:solidFill>
                  <a:srgbClr val="2B4390"/>
                </a:solidFill>
                <a:latin typeface="MuktaMahee Regular" panose="020B0000000000000000" pitchFamily="34" charset="77"/>
                <a:cs typeface="MuktaMahee Regular" panose="020B0000000000000000" pitchFamily="34" charset="77"/>
              </a:rPr>
              <a:t>la</a:t>
            </a:r>
            <a:r>
              <a:rPr spc="-11" dirty="0">
                <a:solidFill>
                  <a:srgbClr val="2B4390"/>
                </a:solidFill>
                <a:latin typeface="MuktaMahee Regular" panose="020B0000000000000000" pitchFamily="34" charset="77"/>
                <a:cs typeface="MuktaMahee Regular" panose="020B0000000000000000" pitchFamily="34" charset="77"/>
              </a:rPr>
              <a:t> </a:t>
            </a:r>
            <a:r>
              <a:rPr spc="-4" dirty="0">
                <a:solidFill>
                  <a:srgbClr val="2B4390"/>
                </a:solidFill>
                <a:latin typeface="MuktaMahee Regular" panose="020B0000000000000000" pitchFamily="34" charset="77"/>
                <a:cs typeface="MuktaMahee Regular" panose="020B0000000000000000" pitchFamily="34" charset="77"/>
              </a:rPr>
              <a:t>possiamo</a:t>
            </a:r>
            <a:r>
              <a:rPr spc="-15" dirty="0">
                <a:solidFill>
                  <a:srgbClr val="2B4390"/>
                </a:solidFill>
                <a:latin typeface="MuktaMahee Regular" panose="020B0000000000000000" pitchFamily="34" charset="77"/>
                <a:cs typeface="MuktaMahee Regular" panose="020B0000000000000000" pitchFamily="34" charset="77"/>
              </a:rPr>
              <a:t> </a:t>
            </a:r>
            <a:r>
              <a:rPr spc="-8" dirty="0">
                <a:solidFill>
                  <a:srgbClr val="2B4390"/>
                </a:solidFill>
                <a:latin typeface="MuktaMahee Regular" panose="020B0000000000000000" pitchFamily="34" charset="77"/>
                <a:cs typeface="MuktaMahee Regular" panose="020B0000000000000000" pitchFamily="34" charset="77"/>
              </a:rPr>
              <a:t>fare?</a:t>
            </a:r>
            <a:endParaRPr dirty="0">
              <a:latin typeface="MuktaMahee Regular" panose="020B0000000000000000" pitchFamily="34" charset="77"/>
              <a:cs typeface="MuktaMahee Regular" panose="020B0000000000000000" pitchFamily="34" charset="77"/>
            </a:endParaRPr>
          </a:p>
        </p:txBody>
      </p:sp>
      <p:grpSp>
        <p:nvGrpSpPr>
          <p:cNvPr id="5" name="object 5"/>
          <p:cNvGrpSpPr/>
          <p:nvPr/>
        </p:nvGrpSpPr>
        <p:grpSpPr>
          <a:xfrm>
            <a:off x="5978822" y="855726"/>
            <a:ext cx="4562178" cy="3371031"/>
            <a:chOff x="3535229" y="1313425"/>
            <a:chExt cx="5267960" cy="3518535"/>
          </a:xfrm>
        </p:grpSpPr>
        <p:pic>
          <p:nvPicPr>
            <p:cNvPr id="6" name="object 6"/>
            <p:cNvPicPr/>
            <p:nvPr/>
          </p:nvPicPr>
          <p:blipFill>
            <a:blip r:embed="rId2" cstate="print"/>
            <a:stretch>
              <a:fillRect/>
            </a:stretch>
          </p:blipFill>
          <p:spPr>
            <a:xfrm>
              <a:off x="3960286" y="1585391"/>
              <a:ext cx="4754560" cy="3206156"/>
            </a:xfrm>
            <a:prstGeom prst="rect">
              <a:avLst/>
            </a:prstGeom>
          </p:spPr>
        </p:pic>
        <p:sp>
          <p:nvSpPr>
            <p:cNvPr id="7" name="object 7"/>
            <p:cNvSpPr/>
            <p:nvPr/>
          </p:nvSpPr>
          <p:spPr>
            <a:xfrm>
              <a:off x="3539991" y="1318187"/>
              <a:ext cx="5258435" cy="3509010"/>
            </a:xfrm>
            <a:custGeom>
              <a:avLst/>
              <a:gdLst/>
              <a:ahLst/>
              <a:cxnLst/>
              <a:rect l="l" t="t" r="r" b="b"/>
              <a:pathLst>
                <a:path w="5258434" h="3509010">
                  <a:moveTo>
                    <a:pt x="0" y="0"/>
                  </a:moveTo>
                  <a:lnTo>
                    <a:pt x="5258350" y="0"/>
                  </a:lnTo>
                  <a:lnTo>
                    <a:pt x="5258350" y="3508741"/>
                  </a:lnTo>
                  <a:lnTo>
                    <a:pt x="0" y="3508741"/>
                  </a:lnTo>
                  <a:lnTo>
                    <a:pt x="0" y="0"/>
                  </a:lnTo>
                  <a:close/>
                </a:path>
              </a:pathLst>
            </a:custGeom>
            <a:ln w="9525">
              <a:solidFill>
                <a:srgbClr val="00B050"/>
              </a:solidFill>
            </a:ln>
          </p:spPr>
          <p:txBody>
            <a:bodyPr wrap="square" lIns="0" tIns="0" rIns="0" bIns="0" rtlCol="0"/>
            <a:lstStyle/>
            <a:p>
              <a:endParaRPr sz="135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97EEB3-739C-C6C8-E6DF-3E7CF8FDC8F5}"/>
              </a:ext>
            </a:extLst>
          </p:cNvPr>
          <p:cNvSpPr>
            <a:spLocks noGrp="1"/>
          </p:cNvSpPr>
          <p:nvPr>
            <p:ph type="ctrTitle"/>
          </p:nvPr>
        </p:nvSpPr>
        <p:spPr>
          <a:xfrm>
            <a:off x="1524000" y="1122363"/>
            <a:ext cx="9144000" cy="1560679"/>
          </a:xfrm>
        </p:spPr>
        <p:txBody>
          <a:bodyPr>
            <a:normAutofit fontScale="90000"/>
          </a:bodyPr>
          <a:lstStyle/>
          <a:p>
            <a:br>
              <a:rPr lang="it-IT" sz="2200" b="0" i="0" u="none" strike="noStrike" dirty="0">
                <a:solidFill>
                  <a:srgbClr val="202124"/>
                </a:solidFill>
                <a:effectLst/>
                <a:latin typeface="arial" panose="020B0604020202020204" pitchFamily="34" charset="0"/>
              </a:rPr>
            </a:br>
            <a:br>
              <a:rPr lang="it-IT" sz="2200" b="0" i="0" u="none" strike="noStrike" dirty="0">
                <a:solidFill>
                  <a:srgbClr val="202124"/>
                </a:solidFill>
                <a:effectLst/>
                <a:latin typeface="arial" panose="020B0604020202020204" pitchFamily="34" charset="0"/>
              </a:rPr>
            </a:br>
            <a:r>
              <a:rPr lang="it-IT" sz="2200" b="0" i="0" u="none" strike="noStrike" dirty="0">
                <a:solidFill>
                  <a:srgbClr val="040C28"/>
                </a:solidFill>
                <a:effectLst/>
                <a:latin typeface="Google Sans"/>
              </a:rPr>
              <a:t>La pianificazione considera le previsioni e gli ordini a lungo termine, mentre la programmazione considera la domanda di produzione dettagliata</a:t>
            </a:r>
            <a:r>
              <a:rPr lang="it-IT" sz="2200" b="0" i="0" u="none" strike="noStrike" dirty="0">
                <a:solidFill>
                  <a:srgbClr val="474747"/>
                </a:solidFill>
                <a:effectLst/>
                <a:latin typeface="Google Sans"/>
              </a:rPr>
              <a:t>.</a:t>
            </a:r>
            <a:br>
              <a:rPr lang="it-IT" b="0" i="0" u="none" strike="noStrike" dirty="0">
                <a:solidFill>
                  <a:srgbClr val="202124"/>
                </a:solidFill>
                <a:effectLst/>
                <a:latin typeface="arial" panose="020B0604020202020204" pitchFamily="34" charset="0"/>
              </a:rPr>
            </a:br>
            <a:endParaRPr lang="it-IT" dirty="0"/>
          </a:p>
        </p:txBody>
      </p:sp>
      <p:sp>
        <p:nvSpPr>
          <p:cNvPr id="3" name="Sottotitolo 2">
            <a:extLst>
              <a:ext uri="{FF2B5EF4-FFF2-40B4-BE49-F238E27FC236}">
                <a16:creationId xmlns:a16="http://schemas.microsoft.com/office/drawing/2014/main" id="{661F24C4-AC98-D0DE-6AD0-FC3A02D2AC5F}"/>
              </a:ext>
            </a:extLst>
          </p:cNvPr>
          <p:cNvSpPr>
            <a:spLocks noGrp="1"/>
          </p:cNvSpPr>
          <p:nvPr>
            <p:ph type="subTitle" idx="1"/>
          </p:nvPr>
        </p:nvSpPr>
        <p:spPr>
          <a:xfrm>
            <a:off x="3918285" y="4211053"/>
            <a:ext cx="5214487" cy="1154239"/>
          </a:xfrm>
        </p:spPr>
        <p:txBody>
          <a:bodyPr/>
          <a:lstStyle/>
          <a:p>
            <a:endParaRPr lang="it-IT" dirty="0"/>
          </a:p>
        </p:txBody>
      </p:sp>
      <p:pic>
        <p:nvPicPr>
          <p:cNvPr id="2050" name="Picture 2" descr="Liste di priorità: allineare le variazioni di portafoglio alle sequenze  produttive | OPTA">
            <a:extLst>
              <a:ext uri="{FF2B5EF4-FFF2-40B4-BE49-F238E27FC236}">
                <a16:creationId xmlns:a16="http://schemas.microsoft.com/office/drawing/2014/main" id="{2A93E115-FB2F-B7EF-13BC-C85FFACD6CD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10285" y="2052387"/>
            <a:ext cx="5793874" cy="388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861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20117" y="470234"/>
            <a:ext cx="2037963" cy="670569"/>
          </a:xfrm>
          <a:prstGeom prst="rect">
            <a:avLst/>
          </a:prstGeom>
        </p:spPr>
        <p:txBody>
          <a:bodyPr vert="horz" wrap="square" lIns="0" tIns="4763" rIns="0" bIns="0" rtlCol="0">
            <a:spAutoFit/>
          </a:bodyPr>
          <a:lstStyle/>
          <a:p>
            <a:pPr marL="9525" marR="3810">
              <a:lnSpc>
                <a:spcPct val="103299"/>
              </a:lnSpc>
              <a:spcBef>
                <a:spcPts val="38"/>
              </a:spcBef>
            </a:pPr>
            <a:r>
              <a:rPr sz="1400" dirty="0">
                <a:solidFill>
                  <a:srgbClr val="001848"/>
                </a:solidFill>
                <a:latin typeface="MuktaMahee Regular" panose="020B0000000000000000" pitchFamily="34" charset="77"/>
                <a:cs typeface="MuktaMahee Regular" panose="020B0000000000000000" pitchFamily="34" charset="77"/>
              </a:rPr>
              <a:t>I </a:t>
            </a:r>
            <a:r>
              <a:rPr sz="1400" spc="-8" dirty="0">
                <a:solidFill>
                  <a:srgbClr val="001848"/>
                </a:solidFill>
                <a:latin typeface="MuktaMahee Regular" panose="020B0000000000000000" pitchFamily="34" charset="77"/>
                <a:cs typeface="MuktaMahee Regular" panose="020B0000000000000000" pitchFamily="34" charset="77"/>
              </a:rPr>
              <a:t>fondi </a:t>
            </a:r>
            <a:r>
              <a:rPr sz="1400" spc="-4" dirty="0">
                <a:solidFill>
                  <a:srgbClr val="001848"/>
                </a:solidFill>
                <a:latin typeface="MuktaMahee Regular" panose="020B0000000000000000" pitchFamily="34" charset="77"/>
                <a:cs typeface="MuktaMahee Regular" panose="020B0000000000000000" pitchFamily="34" charset="77"/>
              </a:rPr>
              <a:t>cofinanziano </a:t>
            </a:r>
            <a:r>
              <a:rPr sz="1400" b="1" spc="-8" dirty="0">
                <a:solidFill>
                  <a:srgbClr val="001848"/>
                </a:solidFill>
                <a:latin typeface="MuktaMahee Regular" panose="020B0000000000000000" pitchFamily="34" charset="77"/>
                <a:cs typeface="MuktaMahee Regular" panose="020B0000000000000000" pitchFamily="34" charset="77"/>
              </a:rPr>
              <a:t>Programmi </a:t>
            </a:r>
            <a:r>
              <a:rPr sz="1400" b="1" spc="-4" dirty="0">
                <a:solidFill>
                  <a:srgbClr val="001848"/>
                </a:solidFill>
                <a:latin typeface="MuktaMahee Regular" panose="020B0000000000000000" pitchFamily="34" charset="77"/>
                <a:cs typeface="MuktaMahee Regular" panose="020B0000000000000000" pitchFamily="34" charset="77"/>
              </a:rPr>
              <a:t> Regionali</a:t>
            </a:r>
            <a:r>
              <a:rPr sz="1400" b="1" spc="4" dirty="0">
                <a:solidFill>
                  <a:srgbClr val="001848"/>
                </a:solidFill>
                <a:latin typeface="MuktaMahee Regular" panose="020B0000000000000000" pitchFamily="34" charset="77"/>
                <a:cs typeface="MuktaMahee Regular" panose="020B0000000000000000" pitchFamily="34" charset="77"/>
              </a:rPr>
              <a:t> </a:t>
            </a:r>
            <a:r>
              <a:rPr sz="1400" dirty="0">
                <a:solidFill>
                  <a:srgbClr val="001848"/>
                </a:solidFill>
                <a:latin typeface="MuktaMahee Regular" panose="020B0000000000000000" pitchFamily="34" charset="77"/>
                <a:cs typeface="MuktaMahee Regular" panose="020B0000000000000000" pitchFamily="34" charset="77"/>
              </a:rPr>
              <a:t>e</a:t>
            </a:r>
            <a:r>
              <a:rPr sz="1400" spc="4" dirty="0">
                <a:solidFill>
                  <a:srgbClr val="001848"/>
                </a:solidFill>
                <a:latin typeface="MuktaMahee Regular" panose="020B0000000000000000" pitchFamily="34" charset="77"/>
                <a:cs typeface="MuktaMahee Regular" panose="020B0000000000000000" pitchFamily="34" charset="77"/>
              </a:rPr>
              <a:t> </a:t>
            </a:r>
            <a:r>
              <a:rPr sz="1400" b="1" spc="-8" dirty="0">
                <a:solidFill>
                  <a:srgbClr val="001848"/>
                </a:solidFill>
                <a:latin typeface="MuktaMahee Regular" panose="020B0000000000000000" pitchFamily="34" charset="77"/>
                <a:cs typeface="MuktaMahee Regular" panose="020B0000000000000000" pitchFamily="34" charset="77"/>
              </a:rPr>
              <a:t>Programmi</a:t>
            </a:r>
            <a:r>
              <a:rPr sz="1400" b="1" spc="4" dirty="0">
                <a:solidFill>
                  <a:srgbClr val="001848"/>
                </a:solidFill>
                <a:latin typeface="MuktaMahee Regular" panose="020B0000000000000000" pitchFamily="34" charset="77"/>
                <a:cs typeface="MuktaMahee Regular" panose="020B0000000000000000" pitchFamily="34" charset="77"/>
              </a:rPr>
              <a:t> </a:t>
            </a:r>
            <a:r>
              <a:rPr sz="1400" b="1" spc="-4" dirty="0">
                <a:solidFill>
                  <a:srgbClr val="001848"/>
                </a:solidFill>
                <a:latin typeface="MuktaMahee Regular" panose="020B0000000000000000" pitchFamily="34" charset="77"/>
                <a:cs typeface="MuktaMahee Regular" panose="020B0000000000000000" pitchFamily="34" charset="77"/>
              </a:rPr>
              <a:t>Nazionali</a:t>
            </a:r>
            <a:r>
              <a:rPr sz="1400" spc="-4" dirty="0">
                <a:solidFill>
                  <a:srgbClr val="001848"/>
                </a:solidFill>
                <a:latin typeface="MuktaMahee Regular" panose="020B0000000000000000" pitchFamily="34" charset="77"/>
                <a:cs typeface="MuktaMahee Regular" panose="020B0000000000000000" pitchFamily="34" charset="77"/>
              </a:rPr>
              <a:t>.</a:t>
            </a:r>
            <a:endParaRPr sz="1400" dirty="0">
              <a:latin typeface="MuktaMahee Regular" panose="020B0000000000000000" pitchFamily="34" charset="77"/>
              <a:cs typeface="MuktaMahee Regular" panose="020B0000000000000000" pitchFamily="34" charset="77"/>
            </a:endParaRPr>
          </a:p>
        </p:txBody>
      </p:sp>
      <p:grpSp>
        <p:nvGrpSpPr>
          <p:cNvPr id="3" name="object 3"/>
          <p:cNvGrpSpPr/>
          <p:nvPr/>
        </p:nvGrpSpPr>
        <p:grpSpPr>
          <a:xfrm>
            <a:off x="3167002" y="1357100"/>
            <a:ext cx="2582228" cy="1614011"/>
            <a:chOff x="666669" y="1809466"/>
            <a:chExt cx="3442970" cy="2152015"/>
          </a:xfrm>
        </p:grpSpPr>
        <p:pic>
          <p:nvPicPr>
            <p:cNvPr id="4" name="object 4"/>
            <p:cNvPicPr/>
            <p:nvPr/>
          </p:nvPicPr>
          <p:blipFill>
            <a:blip r:embed="rId2" cstate="print"/>
            <a:stretch>
              <a:fillRect/>
            </a:stretch>
          </p:blipFill>
          <p:spPr>
            <a:xfrm>
              <a:off x="666669" y="1943182"/>
              <a:ext cx="3442875" cy="2017685"/>
            </a:xfrm>
            <a:prstGeom prst="rect">
              <a:avLst/>
            </a:prstGeom>
          </p:spPr>
        </p:pic>
        <p:sp>
          <p:nvSpPr>
            <p:cNvPr id="5" name="object 5"/>
            <p:cNvSpPr/>
            <p:nvPr/>
          </p:nvSpPr>
          <p:spPr>
            <a:xfrm>
              <a:off x="798106" y="1809470"/>
              <a:ext cx="3100705" cy="2129155"/>
            </a:xfrm>
            <a:custGeom>
              <a:avLst/>
              <a:gdLst/>
              <a:ahLst/>
              <a:cxnLst/>
              <a:rect l="l" t="t" r="r" b="b"/>
              <a:pathLst>
                <a:path w="3100704" h="2129154">
                  <a:moveTo>
                    <a:pt x="684961" y="945476"/>
                  </a:moveTo>
                  <a:lnTo>
                    <a:pt x="684212" y="938885"/>
                  </a:lnTo>
                  <a:lnTo>
                    <a:pt x="682218" y="921296"/>
                  </a:lnTo>
                  <a:lnTo>
                    <a:pt x="670610" y="899896"/>
                  </a:lnTo>
                  <a:lnTo>
                    <a:pt x="651002" y="884047"/>
                  </a:lnTo>
                  <a:lnTo>
                    <a:pt x="626783" y="877049"/>
                  </a:lnTo>
                  <a:lnTo>
                    <a:pt x="602589" y="879779"/>
                  </a:lnTo>
                  <a:lnTo>
                    <a:pt x="581190" y="891387"/>
                  </a:lnTo>
                  <a:lnTo>
                    <a:pt x="565340" y="910996"/>
                  </a:lnTo>
                  <a:lnTo>
                    <a:pt x="558342" y="935228"/>
                  </a:lnTo>
                  <a:lnTo>
                    <a:pt x="561073" y="959408"/>
                  </a:lnTo>
                  <a:lnTo>
                    <a:pt x="572693" y="980808"/>
                  </a:lnTo>
                  <a:lnTo>
                    <a:pt x="589775" y="994625"/>
                  </a:lnTo>
                  <a:lnTo>
                    <a:pt x="0" y="2126107"/>
                  </a:lnTo>
                  <a:lnTo>
                    <a:pt x="5626" y="2129040"/>
                  </a:lnTo>
                  <a:lnTo>
                    <a:pt x="595414" y="997559"/>
                  </a:lnTo>
                  <a:lnTo>
                    <a:pt x="616521" y="1003655"/>
                  </a:lnTo>
                  <a:lnTo>
                    <a:pt x="640715" y="1000925"/>
                  </a:lnTo>
                  <a:lnTo>
                    <a:pt x="662114" y="989317"/>
                  </a:lnTo>
                  <a:lnTo>
                    <a:pt x="677964" y="969708"/>
                  </a:lnTo>
                  <a:lnTo>
                    <a:pt x="684961" y="945476"/>
                  </a:lnTo>
                  <a:close/>
                </a:path>
                <a:path w="3100704" h="2129154">
                  <a:moveTo>
                    <a:pt x="3100222" y="5016"/>
                  </a:moveTo>
                  <a:lnTo>
                    <a:pt x="3096323" y="0"/>
                  </a:lnTo>
                  <a:lnTo>
                    <a:pt x="2536228" y="435457"/>
                  </a:lnTo>
                  <a:lnTo>
                    <a:pt x="2519578" y="421119"/>
                  </a:lnTo>
                  <a:lnTo>
                    <a:pt x="2496439" y="413537"/>
                  </a:lnTo>
                  <a:lnTo>
                    <a:pt x="2472156" y="415175"/>
                  </a:lnTo>
                  <a:lnTo>
                    <a:pt x="2449576" y="426402"/>
                  </a:lnTo>
                  <a:lnTo>
                    <a:pt x="2433129" y="445516"/>
                  </a:lnTo>
                  <a:lnTo>
                    <a:pt x="2425547" y="468655"/>
                  </a:lnTo>
                  <a:lnTo>
                    <a:pt x="2427186" y="492937"/>
                  </a:lnTo>
                  <a:lnTo>
                    <a:pt x="2438425" y="515518"/>
                  </a:lnTo>
                  <a:lnTo>
                    <a:pt x="2457526" y="531964"/>
                  </a:lnTo>
                  <a:lnTo>
                    <a:pt x="2480665" y="539546"/>
                  </a:lnTo>
                  <a:lnTo>
                    <a:pt x="2504948" y="537908"/>
                  </a:lnTo>
                  <a:lnTo>
                    <a:pt x="2527528" y="526669"/>
                  </a:lnTo>
                  <a:lnTo>
                    <a:pt x="2543975" y="507568"/>
                  </a:lnTo>
                  <a:lnTo>
                    <a:pt x="2551557" y="484428"/>
                  </a:lnTo>
                  <a:lnTo>
                    <a:pt x="2551201" y="479044"/>
                  </a:lnTo>
                  <a:lnTo>
                    <a:pt x="2549918" y="460146"/>
                  </a:lnTo>
                  <a:lnTo>
                    <a:pt x="2540127" y="440461"/>
                  </a:lnTo>
                  <a:lnTo>
                    <a:pt x="3100222" y="5016"/>
                  </a:lnTo>
                  <a:close/>
                </a:path>
              </a:pathLst>
            </a:custGeom>
            <a:solidFill>
              <a:srgbClr val="FF0000"/>
            </a:solidFill>
          </p:spPr>
          <p:txBody>
            <a:bodyPr wrap="square" lIns="0" tIns="0" rIns="0" bIns="0" rtlCol="0"/>
            <a:lstStyle/>
            <a:p>
              <a:endParaRPr sz="1350"/>
            </a:p>
          </p:txBody>
        </p:sp>
      </p:grpSp>
      <p:sp>
        <p:nvSpPr>
          <p:cNvPr id="6" name="object 6"/>
          <p:cNvSpPr txBox="1"/>
          <p:nvPr/>
        </p:nvSpPr>
        <p:spPr>
          <a:xfrm>
            <a:off x="5098159" y="501898"/>
            <a:ext cx="1112141" cy="856004"/>
          </a:xfrm>
          <a:prstGeom prst="rect">
            <a:avLst/>
          </a:prstGeom>
        </p:spPr>
        <p:txBody>
          <a:bodyPr vert="horz" wrap="square" lIns="0" tIns="9525" rIns="0" bIns="0" rtlCol="0">
            <a:spAutoFit/>
          </a:bodyPr>
          <a:lstStyle/>
          <a:p>
            <a:pPr marR="3810" algn="r">
              <a:spcBef>
                <a:spcPts val="75"/>
              </a:spcBef>
            </a:pPr>
            <a:r>
              <a:rPr sz="1100" b="1" i="1" spc="-11" dirty="0">
                <a:solidFill>
                  <a:srgbClr val="C00000"/>
                </a:solidFill>
                <a:latin typeface="Trebuchet MS"/>
                <a:cs typeface="Trebuchet MS"/>
              </a:rPr>
              <a:t>P</a:t>
            </a:r>
            <a:r>
              <a:rPr sz="1100" b="1" i="1" spc="-15" dirty="0">
                <a:solidFill>
                  <a:srgbClr val="C00000"/>
                </a:solidFill>
                <a:latin typeface="Trebuchet MS"/>
                <a:cs typeface="Trebuchet MS"/>
              </a:rPr>
              <a:t>r</a:t>
            </a:r>
            <a:r>
              <a:rPr sz="1100" b="1" i="1" spc="4" dirty="0">
                <a:solidFill>
                  <a:srgbClr val="C00000"/>
                </a:solidFill>
                <a:latin typeface="Trebuchet MS"/>
                <a:cs typeface="Trebuchet MS"/>
              </a:rPr>
              <a:t>og</a:t>
            </a:r>
            <a:r>
              <a:rPr sz="1100" b="1" i="1" spc="-23" dirty="0">
                <a:solidFill>
                  <a:srgbClr val="C00000"/>
                </a:solidFill>
                <a:latin typeface="Trebuchet MS"/>
                <a:cs typeface="Trebuchet MS"/>
              </a:rPr>
              <a:t>r</a:t>
            </a:r>
            <a:r>
              <a:rPr sz="1100" b="1" i="1" spc="19" dirty="0">
                <a:solidFill>
                  <a:srgbClr val="C00000"/>
                </a:solidFill>
                <a:latin typeface="Trebuchet MS"/>
                <a:cs typeface="Trebuchet MS"/>
              </a:rPr>
              <a:t>a</a:t>
            </a:r>
            <a:r>
              <a:rPr sz="1100" b="1" i="1" spc="26" dirty="0">
                <a:solidFill>
                  <a:srgbClr val="C00000"/>
                </a:solidFill>
                <a:latin typeface="Trebuchet MS"/>
                <a:cs typeface="Trebuchet MS"/>
              </a:rPr>
              <a:t>m</a:t>
            </a:r>
            <a:r>
              <a:rPr sz="1100" b="1" i="1" spc="45" dirty="0">
                <a:solidFill>
                  <a:srgbClr val="C00000"/>
                </a:solidFill>
                <a:latin typeface="Trebuchet MS"/>
                <a:cs typeface="Trebuchet MS"/>
              </a:rPr>
              <a:t>m</a:t>
            </a:r>
            <a:r>
              <a:rPr sz="1100" b="1" i="1" spc="-23" dirty="0">
                <a:solidFill>
                  <a:srgbClr val="C00000"/>
                </a:solidFill>
                <a:latin typeface="Trebuchet MS"/>
                <a:cs typeface="Trebuchet MS"/>
              </a:rPr>
              <a:t>i</a:t>
            </a:r>
            <a:r>
              <a:rPr sz="1100" b="1" i="1" spc="-30" dirty="0">
                <a:solidFill>
                  <a:srgbClr val="C00000"/>
                </a:solidFill>
                <a:latin typeface="Trebuchet MS"/>
                <a:cs typeface="Trebuchet MS"/>
              </a:rPr>
              <a:t> </a:t>
            </a:r>
            <a:r>
              <a:rPr sz="1100" b="1" i="1" spc="19" dirty="0">
                <a:solidFill>
                  <a:srgbClr val="C00000"/>
                </a:solidFill>
                <a:latin typeface="Trebuchet MS"/>
                <a:cs typeface="Trebuchet MS"/>
              </a:rPr>
              <a:t>n</a:t>
            </a:r>
            <a:r>
              <a:rPr sz="1100" b="1" i="1" spc="-30" dirty="0">
                <a:solidFill>
                  <a:srgbClr val="C00000"/>
                </a:solidFill>
                <a:latin typeface="Trebuchet MS"/>
                <a:cs typeface="Trebuchet MS"/>
              </a:rPr>
              <a:t>az</a:t>
            </a:r>
            <a:r>
              <a:rPr sz="1100" b="1" i="1" spc="-26" dirty="0">
                <a:solidFill>
                  <a:srgbClr val="C00000"/>
                </a:solidFill>
                <a:latin typeface="Trebuchet MS"/>
                <a:cs typeface="Trebuchet MS"/>
              </a:rPr>
              <a:t>i</a:t>
            </a:r>
            <a:r>
              <a:rPr sz="1100" b="1" i="1" spc="4" dirty="0">
                <a:solidFill>
                  <a:srgbClr val="C00000"/>
                </a:solidFill>
                <a:latin typeface="Trebuchet MS"/>
                <a:cs typeface="Trebuchet MS"/>
              </a:rPr>
              <a:t>o</a:t>
            </a:r>
            <a:r>
              <a:rPr sz="1100" b="1" i="1" spc="19" dirty="0">
                <a:solidFill>
                  <a:srgbClr val="C00000"/>
                </a:solidFill>
                <a:latin typeface="Trebuchet MS"/>
                <a:cs typeface="Trebuchet MS"/>
              </a:rPr>
              <a:t>n</a:t>
            </a:r>
            <a:r>
              <a:rPr sz="1100" b="1" i="1" spc="-11" dirty="0">
                <a:solidFill>
                  <a:srgbClr val="C00000"/>
                </a:solidFill>
                <a:latin typeface="Trebuchet MS"/>
                <a:cs typeface="Trebuchet MS"/>
              </a:rPr>
              <a:t>a</a:t>
            </a:r>
            <a:r>
              <a:rPr sz="1100" b="1" i="1" spc="-15" dirty="0">
                <a:solidFill>
                  <a:srgbClr val="C00000"/>
                </a:solidFill>
                <a:latin typeface="Trebuchet MS"/>
                <a:cs typeface="Trebuchet MS"/>
              </a:rPr>
              <a:t>l</a:t>
            </a:r>
            <a:r>
              <a:rPr sz="1100" b="1" i="1" spc="-23" dirty="0">
                <a:solidFill>
                  <a:srgbClr val="C00000"/>
                </a:solidFill>
                <a:latin typeface="Trebuchet MS"/>
                <a:cs typeface="Trebuchet MS"/>
              </a:rPr>
              <a:t>i</a:t>
            </a:r>
            <a:endParaRPr sz="1100" dirty="0">
              <a:latin typeface="Trebuchet MS"/>
              <a:cs typeface="Trebuchet MS"/>
            </a:endParaRPr>
          </a:p>
          <a:p>
            <a:pPr marR="4286" algn="r">
              <a:spcBef>
                <a:spcPts val="19"/>
              </a:spcBef>
            </a:pPr>
            <a:r>
              <a:rPr sz="1100" b="1" spc="-34" dirty="0">
                <a:solidFill>
                  <a:srgbClr val="C00000"/>
                </a:solidFill>
                <a:latin typeface="Trebuchet MS"/>
                <a:cs typeface="Trebuchet MS"/>
              </a:rPr>
              <a:t>25</a:t>
            </a:r>
            <a:r>
              <a:rPr sz="1100" b="1" spc="-19" dirty="0">
                <a:solidFill>
                  <a:srgbClr val="C00000"/>
                </a:solidFill>
                <a:latin typeface="Trebuchet MS"/>
                <a:cs typeface="Trebuchet MS"/>
              </a:rPr>
              <a:t>,</a:t>
            </a:r>
            <a:r>
              <a:rPr sz="1100" b="1" spc="-11" dirty="0">
                <a:solidFill>
                  <a:srgbClr val="C00000"/>
                </a:solidFill>
                <a:latin typeface="Trebuchet MS"/>
                <a:cs typeface="Trebuchet MS"/>
              </a:rPr>
              <a:t>9</a:t>
            </a:r>
            <a:r>
              <a:rPr sz="1100" b="1" spc="-26" dirty="0">
                <a:solidFill>
                  <a:srgbClr val="C00000"/>
                </a:solidFill>
                <a:latin typeface="Trebuchet MS"/>
                <a:cs typeface="Trebuchet MS"/>
              </a:rPr>
              <a:t> </a:t>
            </a:r>
            <a:r>
              <a:rPr sz="1100" b="1" spc="83" dirty="0">
                <a:solidFill>
                  <a:srgbClr val="C00000"/>
                </a:solidFill>
                <a:latin typeface="Trebuchet MS"/>
                <a:cs typeface="Trebuchet MS"/>
              </a:rPr>
              <a:t>m</a:t>
            </a:r>
            <a:r>
              <a:rPr sz="1100" b="1" spc="4" dirty="0">
                <a:solidFill>
                  <a:srgbClr val="C00000"/>
                </a:solidFill>
                <a:latin typeface="Trebuchet MS"/>
                <a:cs typeface="Trebuchet MS"/>
              </a:rPr>
              <a:t>ili</a:t>
            </a:r>
            <a:r>
              <a:rPr sz="1100" b="1" spc="38" dirty="0">
                <a:solidFill>
                  <a:srgbClr val="C00000"/>
                </a:solidFill>
                <a:latin typeface="Trebuchet MS"/>
                <a:cs typeface="Trebuchet MS"/>
              </a:rPr>
              <a:t>a</a:t>
            </a:r>
            <a:r>
              <a:rPr sz="1100" b="1" spc="15" dirty="0">
                <a:solidFill>
                  <a:srgbClr val="C00000"/>
                </a:solidFill>
                <a:latin typeface="Trebuchet MS"/>
                <a:cs typeface="Trebuchet MS"/>
              </a:rPr>
              <a:t>r</a:t>
            </a:r>
            <a:r>
              <a:rPr sz="1100" b="1" spc="38" dirty="0">
                <a:solidFill>
                  <a:srgbClr val="C00000"/>
                </a:solidFill>
                <a:latin typeface="Trebuchet MS"/>
                <a:cs typeface="Trebuchet MS"/>
              </a:rPr>
              <a:t>d</a:t>
            </a:r>
            <a:r>
              <a:rPr sz="1100" b="1" spc="4" dirty="0">
                <a:solidFill>
                  <a:srgbClr val="C00000"/>
                </a:solidFill>
                <a:latin typeface="Trebuchet MS"/>
                <a:cs typeface="Trebuchet MS"/>
              </a:rPr>
              <a:t>i</a:t>
            </a:r>
            <a:r>
              <a:rPr sz="1100" b="1" spc="-26" dirty="0">
                <a:solidFill>
                  <a:srgbClr val="C00000"/>
                </a:solidFill>
                <a:latin typeface="Trebuchet MS"/>
                <a:cs typeface="Trebuchet MS"/>
              </a:rPr>
              <a:t> </a:t>
            </a:r>
            <a:r>
              <a:rPr sz="1100" b="1" spc="38" dirty="0">
                <a:solidFill>
                  <a:srgbClr val="C00000"/>
                </a:solidFill>
                <a:latin typeface="Trebuchet MS"/>
                <a:cs typeface="Trebuchet MS"/>
              </a:rPr>
              <a:t>d</a:t>
            </a:r>
            <a:r>
              <a:rPr sz="1100" b="1" spc="4" dirty="0">
                <a:solidFill>
                  <a:srgbClr val="C00000"/>
                </a:solidFill>
                <a:latin typeface="Trebuchet MS"/>
                <a:cs typeface="Trebuchet MS"/>
              </a:rPr>
              <a:t>i</a:t>
            </a:r>
            <a:r>
              <a:rPr sz="1100" b="1" spc="-26" dirty="0">
                <a:solidFill>
                  <a:srgbClr val="C00000"/>
                </a:solidFill>
                <a:latin typeface="Trebuchet MS"/>
                <a:cs typeface="Trebuchet MS"/>
              </a:rPr>
              <a:t> </a:t>
            </a:r>
            <a:r>
              <a:rPr sz="1100" b="1" spc="11" dirty="0">
                <a:solidFill>
                  <a:srgbClr val="C00000"/>
                </a:solidFill>
                <a:latin typeface="Trebuchet MS"/>
                <a:cs typeface="Trebuchet MS"/>
              </a:rPr>
              <a:t>e</a:t>
            </a:r>
            <a:r>
              <a:rPr sz="1100" b="1" spc="38" dirty="0">
                <a:solidFill>
                  <a:srgbClr val="C00000"/>
                </a:solidFill>
                <a:latin typeface="Trebuchet MS"/>
                <a:cs typeface="Trebuchet MS"/>
              </a:rPr>
              <a:t>u</a:t>
            </a:r>
            <a:r>
              <a:rPr sz="1100" b="1" spc="15" dirty="0">
                <a:solidFill>
                  <a:srgbClr val="C00000"/>
                </a:solidFill>
                <a:latin typeface="Trebuchet MS"/>
                <a:cs typeface="Trebuchet MS"/>
              </a:rPr>
              <a:t>r</a:t>
            </a:r>
            <a:r>
              <a:rPr sz="1100" b="1" spc="34" dirty="0">
                <a:solidFill>
                  <a:srgbClr val="C00000"/>
                </a:solidFill>
                <a:latin typeface="Trebuchet MS"/>
                <a:cs typeface="Trebuchet MS"/>
              </a:rPr>
              <a:t>o</a:t>
            </a:r>
            <a:endParaRPr sz="1100" dirty="0">
              <a:latin typeface="Trebuchet MS"/>
              <a:cs typeface="Trebuchet MS"/>
            </a:endParaRPr>
          </a:p>
          <a:p>
            <a:pPr marR="3810" algn="r">
              <a:spcBef>
                <a:spcPts val="15"/>
              </a:spcBef>
            </a:pPr>
            <a:r>
              <a:rPr sz="1100" b="1" dirty="0">
                <a:solidFill>
                  <a:srgbClr val="C00000"/>
                </a:solidFill>
                <a:latin typeface="Trebuchet MS"/>
                <a:cs typeface="Trebuchet MS"/>
              </a:rPr>
              <a:t>(34,7%)</a:t>
            </a:r>
            <a:endParaRPr sz="1100" dirty="0">
              <a:latin typeface="Trebuchet MS"/>
              <a:cs typeface="Trebuchet MS"/>
            </a:endParaRPr>
          </a:p>
        </p:txBody>
      </p:sp>
      <p:sp>
        <p:nvSpPr>
          <p:cNvPr id="7" name="object 7"/>
          <p:cNvSpPr txBox="1"/>
          <p:nvPr/>
        </p:nvSpPr>
        <p:spPr>
          <a:xfrm>
            <a:off x="1979626" y="3052656"/>
            <a:ext cx="1443611" cy="510685"/>
          </a:xfrm>
          <a:prstGeom prst="rect">
            <a:avLst/>
          </a:prstGeom>
        </p:spPr>
        <p:txBody>
          <a:bodyPr vert="horz" wrap="square" lIns="0" tIns="8096" rIns="0" bIns="0" rtlCol="0">
            <a:spAutoFit/>
          </a:bodyPr>
          <a:lstStyle/>
          <a:p>
            <a:pPr marL="9525" marR="3810">
              <a:lnSpc>
                <a:spcPct val="101099"/>
              </a:lnSpc>
              <a:spcBef>
                <a:spcPts val="64"/>
              </a:spcBef>
            </a:pPr>
            <a:r>
              <a:rPr sz="1100" b="1" i="1" spc="-11" dirty="0">
                <a:solidFill>
                  <a:srgbClr val="C00000"/>
                </a:solidFill>
                <a:latin typeface="Trebuchet MS"/>
                <a:cs typeface="Trebuchet MS"/>
              </a:rPr>
              <a:t>P</a:t>
            </a:r>
            <a:r>
              <a:rPr sz="1100" b="1" i="1" spc="-15" dirty="0">
                <a:solidFill>
                  <a:srgbClr val="C00000"/>
                </a:solidFill>
                <a:latin typeface="Trebuchet MS"/>
                <a:cs typeface="Trebuchet MS"/>
              </a:rPr>
              <a:t>r</a:t>
            </a:r>
            <a:r>
              <a:rPr sz="1100" b="1" i="1" spc="4" dirty="0">
                <a:solidFill>
                  <a:srgbClr val="C00000"/>
                </a:solidFill>
                <a:latin typeface="Trebuchet MS"/>
                <a:cs typeface="Trebuchet MS"/>
              </a:rPr>
              <a:t>og</a:t>
            </a:r>
            <a:r>
              <a:rPr sz="1100" b="1" i="1" spc="-23" dirty="0">
                <a:solidFill>
                  <a:srgbClr val="C00000"/>
                </a:solidFill>
                <a:latin typeface="Trebuchet MS"/>
                <a:cs typeface="Trebuchet MS"/>
              </a:rPr>
              <a:t>r</a:t>
            </a:r>
            <a:r>
              <a:rPr sz="1100" b="1" i="1" spc="19" dirty="0">
                <a:solidFill>
                  <a:srgbClr val="C00000"/>
                </a:solidFill>
                <a:latin typeface="Trebuchet MS"/>
                <a:cs typeface="Trebuchet MS"/>
              </a:rPr>
              <a:t>a</a:t>
            </a:r>
            <a:r>
              <a:rPr sz="1100" b="1" i="1" spc="26" dirty="0">
                <a:solidFill>
                  <a:srgbClr val="C00000"/>
                </a:solidFill>
                <a:latin typeface="Trebuchet MS"/>
                <a:cs typeface="Trebuchet MS"/>
              </a:rPr>
              <a:t>m</a:t>
            </a:r>
            <a:r>
              <a:rPr sz="1100" b="1" i="1" spc="45" dirty="0">
                <a:solidFill>
                  <a:srgbClr val="C00000"/>
                </a:solidFill>
                <a:latin typeface="Trebuchet MS"/>
                <a:cs typeface="Trebuchet MS"/>
              </a:rPr>
              <a:t>m</a:t>
            </a:r>
            <a:r>
              <a:rPr sz="1100" b="1" i="1" spc="-23" dirty="0">
                <a:solidFill>
                  <a:srgbClr val="C00000"/>
                </a:solidFill>
                <a:latin typeface="Trebuchet MS"/>
                <a:cs typeface="Trebuchet MS"/>
              </a:rPr>
              <a:t>i</a:t>
            </a:r>
            <a:r>
              <a:rPr sz="1100" b="1" i="1" spc="-30" dirty="0">
                <a:solidFill>
                  <a:srgbClr val="C00000"/>
                </a:solidFill>
                <a:latin typeface="Trebuchet MS"/>
                <a:cs typeface="Trebuchet MS"/>
              </a:rPr>
              <a:t> </a:t>
            </a:r>
            <a:r>
              <a:rPr sz="1100" b="1" i="1" spc="-23" dirty="0">
                <a:solidFill>
                  <a:srgbClr val="C00000"/>
                </a:solidFill>
                <a:latin typeface="Trebuchet MS"/>
                <a:cs typeface="Trebuchet MS"/>
              </a:rPr>
              <a:t>r</a:t>
            </a:r>
            <a:r>
              <a:rPr sz="1100" b="1" i="1" spc="-4" dirty="0">
                <a:solidFill>
                  <a:srgbClr val="C00000"/>
                </a:solidFill>
                <a:latin typeface="Trebuchet MS"/>
                <a:cs typeface="Trebuchet MS"/>
              </a:rPr>
              <a:t>e</a:t>
            </a:r>
            <a:r>
              <a:rPr sz="1100" b="1" i="1" spc="4" dirty="0">
                <a:solidFill>
                  <a:srgbClr val="C00000"/>
                </a:solidFill>
                <a:latin typeface="Trebuchet MS"/>
                <a:cs typeface="Trebuchet MS"/>
              </a:rPr>
              <a:t>g</a:t>
            </a:r>
            <a:r>
              <a:rPr sz="1100" b="1" i="1" spc="-26" dirty="0">
                <a:solidFill>
                  <a:srgbClr val="C00000"/>
                </a:solidFill>
                <a:latin typeface="Trebuchet MS"/>
                <a:cs typeface="Trebuchet MS"/>
              </a:rPr>
              <a:t>i</a:t>
            </a:r>
            <a:r>
              <a:rPr sz="1100" b="1" i="1" spc="4" dirty="0">
                <a:solidFill>
                  <a:srgbClr val="C00000"/>
                </a:solidFill>
                <a:latin typeface="Trebuchet MS"/>
                <a:cs typeface="Trebuchet MS"/>
              </a:rPr>
              <a:t>o</a:t>
            </a:r>
            <a:r>
              <a:rPr sz="1100" b="1" i="1" spc="19" dirty="0">
                <a:solidFill>
                  <a:srgbClr val="C00000"/>
                </a:solidFill>
                <a:latin typeface="Trebuchet MS"/>
                <a:cs typeface="Trebuchet MS"/>
              </a:rPr>
              <a:t>n</a:t>
            </a:r>
            <a:r>
              <a:rPr sz="1100" b="1" i="1" spc="-11" dirty="0">
                <a:solidFill>
                  <a:srgbClr val="C00000"/>
                </a:solidFill>
                <a:latin typeface="Trebuchet MS"/>
                <a:cs typeface="Trebuchet MS"/>
              </a:rPr>
              <a:t>a</a:t>
            </a:r>
            <a:r>
              <a:rPr sz="1100" b="1" i="1" spc="-15" dirty="0">
                <a:solidFill>
                  <a:srgbClr val="C00000"/>
                </a:solidFill>
                <a:latin typeface="Trebuchet MS"/>
                <a:cs typeface="Trebuchet MS"/>
              </a:rPr>
              <a:t>l</a:t>
            </a:r>
            <a:r>
              <a:rPr sz="1100" b="1" i="1" spc="-23" dirty="0">
                <a:solidFill>
                  <a:srgbClr val="C00000"/>
                </a:solidFill>
                <a:latin typeface="Trebuchet MS"/>
                <a:cs typeface="Trebuchet MS"/>
              </a:rPr>
              <a:t>i  </a:t>
            </a:r>
            <a:r>
              <a:rPr sz="1100" b="1" spc="-34" dirty="0">
                <a:solidFill>
                  <a:srgbClr val="C00000"/>
                </a:solidFill>
                <a:latin typeface="Trebuchet MS"/>
                <a:cs typeface="Trebuchet MS"/>
              </a:rPr>
              <a:t>48</a:t>
            </a:r>
            <a:r>
              <a:rPr sz="1100" b="1" spc="-19" dirty="0">
                <a:solidFill>
                  <a:srgbClr val="C00000"/>
                </a:solidFill>
                <a:latin typeface="Trebuchet MS"/>
                <a:cs typeface="Trebuchet MS"/>
              </a:rPr>
              <a:t>,</a:t>
            </a:r>
            <a:r>
              <a:rPr sz="1100" b="1" spc="-11" dirty="0">
                <a:solidFill>
                  <a:srgbClr val="C00000"/>
                </a:solidFill>
                <a:latin typeface="Trebuchet MS"/>
                <a:cs typeface="Trebuchet MS"/>
              </a:rPr>
              <a:t>7</a:t>
            </a:r>
            <a:r>
              <a:rPr sz="1100" b="1" spc="-26" dirty="0">
                <a:solidFill>
                  <a:srgbClr val="C00000"/>
                </a:solidFill>
                <a:latin typeface="Trebuchet MS"/>
                <a:cs typeface="Trebuchet MS"/>
              </a:rPr>
              <a:t> </a:t>
            </a:r>
            <a:r>
              <a:rPr sz="1100" b="1" spc="83" dirty="0">
                <a:solidFill>
                  <a:srgbClr val="C00000"/>
                </a:solidFill>
                <a:latin typeface="Trebuchet MS"/>
                <a:cs typeface="Trebuchet MS"/>
              </a:rPr>
              <a:t>m</a:t>
            </a:r>
            <a:r>
              <a:rPr sz="1100" b="1" spc="4" dirty="0">
                <a:solidFill>
                  <a:srgbClr val="C00000"/>
                </a:solidFill>
                <a:latin typeface="Trebuchet MS"/>
                <a:cs typeface="Trebuchet MS"/>
              </a:rPr>
              <a:t>ili</a:t>
            </a:r>
            <a:r>
              <a:rPr sz="1100" b="1" spc="38" dirty="0">
                <a:solidFill>
                  <a:srgbClr val="C00000"/>
                </a:solidFill>
                <a:latin typeface="Trebuchet MS"/>
                <a:cs typeface="Trebuchet MS"/>
              </a:rPr>
              <a:t>a</a:t>
            </a:r>
            <a:r>
              <a:rPr sz="1100" b="1" spc="15" dirty="0">
                <a:solidFill>
                  <a:srgbClr val="C00000"/>
                </a:solidFill>
                <a:latin typeface="Trebuchet MS"/>
                <a:cs typeface="Trebuchet MS"/>
              </a:rPr>
              <a:t>r</a:t>
            </a:r>
            <a:r>
              <a:rPr sz="1100" b="1" spc="38" dirty="0">
                <a:solidFill>
                  <a:srgbClr val="C00000"/>
                </a:solidFill>
                <a:latin typeface="Trebuchet MS"/>
                <a:cs typeface="Trebuchet MS"/>
              </a:rPr>
              <a:t>d</a:t>
            </a:r>
            <a:r>
              <a:rPr sz="1100" b="1" spc="4" dirty="0">
                <a:solidFill>
                  <a:srgbClr val="C00000"/>
                </a:solidFill>
                <a:latin typeface="Trebuchet MS"/>
                <a:cs typeface="Trebuchet MS"/>
              </a:rPr>
              <a:t>i</a:t>
            </a:r>
            <a:r>
              <a:rPr sz="1100" b="1" spc="-26" dirty="0">
                <a:solidFill>
                  <a:srgbClr val="C00000"/>
                </a:solidFill>
                <a:latin typeface="Trebuchet MS"/>
                <a:cs typeface="Trebuchet MS"/>
              </a:rPr>
              <a:t> </a:t>
            </a:r>
            <a:r>
              <a:rPr sz="1100" b="1" spc="38" dirty="0">
                <a:solidFill>
                  <a:srgbClr val="C00000"/>
                </a:solidFill>
                <a:latin typeface="Trebuchet MS"/>
                <a:cs typeface="Trebuchet MS"/>
              </a:rPr>
              <a:t>d</a:t>
            </a:r>
            <a:r>
              <a:rPr sz="1100" b="1" spc="4" dirty="0">
                <a:solidFill>
                  <a:srgbClr val="C00000"/>
                </a:solidFill>
                <a:latin typeface="Trebuchet MS"/>
                <a:cs typeface="Trebuchet MS"/>
              </a:rPr>
              <a:t>i</a:t>
            </a:r>
            <a:r>
              <a:rPr sz="1100" b="1" spc="-26" dirty="0">
                <a:solidFill>
                  <a:srgbClr val="C00000"/>
                </a:solidFill>
                <a:latin typeface="Trebuchet MS"/>
                <a:cs typeface="Trebuchet MS"/>
              </a:rPr>
              <a:t> </a:t>
            </a:r>
            <a:r>
              <a:rPr sz="1100" b="1" spc="11" dirty="0">
                <a:solidFill>
                  <a:srgbClr val="C00000"/>
                </a:solidFill>
                <a:latin typeface="Trebuchet MS"/>
                <a:cs typeface="Trebuchet MS"/>
              </a:rPr>
              <a:t>e</a:t>
            </a:r>
            <a:r>
              <a:rPr sz="1100" b="1" spc="38" dirty="0">
                <a:solidFill>
                  <a:srgbClr val="C00000"/>
                </a:solidFill>
                <a:latin typeface="Trebuchet MS"/>
                <a:cs typeface="Trebuchet MS"/>
              </a:rPr>
              <a:t>u</a:t>
            </a:r>
            <a:r>
              <a:rPr sz="1100" b="1" spc="15" dirty="0">
                <a:solidFill>
                  <a:srgbClr val="C00000"/>
                </a:solidFill>
                <a:latin typeface="Trebuchet MS"/>
                <a:cs typeface="Trebuchet MS"/>
              </a:rPr>
              <a:t>r</a:t>
            </a:r>
            <a:r>
              <a:rPr sz="1100" b="1" spc="23" dirty="0">
                <a:solidFill>
                  <a:srgbClr val="C00000"/>
                </a:solidFill>
                <a:latin typeface="Trebuchet MS"/>
                <a:cs typeface="Trebuchet MS"/>
              </a:rPr>
              <a:t>o  </a:t>
            </a:r>
            <a:r>
              <a:rPr sz="1100" b="1" dirty="0">
                <a:solidFill>
                  <a:srgbClr val="C00000"/>
                </a:solidFill>
                <a:latin typeface="Trebuchet MS"/>
                <a:cs typeface="Trebuchet MS"/>
              </a:rPr>
              <a:t>(</a:t>
            </a:r>
            <a:r>
              <a:rPr lang="it-IT" sz="1100" b="1" dirty="0">
                <a:solidFill>
                  <a:srgbClr val="C00000"/>
                </a:solidFill>
                <a:latin typeface="Trebuchet MS"/>
                <a:cs typeface="Trebuchet MS"/>
              </a:rPr>
              <a:t>65,3</a:t>
            </a:r>
            <a:r>
              <a:rPr sz="1100" b="1" dirty="0">
                <a:solidFill>
                  <a:srgbClr val="C00000"/>
                </a:solidFill>
                <a:latin typeface="Trebuchet MS"/>
                <a:cs typeface="Trebuchet MS"/>
              </a:rPr>
              <a:t>%)</a:t>
            </a:r>
            <a:endParaRPr sz="1100" dirty="0">
              <a:latin typeface="Trebuchet MS"/>
              <a:cs typeface="Trebuchet MS"/>
            </a:endParaRPr>
          </a:p>
        </p:txBody>
      </p:sp>
      <p:sp>
        <p:nvSpPr>
          <p:cNvPr id="8" name="object 8"/>
          <p:cNvSpPr txBox="1">
            <a:spLocks noGrp="1"/>
          </p:cNvSpPr>
          <p:nvPr>
            <p:ph type="title"/>
          </p:nvPr>
        </p:nvSpPr>
        <p:spPr>
          <a:xfrm>
            <a:off x="944784" y="5542838"/>
            <a:ext cx="4153375" cy="625171"/>
          </a:xfrm>
          <a:prstGeom prst="rect">
            <a:avLst/>
          </a:prstGeom>
        </p:spPr>
        <p:txBody>
          <a:bodyPr vert="horz" wrap="square" lIns="0" tIns="9525" rIns="0" bIns="0" rtlCol="0" anchor="ctr">
            <a:spAutoFit/>
          </a:bodyPr>
          <a:lstStyle/>
          <a:p>
            <a:pPr marL="9525">
              <a:lnSpc>
                <a:spcPct val="100000"/>
              </a:lnSpc>
              <a:spcBef>
                <a:spcPts val="75"/>
              </a:spcBef>
            </a:pPr>
            <a:r>
              <a:rPr sz="2000" spc="-4" dirty="0"/>
              <a:t>Programmi</a:t>
            </a:r>
            <a:r>
              <a:rPr sz="2000" spc="-11" dirty="0"/>
              <a:t> </a:t>
            </a:r>
            <a:r>
              <a:rPr sz="2000" spc="-4" dirty="0" err="1"/>
              <a:t>Regionali</a:t>
            </a:r>
            <a:r>
              <a:rPr sz="2000" spc="-11" dirty="0"/>
              <a:t> </a:t>
            </a:r>
            <a:br>
              <a:rPr lang="it-IT" sz="2000" spc="-11" dirty="0"/>
            </a:br>
            <a:r>
              <a:rPr sz="2000" dirty="0"/>
              <a:t>e</a:t>
            </a:r>
            <a:r>
              <a:rPr sz="2000" spc="-4" dirty="0"/>
              <a:t> Programmi</a:t>
            </a:r>
            <a:r>
              <a:rPr sz="2000" spc="-8" dirty="0"/>
              <a:t> </a:t>
            </a:r>
            <a:r>
              <a:rPr sz="2000" spc="-4" dirty="0"/>
              <a:t>Nazionali</a:t>
            </a:r>
          </a:p>
        </p:txBody>
      </p:sp>
      <p:sp>
        <p:nvSpPr>
          <p:cNvPr id="9" name="object 9"/>
          <p:cNvSpPr txBox="1"/>
          <p:nvPr/>
        </p:nvSpPr>
        <p:spPr>
          <a:xfrm>
            <a:off x="6802464" y="463318"/>
            <a:ext cx="4406416" cy="673294"/>
          </a:xfrm>
          <a:prstGeom prst="rect">
            <a:avLst/>
          </a:prstGeom>
        </p:spPr>
        <p:txBody>
          <a:bodyPr vert="horz" wrap="square" lIns="0" tIns="10001" rIns="0" bIns="0" rtlCol="0">
            <a:spAutoFit/>
          </a:bodyPr>
          <a:lstStyle/>
          <a:p>
            <a:pPr marL="9525" marR="3810">
              <a:lnSpc>
                <a:spcPct val="99400"/>
              </a:lnSpc>
              <a:spcBef>
                <a:spcPts val="79"/>
              </a:spcBef>
            </a:pPr>
            <a:r>
              <a:rPr sz="1450" spc="-8" dirty="0">
                <a:solidFill>
                  <a:srgbClr val="001848"/>
                </a:solidFill>
                <a:latin typeface="MuktaMahee Regular" panose="020B0000000000000000" pitchFamily="34" charset="77"/>
                <a:cs typeface="MuktaMahee Regular" panose="020B0000000000000000" pitchFamily="34" charset="77"/>
              </a:rPr>
              <a:t>Per</a:t>
            </a:r>
            <a:r>
              <a:rPr sz="1450" dirty="0">
                <a:solidFill>
                  <a:srgbClr val="001848"/>
                </a:solidFill>
                <a:latin typeface="MuktaMahee Regular" panose="020B0000000000000000" pitchFamily="34" charset="77"/>
                <a:cs typeface="MuktaMahee Regular" panose="020B0000000000000000" pitchFamily="34" charset="77"/>
              </a:rPr>
              <a:t> </a:t>
            </a:r>
            <a:r>
              <a:rPr sz="1450" spc="-4" dirty="0">
                <a:solidFill>
                  <a:srgbClr val="001848"/>
                </a:solidFill>
                <a:latin typeface="MuktaMahee Regular" panose="020B0000000000000000" pitchFamily="34" charset="77"/>
                <a:cs typeface="MuktaMahee Regular" panose="020B0000000000000000" pitchFamily="34" charset="77"/>
              </a:rPr>
              <a:t>ciascuna</a:t>
            </a:r>
            <a:r>
              <a:rPr sz="1450" spc="4" dirty="0">
                <a:solidFill>
                  <a:srgbClr val="001848"/>
                </a:solidFill>
                <a:latin typeface="MuktaMahee Regular" panose="020B0000000000000000" pitchFamily="34" charset="77"/>
                <a:cs typeface="MuktaMahee Regular" panose="020B0000000000000000" pitchFamily="34" charset="77"/>
              </a:rPr>
              <a:t> </a:t>
            </a:r>
            <a:r>
              <a:rPr sz="1450" spc="-8" dirty="0">
                <a:solidFill>
                  <a:srgbClr val="001848"/>
                </a:solidFill>
                <a:latin typeface="MuktaMahee Regular" panose="020B0000000000000000" pitchFamily="34" charset="77"/>
                <a:cs typeface="MuktaMahee Regular" panose="020B0000000000000000" pitchFamily="34" charset="77"/>
              </a:rPr>
              <a:t>regione,</a:t>
            </a:r>
            <a:r>
              <a:rPr sz="1450" spc="4" dirty="0">
                <a:solidFill>
                  <a:srgbClr val="001848"/>
                </a:solidFill>
                <a:latin typeface="MuktaMahee Regular" panose="020B0000000000000000" pitchFamily="34" charset="77"/>
                <a:cs typeface="MuktaMahee Regular" panose="020B0000000000000000" pitchFamily="34" charset="77"/>
              </a:rPr>
              <a:t> </a:t>
            </a:r>
            <a:r>
              <a:rPr sz="1450" dirty="0">
                <a:solidFill>
                  <a:srgbClr val="001848"/>
                </a:solidFill>
                <a:latin typeface="MuktaMahee Regular" panose="020B0000000000000000" pitchFamily="34" charset="77"/>
                <a:cs typeface="MuktaMahee Regular" panose="020B0000000000000000" pitchFamily="34" charset="77"/>
              </a:rPr>
              <a:t>i</a:t>
            </a:r>
            <a:r>
              <a:rPr sz="1450" spc="8" dirty="0">
                <a:solidFill>
                  <a:srgbClr val="001848"/>
                </a:solidFill>
                <a:latin typeface="MuktaMahee Regular" panose="020B0000000000000000" pitchFamily="34" charset="77"/>
                <a:cs typeface="MuktaMahee Regular" panose="020B0000000000000000" pitchFamily="34" charset="77"/>
              </a:rPr>
              <a:t> </a:t>
            </a:r>
            <a:r>
              <a:rPr sz="1450" b="1" spc="-8" dirty="0">
                <a:solidFill>
                  <a:srgbClr val="001848"/>
                </a:solidFill>
                <a:latin typeface="MuktaMahee Regular" panose="020B0000000000000000" pitchFamily="34" charset="77"/>
                <a:cs typeface="MuktaMahee Regular" panose="020B0000000000000000" pitchFamily="34" charset="77"/>
              </a:rPr>
              <a:t>Programmi</a:t>
            </a:r>
            <a:r>
              <a:rPr sz="1450" b="1" spc="8" dirty="0">
                <a:solidFill>
                  <a:srgbClr val="001848"/>
                </a:solidFill>
                <a:latin typeface="MuktaMahee Regular" panose="020B0000000000000000" pitchFamily="34" charset="77"/>
                <a:cs typeface="MuktaMahee Regular" panose="020B0000000000000000" pitchFamily="34" charset="77"/>
              </a:rPr>
              <a:t> </a:t>
            </a:r>
            <a:r>
              <a:rPr sz="1450" b="1" spc="-4" dirty="0">
                <a:solidFill>
                  <a:srgbClr val="001848"/>
                </a:solidFill>
                <a:latin typeface="MuktaMahee Regular" panose="020B0000000000000000" pitchFamily="34" charset="77"/>
                <a:cs typeface="MuktaMahee Regular" panose="020B0000000000000000" pitchFamily="34" charset="77"/>
              </a:rPr>
              <a:t>Regionali </a:t>
            </a:r>
            <a:r>
              <a:rPr sz="1450" b="1" spc="-191" dirty="0">
                <a:solidFill>
                  <a:srgbClr val="001848"/>
                </a:solidFill>
                <a:latin typeface="MuktaMahee Regular" panose="020B0000000000000000" pitchFamily="34" charset="77"/>
                <a:cs typeface="MuktaMahee Regular" panose="020B0000000000000000" pitchFamily="34" charset="77"/>
              </a:rPr>
              <a:t> </a:t>
            </a:r>
            <a:r>
              <a:rPr sz="1450" spc="-4" dirty="0">
                <a:solidFill>
                  <a:srgbClr val="001848"/>
                </a:solidFill>
                <a:latin typeface="MuktaMahee Regular" panose="020B0000000000000000" pitchFamily="34" charset="77"/>
                <a:cs typeface="MuktaMahee Regular" panose="020B0000000000000000" pitchFamily="34" charset="77"/>
              </a:rPr>
              <a:t>possono</a:t>
            </a:r>
            <a:r>
              <a:rPr sz="1450" spc="4" dirty="0">
                <a:solidFill>
                  <a:srgbClr val="001848"/>
                </a:solidFill>
                <a:latin typeface="MuktaMahee Regular" panose="020B0000000000000000" pitchFamily="34" charset="77"/>
                <a:cs typeface="MuktaMahee Regular" panose="020B0000000000000000" pitchFamily="34" charset="77"/>
              </a:rPr>
              <a:t> </a:t>
            </a:r>
            <a:r>
              <a:rPr sz="1450" spc="-4" dirty="0">
                <a:solidFill>
                  <a:srgbClr val="001848"/>
                </a:solidFill>
                <a:latin typeface="MuktaMahee Regular" panose="020B0000000000000000" pitchFamily="34" charset="77"/>
                <a:cs typeface="MuktaMahee Regular" panose="020B0000000000000000" pitchFamily="34" charset="77"/>
              </a:rPr>
              <a:t>essere</a:t>
            </a:r>
            <a:r>
              <a:rPr sz="1450" spc="4" dirty="0">
                <a:solidFill>
                  <a:srgbClr val="001848"/>
                </a:solidFill>
                <a:latin typeface="MuktaMahee Regular" panose="020B0000000000000000" pitchFamily="34" charset="77"/>
                <a:cs typeface="MuktaMahee Regular" panose="020B0000000000000000" pitchFamily="34" charset="77"/>
              </a:rPr>
              <a:t> </a:t>
            </a:r>
            <a:r>
              <a:rPr sz="1450" spc="-8" dirty="0">
                <a:solidFill>
                  <a:srgbClr val="001848"/>
                </a:solidFill>
                <a:latin typeface="MuktaMahee Regular" panose="020B0000000000000000" pitchFamily="34" charset="77"/>
                <a:cs typeface="MuktaMahee Regular" panose="020B0000000000000000" pitchFamily="34" charset="77"/>
              </a:rPr>
              <a:t>«monofondo»</a:t>
            </a:r>
            <a:r>
              <a:rPr sz="1450" dirty="0">
                <a:solidFill>
                  <a:srgbClr val="001848"/>
                </a:solidFill>
                <a:latin typeface="MuktaMahee Regular" panose="020B0000000000000000" pitchFamily="34" charset="77"/>
                <a:cs typeface="MuktaMahee Regular" panose="020B0000000000000000" pitchFamily="34" charset="77"/>
              </a:rPr>
              <a:t> </a:t>
            </a:r>
            <a:r>
              <a:rPr sz="1450" spc="-8" dirty="0">
                <a:solidFill>
                  <a:srgbClr val="001848"/>
                </a:solidFill>
                <a:latin typeface="MuktaMahee Regular" panose="020B0000000000000000" pitchFamily="34" charset="77"/>
                <a:cs typeface="MuktaMahee Regular" panose="020B0000000000000000" pitchFamily="34" charset="77"/>
              </a:rPr>
              <a:t>(uno </a:t>
            </a:r>
            <a:r>
              <a:rPr sz="1450" spc="-4" dirty="0">
                <a:solidFill>
                  <a:srgbClr val="001848"/>
                </a:solidFill>
                <a:latin typeface="MuktaMahee Regular" panose="020B0000000000000000" pitchFamily="34" charset="77"/>
                <a:cs typeface="MuktaMahee Regular" panose="020B0000000000000000" pitchFamily="34" charset="77"/>
              </a:rPr>
              <a:t> </a:t>
            </a:r>
            <a:r>
              <a:rPr sz="1450" spc="-8" dirty="0">
                <a:solidFill>
                  <a:srgbClr val="001848"/>
                </a:solidFill>
                <a:latin typeface="MuktaMahee Regular" panose="020B0000000000000000" pitchFamily="34" charset="77"/>
                <a:cs typeface="MuktaMahee Regular" panose="020B0000000000000000" pitchFamily="34" charset="77"/>
              </a:rPr>
              <a:t>finanziato</a:t>
            </a:r>
            <a:r>
              <a:rPr sz="1450" dirty="0">
                <a:solidFill>
                  <a:srgbClr val="001848"/>
                </a:solidFill>
                <a:latin typeface="MuktaMahee Regular" panose="020B0000000000000000" pitchFamily="34" charset="77"/>
                <a:cs typeface="MuktaMahee Regular" panose="020B0000000000000000" pitchFamily="34" charset="77"/>
              </a:rPr>
              <a:t> </a:t>
            </a:r>
            <a:r>
              <a:rPr sz="1450" spc="-4" dirty="0">
                <a:solidFill>
                  <a:srgbClr val="001848"/>
                </a:solidFill>
                <a:latin typeface="MuktaMahee Regular" panose="020B0000000000000000" pitchFamily="34" charset="77"/>
                <a:cs typeface="MuktaMahee Regular" panose="020B0000000000000000" pitchFamily="34" charset="77"/>
              </a:rPr>
              <a:t>dal FESR,</a:t>
            </a:r>
            <a:r>
              <a:rPr sz="1450" dirty="0">
                <a:solidFill>
                  <a:srgbClr val="001848"/>
                </a:solidFill>
                <a:latin typeface="MuktaMahee Regular" panose="020B0000000000000000" pitchFamily="34" charset="77"/>
                <a:cs typeface="MuktaMahee Regular" panose="020B0000000000000000" pitchFamily="34" charset="77"/>
              </a:rPr>
              <a:t> </a:t>
            </a:r>
            <a:r>
              <a:rPr sz="1450" spc="-15" dirty="0">
                <a:solidFill>
                  <a:srgbClr val="001848"/>
                </a:solidFill>
                <a:latin typeface="MuktaMahee Regular" panose="020B0000000000000000" pitchFamily="34" charset="77"/>
                <a:cs typeface="MuktaMahee Regular" panose="020B0000000000000000" pitchFamily="34" charset="77"/>
              </a:rPr>
              <a:t>l’altro</a:t>
            </a:r>
            <a:r>
              <a:rPr sz="1450" dirty="0">
                <a:solidFill>
                  <a:srgbClr val="001848"/>
                </a:solidFill>
                <a:latin typeface="MuktaMahee Regular" panose="020B0000000000000000" pitchFamily="34" charset="77"/>
                <a:cs typeface="MuktaMahee Regular" panose="020B0000000000000000" pitchFamily="34" charset="77"/>
              </a:rPr>
              <a:t> </a:t>
            </a:r>
            <a:r>
              <a:rPr sz="1450" spc="-4" dirty="0">
                <a:solidFill>
                  <a:srgbClr val="001848"/>
                </a:solidFill>
                <a:latin typeface="MuktaMahee Regular" panose="020B0000000000000000" pitchFamily="34" charset="77"/>
                <a:cs typeface="MuktaMahee Regular" panose="020B0000000000000000" pitchFamily="34" charset="77"/>
              </a:rPr>
              <a:t>dal</a:t>
            </a:r>
            <a:r>
              <a:rPr sz="1450" dirty="0">
                <a:solidFill>
                  <a:srgbClr val="001848"/>
                </a:solidFill>
                <a:latin typeface="MuktaMahee Regular" panose="020B0000000000000000" pitchFamily="34" charset="77"/>
                <a:cs typeface="MuktaMahee Regular" panose="020B0000000000000000" pitchFamily="34" charset="77"/>
              </a:rPr>
              <a:t> </a:t>
            </a:r>
            <a:r>
              <a:rPr sz="1450" spc="-4" dirty="0">
                <a:solidFill>
                  <a:srgbClr val="001848"/>
                </a:solidFill>
                <a:latin typeface="MuktaMahee Regular" panose="020B0000000000000000" pitchFamily="34" charset="77"/>
                <a:cs typeface="MuktaMahee Regular" panose="020B0000000000000000" pitchFamily="34" charset="77"/>
              </a:rPr>
              <a:t>FSE+) </a:t>
            </a:r>
            <a:r>
              <a:rPr sz="1450" dirty="0">
                <a:solidFill>
                  <a:srgbClr val="001848"/>
                </a:solidFill>
                <a:latin typeface="MuktaMahee Regular" panose="020B0000000000000000" pitchFamily="34" charset="77"/>
                <a:cs typeface="MuktaMahee Regular" panose="020B0000000000000000" pitchFamily="34" charset="77"/>
              </a:rPr>
              <a:t>o </a:t>
            </a:r>
            <a:r>
              <a:rPr sz="1450" spc="4" dirty="0">
                <a:solidFill>
                  <a:srgbClr val="001848"/>
                </a:solidFill>
                <a:latin typeface="MuktaMahee Regular" panose="020B0000000000000000" pitchFamily="34" charset="77"/>
                <a:cs typeface="MuktaMahee Regular" panose="020B0000000000000000" pitchFamily="34" charset="77"/>
              </a:rPr>
              <a:t> </a:t>
            </a:r>
            <a:r>
              <a:rPr sz="1450" spc="-8" dirty="0">
                <a:solidFill>
                  <a:srgbClr val="001848"/>
                </a:solidFill>
                <a:latin typeface="MuktaMahee Regular" panose="020B0000000000000000" pitchFamily="34" charset="77"/>
                <a:cs typeface="MuktaMahee Regular" panose="020B0000000000000000" pitchFamily="34" charset="77"/>
              </a:rPr>
              <a:t>finanziati</a:t>
            </a:r>
            <a:r>
              <a:rPr sz="1450" spc="-4" dirty="0">
                <a:solidFill>
                  <a:srgbClr val="001848"/>
                </a:solidFill>
                <a:latin typeface="MuktaMahee Regular" panose="020B0000000000000000" pitchFamily="34" charset="77"/>
                <a:cs typeface="MuktaMahee Regular" panose="020B0000000000000000" pitchFamily="34" charset="77"/>
              </a:rPr>
              <a:t> </a:t>
            </a:r>
            <a:r>
              <a:rPr sz="1450" spc="-8" dirty="0">
                <a:solidFill>
                  <a:srgbClr val="001848"/>
                </a:solidFill>
                <a:latin typeface="MuktaMahee Regular" panose="020B0000000000000000" pitchFamily="34" charset="77"/>
                <a:cs typeface="MuktaMahee Regular" panose="020B0000000000000000" pitchFamily="34" charset="77"/>
              </a:rPr>
              <a:t>congiuntamente</a:t>
            </a:r>
            <a:r>
              <a:rPr sz="1450" spc="4" dirty="0">
                <a:solidFill>
                  <a:srgbClr val="001848"/>
                </a:solidFill>
                <a:latin typeface="MuktaMahee Regular" panose="020B0000000000000000" pitchFamily="34" charset="77"/>
                <a:cs typeface="MuktaMahee Regular" panose="020B0000000000000000" pitchFamily="34" charset="77"/>
              </a:rPr>
              <a:t> </a:t>
            </a:r>
            <a:r>
              <a:rPr sz="1450" spc="-4" dirty="0">
                <a:solidFill>
                  <a:srgbClr val="001848"/>
                </a:solidFill>
                <a:latin typeface="MuktaMahee Regular" panose="020B0000000000000000" pitchFamily="34" charset="77"/>
                <a:cs typeface="MuktaMahee Regular" panose="020B0000000000000000" pitchFamily="34" charset="77"/>
              </a:rPr>
              <a:t>dai</a:t>
            </a:r>
            <a:r>
              <a:rPr sz="1450" dirty="0">
                <a:solidFill>
                  <a:srgbClr val="001848"/>
                </a:solidFill>
                <a:latin typeface="MuktaMahee Regular" panose="020B0000000000000000" pitchFamily="34" charset="77"/>
                <a:cs typeface="MuktaMahee Regular" panose="020B0000000000000000" pitchFamily="34" charset="77"/>
              </a:rPr>
              <a:t> </a:t>
            </a:r>
            <a:r>
              <a:rPr sz="1450" spc="-8" dirty="0">
                <a:solidFill>
                  <a:srgbClr val="001848"/>
                </a:solidFill>
                <a:latin typeface="MuktaMahee Regular" panose="020B0000000000000000" pitchFamily="34" charset="77"/>
                <a:cs typeface="MuktaMahee Regular" panose="020B0000000000000000" pitchFamily="34" charset="77"/>
              </a:rPr>
              <a:t>fondi.</a:t>
            </a:r>
            <a:endParaRPr sz="1450" dirty="0">
              <a:latin typeface="MuktaMahee Regular" panose="020B0000000000000000" pitchFamily="34" charset="77"/>
              <a:cs typeface="MuktaMahee Regular" panose="020B0000000000000000" pitchFamily="34" charset="77"/>
            </a:endParaRPr>
          </a:p>
        </p:txBody>
      </p:sp>
      <p:sp>
        <p:nvSpPr>
          <p:cNvPr id="10" name="object 10"/>
          <p:cNvSpPr txBox="1"/>
          <p:nvPr/>
        </p:nvSpPr>
        <p:spPr>
          <a:xfrm>
            <a:off x="6845784" y="1258416"/>
            <a:ext cx="4533416" cy="673294"/>
          </a:xfrm>
          <a:prstGeom prst="rect">
            <a:avLst/>
          </a:prstGeom>
        </p:spPr>
        <p:txBody>
          <a:bodyPr vert="horz" wrap="square" lIns="0" tIns="10001" rIns="0" bIns="0" rtlCol="0">
            <a:spAutoFit/>
          </a:bodyPr>
          <a:lstStyle/>
          <a:p>
            <a:pPr marL="9525" marR="3810">
              <a:lnSpc>
                <a:spcPct val="99400"/>
              </a:lnSpc>
              <a:spcBef>
                <a:spcPts val="79"/>
              </a:spcBef>
            </a:pPr>
            <a:r>
              <a:rPr sz="1450" spc="-4" dirty="0">
                <a:solidFill>
                  <a:srgbClr val="001848"/>
                </a:solidFill>
                <a:latin typeface="MuktaMahee Regular" panose="020B0000000000000000" pitchFamily="34" charset="77"/>
                <a:cs typeface="MuktaMahee Regular" panose="020B0000000000000000" pitchFamily="34" charset="77"/>
              </a:rPr>
              <a:t>La Sicilia</a:t>
            </a:r>
            <a:r>
              <a:rPr sz="1450" dirty="0">
                <a:solidFill>
                  <a:srgbClr val="001848"/>
                </a:solidFill>
                <a:latin typeface="MuktaMahee Regular" panose="020B0000000000000000" pitchFamily="34" charset="77"/>
                <a:cs typeface="MuktaMahee Regular" panose="020B0000000000000000" pitchFamily="34" charset="77"/>
              </a:rPr>
              <a:t> </a:t>
            </a:r>
            <a:r>
              <a:rPr sz="1450" spc="-4" dirty="0">
                <a:solidFill>
                  <a:srgbClr val="001848"/>
                </a:solidFill>
                <a:latin typeface="MuktaMahee Regular" panose="020B0000000000000000" pitchFamily="34" charset="77"/>
                <a:cs typeface="MuktaMahee Regular" panose="020B0000000000000000" pitchFamily="34" charset="77"/>
              </a:rPr>
              <a:t>ha</a:t>
            </a:r>
            <a:r>
              <a:rPr sz="1450" dirty="0">
                <a:solidFill>
                  <a:srgbClr val="001848"/>
                </a:solidFill>
                <a:latin typeface="MuktaMahee Regular" panose="020B0000000000000000" pitchFamily="34" charset="77"/>
                <a:cs typeface="MuktaMahee Regular" panose="020B0000000000000000" pitchFamily="34" charset="77"/>
              </a:rPr>
              <a:t> </a:t>
            </a:r>
            <a:r>
              <a:rPr sz="1450" spc="-8" dirty="0">
                <a:solidFill>
                  <a:srgbClr val="001848"/>
                </a:solidFill>
                <a:latin typeface="MuktaMahee Regular" panose="020B0000000000000000" pitchFamily="34" charset="77"/>
                <a:cs typeface="MuktaMahee Regular" panose="020B0000000000000000" pitchFamily="34" charset="77"/>
              </a:rPr>
              <a:t>due</a:t>
            </a:r>
            <a:r>
              <a:rPr sz="1450" spc="4" dirty="0">
                <a:solidFill>
                  <a:srgbClr val="001848"/>
                </a:solidFill>
                <a:latin typeface="MuktaMahee Regular" panose="020B0000000000000000" pitchFamily="34" charset="77"/>
                <a:cs typeface="MuktaMahee Regular" panose="020B0000000000000000" pitchFamily="34" charset="77"/>
              </a:rPr>
              <a:t> </a:t>
            </a:r>
            <a:r>
              <a:rPr sz="1450" spc="-8" dirty="0">
                <a:solidFill>
                  <a:srgbClr val="001848"/>
                </a:solidFill>
                <a:latin typeface="MuktaMahee Regular" panose="020B0000000000000000" pitchFamily="34" charset="77"/>
                <a:cs typeface="MuktaMahee Regular" panose="020B0000000000000000" pitchFamily="34" charset="77"/>
              </a:rPr>
              <a:t>Programmi,</a:t>
            </a:r>
            <a:r>
              <a:rPr sz="1450" dirty="0">
                <a:solidFill>
                  <a:srgbClr val="001848"/>
                </a:solidFill>
                <a:latin typeface="MuktaMahee Regular" panose="020B0000000000000000" pitchFamily="34" charset="77"/>
                <a:cs typeface="MuktaMahee Regular" panose="020B0000000000000000" pitchFamily="34" charset="77"/>
              </a:rPr>
              <a:t> </a:t>
            </a:r>
            <a:r>
              <a:rPr sz="1450" spc="-8" dirty="0">
                <a:solidFill>
                  <a:srgbClr val="001848"/>
                </a:solidFill>
                <a:latin typeface="MuktaMahee Regular" panose="020B0000000000000000" pitchFamily="34" charset="77"/>
                <a:cs typeface="MuktaMahee Regular" panose="020B0000000000000000" pitchFamily="34" charset="77"/>
              </a:rPr>
              <a:t>rispettivamente </a:t>
            </a:r>
            <a:r>
              <a:rPr sz="1450" spc="-195" dirty="0">
                <a:solidFill>
                  <a:srgbClr val="001848"/>
                </a:solidFill>
                <a:latin typeface="MuktaMahee Regular" panose="020B0000000000000000" pitchFamily="34" charset="77"/>
                <a:cs typeface="MuktaMahee Regular" panose="020B0000000000000000" pitchFamily="34" charset="77"/>
              </a:rPr>
              <a:t> </a:t>
            </a:r>
            <a:r>
              <a:rPr sz="1450" spc="-4" dirty="0">
                <a:solidFill>
                  <a:srgbClr val="001848"/>
                </a:solidFill>
                <a:latin typeface="MuktaMahee Regular" panose="020B0000000000000000" pitchFamily="34" charset="77"/>
                <a:cs typeface="MuktaMahee Regular" panose="020B0000000000000000" pitchFamily="34" charset="77"/>
              </a:rPr>
              <a:t>cofinanziati dal FESR</a:t>
            </a:r>
            <a:r>
              <a:rPr sz="1450" dirty="0">
                <a:solidFill>
                  <a:srgbClr val="001848"/>
                </a:solidFill>
                <a:latin typeface="MuktaMahee Regular" panose="020B0000000000000000" pitchFamily="34" charset="77"/>
                <a:cs typeface="MuktaMahee Regular" panose="020B0000000000000000" pitchFamily="34" charset="77"/>
              </a:rPr>
              <a:t> e </a:t>
            </a:r>
            <a:r>
              <a:rPr sz="1450" spc="-4" dirty="0">
                <a:solidFill>
                  <a:srgbClr val="001848"/>
                </a:solidFill>
                <a:latin typeface="MuktaMahee Regular" panose="020B0000000000000000" pitchFamily="34" charset="77"/>
                <a:cs typeface="MuktaMahee Regular" panose="020B0000000000000000" pitchFamily="34" charset="77"/>
              </a:rPr>
              <a:t>dal FSE+, </a:t>
            </a:r>
            <a:r>
              <a:rPr sz="1450" dirty="0">
                <a:solidFill>
                  <a:srgbClr val="001848"/>
                </a:solidFill>
                <a:latin typeface="MuktaMahee Regular" panose="020B0000000000000000" pitchFamily="34" charset="77"/>
                <a:cs typeface="MuktaMahee Regular" panose="020B0000000000000000" pitchFamily="34" charset="77"/>
              </a:rPr>
              <a:t> </a:t>
            </a:r>
            <a:r>
              <a:rPr sz="1450" spc="-8" dirty="0">
                <a:solidFill>
                  <a:srgbClr val="001848"/>
                </a:solidFill>
                <a:latin typeface="MuktaMahee Regular" panose="020B0000000000000000" pitchFamily="34" charset="77"/>
                <a:cs typeface="MuktaMahee Regular" panose="020B0000000000000000" pitchFamily="34" charset="77"/>
              </a:rPr>
              <a:t>rispettivamente</a:t>
            </a:r>
            <a:r>
              <a:rPr sz="1450" dirty="0">
                <a:solidFill>
                  <a:srgbClr val="001848"/>
                </a:solidFill>
                <a:latin typeface="MuktaMahee Regular" panose="020B0000000000000000" pitchFamily="34" charset="77"/>
                <a:cs typeface="MuktaMahee Regular" panose="020B0000000000000000" pitchFamily="34" charset="77"/>
              </a:rPr>
              <a:t> </a:t>
            </a:r>
            <a:r>
              <a:rPr sz="1450" spc="-4" dirty="0">
                <a:solidFill>
                  <a:srgbClr val="001848"/>
                </a:solidFill>
                <a:latin typeface="MuktaMahee Regular" panose="020B0000000000000000" pitchFamily="34" charset="77"/>
                <a:cs typeface="MuktaMahee Regular" panose="020B0000000000000000" pitchFamily="34" charset="77"/>
              </a:rPr>
              <a:t>per</a:t>
            </a:r>
            <a:r>
              <a:rPr sz="1450" spc="-8" dirty="0">
                <a:solidFill>
                  <a:srgbClr val="001848"/>
                </a:solidFill>
                <a:latin typeface="MuktaMahee Regular" panose="020B0000000000000000" pitchFamily="34" charset="77"/>
                <a:cs typeface="MuktaMahee Regular" panose="020B0000000000000000" pitchFamily="34" charset="77"/>
              </a:rPr>
              <a:t> </a:t>
            </a:r>
            <a:r>
              <a:rPr sz="1450" spc="-4" dirty="0">
                <a:solidFill>
                  <a:srgbClr val="001848"/>
                </a:solidFill>
                <a:latin typeface="MuktaMahee Regular" panose="020B0000000000000000" pitchFamily="34" charset="77"/>
                <a:cs typeface="MuktaMahee Regular" panose="020B0000000000000000" pitchFamily="34" charset="77"/>
              </a:rPr>
              <a:t>un </a:t>
            </a:r>
            <a:r>
              <a:rPr sz="1450" spc="-8" dirty="0">
                <a:solidFill>
                  <a:srgbClr val="001848"/>
                </a:solidFill>
                <a:latin typeface="MuktaMahee Regular" panose="020B0000000000000000" pitchFamily="34" charset="77"/>
                <a:cs typeface="MuktaMahee Regular" panose="020B0000000000000000" pitchFamily="34" charset="77"/>
              </a:rPr>
              <a:t>valore</a:t>
            </a:r>
            <a:r>
              <a:rPr sz="1450" dirty="0">
                <a:solidFill>
                  <a:srgbClr val="001848"/>
                </a:solidFill>
                <a:latin typeface="MuktaMahee Regular" panose="020B0000000000000000" pitchFamily="34" charset="77"/>
                <a:cs typeface="MuktaMahee Regular" panose="020B0000000000000000" pitchFamily="34" charset="77"/>
              </a:rPr>
              <a:t> </a:t>
            </a:r>
            <a:r>
              <a:rPr sz="1450" spc="-4" dirty="0">
                <a:solidFill>
                  <a:srgbClr val="001848"/>
                </a:solidFill>
                <a:latin typeface="MuktaMahee Regular" panose="020B0000000000000000" pitchFamily="34" charset="77"/>
                <a:cs typeface="MuktaMahee Regular" panose="020B0000000000000000" pitchFamily="34" charset="77"/>
              </a:rPr>
              <a:t>di </a:t>
            </a:r>
            <a:r>
              <a:rPr sz="1450" dirty="0">
                <a:solidFill>
                  <a:srgbClr val="001848"/>
                </a:solidFill>
                <a:latin typeface="MuktaMahee Regular" panose="020B0000000000000000" pitchFamily="34" charset="77"/>
                <a:cs typeface="MuktaMahee Regular" panose="020B0000000000000000" pitchFamily="34" charset="77"/>
              </a:rPr>
              <a:t>5,9</a:t>
            </a:r>
            <a:r>
              <a:rPr sz="1450" spc="4" dirty="0">
                <a:solidFill>
                  <a:srgbClr val="001848"/>
                </a:solidFill>
                <a:latin typeface="MuktaMahee Regular" panose="020B0000000000000000" pitchFamily="34" charset="77"/>
                <a:cs typeface="MuktaMahee Regular" panose="020B0000000000000000" pitchFamily="34" charset="77"/>
              </a:rPr>
              <a:t> </a:t>
            </a:r>
            <a:r>
              <a:rPr sz="1450" spc="-8" dirty="0">
                <a:solidFill>
                  <a:srgbClr val="001848"/>
                </a:solidFill>
                <a:latin typeface="MuktaMahee Regular" panose="020B0000000000000000" pitchFamily="34" charset="77"/>
                <a:cs typeface="MuktaMahee Regular" panose="020B0000000000000000" pitchFamily="34" charset="77"/>
              </a:rPr>
              <a:t>miliardi </a:t>
            </a:r>
            <a:r>
              <a:rPr sz="1450" spc="-4" dirty="0">
                <a:solidFill>
                  <a:srgbClr val="001848"/>
                </a:solidFill>
                <a:latin typeface="MuktaMahee Regular" panose="020B0000000000000000" pitchFamily="34" charset="77"/>
                <a:cs typeface="MuktaMahee Regular" panose="020B0000000000000000" pitchFamily="34" charset="77"/>
              </a:rPr>
              <a:t> </a:t>
            </a:r>
            <a:r>
              <a:rPr sz="1450" dirty="0">
                <a:solidFill>
                  <a:srgbClr val="001848"/>
                </a:solidFill>
                <a:latin typeface="MuktaMahee Regular" panose="020B0000000000000000" pitchFamily="34" charset="77"/>
                <a:cs typeface="MuktaMahee Regular" panose="020B0000000000000000" pitchFamily="34" charset="77"/>
              </a:rPr>
              <a:t>e </a:t>
            </a:r>
            <a:r>
              <a:rPr sz="1450" spc="-4" dirty="0">
                <a:solidFill>
                  <a:srgbClr val="001848"/>
                </a:solidFill>
                <a:latin typeface="MuktaMahee Regular" panose="020B0000000000000000" pitchFamily="34" charset="77"/>
                <a:cs typeface="MuktaMahee Regular" panose="020B0000000000000000" pitchFamily="34" charset="77"/>
              </a:rPr>
              <a:t>di</a:t>
            </a:r>
            <a:r>
              <a:rPr sz="1450" dirty="0">
                <a:solidFill>
                  <a:srgbClr val="001848"/>
                </a:solidFill>
                <a:latin typeface="MuktaMahee Regular" panose="020B0000000000000000" pitchFamily="34" charset="77"/>
                <a:cs typeface="MuktaMahee Regular" panose="020B0000000000000000" pitchFamily="34" charset="77"/>
              </a:rPr>
              <a:t> 1,5</a:t>
            </a:r>
            <a:r>
              <a:rPr sz="1450" spc="4" dirty="0">
                <a:solidFill>
                  <a:srgbClr val="001848"/>
                </a:solidFill>
                <a:latin typeface="MuktaMahee Regular" panose="020B0000000000000000" pitchFamily="34" charset="77"/>
                <a:cs typeface="MuktaMahee Regular" panose="020B0000000000000000" pitchFamily="34" charset="77"/>
              </a:rPr>
              <a:t> </a:t>
            </a:r>
            <a:r>
              <a:rPr sz="1450" spc="-8" dirty="0">
                <a:solidFill>
                  <a:srgbClr val="001848"/>
                </a:solidFill>
                <a:latin typeface="MuktaMahee Regular" panose="020B0000000000000000" pitchFamily="34" charset="77"/>
                <a:cs typeface="MuktaMahee Regular" panose="020B0000000000000000" pitchFamily="34" charset="77"/>
              </a:rPr>
              <a:t>miliardi</a:t>
            </a:r>
            <a:endParaRPr sz="1450" dirty="0">
              <a:latin typeface="MuktaMahee Regular" panose="020B0000000000000000" pitchFamily="34" charset="77"/>
              <a:cs typeface="MuktaMahee Regular" panose="020B0000000000000000" pitchFamily="34" charset="77"/>
            </a:endParaRPr>
          </a:p>
        </p:txBody>
      </p:sp>
      <p:graphicFrame>
        <p:nvGraphicFramePr>
          <p:cNvPr id="11" name="object 11"/>
          <p:cNvGraphicFramePr>
            <a:graphicFrameLocks noGrp="1"/>
          </p:cNvGraphicFramePr>
          <p:nvPr>
            <p:extLst>
              <p:ext uri="{D42A27DB-BD31-4B8C-83A1-F6EECF244321}">
                <p14:modId xmlns:p14="http://schemas.microsoft.com/office/powerpoint/2010/main" val="2484767349"/>
              </p:ext>
            </p:extLst>
          </p:nvPr>
        </p:nvGraphicFramePr>
        <p:xfrm>
          <a:off x="6544124" y="2198210"/>
          <a:ext cx="3215827" cy="1383873"/>
        </p:xfrm>
        <a:graphic>
          <a:graphicData uri="http://schemas.openxmlformats.org/drawingml/2006/table">
            <a:tbl>
              <a:tblPr firstRow="1" bandRow="1">
                <a:tableStyleId>{2D5ABB26-0587-4C30-8999-92F81FD0307C}</a:tableStyleId>
              </a:tblPr>
              <a:tblGrid>
                <a:gridCol w="465681">
                  <a:extLst>
                    <a:ext uri="{9D8B030D-6E8A-4147-A177-3AD203B41FA5}">
                      <a16:colId xmlns:a16="http://schemas.microsoft.com/office/drawing/2014/main" val="20000"/>
                    </a:ext>
                  </a:extLst>
                </a:gridCol>
                <a:gridCol w="931363">
                  <a:extLst>
                    <a:ext uri="{9D8B030D-6E8A-4147-A177-3AD203B41FA5}">
                      <a16:colId xmlns:a16="http://schemas.microsoft.com/office/drawing/2014/main" val="20001"/>
                    </a:ext>
                  </a:extLst>
                </a:gridCol>
                <a:gridCol w="887420">
                  <a:extLst>
                    <a:ext uri="{9D8B030D-6E8A-4147-A177-3AD203B41FA5}">
                      <a16:colId xmlns:a16="http://schemas.microsoft.com/office/drawing/2014/main" val="20002"/>
                    </a:ext>
                  </a:extLst>
                </a:gridCol>
                <a:gridCol w="931363">
                  <a:extLst>
                    <a:ext uri="{9D8B030D-6E8A-4147-A177-3AD203B41FA5}">
                      <a16:colId xmlns:a16="http://schemas.microsoft.com/office/drawing/2014/main" val="20003"/>
                    </a:ext>
                  </a:extLst>
                </a:gridCol>
              </a:tblGrid>
              <a:tr h="461291">
                <a:tc>
                  <a:txBody>
                    <a:bodyPr/>
                    <a:lstStyle/>
                    <a:p>
                      <a:pPr>
                        <a:lnSpc>
                          <a:spcPct val="100000"/>
                        </a:lnSpc>
                      </a:pPr>
                      <a:endParaRPr sz="800">
                        <a:latin typeface="Times New Roman"/>
                        <a:cs typeface="Times New Roman"/>
                      </a:endParaRPr>
                    </a:p>
                  </a:txBody>
                  <a:tcPr marL="0" marR="0" marT="0" marB="0">
                    <a:lnL w="19050">
                      <a:solidFill>
                        <a:srgbClr val="F0F2F4"/>
                      </a:solidFill>
                      <a:prstDash val="solid"/>
                    </a:lnL>
                    <a:lnR w="19050">
                      <a:solidFill>
                        <a:srgbClr val="F0F2F4"/>
                      </a:solidFill>
                      <a:prstDash val="solid"/>
                    </a:lnR>
                    <a:lnT w="19050">
                      <a:solidFill>
                        <a:srgbClr val="F0F2F4"/>
                      </a:solidFill>
                      <a:prstDash val="solid"/>
                    </a:lnT>
                    <a:lnB w="53975">
                      <a:solidFill>
                        <a:srgbClr val="F0F2F4"/>
                      </a:solidFill>
                      <a:prstDash val="solid"/>
                    </a:lnB>
                    <a:solidFill>
                      <a:srgbClr val="2B4390"/>
                    </a:solidFill>
                  </a:tcPr>
                </a:tc>
                <a:tc>
                  <a:txBody>
                    <a:bodyPr/>
                    <a:lstStyle/>
                    <a:p>
                      <a:pPr algn="ctr">
                        <a:lnSpc>
                          <a:spcPct val="100000"/>
                        </a:lnSpc>
                        <a:spcBef>
                          <a:spcPts val="705"/>
                        </a:spcBef>
                      </a:pPr>
                      <a:r>
                        <a:rPr sz="1200" b="1" spc="-10" dirty="0">
                          <a:solidFill>
                            <a:srgbClr val="F0F2F4"/>
                          </a:solidFill>
                          <a:latin typeface="Calibri"/>
                          <a:cs typeface="Calibri"/>
                        </a:rPr>
                        <a:t>UE</a:t>
                      </a:r>
                      <a:endParaRPr sz="1200" dirty="0">
                        <a:latin typeface="Calibri"/>
                        <a:cs typeface="Calibri"/>
                      </a:endParaRPr>
                    </a:p>
                  </a:txBody>
                  <a:tcPr marL="0" marR="0" marT="67151" marB="0">
                    <a:lnL w="19050">
                      <a:solidFill>
                        <a:srgbClr val="F0F2F4"/>
                      </a:solidFill>
                      <a:prstDash val="solid"/>
                    </a:lnL>
                    <a:lnR w="19050">
                      <a:solidFill>
                        <a:srgbClr val="F0F2F4"/>
                      </a:solidFill>
                      <a:prstDash val="solid"/>
                    </a:lnR>
                    <a:lnT w="19050">
                      <a:solidFill>
                        <a:srgbClr val="F0F2F4"/>
                      </a:solidFill>
                      <a:prstDash val="solid"/>
                    </a:lnT>
                    <a:lnB w="53975">
                      <a:solidFill>
                        <a:srgbClr val="F0F2F4"/>
                      </a:solidFill>
                      <a:prstDash val="solid"/>
                    </a:lnB>
                    <a:solidFill>
                      <a:srgbClr val="2B4390"/>
                    </a:solidFill>
                  </a:tcPr>
                </a:tc>
                <a:tc>
                  <a:txBody>
                    <a:bodyPr/>
                    <a:lstStyle/>
                    <a:p>
                      <a:pPr algn="ctr">
                        <a:lnSpc>
                          <a:spcPct val="100000"/>
                        </a:lnSpc>
                        <a:spcBef>
                          <a:spcPts val="705"/>
                        </a:spcBef>
                      </a:pPr>
                      <a:r>
                        <a:rPr sz="1200" b="1" dirty="0">
                          <a:solidFill>
                            <a:srgbClr val="F0F2F4"/>
                          </a:solidFill>
                          <a:latin typeface="Calibri"/>
                          <a:cs typeface="Calibri"/>
                        </a:rPr>
                        <a:t>Stato</a:t>
                      </a:r>
                      <a:endParaRPr sz="1200" dirty="0">
                        <a:latin typeface="Calibri"/>
                        <a:cs typeface="Calibri"/>
                      </a:endParaRPr>
                    </a:p>
                  </a:txBody>
                  <a:tcPr marL="0" marR="0" marT="67151" marB="0">
                    <a:lnL w="19050">
                      <a:solidFill>
                        <a:srgbClr val="F0F2F4"/>
                      </a:solidFill>
                      <a:prstDash val="solid"/>
                    </a:lnL>
                    <a:lnR w="19050">
                      <a:solidFill>
                        <a:srgbClr val="F0F2F4"/>
                      </a:solidFill>
                      <a:prstDash val="solid"/>
                    </a:lnR>
                    <a:lnT w="19050">
                      <a:solidFill>
                        <a:srgbClr val="F0F2F4"/>
                      </a:solidFill>
                      <a:prstDash val="solid"/>
                    </a:lnT>
                    <a:lnB w="53975">
                      <a:solidFill>
                        <a:srgbClr val="F0F2F4"/>
                      </a:solidFill>
                      <a:prstDash val="solid"/>
                    </a:lnB>
                    <a:solidFill>
                      <a:srgbClr val="2B4390"/>
                    </a:solidFill>
                  </a:tcPr>
                </a:tc>
                <a:tc>
                  <a:txBody>
                    <a:bodyPr/>
                    <a:lstStyle/>
                    <a:p>
                      <a:pPr algn="ctr">
                        <a:lnSpc>
                          <a:spcPct val="100000"/>
                        </a:lnSpc>
                        <a:spcBef>
                          <a:spcPts val="705"/>
                        </a:spcBef>
                      </a:pPr>
                      <a:r>
                        <a:rPr sz="1200" b="1" spc="-5" dirty="0">
                          <a:solidFill>
                            <a:srgbClr val="F0F2F4"/>
                          </a:solidFill>
                          <a:latin typeface="Calibri"/>
                          <a:cs typeface="Calibri"/>
                        </a:rPr>
                        <a:t>Totale</a:t>
                      </a:r>
                      <a:endParaRPr sz="1200" dirty="0">
                        <a:latin typeface="Calibri"/>
                        <a:cs typeface="Calibri"/>
                      </a:endParaRPr>
                    </a:p>
                  </a:txBody>
                  <a:tcPr marL="0" marR="0" marT="67151" marB="0">
                    <a:lnL w="19050">
                      <a:solidFill>
                        <a:srgbClr val="F0F2F4"/>
                      </a:solidFill>
                      <a:prstDash val="solid"/>
                    </a:lnL>
                    <a:lnR w="19050">
                      <a:solidFill>
                        <a:srgbClr val="F0F2F4"/>
                      </a:solidFill>
                      <a:prstDash val="solid"/>
                    </a:lnR>
                    <a:lnT w="19050">
                      <a:solidFill>
                        <a:srgbClr val="F0F2F4"/>
                      </a:solidFill>
                      <a:prstDash val="solid"/>
                    </a:lnT>
                    <a:lnB w="53975">
                      <a:solidFill>
                        <a:srgbClr val="F0F2F4"/>
                      </a:solidFill>
                      <a:prstDash val="solid"/>
                    </a:lnB>
                    <a:solidFill>
                      <a:srgbClr val="2B4390"/>
                    </a:solidFill>
                  </a:tcPr>
                </a:tc>
                <a:extLst>
                  <a:ext uri="{0D108BD9-81ED-4DB2-BD59-A6C34878D82A}">
                    <a16:rowId xmlns:a16="http://schemas.microsoft.com/office/drawing/2014/main" val="10000"/>
                  </a:ext>
                </a:extLst>
              </a:tr>
              <a:tr h="461291">
                <a:tc>
                  <a:txBody>
                    <a:bodyPr/>
                    <a:lstStyle/>
                    <a:p>
                      <a:pPr marL="90805">
                        <a:lnSpc>
                          <a:spcPct val="100000"/>
                        </a:lnSpc>
                        <a:spcBef>
                          <a:spcPts val="690"/>
                        </a:spcBef>
                      </a:pPr>
                      <a:r>
                        <a:rPr sz="1000" spc="-10" dirty="0">
                          <a:solidFill>
                            <a:srgbClr val="2B4390"/>
                          </a:solidFill>
                          <a:latin typeface="Calibri"/>
                          <a:cs typeface="Calibri"/>
                        </a:rPr>
                        <a:t>FESR</a:t>
                      </a:r>
                      <a:endParaRPr sz="1000" dirty="0">
                        <a:latin typeface="Calibri"/>
                        <a:cs typeface="Calibri"/>
                      </a:endParaRPr>
                    </a:p>
                  </a:txBody>
                  <a:tcPr marL="0" marR="0" marT="65723" marB="0">
                    <a:lnL w="19050">
                      <a:solidFill>
                        <a:srgbClr val="F0F2F4"/>
                      </a:solidFill>
                      <a:prstDash val="solid"/>
                    </a:lnL>
                    <a:lnR w="19050">
                      <a:solidFill>
                        <a:srgbClr val="F0F2F4"/>
                      </a:solidFill>
                      <a:prstDash val="solid"/>
                    </a:lnR>
                    <a:lnT w="53975">
                      <a:solidFill>
                        <a:srgbClr val="F0F2F4"/>
                      </a:solidFill>
                      <a:prstDash val="solid"/>
                    </a:lnT>
                    <a:lnB w="19050">
                      <a:solidFill>
                        <a:srgbClr val="F0F2F4"/>
                      </a:solidFill>
                      <a:prstDash val="solid"/>
                    </a:lnB>
                    <a:solidFill>
                      <a:srgbClr val="CDCFDB"/>
                    </a:solidFill>
                  </a:tcPr>
                </a:tc>
                <a:tc>
                  <a:txBody>
                    <a:bodyPr/>
                    <a:lstStyle/>
                    <a:p>
                      <a:pPr algn="ctr">
                        <a:lnSpc>
                          <a:spcPct val="100000"/>
                        </a:lnSpc>
                        <a:spcBef>
                          <a:spcPts val="690"/>
                        </a:spcBef>
                      </a:pPr>
                      <a:r>
                        <a:rPr sz="1000" dirty="0">
                          <a:solidFill>
                            <a:srgbClr val="2B4390"/>
                          </a:solidFill>
                          <a:latin typeface="Calibri"/>
                          <a:cs typeface="Calibri"/>
                        </a:rPr>
                        <a:t>4.101.265.211</a:t>
                      </a:r>
                      <a:endParaRPr sz="1000" dirty="0">
                        <a:latin typeface="Calibri"/>
                        <a:cs typeface="Calibri"/>
                      </a:endParaRPr>
                    </a:p>
                  </a:txBody>
                  <a:tcPr marL="0" marR="0" marT="65723" marB="0">
                    <a:lnL w="19050">
                      <a:solidFill>
                        <a:srgbClr val="F0F2F4"/>
                      </a:solidFill>
                      <a:prstDash val="solid"/>
                    </a:lnL>
                    <a:lnR w="19050">
                      <a:solidFill>
                        <a:srgbClr val="F0F2F4"/>
                      </a:solidFill>
                      <a:prstDash val="solid"/>
                    </a:lnR>
                    <a:lnT w="53975">
                      <a:solidFill>
                        <a:srgbClr val="F0F2F4"/>
                      </a:solidFill>
                      <a:prstDash val="solid"/>
                    </a:lnT>
                    <a:lnB w="19050">
                      <a:solidFill>
                        <a:srgbClr val="F0F2F4"/>
                      </a:solidFill>
                      <a:prstDash val="solid"/>
                    </a:lnB>
                    <a:solidFill>
                      <a:srgbClr val="CDCFDB"/>
                    </a:solidFill>
                  </a:tcPr>
                </a:tc>
                <a:tc>
                  <a:txBody>
                    <a:bodyPr/>
                    <a:lstStyle/>
                    <a:p>
                      <a:pPr algn="ctr">
                        <a:lnSpc>
                          <a:spcPct val="100000"/>
                        </a:lnSpc>
                        <a:spcBef>
                          <a:spcPts val="690"/>
                        </a:spcBef>
                      </a:pPr>
                      <a:r>
                        <a:rPr sz="1000" dirty="0">
                          <a:solidFill>
                            <a:srgbClr val="2B4390"/>
                          </a:solidFill>
                          <a:latin typeface="Calibri"/>
                          <a:cs typeface="Calibri"/>
                        </a:rPr>
                        <a:t>1.757.685.090</a:t>
                      </a:r>
                      <a:endParaRPr sz="1000" dirty="0">
                        <a:latin typeface="Calibri"/>
                        <a:cs typeface="Calibri"/>
                      </a:endParaRPr>
                    </a:p>
                  </a:txBody>
                  <a:tcPr marL="0" marR="0" marT="65723" marB="0">
                    <a:lnL w="19050">
                      <a:solidFill>
                        <a:srgbClr val="F0F2F4"/>
                      </a:solidFill>
                      <a:prstDash val="solid"/>
                    </a:lnL>
                    <a:lnR w="19050">
                      <a:solidFill>
                        <a:srgbClr val="F0F2F4"/>
                      </a:solidFill>
                      <a:prstDash val="solid"/>
                    </a:lnR>
                    <a:lnT w="53975">
                      <a:solidFill>
                        <a:srgbClr val="F0F2F4"/>
                      </a:solidFill>
                      <a:prstDash val="solid"/>
                    </a:lnT>
                    <a:lnB w="19050">
                      <a:solidFill>
                        <a:srgbClr val="F0F2F4"/>
                      </a:solidFill>
                      <a:prstDash val="solid"/>
                    </a:lnB>
                    <a:solidFill>
                      <a:srgbClr val="CDCFDB"/>
                    </a:solidFill>
                  </a:tcPr>
                </a:tc>
                <a:tc>
                  <a:txBody>
                    <a:bodyPr/>
                    <a:lstStyle/>
                    <a:p>
                      <a:pPr algn="ctr">
                        <a:lnSpc>
                          <a:spcPct val="100000"/>
                        </a:lnSpc>
                        <a:spcBef>
                          <a:spcPts val="690"/>
                        </a:spcBef>
                      </a:pPr>
                      <a:r>
                        <a:rPr sz="1000" dirty="0">
                          <a:solidFill>
                            <a:srgbClr val="2B4390"/>
                          </a:solidFill>
                          <a:latin typeface="Calibri"/>
                          <a:cs typeface="Calibri"/>
                        </a:rPr>
                        <a:t>5.858.950.301</a:t>
                      </a:r>
                      <a:endParaRPr sz="1000" dirty="0">
                        <a:latin typeface="Calibri"/>
                        <a:cs typeface="Calibri"/>
                      </a:endParaRPr>
                    </a:p>
                  </a:txBody>
                  <a:tcPr marL="0" marR="0" marT="65723" marB="0">
                    <a:lnL w="19050">
                      <a:solidFill>
                        <a:srgbClr val="F0F2F4"/>
                      </a:solidFill>
                      <a:prstDash val="solid"/>
                    </a:lnL>
                    <a:lnR w="19050">
                      <a:solidFill>
                        <a:srgbClr val="F0F2F4"/>
                      </a:solidFill>
                      <a:prstDash val="solid"/>
                    </a:lnR>
                    <a:lnT w="53975">
                      <a:solidFill>
                        <a:srgbClr val="F0F2F4"/>
                      </a:solidFill>
                      <a:prstDash val="solid"/>
                    </a:lnT>
                    <a:lnB w="19050">
                      <a:solidFill>
                        <a:srgbClr val="F0F2F4"/>
                      </a:solidFill>
                      <a:prstDash val="solid"/>
                    </a:lnB>
                    <a:solidFill>
                      <a:srgbClr val="CDCFDB"/>
                    </a:solidFill>
                  </a:tcPr>
                </a:tc>
                <a:extLst>
                  <a:ext uri="{0D108BD9-81ED-4DB2-BD59-A6C34878D82A}">
                    <a16:rowId xmlns:a16="http://schemas.microsoft.com/office/drawing/2014/main" val="10001"/>
                  </a:ext>
                </a:extLst>
              </a:tr>
              <a:tr h="461291">
                <a:tc>
                  <a:txBody>
                    <a:bodyPr/>
                    <a:lstStyle/>
                    <a:p>
                      <a:pPr marL="90805">
                        <a:lnSpc>
                          <a:spcPct val="100000"/>
                        </a:lnSpc>
                        <a:spcBef>
                          <a:spcPts val="700"/>
                        </a:spcBef>
                      </a:pPr>
                      <a:r>
                        <a:rPr sz="1000" spc="-5" dirty="0">
                          <a:solidFill>
                            <a:srgbClr val="2B4390"/>
                          </a:solidFill>
                          <a:latin typeface="Calibri"/>
                          <a:cs typeface="Calibri"/>
                        </a:rPr>
                        <a:t>FSE+</a:t>
                      </a:r>
                      <a:endParaRPr sz="1000" dirty="0">
                        <a:latin typeface="Calibri"/>
                        <a:cs typeface="Calibri"/>
                      </a:endParaRPr>
                    </a:p>
                  </a:txBody>
                  <a:tcPr marL="0" marR="0" marT="66675" marB="0">
                    <a:lnL w="19050">
                      <a:solidFill>
                        <a:srgbClr val="F0F2F4"/>
                      </a:solidFill>
                      <a:prstDash val="solid"/>
                    </a:lnL>
                    <a:lnR w="19050">
                      <a:solidFill>
                        <a:srgbClr val="F0F2F4"/>
                      </a:solidFill>
                      <a:prstDash val="solid"/>
                    </a:lnR>
                    <a:lnT w="19050">
                      <a:solidFill>
                        <a:srgbClr val="F0F2F4"/>
                      </a:solidFill>
                      <a:prstDash val="solid"/>
                    </a:lnT>
                    <a:lnB w="19050">
                      <a:solidFill>
                        <a:srgbClr val="F0F2F4"/>
                      </a:solidFill>
                      <a:prstDash val="solid"/>
                    </a:lnB>
                    <a:solidFill>
                      <a:srgbClr val="E8E9EE"/>
                    </a:solidFill>
                  </a:tcPr>
                </a:tc>
                <a:tc>
                  <a:txBody>
                    <a:bodyPr/>
                    <a:lstStyle/>
                    <a:p>
                      <a:pPr algn="ctr">
                        <a:lnSpc>
                          <a:spcPct val="100000"/>
                        </a:lnSpc>
                        <a:spcBef>
                          <a:spcPts val="700"/>
                        </a:spcBef>
                      </a:pPr>
                      <a:r>
                        <a:rPr sz="1000" dirty="0">
                          <a:solidFill>
                            <a:srgbClr val="2B4390"/>
                          </a:solidFill>
                          <a:latin typeface="Calibri"/>
                          <a:cs typeface="Calibri"/>
                        </a:rPr>
                        <a:t>1.060.913.473</a:t>
                      </a:r>
                      <a:endParaRPr sz="1000" dirty="0">
                        <a:latin typeface="Calibri"/>
                        <a:cs typeface="Calibri"/>
                      </a:endParaRPr>
                    </a:p>
                  </a:txBody>
                  <a:tcPr marL="0" marR="0" marT="66675" marB="0">
                    <a:lnL w="19050">
                      <a:solidFill>
                        <a:srgbClr val="F0F2F4"/>
                      </a:solidFill>
                      <a:prstDash val="solid"/>
                    </a:lnL>
                    <a:lnR w="19050">
                      <a:solidFill>
                        <a:srgbClr val="F0F2F4"/>
                      </a:solidFill>
                      <a:prstDash val="solid"/>
                    </a:lnR>
                    <a:lnT w="19050">
                      <a:solidFill>
                        <a:srgbClr val="F0F2F4"/>
                      </a:solidFill>
                      <a:prstDash val="solid"/>
                    </a:lnT>
                    <a:lnB w="19050">
                      <a:solidFill>
                        <a:srgbClr val="F0F2F4"/>
                      </a:solidFill>
                      <a:prstDash val="solid"/>
                    </a:lnB>
                    <a:solidFill>
                      <a:srgbClr val="E8E9EE"/>
                    </a:solidFill>
                  </a:tcPr>
                </a:tc>
                <a:tc>
                  <a:txBody>
                    <a:bodyPr/>
                    <a:lstStyle/>
                    <a:p>
                      <a:pPr algn="ctr">
                        <a:lnSpc>
                          <a:spcPct val="100000"/>
                        </a:lnSpc>
                        <a:spcBef>
                          <a:spcPts val="700"/>
                        </a:spcBef>
                      </a:pPr>
                      <a:r>
                        <a:rPr sz="1000" dirty="0">
                          <a:solidFill>
                            <a:srgbClr val="2B4390"/>
                          </a:solidFill>
                          <a:latin typeface="Calibri"/>
                          <a:cs typeface="Calibri"/>
                        </a:rPr>
                        <a:t>454.677.203</a:t>
                      </a:r>
                      <a:endParaRPr sz="1000" dirty="0">
                        <a:latin typeface="Calibri"/>
                        <a:cs typeface="Calibri"/>
                      </a:endParaRPr>
                    </a:p>
                  </a:txBody>
                  <a:tcPr marL="0" marR="0" marT="66675" marB="0">
                    <a:lnL w="19050">
                      <a:solidFill>
                        <a:srgbClr val="F0F2F4"/>
                      </a:solidFill>
                      <a:prstDash val="solid"/>
                    </a:lnL>
                    <a:lnR w="19050">
                      <a:solidFill>
                        <a:srgbClr val="F0F2F4"/>
                      </a:solidFill>
                      <a:prstDash val="solid"/>
                    </a:lnR>
                    <a:lnT w="19050">
                      <a:solidFill>
                        <a:srgbClr val="F0F2F4"/>
                      </a:solidFill>
                      <a:prstDash val="solid"/>
                    </a:lnT>
                    <a:lnB w="19050">
                      <a:solidFill>
                        <a:srgbClr val="F0F2F4"/>
                      </a:solidFill>
                      <a:prstDash val="solid"/>
                    </a:lnB>
                    <a:solidFill>
                      <a:srgbClr val="E8E9EE"/>
                    </a:solidFill>
                  </a:tcPr>
                </a:tc>
                <a:tc>
                  <a:txBody>
                    <a:bodyPr/>
                    <a:lstStyle/>
                    <a:p>
                      <a:pPr algn="ctr">
                        <a:lnSpc>
                          <a:spcPct val="100000"/>
                        </a:lnSpc>
                        <a:spcBef>
                          <a:spcPts val="700"/>
                        </a:spcBef>
                      </a:pPr>
                      <a:r>
                        <a:rPr sz="1000" dirty="0">
                          <a:solidFill>
                            <a:srgbClr val="2B4390"/>
                          </a:solidFill>
                          <a:latin typeface="Calibri"/>
                          <a:cs typeface="Calibri"/>
                        </a:rPr>
                        <a:t>1.515.590.676</a:t>
                      </a:r>
                      <a:endParaRPr sz="1000" dirty="0">
                        <a:latin typeface="Calibri"/>
                        <a:cs typeface="Calibri"/>
                      </a:endParaRPr>
                    </a:p>
                  </a:txBody>
                  <a:tcPr marL="0" marR="0" marT="66675" marB="0">
                    <a:lnL w="19050">
                      <a:solidFill>
                        <a:srgbClr val="F0F2F4"/>
                      </a:solidFill>
                      <a:prstDash val="solid"/>
                    </a:lnL>
                    <a:lnR w="19050">
                      <a:solidFill>
                        <a:srgbClr val="F0F2F4"/>
                      </a:solidFill>
                      <a:prstDash val="solid"/>
                    </a:lnR>
                    <a:lnT w="19050">
                      <a:solidFill>
                        <a:srgbClr val="F0F2F4"/>
                      </a:solidFill>
                      <a:prstDash val="solid"/>
                    </a:lnT>
                    <a:lnB w="19050">
                      <a:solidFill>
                        <a:srgbClr val="F0F2F4"/>
                      </a:solidFill>
                      <a:prstDash val="solid"/>
                    </a:lnB>
                    <a:solidFill>
                      <a:srgbClr val="E8E9EE"/>
                    </a:solidFill>
                  </a:tcPr>
                </a:tc>
                <a:extLst>
                  <a:ext uri="{0D108BD9-81ED-4DB2-BD59-A6C34878D82A}">
                    <a16:rowId xmlns:a16="http://schemas.microsoft.com/office/drawing/2014/main" val="10002"/>
                  </a:ext>
                </a:extLst>
              </a:tr>
            </a:tbl>
          </a:graphicData>
        </a:graphic>
      </p:graphicFrame>
      <p:sp>
        <p:nvSpPr>
          <p:cNvPr id="12" name="object 12"/>
          <p:cNvSpPr/>
          <p:nvPr/>
        </p:nvSpPr>
        <p:spPr>
          <a:xfrm>
            <a:off x="7723697" y="1891402"/>
            <a:ext cx="57150" cy="269558"/>
          </a:xfrm>
          <a:custGeom>
            <a:avLst/>
            <a:gdLst/>
            <a:ahLst/>
            <a:cxnLst/>
            <a:rect l="l" t="t" r="r" b="b"/>
            <a:pathLst>
              <a:path w="76200" h="359410">
                <a:moveTo>
                  <a:pt x="28574" y="284572"/>
                </a:moveTo>
                <a:lnTo>
                  <a:pt x="23269" y="285643"/>
                </a:lnTo>
                <a:lnTo>
                  <a:pt x="11159" y="293808"/>
                </a:lnTo>
                <a:lnTo>
                  <a:pt x="2994" y="305919"/>
                </a:lnTo>
                <a:lnTo>
                  <a:pt x="0" y="320749"/>
                </a:lnTo>
                <a:lnTo>
                  <a:pt x="2994" y="335579"/>
                </a:lnTo>
                <a:lnTo>
                  <a:pt x="11159" y="347690"/>
                </a:lnTo>
                <a:lnTo>
                  <a:pt x="23269" y="355855"/>
                </a:lnTo>
                <a:lnTo>
                  <a:pt x="38100" y="358849"/>
                </a:lnTo>
                <a:lnTo>
                  <a:pt x="52929" y="355855"/>
                </a:lnTo>
                <a:lnTo>
                  <a:pt x="65040" y="347690"/>
                </a:lnTo>
                <a:lnTo>
                  <a:pt x="73205" y="335579"/>
                </a:lnTo>
                <a:lnTo>
                  <a:pt x="76200" y="320749"/>
                </a:lnTo>
                <a:lnTo>
                  <a:pt x="28575" y="320749"/>
                </a:lnTo>
                <a:lnTo>
                  <a:pt x="28574" y="284572"/>
                </a:lnTo>
                <a:close/>
              </a:path>
              <a:path w="76200" h="359410">
                <a:moveTo>
                  <a:pt x="38100" y="282649"/>
                </a:moveTo>
                <a:lnTo>
                  <a:pt x="28574" y="284572"/>
                </a:lnTo>
                <a:lnTo>
                  <a:pt x="28575" y="320749"/>
                </a:lnTo>
                <a:lnTo>
                  <a:pt x="47625" y="320749"/>
                </a:lnTo>
                <a:lnTo>
                  <a:pt x="47624" y="284572"/>
                </a:lnTo>
                <a:lnTo>
                  <a:pt x="38100" y="282649"/>
                </a:lnTo>
                <a:close/>
              </a:path>
              <a:path w="76200" h="359410">
                <a:moveTo>
                  <a:pt x="47624" y="284572"/>
                </a:moveTo>
                <a:lnTo>
                  <a:pt x="47625" y="320749"/>
                </a:lnTo>
                <a:lnTo>
                  <a:pt x="76200" y="320749"/>
                </a:lnTo>
                <a:lnTo>
                  <a:pt x="73205" y="305919"/>
                </a:lnTo>
                <a:lnTo>
                  <a:pt x="65040" y="293808"/>
                </a:lnTo>
                <a:lnTo>
                  <a:pt x="52929" y="285643"/>
                </a:lnTo>
                <a:lnTo>
                  <a:pt x="47624" y="284572"/>
                </a:lnTo>
                <a:close/>
              </a:path>
              <a:path w="76200" h="359410">
                <a:moveTo>
                  <a:pt x="47624" y="282649"/>
                </a:moveTo>
                <a:lnTo>
                  <a:pt x="38100" y="282649"/>
                </a:lnTo>
                <a:lnTo>
                  <a:pt x="47624" y="284572"/>
                </a:lnTo>
                <a:lnTo>
                  <a:pt x="47624" y="282649"/>
                </a:lnTo>
                <a:close/>
              </a:path>
              <a:path w="76200" h="359410">
                <a:moveTo>
                  <a:pt x="47623" y="0"/>
                </a:moveTo>
                <a:lnTo>
                  <a:pt x="28573" y="0"/>
                </a:lnTo>
                <a:lnTo>
                  <a:pt x="28574" y="284572"/>
                </a:lnTo>
                <a:lnTo>
                  <a:pt x="38100" y="282649"/>
                </a:lnTo>
                <a:lnTo>
                  <a:pt x="47624" y="282649"/>
                </a:lnTo>
                <a:lnTo>
                  <a:pt x="47623" y="0"/>
                </a:lnTo>
                <a:close/>
              </a:path>
            </a:pathLst>
          </a:custGeom>
          <a:solidFill>
            <a:srgbClr val="FFC000"/>
          </a:solidFill>
        </p:spPr>
        <p:txBody>
          <a:bodyPr wrap="square" lIns="0" tIns="0" rIns="0" bIns="0" rtlCol="0"/>
          <a:lstStyle/>
          <a:p>
            <a:endParaRPr sz="1350"/>
          </a:p>
        </p:txBody>
      </p:sp>
      <p:sp>
        <p:nvSpPr>
          <p:cNvPr id="13" name="object 13"/>
          <p:cNvSpPr txBox="1"/>
          <p:nvPr/>
        </p:nvSpPr>
        <p:spPr>
          <a:xfrm>
            <a:off x="6314644" y="4540124"/>
            <a:ext cx="5382056" cy="1311417"/>
          </a:xfrm>
          <a:prstGeom prst="rect">
            <a:avLst/>
          </a:prstGeom>
        </p:spPr>
        <p:txBody>
          <a:bodyPr vert="horz" wrap="square" lIns="0" tIns="18574" rIns="0" bIns="0" rtlCol="0">
            <a:spAutoFit/>
          </a:bodyPr>
          <a:lstStyle/>
          <a:p>
            <a:pPr marL="9525" marR="3810">
              <a:spcBef>
                <a:spcPts val="146"/>
              </a:spcBef>
            </a:pPr>
            <a:r>
              <a:rPr sz="1400" dirty="0">
                <a:solidFill>
                  <a:srgbClr val="820000"/>
                </a:solidFill>
                <a:latin typeface="MuktaMahee Regular" panose="020B0000000000000000" pitchFamily="34" charset="77"/>
                <a:cs typeface="MuktaMahee Regular" panose="020B0000000000000000" pitchFamily="34" charset="77"/>
              </a:rPr>
              <a:t>Le </a:t>
            </a:r>
            <a:r>
              <a:rPr sz="1400" spc="-4" dirty="0">
                <a:solidFill>
                  <a:srgbClr val="820000"/>
                </a:solidFill>
                <a:latin typeface="MuktaMahee Regular" panose="020B0000000000000000" pitchFamily="34" charset="77"/>
                <a:cs typeface="MuktaMahee Regular" panose="020B0000000000000000" pitchFamily="34" charset="77"/>
              </a:rPr>
              <a:t>risorse</a:t>
            </a:r>
            <a:r>
              <a:rPr sz="1400" dirty="0">
                <a:solidFill>
                  <a:srgbClr val="820000"/>
                </a:solidFill>
                <a:latin typeface="MuktaMahee Regular" panose="020B0000000000000000" pitchFamily="34" charset="77"/>
                <a:cs typeface="MuktaMahee Regular" panose="020B0000000000000000" pitchFamily="34" charset="77"/>
              </a:rPr>
              <a:t> </a:t>
            </a:r>
            <a:r>
              <a:rPr sz="1400" spc="-4" dirty="0">
                <a:solidFill>
                  <a:srgbClr val="820000"/>
                </a:solidFill>
                <a:latin typeface="MuktaMahee Regular" panose="020B0000000000000000" pitchFamily="34" charset="77"/>
                <a:cs typeface="MuktaMahee Regular" panose="020B0000000000000000" pitchFamily="34" charset="77"/>
              </a:rPr>
              <a:t>del </a:t>
            </a:r>
            <a:r>
              <a:rPr sz="1400" spc="-8" dirty="0">
                <a:solidFill>
                  <a:srgbClr val="820000"/>
                </a:solidFill>
                <a:latin typeface="MuktaMahee Regular" panose="020B0000000000000000" pitchFamily="34" charset="77"/>
                <a:cs typeface="MuktaMahee Regular" panose="020B0000000000000000" pitchFamily="34" charset="77"/>
              </a:rPr>
              <a:t>Fondo</a:t>
            </a:r>
            <a:r>
              <a:rPr sz="1400" spc="-4" dirty="0">
                <a:solidFill>
                  <a:srgbClr val="820000"/>
                </a:solidFill>
                <a:latin typeface="MuktaMahee Regular" panose="020B0000000000000000" pitchFamily="34" charset="77"/>
                <a:cs typeface="MuktaMahee Regular" panose="020B0000000000000000" pitchFamily="34" charset="77"/>
              </a:rPr>
              <a:t> di rotazione</a:t>
            </a:r>
            <a:r>
              <a:rPr sz="1400" dirty="0">
                <a:solidFill>
                  <a:srgbClr val="820000"/>
                </a:solidFill>
                <a:latin typeface="MuktaMahee Regular" panose="020B0000000000000000" pitchFamily="34" charset="77"/>
                <a:cs typeface="MuktaMahee Regular" panose="020B0000000000000000" pitchFamily="34" charset="77"/>
              </a:rPr>
              <a:t> </a:t>
            </a:r>
            <a:r>
              <a:rPr sz="1400" spc="-4" dirty="0">
                <a:solidFill>
                  <a:srgbClr val="820000"/>
                </a:solidFill>
                <a:latin typeface="MuktaMahee Regular" panose="020B0000000000000000" pitchFamily="34" charset="77"/>
                <a:cs typeface="MuktaMahee Regular" panose="020B0000000000000000" pitchFamily="34" charset="77"/>
              </a:rPr>
              <a:t>che</a:t>
            </a:r>
            <a:r>
              <a:rPr sz="1400" dirty="0">
                <a:solidFill>
                  <a:srgbClr val="820000"/>
                </a:solidFill>
                <a:latin typeface="MuktaMahee Regular" panose="020B0000000000000000" pitchFamily="34" charset="77"/>
                <a:cs typeface="MuktaMahee Regular" panose="020B0000000000000000" pitchFamily="34" charset="77"/>
              </a:rPr>
              <a:t> </a:t>
            </a:r>
            <a:r>
              <a:rPr sz="1400" spc="-4" dirty="0">
                <a:solidFill>
                  <a:srgbClr val="820000"/>
                </a:solidFill>
                <a:latin typeface="MuktaMahee Regular" panose="020B0000000000000000" pitchFamily="34" charset="77"/>
                <a:cs typeface="MuktaMahee Regular" panose="020B0000000000000000" pitchFamily="34" charset="77"/>
              </a:rPr>
              <a:t>si rendono </a:t>
            </a:r>
            <a:r>
              <a:rPr sz="1400" spc="-8" dirty="0">
                <a:solidFill>
                  <a:srgbClr val="820000"/>
                </a:solidFill>
                <a:latin typeface="MuktaMahee Regular" panose="020B0000000000000000" pitchFamily="34" charset="77"/>
                <a:cs typeface="MuktaMahee Regular" panose="020B0000000000000000" pitchFamily="34" charset="77"/>
              </a:rPr>
              <a:t>disponibili</a:t>
            </a:r>
            <a:r>
              <a:rPr sz="1400" spc="-4" dirty="0">
                <a:solidFill>
                  <a:srgbClr val="820000"/>
                </a:solidFill>
                <a:latin typeface="MuktaMahee Regular" panose="020B0000000000000000" pitchFamily="34" charset="77"/>
                <a:cs typeface="MuktaMahee Regular" panose="020B0000000000000000" pitchFamily="34" charset="77"/>
              </a:rPr>
              <a:t> </a:t>
            </a:r>
            <a:r>
              <a:rPr sz="1400" dirty="0">
                <a:solidFill>
                  <a:srgbClr val="820000"/>
                </a:solidFill>
                <a:latin typeface="MuktaMahee Regular" panose="020B0000000000000000" pitchFamily="34" charset="77"/>
                <a:cs typeface="MuktaMahee Regular" panose="020B0000000000000000" pitchFamily="34" charset="77"/>
              </a:rPr>
              <a:t>a </a:t>
            </a:r>
            <a:r>
              <a:rPr sz="1400" spc="4" dirty="0">
                <a:solidFill>
                  <a:srgbClr val="820000"/>
                </a:solidFill>
                <a:latin typeface="MuktaMahee Regular" panose="020B0000000000000000" pitchFamily="34" charset="77"/>
                <a:cs typeface="MuktaMahee Regular" panose="020B0000000000000000" pitchFamily="34" charset="77"/>
              </a:rPr>
              <a:t> </a:t>
            </a:r>
            <a:r>
              <a:rPr sz="1400" spc="-8" dirty="0">
                <a:solidFill>
                  <a:srgbClr val="820000"/>
                </a:solidFill>
                <a:latin typeface="MuktaMahee Regular" panose="020B0000000000000000" pitchFamily="34" charset="77"/>
                <a:cs typeface="MuktaMahee Regular" panose="020B0000000000000000" pitchFamily="34" charset="77"/>
              </a:rPr>
              <a:t>seguito</a:t>
            </a:r>
            <a:r>
              <a:rPr sz="1400" spc="-4" dirty="0">
                <a:solidFill>
                  <a:srgbClr val="820000"/>
                </a:solidFill>
                <a:latin typeface="MuktaMahee Regular" panose="020B0000000000000000" pitchFamily="34" charset="77"/>
                <a:cs typeface="MuktaMahee Regular" panose="020B0000000000000000" pitchFamily="34" charset="77"/>
              </a:rPr>
              <a:t> dell’adozione,</a:t>
            </a:r>
            <a:r>
              <a:rPr sz="1400" dirty="0">
                <a:solidFill>
                  <a:srgbClr val="820000"/>
                </a:solidFill>
                <a:latin typeface="MuktaMahee Regular" panose="020B0000000000000000" pitchFamily="34" charset="77"/>
                <a:cs typeface="MuktaMahee Regular" panose="020B0000000000000000" pitchFamily="34" charset="77"/>
              </a:rPr>
              <a:t> </a:t>
            </a:r>
            <a:r>
              <a:rPr sz="1400" spc="-4" dirty="0">
                <a:solidFill>
                  <a:srgbClr val="820000"/>
                </a:solidFill>
                <a:latin typeface="MuktaMahee Regular" panose="020B0000000000000000" pitchFamily="34" charset="77"/>
                <a:cs typeface="MuktaMahee Regular" panose="020B0000000000000000" pitchFamily="34" charset="77"/>
              </a:rPr>
              <a:t>con</a:t>
            </a:r>
            <a:r>
              <a:rPr sz="1400" dirty="0">
                <a:solidFill>
                  <a:srgbClr val="820000"/>
                </a:solidFill>
                <a:latin typeface="MuktaMahee Regular" panose="020B0000000000000000" pitchFamily="34" charset="77"/>
                <a:cs typeface="MuktaMahee Regular" panose="020B0000000000000000" pitchFamily="34" charset="77"/>
              </a:rPr>
              <a:t> </a:t>
            </a:r>
            <a:r>
              <a:rPr sz="1400" spc="-4" dirty="0">
                <a:solidFill>
                  <a:srgbClr val="820000"/>
                </a:solidFill>
                <a:latin typeface="MuktaMahee Regular" panose="020B0000000000000000" pitchFamily="34" charset="77"/>
                <a:cs typeface="MuktaMahee Regular" panose="020B0000000000000000" pitchFamily="34" charset="77"/>
              </a:rPr>
              <a:t>decisione</a:t>
            </a:r>
            <a:r>
              <a:rPr sz="1400" dirty="0">
                <a:solidFill>
                  <a:srgbClr val="820000"/>
                </a:solidFill>
                <a:latin typeface="MuktaMahee Regular" panose="020B0000000000000000" pitchFamily="34" charset="77"/>
                <a:cs typeface="MuktaMahee Regular" panose="020B0000000000000000" pitchFamily="34" charset="77"/>
              </a:rPr>
              <a:t> </a:t>
            </a:r>
            <a:r>
              <a:rPr sz="1400" spc="-4" dirty="0">
                <a:solidFill>
                  <a:srgbClr val="820000"/>
                </a:solidFill>
                <a:latin typeface="MuktaMahee Regular" panose="020B0000000000000000" pitchFamily="34" charset="77"/>
                <a:cs typeface="MuktaMahee Regular" panose="020B0000000000000000" pitchFamily="34" charset="77"/>
              </a:rPr>
              <a:t>della</a:t>
            </a:r>
            <a:r>
              <a:rPr sz="1400" dirty="0">
                <a:solidFill>
                  <a:srgbClr val="820000"/>
                </a:solidFill>
                <a:latin typeface="MuktaMahee Regular" panose="020B0000000000000000" pitchFamily="34" charset="77"/>
                <a:cs typeface="MuktaMahee Regular" panose="020B0000000000000000" pitchFamily="34" charset="77"/>
              </a:rPr>
              <a:t> </a:t>
            </a:r>
            <a:r>
              <a:rPr sz="1400" spc="-8" dirty="0">
                <a:solidFill>
                  <a:srgbClr val="820000"/>
                </a:solidFill>
                <a:latin typeface="MuktaMahee Regular" panose="020B0000000000000000" pitchFamily="34" charset="77"/>
                <a:cs typeface="MuktaMahee Regular" panose="020B0000000000000000" pitchFamily="34" charset="77"/>
              </a:rPr>
              <a:t>Commissione</a:t>
            </a:r>
            <a:r>
              <a:rPr sz="1400" dirty="0">
                <a:solidFill>
                  <a:srgbClr val="820000"/>
                </a:solidFill>
                <a:latin typeface="MuktaMahee Regular" panose="020B0000000000000000" pitchFamily="34" charset="77"/>
                <a:cs typeface="MuktaMahee Regular" panose="020B0000000000000000" pitchFamily="34" charset="77"/>
              </a:rPr>
              <a:t> </a:t>
            </a:r>
            <a:r>
              <a:rPr sz="1400" spc="-4" dirty="0">
                <a:solidFill>
                  <a:srgbClr val="820000"/>
                </a:solidFill>
                <a:latin typeface="MuktaMahee Regular" panose="020B0000000000000000" pitchFamily="34" charset="77"/>
                <a:cs typeface="MuktaMahee Regular" panose="020B0000000000000000" pitchFamily="34" charset="77"/>
              </a:rPr>
              <a:t>europea, </a:t>
            </a:r>
            <a:r>
              <a:rPr sz="1400" spc="-176" dirty="0">
                <a:solidFill>
                  <a:srgbClr val="820000"/>
                </a:solidFill>
                <a:latin typeface="MuktaMahee Regular" panose="020B0000000000000000" pitchFamily="34" charset="77"/>
                <a:cs typeface="MuktaMahee Regular" panose="020B0000000000000000" pitchFamily="34" charset="77"/>
              </a:rPr>
              <a:t> </a:t>
            </a:r>
            <a:r>
              <a:rPr sz="1400" spc="-4" dirty="0">
                <a:solidFill>
                  <a:srgbClr val="820000"/>
                </a:solidFill>
                <a:latin typeface="MuktaMahee Regular" panose="020B0000000000000000" pitchFamily="34" charset="77"/>
                <a:cs typeface="MuktaMahee Regular" panose="020B0000000000000000" pitchFamily="34" charset="77"/>
              </a:rPr>
              <a:t>di</a:t>
            </a:r>
            <a:r>
              <a:rPr sz="1400" spc="11" dirty="0">
                <a:solidFill>
                  <a:srgbClr val="820000"/>
                </a:solidFill>
                <a:latin typeface="MuktaMahee Regular" panose="020B0000000000000000" pitchFamily="34" charset="77"/>
                <a:cs typeface="MuktaMahee Regular" panose="020B0000000000000000" pitchFamily="34" charset="77"/>
              </a:rPr>
              <a:t> </a:t>
            </a:r>
            <a:r>
              <a:rPr sz="1400" spc="-4" dirty="0">
                <a:solidFill>
                  <a:srgbClr val="820000"/>
                </a:solidFill>
                <a:latin typeface="MuktaMahee Regular" panose="020B0000000000000000" pitchFamily="34" charset="77"/>
                <a:cs typeface="MuktaMahee Regular" panose="020B0000000000000000" pitchFamily="34" charset="77"/>
              </a:rPr>
              <a:t>programmi</a:t>
            </a:r>
            <a:r>
              <a:rPr sz="1400" spc="11" dirty="0">
                <a:solidFill>
                  <a:srgbClr val="820000"/>
                </a:solidFill>
                <a:latin typeface="MuktaMahee Regular" panose="020B0000000000000000" pitchFamily="34" charset="77"/>
                <a:cs typeface="MuktaMahee Regular" panose="020B0000000000000000" pitchFamily="34" charset="77"/>
              </a:rPr>
              <a:t> </a:t>
            </a:r>
            <a:r>
              <a:rPr sz="1400" spc="-4" dirty="0">
                <a:solidFill>
                  <a:srgbClr val="820000"/>
                </a:solidFill>
                <a:latin typeface="MuktaMahee Regular" panose="020B0000000000000000" pitchFamily="34" charset="77"/>
                <a:cs typeface="MuktaMahee Regular" panose="020B0000000000000000" pitchFamily="34" charset="77"/>
              </a:rPr>
              <a:t>con</a:t>
            </a:r>
            <a:r>
              <a:rPr sz="1400" spc="11" dirty="0">
                <a:solidFill>
                  <a:srgbClr val="820000"/>
                </a:solidFill>
                <a:latin typeface="MuktaMahee Regular" panose="020B0000000000000000" pitchFamily="34" charset="77"/>
                <a:cs typeface="MuktaMahee Regular" panose="020B0000000000000000" pitchFamily="34" charset="77"/>
              </a:rPr>
              <a:t> </a:t>
            </a:r>
            <a:r>
              <a:rPr sz="1400" spc="-4" dirty="0">
                <a:solidFill>
                  <a:srgbClr val="820000"/>
                </a:solidFill>
                <a:latin typeface="MuktaMahee Regular" panose="020B0000000000000000" pitchFamily="34" charset="77"/>
                <a:cs typeface="MuktaMahee Regular" panose="020B0000000000000000" pitchFamily="34" charset="77"/>
              </a:rPr>
              <a:t>un</a:t>
            </a:r>
            <a:r>
              <a:rPr sz="1400" spc="15" dirty="0">
                <a:solidFill>
                  <a:srgbClr val="820000"/>
                </a:solidFill>
                <a:latin typeface="MuktaMahee Regular" panose="020B0000000000000000" pitchFamily="34" charset="77"/>
                <a:cs typeface="MuktaMahee Regular" panose="020B0000000000000000" pitchFamily="34" charset="77"/>
              </a:rPr>
              <a:t> </a:t>
            </a:r>
            <a:r>
              <a:rPr sz="1400" spc="-4" dirty="0">
                <a:solidFill>
                  <a:srgbClr val="820000"/>
                </a:solidFill>
                <a:latin typeface="MuktaMahee Regular" panose="020B0000000000000000" pitchFamily="34" charset="77"/>
                <a:cs typeface="MuktaMahee Regular" panose="020B0000000000000000" pitchFamily="34" charset="77"/>
              </a:rPr>
              <a:t>tasso</a:t>
            </a:r>
            <a:r>
              <a:rPr sz="1400" spc="11" dirty="0">
                <a:solidFill>
                  <a:srgbClr val="820000"/>
                </a:solidFill>
                <a:latin typeface="MuktaMahee Regular" panose="020B0000000000000000" pitchFamily="34" charset="77"/>
                <a:cs typeface="MuktaMahee Regular" panose="020B0000000000000000" pitchFamily="34" charset="77"/>
              </a:rPr>
              <a:t> </a:t>
            </a:r>
            <a:r>
              <a:rPr sz="1400" spc="-4" dirty="0">
                <a:solidFill>
                  <a:srgbClr val="820000"/>
                </a:solidFill>
                <a:latin typeface="MuktaMahee Regular" panose="020B0000000000000000" pitchFamily="34" charset="77"/>
                <a:cs typeface="MuktaMahee Regular" panose="020B0000000000000000" pitchFamily="34" charset="77"/>
              </a:rPr>
              <a:t>di</a:t>
            </a:r>
            <a:r>
              <a:rPr sz="1400" spc="11" dirty="0">
                <a:solidFill>
                  <a:srgbClr val="820000"/>
                </a:solidFill>
                <a:latin typeface="MuktaMahee Regular" panose="020B0000000000000000" pitchFamily="34" charset="77"/>
                <a:cs typeface="MuktaMahee Regular" panose="020B0000000000000000" pitchFamily="34" charset="77"/>
              </a:rPr>
              <a:t> </a:t>
            </a:r>
            <a:r>
              <a:rPr sz="1400" spc="-4" dirty="0">
                <a:solidFill>
                  <a:srgbClr val="820000"/>
                </a:solidFill>
                <a:latin typeface="MuktaMahee Regular" panose="020B0000000000000000" pitchFamily="34" charset="77"/>
                <a:cs typeface="MuktaMahee Regular" panose="020B0000000000000000" pitchFamily="34" charset="77"/>
              </a:rPr>
              <a:t>cofinanziamento</a:t>
            </a:r>
            <a:r>
              <a:rPr sz="1400" spc="11" dirty="0">
                <a:solidFill>
                  <a:srgbClr val="820000"/>
                </a:solidFill>
                <a:latin typeface="MuktaMahee Regular" panose="020B0000000000000000" pitchFamily="34" charset="77"/>
                <a:cs typeface="MuktaMahee Regular" panose="020B0000000000000000" pitchFamily="34" charset="77"/>
              </a:rPr>
              <a:t> </a:t>
            </a:r>
            <a:r>
              <a:rPr sz="1400" spc="-4" dirty="0">
                <a:solidFill>
                  <a:srgbClr val="820000"/>
                </a:solidFill>
                <a:latin typeface="MuktaMahee Regular" panose="020B0000000000000000" pitchFamily="34" charset="77"/>
                <a:cs typeface="MuktaMahee Regular" panose="020B0000000000000000" pitchFamily="34" charset="77"/>
              </a:rPr>
              <a:t>nazionale </a:t>
            </a:r>
            <a:r>
              <a:rPr sz="1400" dirty="0">
                <a:solidFill>
                  <a:srgbClr val="820000"/>
                </a:solidFill>
                <a:latin typeface="MuktaMahee Regular" panose="020B0000000000000000" pitchFamily="34" charset="77"/>
                <a:cs typeface="MuktaMahee Regular" panose="020B0000000000000000" pitchFamily="34" charset="77"/>
              </a:rPr>
              <a:t> </a:t>
            </a:r>
            <a:r>
              <a:rPr sz="1400" spc="-4" dirty="0">
                <a:solidFill>
                  <a:srgbClr val="820000"/>
                </a:solidFill>
                <a:latin typeface="MuktaMahee Regular" panose="020B0000000000000000" pitchFamily="34" charset="77"/>
                <a:cs typeface="MuktaMahee Regular" panose="020B0000000000000000" pitchFamily="34" charset="77"/>
              </a:rPr>
              <a:t>inferiore</a:t>
            </a:r>
            <a:r>
              <a:rPr sz="1400" dirty="0">
                <a:solidFill>
                  <a:srgbClr val="820000"/>
                </a:solidFill>
                <a:latin typeface="MuktaMahee Regular" panose="020B0000000000000000" pitchFamily="34" charset="77"/>
                <a:cs typeface="MuktaMahee Regular" panose="020B0000000000000000" pitchFamily="34" charset="77"/>
              </a:rPr>
              <a:t> </a:t>
            </a:r>
            <a:r>
              <a:rPr sz="1400" spc="-4" dirty="0">
                <a:solidFill>
                  <a:srgbClr val="820000"/>
                </a:solidFill>
                <a:latin typeface="MuktaMahee Regular" panose="020B0000000000000000" pitchFamily="34" charset="77"/>
                <a:cs typeface="MuktaMahee Regular" panose="020B0000000000000000" pitchFamily="34" charset="77"/>
              </a:rPr>
              <a:t>alla misura </a:t>
            </a:r>
            <a:r>
              <a:rPr sz="1400" spc="-8" dirty="0">
                <a:solidFill>
                  <a:srgbClr val="820000"/>
                </a:solidFill>
                <a:latin typeface="MuktaMahee Regular" panose="020B0000000000000000" pitchFamily="34" charset="77"/>
                <a:cs typeface="MuktaMahee Regular" panose="020B0000000000000000" pitchFamily="34" charset="77"/>
              </a:rPr>
              <a:t>massima</a:t>
            </a:r>
            <a:r>
              <a:rPr sz="1400" dirty="0">
                <a:solidFill>
                  <a:srgbClr val="820000"/>
                </a:solidFill>
                <a:latin typeface="MuktaMahee Regular" panose="020B0000000000000000" pitchFamily="34" charset="77"/>
                <a:cs typeface="MuktaMahee Regular" panose="020B0000000000000000" pitchFamily="34" charset="77"/>
              </a:rPr>
              <a:t> </a:t>
            </a:r>
            <a:r>
              <a:rPr sz="1400" spc="-8" dirty="0">
                <a:solidFill>
                  <a:srgbClr val="820000"/>
                </a:solidFill>
                <a:latin typeface="MuktaMahee Regular" panose="020B0000000000000000" pitchFamily="34" charset="77"/>
                <a:cs typeface="MuktaMahee Regular" panose="020B0000000000000000" pitchFamily="34" charset="77"/>
              </a:rPr>
              <a:t>stabilita</a:t>
            </a:r>
            <a:r>
              <a:rPr sz="1400" spc="-4" dirty="0">
                <a:solidFill>
                  <a:srgbClr val="820000"/>
                </a:solidFill>
                <a:latin typeface="MuktaMahee Regular" panose="020B0000000000000000" pitchFamily="34" charset="77"/>
                <a:cs typeface="MuktaMahee Regular" panose="020B0000000000000000" pitchFamily="34" charset="77"/>
              </a:rPr>
              <a:t> dalla Delibera CIPESS </a:t>
            </a:r>
            <a:r>
              <a:rPr sz="1400" dirty="0">
                <a:solidFill>
                  <a:srgbClr val="820000"/>
                </a:solidFill>
                <a:latin typeface="MuktaMahee Regular" panose="020B0000000000000000" pitchFamily="34" charset="77"/>
                <a:cs typeface="MuktaMahee Regular" panose="020B0000000000000000" pitchFamily="34" charset="77"/>
              </a:rPr>
              <a:t> </a:t>
            </a:r>
            <a:r>
              <a:rPr sz="1400" spc="-4" dirty="0">
                <a:solidFill>
                  <a:srgbClr val="820000"/>
                </a:solidFill>
                <a:latin typeface="MuktaMahee Regular" panose="020B0000000000000000" pitchFamily="34" charset="77"/>
                <a:cs typeface="MuktaMahee Regular" panose="020B0000000000000000" pitchFamily="34" charset="77"/>
              </a:rPr>
              <a:t>numero </a:t>
            </a:r>
            <a:r>
              <a:rPr sz="1400" dirty="0">
                <a:solidFill>
                  <a:srgbClr val="820000"/>
                </a:solidFill>
                <a:latin typeface="MuktaMahee Regular" panose="020B0000000000000000" pitchFamily="34" charset="77"/>
                <a:cs typeface="MuktaMahee Regular" panose="020B0000000000000000" pitchFamily="34" charset="77"/>
              </a:rPr>
              <a:t>78 </a:t>
            </a:r>
            <a:r>
              <a:rPr sz="1400" spc="-4" dirty="0">
                <a:solidFill>
                  <a:srgbClr val="820000"/>
                </a:solidFill>
                <a:latin typeface="MuktaMahee Regular" panose="020B0000000000000000" pitchFamily="34" charset="77"/>
                <a:cs typeface="MuktaMahee Regular" panose="020B0000000000000000" pitchFamily="34" charset="77"/>
              </a:rPr>
              <a:t>del </a:t>
            </a:r>
            <a:r>
              <a:rPr sz="1400" dirty="0">
                <a:solidFill>
                  <a:srgbClr val="820000"/>
                </a:solidFill>
                <a:latin typeface="MuktaMahee Regular" panose="020B0000000000000000" pitchFamily="34" charset="77"/>
                <a:cs typeface="MuktaMahee Regular" panose="020B0000000000000000" pitchFamily="34" charset="77"/>
              </a:rPr>
              <a:t>22.12.2021 </a:t>
            </a:r>
            <a:r>
              <a:rPr sz="1400" spc="-4" dirty="0">
                <a:solidFill>
                  <a:srgbClr val="820000"/>
                </a:solidFill>
                <a:latin typeface="MuktaMahee Regular" panose="020B0000000000000000" pitchFamily="34" charset="77"/>
                <a:cs typeface="MuktaMahee Regular" panose="020B0000000000000000" pitchFamily="34" charset="77"/>
              </a:rPr>
              <a:t>concorrono al finanziamento di </a:t>
            </a:r>
            <a:r>
              <a:rPr sz="1400" dirty="0">
                <a:solidFill>
                  <a:srgbClr val="820000"/>
                </a:solidFill>
                <a:latin typeface="MuktaMahee Regular" panose="020B0000000000000000" pitchFamily="34" charset="77"/>
                <a:cs typeface="MuktaMahee Regular" panose="020B0000000000000000" pitchFamily="34" charset="77"/>
              </a:rPr>
              <a:t> </a:t>
            </a:r>
            <a:r>
              <a:rPr sz="1400" spc="-4" dirty="0">
                <a:solidFill>
                  <a:srgbClr val="820000"/>
                </a:solidFill>
                <a:latin typeface="MuktaMahee Regular" panose="020B0000000000000000" pitchFamily="34" charset="77"/>
                <a:cs typeface="MuktaMahee Regular" panose="020B0000000000000000" pitchFamily="34" charset="77"/>
              </a:rPr>
              <a:t>interventi</a:t>
            </a:r>
            <a:r>
              <a:rPr sz="1400" spc="-8" dirty="0">
                <a:solidFill>
                  <a:srgbClr val="820000"/>
                </a:solidFill>
                <a:latin typeface="MuktaMahee Regular" panose="020B0000000000000000" pitchFamily="34" charset="77"/>
                <a:cs typeface="MuktaMahee Regular" panose="020B0000000000000000" pitchFamily="34" charset="77"/>
              </a:rPr>
              <a:t> </a:t>
            </a:r>
            <a:r>
              <a:rPr sz="1400" spc="-4" dirty="0">
                <a:solidFill>
                  <a:srgbClr val="820000"/>
                </a:solidFill>
                <a:latin typeface="MuktaMahee Regular" panose="020B0000000000000000" pitchFamily="34" charset="77"/>
                <a:cs typeface="MuktaMahee Regular" panose="020B0000000000000000" pitchFamily="34" charset="77"/>
              </a:rPr>
              <a:t>complementari </a:t>
            </a:r>
            <a:r>
              <a:rPr sz="1400" spc="-8" dirty="0">
                <a:solidFill>
                  <a:srgbClr val="820000"/>
                </a:solidFill>
                <a:latin typeface="MuktaMahee Regular" panose="020B0000000000000000" pitchFamily="34" charset="77"/>
                <a:cs typeface="MuktaMahee Regular" panose="020B0000000000000000" pitchFamily="34" charset="77"/>
              </a:rPr>
              <a:t>destinati</a:t>
            </a:r>
            <a:r>
              <a:rPr sz="1400" spc="-4" dirty="0">
                <a:solidFill>
                  <a:srgbClr val="820000"/>
                </a:solidFill>
                <a:latin typeface="MuktaMahee Regular" panose="020B0000000000000000" pitchFamily="34" charset="77"/>
                <a:cs typeface="MuktaMahee Regular" panose="020B0000000000000000" pitchFamily="34" charset="77"/>
              </a:rPr>
              <a:t> ai medesimi territori.</a:t>
            </a:r>
            <a:endParaRPr sz="1400" dirty="0">
              <a:latin typeface="MuktaMahee Regular" panose="020B0000000000000000" pitchFamily="34" charset="77"/>
              <a:cs typeface="MuktaMahee Regular" panose="020B0000000000000000" pitchFamily="34" charset="77"/>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10365" y="617048"/>
            <a:ext cx="4161949" cy="3546634"/>
            <a:chOff x="1924486" y="822730"/>
            <a:chExt cx="5549265" cy="4728845"/>
          </a:xfrm>
        </p:grpSpPr>
        <p:sp>
          <p:nvSpPr>
            <p:cNvPr id="3" name="object 3"/>
            <p:cNvSpPr/>
            <p:nvPr/>
          </p:nvSpPr>
          <p:spPr>
            <a:xfrm>
              <a:off x="4575943" y="2494884"/>
              <a:ext cx="0" cy="1959610"/>
            </a:xfrm>
            <a:custGeom>
              <a:avLst/>
              <a:gdLst/>
              <a:ahLst/>
              <a:cxnLst/>
              <a:rect l="l" t="t" r="r" b="b"/>
              <a:pathLst>
                <a:path h="1959610">
                  <a:moveTo>
                    <a:pt x="0" y="0"/>
                  </a:moveTo>
                  <a:lnTo>
                    <a:pt x="1" y="1959534"/>
                  </a:lnTo>
                </a:path>
              </a:pathLst>
            </a:custGeom>
            <a:ln w="25400">
              <a:solidFill>
                <a:srgbClr val="92D050"/>
              </a:solidFill>
            </a:ln>
          </p:spPr>
          <p:txBody>
            <a:bodyPr wrap="square" lIns="0" tIns="0" rIns="0" bIns="0" rtlCol="0"/>
            <a:lstStyle/>
            <a:p>
              <a:endParaRPr sz="1350"/>
            </a:p>
          </p:txBody>
        </p:sp>
        <p:pic>
          <p:nvPicPr>
            <p:cNvPr id="4" name="object 4"/>
            <p:cNvPicPr/>
            <p:nvPr/>
          </p:nvPicPr>
          <p:blipFill>
            <a:blip r:embed="rId2" cstate="print"/>
            <a:stretch>
              <a:fillRect/>
            </a:stretch>
          </p:blipFill>
          <p:spPr>
            <a:xfrm>
              <a:off x="1924486" y="822730"/>
              <a:ext cx="5548654" cy="4728654"/>
            </a:xfrm>
            <a:prstGeom prst="rect">
              <a:avLst/>
            </a:prstGeom>
          </p:spPr>
        </p:pic>
      </p:grpSp>
      <p:sp>
        <p:nvSpPr>
          <p:cNvPr id="5" name="object 5"/>
          <p:cNvSpPr txBox="1"/>
          <p:nvPr/>
        </p:nvSpPr>
        <p:spPr>
          <a:xfrm>
            <a:off x="7600790" y="1698360"/>
            <a:ext cx="3940741" cy="179153"/>
          </a:xfrm>
          <a:prstGeom prst="rect">
            <a:avLst/>
          </a:prstGeom>
        </p:spPr>
        <p:txBody>
          <a:bodyPr vert="horz" wrap="square" lIns="0" tIns="4763" rIns="0" bIns="0" rtlCol="0">
            <a:spAutoFit/>
          </a:bodyPr>
          <a:lstStyle/>
          <a:p>
            <a:pPr marL="9525" marR="3810">
              <a:lnSpc>
                <a:spcPct val="103299"/>
              </a:lnSpc>
              <a:spcBef>
                <a:spcPts val="38"/>
              </a:spcBef>
            </a:pPr>
            <a:r>
              <a:rPr sz="1100" spc="-8" dirty="0">
                <a:solidFill>
                  <a:srgbClr val="0070C0"/>
                </a:solidFill>
                <a:latin typeface="MuktaMahee Regular" panose="020B0000000000000000" pitchFamily="34" charset="77"/>
                <a:cs typeface="MuktaMahee Regular" panose="020B0000000000000000" pitchFamily="34" charset="77"/>
              </a:rPr>
              <a:t>Fondo</a:t>
            </a:r>
            <a:r>
              <a:rPr sz="1100" dirty="0">
                <a:solidFill>
                  <a:srgbClr val="0070C0"/>
                </a:solidFill>
                <a:latin typeface="MuktaMahee Regular" panose="020B0000000000000000" pitchFamily="34" charset="77"/>
                <a:cs typeface="MuktaMahee Regular" panose="020B0000000000000000" pitchFamily="34" charset="77"/>
              </a:rPr>
              <a:t> </a:t>
            </a:r>
            <a:r>
              <a:rPr sz="1100" spc="-8" dirty="0">
                <a:solidFill>
                  <a:srgbClr val="0070C0"/>
                </a:solidFill>
                <a:latin typeface="MuktaMahee Regular" panose="020B0000000000000000" pitchFamily="34" charset="77"/>
                <a:cs typeface="MuktaMahee Regular" panose="020B0000000000000000" pitchFamily="34" charset="77"/>
              </a:rPr>
              <a:t>Europeo</a:t>
            </a:r>
            <a:r>
              <a:rPr sz="1100" dirty="0">
                <a:solidFill>
                  <a:srgbClr val="0070C0"/>
                </a:solidFill>
                <a:latin typeface="MuktaMahee Regular" panose="020B0000000000000000" pitchFamily="34" charset="77"/>
                <a:cs typeface="MuktaMahee Regular" panose="020B0000000000000000" pitchFamily="34" charset="77"/>
              </a:rPr>
              <a:t> </a:t>
            </a:r>
            <a:r>
              <a:rPr sz="1100" spc="-4" dirty="0">
                <a:solidFill>
                  <a:srgbClr val="0070C0"/>
                </a:solidFill>
                <a:latin typeface="MuktaMahee Regular" panose="020B0000000000000000" pitchFamily="34" charset="77"/>
                <a:cs typeface="MuktaMahee Regular" panose="020B0000000000000000" pitchFamily="34" charset="77"/>
              </a:rPr>
              <a:t>di </a:t>
            </a:r>
            <a:r>
              <a:rPr sz="1100" spc="-8" dirty="0">
                <a:solidFill>
                  <a:srgbClr val="0070C0"/>
                </a:solidFill>
                <a:latin typeface="MuktaMahee Regular" panose="020B0000000000000000" pitchFamily="34" charset="77"/>
                <a:cs typeface="MuktaMahee Regular" panose="020B0000000000000000" pitchFamily="34" charset="77"/>
              </a:rPr>
              <a:t>Sviluppo</a:t>
            </a:r>
            <a:r>
              <a:rPr sz="1100" dirty="0">
                <a:solidFill>
                  <a:srgbClr val="0070C0"/>
                </a:solidFill>
                <a:latin typeface="MuktaMahee Regular" panose="020B0000000000000000" pitchFamily="34" charset="77"/>
                <a:cs typeface="MuktaMahee Regular" panose="020B0000000000000000" pitchFamily="34" charset="77"/>
              </a:rPr>
              <a:t> </a:t>
            </a:r>
            <a:r>
              <a:rPr sz="1100" spc="-4" dirty="0">
                <a:solidFill>
                  <a:srgbClr val="0070C0"/>
                </a:solidFill>
                <a:latin typeface="MuktaMahee Regular" panose="020B0000000000000000" pitchFamily="34" charset="77"/>
                <a:cs typeface="MuktaMahee Regular" panose="020B0000000000000000" pitchFamily="34" charset="77"/>
              </a:rPr>
              <a:t>Regionale </a:t>
            </a:r>
            <a:r>
              <a:rPr sz="1100" spc="-191" dirty="0">
                <a:solidFill>
                  <a:srgbClr val="0070C0"/>
                </a:solidFill>
                <a:latin typeface="MuktaMahee Regular" panose="020B0000000000000000" pitchFamily="34" charset="77"/>
                <a:cs typeface="MuktaMahee Regular" panose="020B0000000000000000" pitchFamily="34" charset="77"/>
              </a:rPr>
              <a:t> </a:t>
            </a:r>
            <a:r>
              <a:rPr sz="1100" dirty="0">
                <a:solidFill>
                  <a:srgbClr val="0070C0"/>
                </a:solidFill>
                <a:latin typeface="MuktaMahee Regular" panose="020B0000000000000000" pitchFamily="34" charset="77"/>
                <a:cs typeface="MuktaMahee Regular" panose="020B0000000000000000" pitchFamily="34" charset="77"/>
              </a:rPr>
              <a:t>44,7 </a:t>
            </a:r>
            <a:r>
              <a:rPr sz="1100" spc="-8" dirty="0">
                <a:solidFill>
                  <a:srgbClr val="0070C0"/>
                </a:solidFill>
                <a:latin typeface="MuktaMahee Regular" panose="020B0000000000000000" pitchFamily="34" charset="77"/>
                <a:cs typeface="MuktaMahee Regular" panose="020B0000000000000000" pitchFamily="34" charset="77"/>
              </a:rPr>
              <a:t>miliardi</a:t>
            </a:r>
            <a:r>
              <a:rPr sz="1100" dirty="0">
                <a:solidFill>
                  <a:srgbClr val="0070C0"/>
                </a:solidFill>
                <a:latin typeface="MuktaMahee Regular" panose="020B0000000000000000" pitchFamily="34" charset="77"/>
                <a:cs typeface="MuktaMahee Regular" panose="020B0000000000000000" pitchFamily="34" charset="77"/>
              </a:rPr>
              <a:t> </a:t>
            </a:r>
            <a:r>
              <a:rPr sz="1100" spc="-4" dirty="0">
                <a:solidFill>
                  <a:srgbClr val="0070C0"/>
                </a:solidFill>
                <a:latin typeface="MuktaMahee Regular" panose="020B0000000000000000" pitchFamily="34" charset="77"/>
                <a:cs typeface="MuktaMahee Regular" panose="020B0000000000000000" pitchFamily="34" charset="77"/>
              </a:rPr>
              <a:t>di </a:t>
            </a:r>
            <a:r>
              <a:rPr sz="1100" spc="-8" dirty="0">
                <a:solidFill>
                  <a:srgbClr val="0070C0"/>
                </a:solidFill>
                <a:latin typeface="MuktaMahee Regular" panose="020B0000000000000000" pitchFamily="34" charset="77"/>
                <a:cs typeface="MuktaMahee Regular" panose="020B0000000000000000" pitchFamily="34" charset="77"/>
              </a:rPr>
              <a:t>euro</a:t>
            </a:r>
            <a:r>
              <a:rPr sz="1100" spc="4" dirty="0">
                <a:solidFill>
                  <a:srgbClr val="0070C0"/>
                </a:solidFill>
                <a:latin typeface="MuktaMahee Regular" panose="020B0000000000000000" pitchFamily="34" charset="77"/>
                <a:cs typeface="MuktaMahee Regular" panose="020B0000000000000000" pitchFamily="34" charset="77"/>
              </a:rPr>
              <a:t> </a:t>
            </a:r>
            <a:r>
              <a:rPr sz="1100" spc="-4" dirty="0">
                <a:solidFill>
                  <a:srgbClr val="0070C0"/>
                </a:solidFill>
                <a:latin typeface="MuktaMahee Regular" panose="020B0000000000000000" pitchFamily="34" charset="77"/>
                <a:cs typeface="MuktaMahee Regular" panose="020B0000000000000000" pitchFamily="34" charset="77"/>
              </a:rPr>
              <a:t>(59,9%)</a:t>
            </a:r>
            <a:endParaRPr sz="1100" dirty="0">
              <a:latin typeface="MuktaMahee Regular" panose="020B0000000000000000" pitchFamily="34" charset="77"/>
              <a:cs typeface="MuktaMahee Regular" panose="020B0000000000000000" pitchFamily="34" charset="77"/>
            </a:endParaRPr>
          </a:p>
        </p:txBody>
      </p:sp>
      <p:sp>
        <p:nvSpPr>
          <p:cNvPr id="6" name="object 6"/>
          <p:cNvSpPr txBox="1"/>
          <p:nvPr/>
        </p:nvSpPr>
        <p:spPr>
          <a:xfrm>
            <a:off x="2563213" y="3060910"/>
            <a:ext cx="1547152" cy="527838"/>
          </a:xfrm>
          <a:prstGeom prst="rect">
            <a:avLst/>
          </a:prstGeom>
        </p:spPr>
        <p:txBody>
          <a:bodyPr vert="horz" wrap="square" lIns="0" tIns="4763" rIns="0" bIns="0" rtlCol="0">
            <a:spAutoFit/>
          </a:bodyPr>
          <a:lstStyle/>
          <a:p>
            <a:pPr marL="9525" marR="3810">
              <a:lnSpc>
                <a:spcPct val="103299"/>
              </a:lnSpc>
              <a:spcBef>
                <a:spcPts val="38"/>
              </a:spcBef>
            </a:pPr>
            <a:r>
              <a:rPr sz="1100" spc="-8" dirty="0">
                <a:solidFill>
                  <a:srgbClr val="0070C0"/>
                </a:solidFill>
                <a:latin typeface="MuktaMahee Regular" panose="020B0000000000000000" pitchFamily="34" charset="77"/>
                <a:cs typeface="MuktaMahee Regular" panose="020B0000000000000000" pitchFamily="34" charset="77"/>
              </a:rPr>
              <a:t>Fondo</a:t>
            </a:r>
            <a:r>
              <a:rPr sz="1100" spc="-4" dirty="0">
                <a:solidFill>
                  <a:srgbClr val="0070C0"/>
                </a:solidFill>
                <a:latin typeface="MuktaMahee Regular" panose="020B0000000000000000" pitchFamily="34" charset="77"/>
                <a:cs typeface="MuktaMahee Regular" panose="020B0000000000000000" pitchFamily="34" charset="77"/>
              </a:rPr>
              <a:t> </a:t>
            </a:r>
            <a:r>
              <a:rPr sz="1100" dirty="0">
                <a:solidFill>
                  <a:srgbClr val="0070C0"/>
                </a:solidFill>
                <a:latin typeface="MuktaMahee Regular" panose="020B0000000000000000" pitchFamily="34" charset="77"/>
                <a:cs typeface="MuktaMahee Regular" panose="020B0000000000000000" pitchFamily="34" charset="77"/>
              </a:rPr>
              <a:t>Sociale</a:t>
            </a:r>
            <a:r>
              <a:rPr sz="1100" spc="-4" dirty="0">
                <a:solidFill>
                  <a:srgbClr val="0070C0"/>
                </a:solidFill>
                <a:latin typeface="MuktaMahee Regular" panose="020B0000000000000000" pitchFamily="34" charset="77"/>
                <a:cs typeface="MuktaMahee Regular" panose="020B0000000000000000" pitchFamily="34" charset="77"/>
              </a:rPr>
              <a:t> </a:t>
            </a:r>
            <a:r>
              <a:rPr sz="1100" spc="-8" dirty="0">
                <a:solidFill>
                  <a:srgbClr val="0070C0"/>
                </a:solidFill>
                <a:latin typeface="MuktaMahee Regular" panose="020B0000000000000000" pitchFamily="34" charset="77"/>
                <a:cs typeface="MuktaMahee Regular" panose="020B0000000000000000" pitchFamily="34" charset="77"/>
              </a:rPr>
              <a:t>Europeo</a:t>
            </a:r>
            <a:r>
              <a:rPr sz="1100" spc="-4" dirty="0">
                <a:solidFill>
                  <a:srgbClr val="0070C0"/>
                </a:solidFill>
                <a:latin typeface="MuktaMahee Regular" panose="020B0000000000000000" pitchFamily="34" charset="77"/>
                <a:cs typeface="MuktaMahee Regular" panose="020B0000000000000000" pitchFamily="34" charset="77"/>
              </a:rPr>
              <a:t> Plus </a:t>
            </a:r>
            <a:r>
              <a:rPr sz="1100" dirty="0">
                <a:solidFill>
                  <a:srgbClr val="0070C0"/>
                </a:solidFill>
                <a:latin typeface="MuktaMahee Regular" panose="020B0000000000000000" pitchFamily="34" charset="77"/>
                <a:cs typeface="MuktaMahee Regular" panose="020B0000000000000000" pitchFamily="34" charset="77"/>
              </a:rPr>
              <a:t> 28,7</a:t>
            </a:r>
            <a:r>
              <a:rPr sz="1100" spc="-4" dirty="0">
                <a:solidFill>
                  <a:srgbClr val="0070C0"/>
                </a:solidFill>
                <a:latin typeface="MuktaMahee Regular" panose="020B0000000000000000" pitchFamily="34" charset="77"/>
                <a:cs typeface="MuktaMahee Regular" panose="020B0000000000000000" pitchFamily="34" charset="77"/>
              </a:rPr>
              <a:t> </a:t>
            </a:r>
            <a:r>
              <a:rPr sz="1100" spc="-8" dirty="0">
                <a:solidFill>
                  <a:srgbClr val="0070C0"/>
                </a:solidFill>
                <a:latin typeface="MuktaMahee Regular" panose="020B0000000000000000" pitchFamily="34" charset="77"/>
                <a:cs typeface="MuktaMahee Regular" panose="020B0000000000000000" pitchFamily="34" charset="77"/>
              </a:rPr>
              <a:t>miliardi </a:t>
            </a:r>
            <a:r>
              <a:rPr sz="1100" spc="-4" dirty="0">
                <a:solidFill>
                  <a:srgbClr val="0070C0"/>
                </a:solidFill>
                <a:latin typeface="MuktaMahee Regular" panose="020B0000000000000000" pitchFamily="34" charset="77"/>
                <a:cs typeface="MuktaMahee Regular" panose="020B0000000000000000" pitchFamily="34" charset="77"/>
              </a:rPr>
              <a:t>di</a:t>
            </a:r>
            <a:r>
              <a:rPr sz="1100" spc="-8" dirty="0">
                <a:solidFill>
                  <a:srgbClr val="0070C0"/>
                </a:solidFill>
                <a:latin typeface="MuktaMahee Regular" panose="020B0000000000000000" pitchFamily="34" charset="77"/>
                <a:cs typeface="MuktaMahee Regular" panose="020B0000000000000000" pitchFamily="34" charset="77"/>
              </a:rPr>
              <a:t> euro</a:t>
            </a:r>
            <a:r>
              <a:rPr sz="1100" spc="-4" dirty="0">
                <a:solidFill>
                  <a:srgbClr val="0070C0"/>
                </a:solidFill>
                <a:latin typeface="MuktaMahee Regular" panose="020B0000000000000000" pitchFamily="34" charset="77"/>
                <a:cs typeface="MuktaMahee Regular" panose="020B0000000000000000" pitchFamily="34" charset="77"/>
              </a:rPr>
              <a:t> (38,5%)</a:t>
            </a:r>
            <a:endParaRPr sz="1100" dirty="0">
              <a:latin typeface="MuktaMahee Regular" panose="020B0000000000000000" pitchFamily="34" charset="77"/>
              <a:cs typeface="MuktaMahee Regular" panose="020B0000000000000000" pitchFamily="34" charset="77"/>
            </a:endParaRPr>
          </a:p>
        </p:txBody>
      </p:sp>
      <p:sp>
        <p:nvSpPr>
          <p:cNvPr id="7" name="object 7"/>
          <p:cNvSpPr txBox="1"/>
          <p:nvPr/>
        </p:nvSpPr>
        <p:spPr>
          <a:xfrm>
            <a:off x="7402642" y="1108108"/>
            <a:ext cx="2871788" cy="365100"/>
          </a:xfrm>
          <a:prstGeom prst="rect">
            <a:avLst/>
          </a:prstGeom>
        </p:spPr>
        <p:txBody>
          <a:bodyPr vert="horz" wrap="square" lIns="0" tIns="9525" rIns="0" bIns="0" rtlCol="0">
            <a:spAutoFit/>
          </a:bodyPr>
          <a:lstStyle/>
          <a:p>
            <a:pPr marL="9525" marR="3810">
              <a:lnSpc>
                <a:spcPct val="105000"/>
              </a:lnSpc>
              <a:spcBef>
                <a:spcPts val="75"/>
              </a:spcBef>
            </a:pPr>
            <a:r>
              <a:rPr sz="1100" spc="-8" dirty="0">
                <a:solidFill>
                  <a:srgbClr val="0070C0"/>
                </a:solidFill>
                <a:latin typeface="MuktaMahee Regular" panose="020B0000000000000000" pitchFamily="34" charset="77"/>
                <a:cs typeface="MuktaMahee Regular" panose="020B0000000000000000" pitchFamily="34" charset="77"/>
              </a:rPr>
              <a:t>Fondo </a:t>
            </a:r>
            <a:r>
              <a:rPr sz="1100" spc="-4" dirty="0">
                <a:solidFill>
                  <a:srgbClr val="0070C0"/>
                </a:solidFill>
                <a:latin typeface="MuktaMahee Regular" panose="020B0000000000000000" pitchFamily="34" charset="77"/>
                <a:cs typeface="MuktaMahee Regular" panose="020B0000000000000000" pitchFamily="34" charset="77"/>
              </a:rPr>
              <a:t>per </a:t>
            </a:r>
            <a:r>
              <a:rPr sz="1100" spc="-8" dirty="0">
                <a:solidFill>
                  <a:srgbClr val="0070C0"/>
                </a:solidFill>
                <a:latin typeface="MuktaMahee Regular" panose="020B0000000000000000" pitchFamily="34" charset="77"/>
                <a:cs typeface="MuktaMahee Regular" panose="020B0000000000000000" pitchFamily="34" charset="77"/>
              </a:rPr>
              <a:t>una </a:t>
            </a:r>
            <a:r>
              <a:rPr sz="1100" spc="-4" dirty="0">
                <a:solidFill>
                  <a:srgbClr val="0070C0"/>
                </a:solidFill>
                <a:latin typeface="MuktaMahee Regular" panose="020B0000000000000000" pitchFamily="34" charset="77"/>
                <a:cs typeface="MuktaMahee Regular" panose="020B0000000000000000" pitchFamily="34" charset="77"/>
              </a:rPr>
              <a:t>transizione </a:t>
            </a:r>
            <a:r>
              <a:rPr sz="1100" spc="-8" dirty="0">
                <a:solidFill>
                  <a:srgbClr val="0070C0"/>
                </a:solidFill>
                <a:latin typeface="MuktaMahee Regular" panose="020B0000000000000000" pitchFamily="34" charset="77"/>
                <a:cs typeface="MuktaMahee Regular" panose="020B0000000000000000" pitchFamily="34" charset="77"/>
              </a:rPr>
              <a:t>giusta </a:t>
            </a:r>
            <a:r>
              <a:rPr sz="1100" spc="-195" dirty="0">
                <a:solidFill>
                  <a:srgbClr val="0070C0"/>
                </a:solidFill>
                <a:latin typeface="MuktaMahee Regular" panose="020B0000000000000000" pitchFamily="34" charset="77"/>
                <a:cs typeface="MuktaMahee Regular" panose="020B0000000000000000" pitchFamily="34" charset="77"/>
              </a:rPr>
              <a:t> </a:t>
            </a:r>
            <a:r>
              <a:rPr sz="1100" dirty="0">
                <a:solidFill>
                  <a:srgbClr val="0070C0"/>
                </a:solidFill>
                <a:latin typeface="MuktaMahee Regular" panose="020B0000000000000000" pitchFamily="34" charset="77"/>
                <a:cs typeface="MuktaMahee Regular" panose="020B0000000000000000" pitchFamily="34" charset="77"/>
              </a:rPr>
              <a:t>1,2 </a:t>
            </a:r>
            <a:r>
              <a:rPr sz="1100" spc="-8" dirty="0">
                <a:solidFill>
                  <a:srgbClr val="0070C0"/>
                </a:solidFill>
                <a:latin typeface="MuktaMahee Regular" panose="020B0000000000000000" pitchFamily="34" charset="77"/>
                <a:cs typeface="MuktaMahee Regular" panose="020B0000000000000000" pitchFamily="34" charset="77"/>
              </a:rPr>
              <a:t>miliardi</a:t>
            </a:r>
            <a:r>
              <a:rPr sz="1100" spc="-4" dirty="0">
                <a:solidFill>
                  <a:srgbClr val="0070C0"/>
                </a:solidFill>
                <a:latin typeface="MuktaMahee Regular" panose="020B0000000000000000" pitchFamily="34" charset="77"/>
                <a:cs typeface="MuktaMahee Regular" panose="020B0000000000000000" pitchFamily="34" charset="77"/>
              </a:rPr>
              <a:t> di</a:t>
            </a:r>
            <a:r>
              <a:rPr sz="1100" dirty="0">
                <a:solidFill>
                  <a:srgbClr val="0070C0"/>
                </a:solidFill>
                <a:latin typeface="MuktaMahee Regular" panose="020B0000000000000000" pitchFamily="34" charset="77"/>
                <a:cs typeface="MuktaMahee Regular" panose="020B0000000000000000" pitchFamily="34" charset="77"/>
              </a:rPr>
              <a:t> </a:t>
            </a:r>
            <a:r>
              <a:rPr sz="1100" spc="-8" dirty="0">
                <a:solidFill>
                  <a:srgbClr val="0070C0"/>
                </a:solidFill>
                <a:latin typeface="MuktaMahee Regular" panose="020B0000000000000000" pitchFamily="34" charset="77"/>
                <a:cs typeface="MuktaMahee Regular" panose="020B0000000000000000" pitchFamily="34" charset="77"/>
              </a:rPr>
              <a:t>euro</a:t>
            </a:r>
            <a:r>
              <a:rPr sz="1100" dirty="0">
                <a:solidFill>
                  <a:srgbClr val="0070C0"/>
                </a:solidFill>
                <a:latin typeface="MuktaMahee Regular" panose="020B0000000000000000" pitchFamily="34" charset="77"/>
                <a:cs typeface="MuktaMahee Regular" panose="020B0000000000000000" pitchFamily="34" charset="77"/>
              </a:rPr>
              <a:t> </a:t>
            </a:r>
            <a:r>
              <a:rPr sz="1100" spc="-4" dirty="0">
                <a:solidFill>
                  <a:srgbClr val="0070C0"/>
                </a:solidFill>
                <a:latin typeface="MuktaMahee Regular" panose="020B0000000000000000" pitchFamily="34" charset="77"/>
                <a:cs typeface="MuktaMahee Regular" panose="020B0000000000000000" pitchFamily="34" charset="77"/>
              </a:rPr>
              <a:t>(1,6%)</a:t>
            </a:r>
            <a:endParaRPr sz="1100" dirty="0">
              <a:latin typeface="MuktaMahee Regular" panose="020B0000000000000000" pitchFamily="34" charset="77"/>
              <a:cs typeface="MuktaMahee Regular" panose="020B0000000000000000" pitchFamily="34" charset="77"/>
            </a:endParaRPr>
          </a:p>
        </p:txBody>
      </p:sp>
      <p:grpSp>
        <p:nvGrpSpPr>
          <p:cNvPr id="8" name="object 8"/>
          <p:cNvGrpSpPr/>
          <p:nvPr/>
        </p:nvGrpSpPr>
        <p:grpSpPr>
          <a:xfrm>
            <a:off x="2766378" y="1065651"/>
            <a:ext cx="6072188" cy="1929765"/>
            <a:chOff x="903378" y="1822246"/>
            <a:chExt cx="8096250" cy="2573020"/>
          </a:xfrm>
        </p:grpSpPr>
        <p:sp>
          <p:nvSpPr>
            <p:cNvPr id="9" name="object 9"/>
            <p:cNvSpPr/>
            <p:nvPr/>
          </p:nvSpPr>
          <p:spPr>
            <a:xfrm>
              <a:off x="903378" y="4268127"/>
              <a:ext cx="2379980" cy="127000"/>
            </a:xfrm>
            <a:custGeom>
              <a:avLst/>
              <a:gdLst/>
              <a:ahLst/>
              <a:cxnLst/>
              <a:rect l="l" t="t" r="r" b="b"/>
              <a:pathLst>
                <a:path w="2379979" h="127000">
                  <a:moveTo>
                    <a:pt x="2316476" y="0"/>
                  </a:moveTo>
                  <a:lnTo>
                    <a:pt x="2291759" y="4990"/>
                  </a:lnTo>
                  <a:lnTo>
                    <a:pt x="2271575" y="18598"/>
                  </a:lnTo>
                  <a:lnTo>
                    <a:pt x="2257966" y="38782"/>
                  </a:lnTo>
                  <a:lnTo>
                    <a:pt x="2253617" y="60324"/>
                  </a:lnTo>
                  <a:lnTo>
                    <a:pt x="2316476" y="60325"/>
                  </a:lnTo>
                  <a:lnTo>
                    <a:pt x="2316476" y="66675"/>
                  </a:lnTo>
                  <a:lnTo>
                    <a:pt x="2253617" y="66675"/>
                  </a:lnTo>
                  <a:lnTo>
                    <a:pt x="2257966" y="88216"/>
                  </a:lnTo>
                  <a:lnTo>
                    <a:pt x="2271575" y="108401"/>
                  </a:lnTo>
                  <a:lnTo>
                    <a:pt x="2291759" y="122009"/>
                  </a:lnTo>
                  <a:lnTo>
                    <a:pt x="2316476" y="127000"/>
                  </a:lnTo>
                  <a:lnTo>
                    <a:pt x="2341193" y="122009"/>
                  </a:lnTo>
                  <a:lnTo>
                    <a:pt x="2361377" y="108401"/>
                  </a:lnTo>
                  <a:lnTo>
                    <a:pt x="2374986" y="88216"/>
                  </a:lnTo>
                  <a:lnTo>
                    <a:pt x="2379335" y="66675"/>
                  </a:lnTo>
                  <a:lnTo>
                    <a:pt x="2316476" y="66675"/>
                  </a:lnTo>
                  <a:lnTo>
                    <a:pt x="2379335" y="66673"/>
                  </a:lnTo>
                  <a:lnTo>
                    <a:pt x="2379976" y="63500"/>
                  </a:lnTo>
                  <a:lnTo>
                    <a:pt x="2374986" y="38782"/>
                  </a:lnTo>
                  <a:lnTo>
                    <a:pt x="2361377" y="18598"/>
                  </a:lnTo>
                  <a:lnTo>
                    <a:pt x="2341193" y="4990"/>
                  </a:lnTo>
                  <a:lnTo>
                    <a:pt x="2316476" y="0"/>
                  </a:lnTo>
                  <a:close/>
                </a:path>
                <a:path w="2379979" h="127000">
                  <a:moveTo>
                    <a:pt x="2253617" y="60324"/>
                  </a:moveTo>
                  <a:lnTo>
                    <a:pt x="2252976" y="63500"/>
                  </a:lnTo>
                  <a:lnTo>
                    <a:pt x="2253617" y="66674"/>
                  </a:lnTo>
                  <a:lnTo>
                    <a:pt x="2316476" y="66675"/>
                  </a:lnTo>
                  <a:lnTo>
                    <a:pt x="2316476" y="60325"/>
                  </a:lnTo>
                  <a:lnTo>
                    <a:pt x="2253617" y="60324"/>
                  </a:lnTo>
                  <a:close/>
                </a:path>
                <a:path w="2379979" h="127000">
                  <a:moveTo>
                    <a:pt x="0" y="60323"/>
                  </a:moveTo>
                  <a:lnTo>
                    <a:pt x="0" y="66673"/>
                  </a:lnTo>
                  <a:lnTo>
                    <a:pt x="2253617" y="66674"/>
                  </a:lnTo>
                  <a:lnTo>
                    <a:pt x="2252976" y="63500"/>
                  </a:lnTo>
                  <a:lnTo>
                    <a:pt x="2253617" y="60324"/>
                  </a:lnTo>
                  <a:lnTo>
                    <a:pt x="0" y="60323"/>
                  </a:lnTo>
                  <a:close/>
                </a:path>
              </a:pathLst>
            </a:custGeom>
            <a:solidFill>
              <a:srgbClr val="FF0000"/>
            </a:solidFill>
          </p:spPr>
          <p:txBody>
            <a:bodyPr wrap="square" lIns="0" tIns="0" rIns="0" bIns="0" rtlCol="0"/>
            <a:lstStyle/>
            <a:p>
              <a:endParaRPr sz="1350"/>
            </a:p>
          </p:txBody>
        </p:sp>
        <p:sp>
          <p:nvSpPr>
            <p:cNvPr id="10" name="object 10"/>
            <p:cNvSpPr/>
            <p:nvPr/>
          </p:nvSpPr>
          <p:spPr>
            <a:xfrm>
              <a:off x="5170538" y="1822246"/>
              <a:ext cx="3829050" cy="810895"/>
            </a:xfrm>
            <a:custGeom>
              <a:avLst/>
              <a:gdLst/>
              <a:ahLst/>
              <a:cxnLst/>
              <a:rect l="l" t="t" r="r" b="b"/>
              <a:pathLst>
                <a:path w="3829050" h="810894">
                  <a:moveTo>
                    <a:pt x="3029877" y="60325"/>
                  </a:moveTo>
                  <a:lnTo>
                    <a:pt x="126365" y="60325"/>
                  </a:lnTo>
                  <a:lnTo>
                    <a:pt x="122008" y="38785"/>
                  </a:lnTo>
                  <a:lnTo>
                    <a:pt x="108407" y="18605"/>
                  </a:lnTo>
                  <a:lnTo>
                    <a:pt x="88226" y="4991"/>
                  </a:lnTo>
                  <a:lnTo>
                    <a:pt x="63500" y="0"/>
                  </a:lnTo>
                  <a:lnTo>
                    <a:pt x="38785" y="4991"/>
                  </a:lnTo>
                  <a:lnTo>
                    <a:pt x="18605" y="18605"/>
                  </a:lnTo>
                  <a:lnTo>
                    <a:pt x="4991" y="38785"/>
                  </a:lnTo>
                  <a:lnTo>
                    <a:pt x="0" y="63500"/>
                  </a:lnTo>
                  <a:lnTo>
                    <a:pt x="4991" y="88226"/>
                  </a:lnTo>
                  <a:lnTo>
                    <a:pt x="18605" y="108407"/>
                  </a:lnTo>
                  <a:lnTo>
                    <a:pt x="38785" y="122021"/>
                  </a:lnTo>
                  <a:lnTo>
                    <a:pt x="63500" y="127000"/>
                  </a:lnTo>
                  <a:lnTo>
                    <a:pt x="88226" y="122021"/>
                  </a:lnTo>
                  <a:lnTo>
                    <a:pt x="108407" y="108407"/>
                  </a:lnTo>
                  <a:lnTo>
                    <a:pt x="122008" y="88226"/>
                  </a:lnTo>
                  <a:lnTo>
                    <a:pt x="126365" y="66675"/>
                  </a:lnTo>
                  <a:lnTo>
                    <a:pt x="3029877" y="66675"/>
                  </a:lnTo>
                  <a:lnTo>
                    <a:pt x="3029877" y="60325"/>
                  </a:lnTo>
                  <a:close/>
                </a:path>
                <a:path w="3829050" h="810894">
                  <a:moveTo>
                    <a:pt x="3828948" y="743686"/>
                  </a:moveTo>
                  <a:lnTo>
                    <a:pt x="1137424" y="743686"/>
                  </a:lnTo>
                  <a:lnTo>
                    <a:pt x="1133081" y="722147"/>
                  </a:lnTo>
                  <a:lnTo>
                    <a:pt x="1119466" y="701954"/>
                  </a:lnTo>
                  <a:lnTo>
                    <a:pt x="1099286" y="688352"/>
                  </a:lnTo>
                  <a:lnTo>
                    <a:pt x="1074572" y="683361"/>
                  </a:lnTo>
                  <a:lnTo>
                    <a:pt x="1049858" y="688352"/>
                  </a:lnTo>
                  <a:lnTo>
                    <a:pt x="1029665" y="701954"/>
                  </a:lnTo>
                  <a:lnTo>
                    <a:pt x="1016063" y="722147"/>
                  </a:lnTo>
                  <a:lnTo>
                    <a:pt x="1011072" y="746861"/>
                  </a:lnTo>
                  <a:lnTo>
                    <a:pt x="1016063" y="771575"/>
                  </a:lnTo>
                  <a:lnTo>
                    <a:pt x="1029665" y="791756"/>
                  </a:lnTo>
                  <a:lnTo>
                    <a:pt x="1049858" y="805370"/>
                  </a:lnTo>
                  <a:lnTo>
                    <a:pt x="1074572" y="810361"/>
                  </a:lnTo>
                  <a:lnTo>
                    <a:pt x="1099286" y="805370"/>
                  </a:lnTo>
                  <a:lnTo>
                    <a:pt x="1119466" y="791756"/>
                  </a:lnTo>
                  <a:lnTo>
                    <a:pt x="1133081" y="771575"/>
                  </a:lnTo>
                  <a:lnTo>
                    <a:pt x="1137424" y="750036"/>
                  </a:lnTo>
                  <a:lnTo>
                    <a:pt x="3828948" y="750036"/>
                  </a:lnTo>
                  <a:lnTo>
                    <a:pt x="3828948" y="743686"/>
                  </a:lnTo>
                  <a:close/>
                </a:path>
              </a:pathLst>
            </a:custGeom>
            <a:solidFill>
              <a:srgbClr val="0070C0"/>
            </a:solidFill>
          </p:spPr>
          <p:txBody>
            <a:bodyPr wrap="square" lIns="0" tIns="0" rIns="0" bIns="0" rtlCol="0"/>
            <a:lstStyle/>
            <a:p>
              <a:endParaRPr sz="1350"/>
            </a:p>
          </p:txBody>
        </p:sp>
      </p:grpSp>
      <p:sp>
        <p:nvSpPr>
          <p:cNvPr id="11" name="object 11"/>
          <p:cNvSpPr txBox="1"/>
          <p:nvPr/>
        </p:nvSpPr>
        <p:spPr>
          <a:xfrm>
            <a:off x="520421" y="697741"/>
            <a:ext cx="3940741" cy="1343990"/>
          </a:xfrm>
          <a:prstGeom prst="rect">
            <a:avLst/>
          </a:prstGeom>
        </p:spPr>
        <p:txBody>
          <a:bodyPr vert="horz" wrap="square" lIns="0" tIns="9049" rIns="0" bIns="0" rtlCol="0">
            <a:spAutoFit/>
          </a:bodyPr>
          <a:lstStyle/>
          <a:p>
            <a:pPr marL="9525" marR="3810">
              <a:lnSpc>
                <a:spcPct val="100200"/>
              </a:lnSpc>
              <a:spcBef>
                <a:spcPts val="71"/>
              </a:spcBef>
            </a:pPr>
            <a:r>
              <a:rPr sz="1450" b="1" spc="-4" dirty="0">
                <a:solidFill>
                  <a:srgbClr val="66798C"/>
                </a:solidFill>
                <a:latin typeface="MuktaMahee Regular" panose="020B0000000000000000" pitchFamily="34" charset="77"/>
                <a:cs typeface="MuktaMahee Regular" panose="020B0000000000000000" pitchFamily="34" charset="77"/>
              </a:rPr>
              <a:t>Le risorse </a:t>
            </a:r>
            <a:r>
              <a:rPr sz="1450" b="1" spc="-11" dirty="0">
                <a:solidFill>
                  <a:srgbClr val="66798C"/>
                </a:solidFill>
                <a:latin typeface="MuktaMahee Regular" panose="020B0000000000000000" pitchFamily="34" charset="77"/>
                <a:cs typeface="MuktaMahee Regular" panose="020B0000000000000000" pitchFamily="34" charset="77"/>
              </a:rPr>
              <a:t>programmate </a:t>
            </a:r>
            <a:r>
              <a:rPr sz="1450" b="1" spc="-8" dirty="0">
                <a:solidFill>
                  <a:srgbClr val="66798C"/>
                </a:solidFill>
                <a:latin typeface="MuktaMahee Regular" panose="020B0000000000000000" pitchFamily="34" charset="77"/>
                <a:cs typeface="MuktaMahee Regular" panose="020B0000000000000000" pitchFamily="34" charset="77"/>
              </a:rPr>
              <a:t> </a:t>
            </a:r>
            <a:r>
              <a:rPr sz="1450" b="1" spc="-15" dirty="0">
                <a:solidFill>
                  <a:srgbClr val="66798C"/>
                </a:solidFill>
                <a:latin typeface="MuktaMahee Regular" panose="020B0000000000000000" pitchFamily="34" charset="77"/>
                <a:cs typeface="MuktaMahee Regular" panose="020B0000000000000000" pitchFamily="34" charset="77"/>
              </a:rPr>
              <a:t>nell’Accordo </a:t>
            </a:r>
            <a:r>
              <a:rPr sz="1450" b="1" spc="-4" dirty="0">
                <a:solidFill>
                  <a:srgbClr val="66798C"/>
                </a:solidFill>
                <a:latin typeface="MuktaMahee Regular" panose="020B0000000000000000" pitchFamily="34" charset="77"/>
                <a:cs typeface="MuktaMahee Regular" panose="020B0000000000000000" pitchFamily="34" charset="77"/>
              </a:rPr>
              <a:t>di </a:t>
            </a:r>
            <a:r>
              <a:rPr sz="1450" b="1" spc="-8" dirty="0">
                <a:solidFill>
                  <a:srgbClr val="66798C"/>
                </a:solidFill>
                <a:latin typeface="MuktaMahee Regular" panose="020B0000000000000000" pitchFamily="34" charset="77"/>
                <a:cs typeface="MuktaMahee Regular" panose="020B0000000000000000" pitchFamily="34" charset="77"/>
              </a:rPr>
              <a:t>Partenariato </a:t>
            </a:r>
            <a:r>
              <a:rPr sz="1450" b="1" spc="-229" dirty="0">
                <a:solidFill>
                  <a:srgbClr val="66798C"/>
                </a:solidFill>
                <a:latin typeface="MuktaMahee Regular" panose="020B0000000000000000" pitchFamily="34" charset="77"/>
                <a:cs typeface="MuktaMahee Regular" panose="020B0000000000000000" pitchFamily="34" charset="77"/>
              </a:rPr>
              <a:t> </a:t>
            </a:r>
            <a:r>
              <a:rPr sz="1450" b="1" spc="-4" dirty="0">
                <a:solidFill>
                  <a:srgbClr val="66798C"/>
                </a:solidFill>
                <a:latin typeface="MuktaMahee Regular" panose="020B0000000000000000" pitchFamily="34" charset="77"/>
                <a:cs typeface="MuktaMahee Regular" panose="020B0000000000000000" pitchFamily="34" charset="77"/>
              </a:rPr>
              <a:t>sono (escludendo </a:t>
            </a:r>
            <a:r>
              <a:rPr sz="1450" b="1" dirty="0">
                <a:solidFill>
                  <a:srgbClr val="66798C"/>
                </a:solidFill>
                <a:latin typeface="MuktaMahee Regular" panose="020B0000000000000000" pitchFamily="34" charset="77"/>
                <a:cs typeface="MuktaMahee Regular" panose="020B0000000000000000" pitchFamily="34" charset="77"/>
              </a:rPr>
              <a:t>il </a:t>
            </a:r>
            <a:r>
              <a:rPr sz="1450" b="1" spc="4" dirty="0">
                <a:solidFill>
                  <a:srgbClr val="66798C"/>
                </a:solidFill>
                <a:latin typeface="MuktaMahee Regular" panose="020B0000000000000000" pitchFamily="34" charset="77"/>
                <a:cs typeface="MuktaMahee Regular" panose="020B0000000000000000" pitchFamily="34" charset="77"/>
              </a:rPr>
              <a:t> </a:t>
            </a:r>
            <a:r>
              <a:rPr sz="1450" b="1" spc="-15" dirty="0">
                <a:solidFill>
                  <a:srgbClr val="66798C"/>
                </a:solidFill>
                <a:latin typeface="MuktaMahee Regular" panose="020B0000000000000000" pitchFamily="34" charset="77"/>
                <a:cs typeface="MuktaMahee Regular" panose="020B0000000000000000" pitchFamily="34" charset="77"/>
              </a:rPr>
              <a:t>FEAMPA)</a:t>
            </a:r>
            <a:r>
              <a:rPr sz="1450" b="1" dirty="0">
                <a:solidFill>
                  <a:srgbClr val="66798C"/>
                </a:solidFill>
                <a:latin typeface="MuktaMahee Regular" panose="020B0000000000000000" pitchFamily="34" charset="77"/>
                <a:cs typeface="MuktaMahee Regular" panose="020B0000000000000000" pitchFamily="34" charset="77"/>
              </a:rPr>
              <a:t> </a:t>
            </a:r>
            <a:r>
              <a:rPr sz="1450" b="1" spc="-4" dirty="0">
                <a:solidFill>
                  <a:srgbClr val="66798C"/>
                </a:solidFill>
                <a:latin typeface="MuktaMahee Regular" panose="020B0000000000000000" pitchFamily="34" charset="77"/>
                <a:cs typeface="MuktaMahee Regular" panose="020B0000000000000000" pitchFamily="34" charset="77"/>
              </a:rPr>
              <a:t>pari</a:t>
            </a:r>
            <a:r>
              <a:rPr sz="1450" b="1" spc="4" dirty="0">
                <a:solidFill>
                  <a:srgbClr val="66798C"/>
                </a:solidFill>
                <a:latin typeface="MuktaMahee Regular" panose="020B0000000000000000" pitchFamily="34" charset="77"/>
                <a:cs typeface="MuktaMahee Regular" panose="020B0000000000000000" pitchFamily="34" charset="77"/>
              </a:rPr>
              <a:t> </a:t>
            </a:r>
            <a:r>
              <a:rPr sz="1450" b="1" dirty="0">
                <a:solidFill>
                  <a:srgbClr val="66798C"/>
                </a:solidFill>
                <a:latin typeface="MuktaMahee Regular" panose="020B0000000000000000" pitchFamily="34" charset="77"/>
                <a:cs typeface="MuktaMahee Regular" panose="020B0000000000000000" pitchFamily="34" charset="77"/>
              </a:rPr>
              <a:t>a</a:t>
            </a:r>
            <a:r>
              <a:rPr sz="1450" b="1" spc="-4" dirty="0">
                <a:solidFill>
                  <a:srgbClr val="66798C"/>
                </a:solidFill>
                <a:latin typeface="MuktaMahee Regular" panose="020B0000000000000000" pitchFamily="34" charset="77"/>
                <a:cs typeface="MuktaMahee Regular" panose="020B0000000000000000" pitchFamily="34" charset="77"/>
              </a:rPr>
              <a:t> </a:t>
            </a:r>
            <a:r>
              <a:rPr sz="1450" b="1" dirty="0">
                <a:solidFill>
                  <a:srgbClr val="66798C"/>
                </a:solidFill>
                <a:latin typeface="MuktaMahee Regular" panose="020B0000000000000000" pitchFamily="34" charset="77"/>
                <a:cs typeface="MuktaMahee Regular" panose="020B0000000000000000" pitchFamily="34" charset="77"/>
              </a:rPr>
              <a:t>74,6 </a:t>
            </a:r>
            <a:r>
              <a:rPr sz="1450" b="1" spc="4" dirty="0">
                <a:solidFill>
                  <a:srgbClr val="66798C"/>
                </a:solidFill>
                <a:latin typeface="MuktaMahee Regular" panose="020B0000000000000000" pitchFamily="34" charset="77"/>
                <a:cs typeface="MuktaMahee Regular" panose="020B0000000000000000" pitchFamily="34" charset="77"/>
              </a:rPr>
              <a:t> </a:t>
            </a:r>
            <a:r>
              <a:rPr sz="1450" b="1" spc="-4" dirty="0">
                <a:solidFill>
                  <a:srgbClr val="66798C"/>
                </a:solidFill>
                <a:latin typeface="MuktaMahee Regular" panose="020B0000000000000000" pitchFamily="34" charset="77"/>
                <a:cs typeface="MuktaMahee Regular" panose="020B0000000000000000" pitchFamily="34" charset="77"/>
              </a:rPr>
              <a:t>miliardi di </a:t>
            </a:r>
            <a:r>
              <a:rPr sz="1450" b="1" spc="-8" dirty="0">
                <a:solidFill>
                  <a:srgbClr val="66798C"/>
                </a:solidFill>
                <a:latin typeface="MuktaMahee Regular" panose="020B0000000000000000" pitchFamily="34" charset="77"/>
                <a:cs typeface="MuktaMahee Regular" panose="020B0000000000000000" pitchFamily="34" charset="77"/>
              </a:rPr>
              <a:t>euro. Queste </a:t>
            </a:r>
            <a:r>
              <a:rPr sz="1450" b="1" spc="-4" dirty="0">
                <a:solidFill>
                  <a:srgbClr val="66798C"/>
                </a:solidFill>
                <a:latin typeface="MuktaMahee Regular" panose="020B0000000000000000" pitchFamily="34" charset="77"/>
                <a:cs typeface="MuktaMahee Regular" panose="020B0000000000000000" pitchFamily="34" charset="77"/>
              </a:rPr>
              <a:t> risorse includono </a:t>
            </a:r>
            <a:r>
              <a:rPr sz="1450" b="1" dirty="0">
                <a:solidFill>
                  <a:srgbClr val="66798C"/>
                </a:solidFill>
                <a:latin typeface="MuktaMahee Regular" panose="020B0000000000000000" pitchFamily="34" charset="77"/>
                <a:cs typeface="MuktaMahee Regular" panose="020B0000000000000000" pitchFamily="34" charset="77"/>
              </a:rPr>
              <a:t>il </a:t>
            </a:r>
            <a:r>
              <a:rPr sz="1450" b="1" spc="4" dirty="0">
                <a:solidFill>
                  <a:srgbClr val="66798C"/>
                </a:solidFill>
                <a:latin typeface="MuktaMahee Regular" panose="020B0000000000000000" pitchFamily="34" charset="77"/>
                <a:cs typeface="MuktaMahee Regular" panose="020B0000000000000000" pitchFamily="34" charset="77"/>
              </a:rPr>
              <a:t> </a:t>
            </a:r>
            <a:r>
              <a:rPr sz="1450" b="1" spc="-4" dirty="0">
                <a:solidFill>
                  <a:srgbClr val="C00000"/>
                </a:solidFill>
                <a:latin typeface="MuktaMahee Regular" panose="020B0000000000000000" pitchFamily="34" charset="77"/>
                <a:cs typeface="MuktaMahee Regular" panose="020B0000000000000000" pitchFamily="34" charset="77"/>
              </a:rPr>
              <a:t>contributo comunitario </a:t>
            </a:r>
            <a:r>
              <a:rPr sz="1450" b="1" dirty="0">
                <a:solidFill>
                  <a:srgbClr val="C00000"/>
                </a:solidFill>
                <a:latin typeface="MuktaMahee Regular" panose="020B0000000000000000" pitchFamily="34" charset="77"/>
                <a:cs typeface="MuktaMahee Regular" panose="020B0000000000000000" pitchFamily="34" charset="77"/>
              </a:rPr>
              <a:t> </a:t>
            </a:r>
            <a:r>
              <a:rPr sz="1450" b="1" spc="-4" dirty="0">
                <a:solidFill>
                  <a:srgbClr val="66798C"/>
                </a:solidFill>
                <a:latin typeface="MuktaMahee Regular" panose="020B0000000000000000" pitchFamily="34" charset="77"/>
                <a:cs typeface="MuktaMahee Regular" panose="020B0000000000000000" pitchFamily="34" charset="77"/>
              </a:rPr>
              <a:t>(FESR,</a:t>
            </a:r>
            <a:r>
              <a:rPr sz="1450" b="1" spc="-11" dirty="0">
                <a:solidFill>
                  <a:srgbClr val="66798C"/>
                </a:solidFill>
                <a:latin typeface="MuktaMahee Regular" panose="020B0000000000000000" pitchFamily="34" charset="77"/>
                <a:cs typeface="MuktaMahee Regular" panose="020B0000000000000000" pitchFamily="34" charset="77"/>
              </a:rPr>
              <a:t> </a:t>
            </a:r>
            <a:r>
              <a:rPr sz="1450" b="1" spc="-4" dirty="0">
                <a:solidFill>
                  <a:srgbClr val="66798C"/>
                </a:solidFill>
                <a:latin typeface="MuktaMahee Regular" panose="020B0000000000000000" pitchFamily="34" charset="77"/>
                <a:cs typeface="MuktaMahee Regular" panose="020B0000000000000000" pitchFamily="34" charset="77"/>
              </a:rPr>
              <a:t>FSE+</a:t>
            </a:r>
            <a:r>
              <a:rPr sz="1450" b="1" spc="-8" dirty="0">
                <a:solidFill>
                  <a:srgbClr val="66798C"/>
                </a:solidFill>
                <a:latin typeface="MuktaMahee Regular" panose="020B0000000000000000" pitchFamily="34" charset="77"/>
                <a:cs typeface="MuktaMahee Regular" panose="020B0000000000000000" pitchFamily="34" charset="77"/>
              </a:rPr>
              <a:t> </a:t>
            </a:r>
            <a:r>
              <a:rPr sz="1450" b="1" dirty="0">
                <a:solidFill>
                  <a:srgbClr val="66798C"/>
                </a:solidFill>
                <a:latin typeface="MuktaMahee Regular" panose="020B0000000000000000" pitchFamily="34" charset="77"/>
                <a:cs typeface="MuktaMahee Regular" panose="020B0000000000000000" pitchFamily="34" charset="77"/>
              </a:rPr>
              <a:t>e</a:t>
            </a:r>
            <a:r>
              <a:rPr sz="1450" b="1" spc="-11" dirty="0">
                <a:solidFill>
                  <a:srgbClr val="66798C"/>
                </a:solidFill>
                <a:latin typeface="MuktaMahee Regular" panose="020B0000000000000000" pitchFamily="34" charset="77"/>
                <a:cs typeface="MuktaMahee Regular" panose="020B0000000000000000" pitchFamily="34" charset="77"/>
              </a:rPr>
              <a:t> </a:t>
            </a:r>
            <a:r>
              <a:rPr sz="1450" b="1" spc="-4" dirty="0">
                <a:solidFill>
                  <a:srgbClr val="66798C"/>
                </a:solidFill>
                <a:latin typeface="MuktaMahee Regular" panose="020B0000000000000000" pitchFamily="34" charset="77"/>
                <a:cs typeface="MuktaMahee Regular" panose="020B0000000000000000" pitchFamily="34" charset="77"/>
              </a:rPr>
              <a:t>JTF),</a:t>
            </a:r>
            <a:r>
              <a:rPr sz="1450" b="1" spc="-8" dirty="0">
                <a:solidFill>
                  <a:srgbClr val="66798C"/>
                </a:solidFill>
                <a:latin typeface="MuktaMahee Regular" panose="020B0000000000000000" pitchFamily="34" charset="77"/>
                <a:cs typeface="MuktaMahee Regular" panose="020B0000000000000000" pitchFamily="34" charset="77"/>
              </a:rPr>
              <a:t> </a:t>
            </a:r>
            <a:r>
              <a:rPr sz="1450" b="1" spc="-4" dirty="0">
                <a:solidFill>
                  <a:srgbClr val="66798C"/>
                </a:solidFill>
                <a:latin typeface="MuktaMahee Regular" panose="020B0000000000000000" pitchFamily="34" charset="77"/>
                <a:cs typeface="MuktaMahee Regular" panose="020B0000000000000000" pitchFamily="34" charset="77"/>
              </a:rPr>
              <a:t>che</a:t>
            </a:r>
            <a:endParaRPr sz="1450" dirty="0">
              <a:latin typeface="MuktaMahee Regular" panose="020B0000000000000000" pitchFamily="34" charset="77"/>
              <a:cs typeface="MuktaMahee Regular" panose="020B0000000000000000" pitchFamily="34" charset="77"/>
            </a:endParaRPr>
          </a:p>
          <a:p>
            <a:pPr marL="9525" marR="49530" algn="just">
              <a:lnSpc>
                <a:spcPct val="98600"/>
              </a:lnSpc>
              <a:spcBef>
                <a:spcPts val="38"/>
              </a:spcBef>
            </a:pPr>
            <a:r>
              <a:rPr sz="1450" b="1" spc="-8" dirty="0">
                <a:solidFill>
                  <a:srgbClr val="66798C"/>
                </a:solidFill>
                <a:latin typeface="MuktaMahee Regular" panose="020B0000000000000000" pitchFamily="34" charset="77"/>
                <a:cs typeface="MuktaMahee Regular" panose="020B0000000000000000" pitchFamily="34" charset="77"/>
              </a:rPr>
              <a:t>copre </a:t>
            </a:r>
            <a:r>
              <a:rPr sz="1450" b="1" dirty="0">
                <a:solidFill>
                  <a:srgbClr val="66798C"/>
                </a:solidFill>
                <a:latin typeface="MuktaMahee Regular" panose="020B0000000000000000" pitchFamily="34" charset="77"/>
                <a:cs typeface="MuktaMahee Regular" panose="020B0000000000000000" pitchFamily="34" charset="77"/>
              </a:rPr>
              <a:t>il 56,5%,</a:t>
            </a:r>
            <a:r>
              <a:rPr lang="it-IT" sz="1450" b="1" dirty="0">
                <a:solidFill>
                  <a:srgbClr val="66798C"/>
                </a:solidFill>
                <a:latin typeface="MuktaMahee Regular" panose="020B0000000000000000" pitchFamily="34" charset="77"/>
                <a:cs typeface="MuktaMahee Regular" panose="020B0000000000000000" pitchFamily="34" charset="77"/>
              </a:rPr>
              <a:t> </a:t>
            </a:r>
            <a:r>
              <a:rPr sz="1450" b="1" dirty="0">
                <a:solidFill>
                  <a:srgbClr val="66798C"/>
                </a:solidFill>
                <a:latin typeface="MuktaMahee Regular" panose="020B0000000000000000" pitchFamily="34" charset="77"/>
                <a:cs typeface="MuktaMahee Regular" panose="020B0000000000000000" pitchFamily="34" charset="77"/>
              </a:rPr>
              <a:t>e il </a:t>
            </a:r>
            <a:r>
              <a:rPr sz="1450" b="1" spc="-8" dirty="0" err="1">
                <a:solidFill>
                  <a:srgbClr val="66798C"/>
                </a:solidFill>
                <a:latin typeface="MuktaMahee Regular" panose="020B0000000000000000" pitchFamily="34" charset="77"/>
                <a:cs typeface="MuktaMahee Regular" panose="020B0000000000000000" pitchFamily="34" charset="77"/>
              </a:rPr>
              <a:t>relativo</a:t>
            </a:r>
            <a:r>
              <a:rPr sz="1450" b="1" spc="-4" dirty="0">
                <a:solidFill>
                  <a:srgbClr val="66798C"/>
                </a:solidFill>
                <a:latin typeface="MuktaMahee Regular" panose="020B0000000000000000" pitchFamily="34" charset="77"/>
                <a:cs typeface="MuktaMahee Regular" panose="020B0000000000000000" pitchFamily="34" charset="77"/>
              </a:rPr>
              <a:t> </a:t>
            </a:r>
            <a:r>
              <a:rPr sz="1450" b="1" spc="-8" dirty="0">
                <a:solidFill>
                  <a:srgbClr val="C00000"/>
                </a:solidFill>
                <a:latin typeface="MuktaMahee Regular" panose="020B0000000000000000" pitchFamily="34" charset="77"/>
                <a:cs typeface="MuktaMahee Regular" panose="020B0000000000000000" pitchFamily="34" charset="77"/>
              </a:rPr>
              <a:t>cofinanziamento </a:t>
            </a:r>
            <a:r>
              <a:rPr sz="1450" b="1" spc="-4" dirty="0">
                <a:solidFill>
                  <a:srgbClr val="C00000"/>
                </a:solidFill>
                <a:latin typeface="MuktaMahee Regular" panose="020B0000000000000000" pitchFamily="34" charset="77"/>
                <a:cs typeface="MuktaMahee Regular" panose="020B0000000000000000" pitchFamily="34" charset="77"/>
              </a:rPr>
              <a:t>nazionale </a:t>
            </a:r>
            <a:r>
              <a:rPr sz="1450" b="1" spc="-229" dirty="0">
                <a:solidFill>
                  <a:srgbClr val="C00000"/>
                </a:solidFill>
                <a:latin typeface="MuktaMahee Regular" panose="020B0000000000000000" pitchFamily="34" charset="77"/>
                <a:cs typeface="MuktaMahee Regular" panose="020B0000000000000000" pitchFamily="34" charset="77"/>
              </a:rPr>
              <a:t> </a:t>
            </a:r>
            <a:r>
              <a:rPr sz="1450" b="1" dirty="0">
                <a:solidFill>
                  <a:srgbClr val="66798C"/>
                </a:solidFill>
                <a:latin typeface="MuktaMahee Regular" panose="020B0000000000000000" pitchFamily="34" charset="77"/>
                <a:cs typeface="MuktaMahee Regular" panose="020B0000000000000000" pitchFamily="34" charset="77"/>
              </a:rPr>
              <a:t>(43,5%)</a:t>
            </a:r>
            <a:endParaRPr sz="1450" dirty="0">
              <a:latin typeface="MuktaMahee Regular" panose="020B0000000000000000" pitchFamily="34" charset="77"/>
              <a:cs typeface="MuktaMahee Regular" panose="020B0000000000000000" pitchFamily="34" charset="77"/>
            </a:endParaRPr>
          </a:p>
        </p:txBody>
      </p:sp>
      <p:sp>
        <p:nvSpPr>
          <p:cNvPr id="12" name="object 12"/>
          <p:cNvSpPr txBox="1">
            <a:spLocks noGrp="1"/>
          </p:cNvSpPr>
          <p:nvPr>
            <p:ph type="title"/>
          </p:nvPr>
        </p:nvSpPr>
        <p:spPr>
          <a:xfrm>
            <a:off x="650468" y="5590973"/>
            <a:ext cx="7621388" cy="317395"/>
          </a:xfrm>
          <a:prstGeom prst="rect">
            <a:avLst/>
          </a:prstGeom>
        </p:spPr>
        <p:txBody>
          <a:bodyPr vert="horz" wrap="square" lIns="0" tIns="9525" rIns="0" bIns="0" rtlCol="0" anchor="ctr">
            <a:spAutoFit/>
          </a:bodyPr>
          <a:lstStyle/>
          <a:p>
            <a:pPr marL="9525">
              <a:lnSpc>
                <a:spcPct val="100000"/>
              </a:lnSpc>
              <a:spcBef>
                <a:spcPts val="75"/>
              </a:spcBef>
            </a:pPr>
            <a:r>
              <a:rPr sz="2000" dirty="0"/>
              <a:t>Le</a:t>
            </a:r>
            <a:r>
              <a:rPr sz="2000" spc="-8" dirty="0"/>
              <a:t> </a:t>
            </a:r>
            <a:r>
              <a:rPr sz="2000" spc="-4" dirty="0"/>
              <a:t>risorse </a:t>
            </a:r>
            <a:r>
              <a:rPr sz="2000" dirty="0"/>
              <a:t>per</a:t>
            </a:r>
            <a:r>
              <a:rPr sz="2000" spc="-11" dirty="0"/>
              <a:t> </a:t>
            </a:r>
            <a:r>
              <a:rPr sz="2000" spc="-4" dirty="0"/>
              <a:t>l’Italia</a:t>
            </a:r>
            <a:r>
              <a:rPr sz="2000" spc="-8" dirty="0"/>
              <a:t> </a:t>
            </a:r>
            <a:r>
              <a:rPr sz="2000" dirty="0"/>
              <a:t>dei</a:t>
            </a:r>
            <a:r>
              <a:rPr sz="2000" spc="-11" dirty="0"/>
              <a:t> </a:t>
            </a:r>
            <a:r>
              <a:rPr sz="2000" dirty="0"/>
              <a:t>fondi</a:t>
            </a:r>
            <a:r>
              <a:rPr sz="2000" spc="-15" dirty="0"/>
              <a:t> </a:t>
            </a:r>
            <a:r>
              <a:rPr sz="2000" spc="-4" dirty="0"/>
              <a:t>2021-2027</a:t>
            </a:r>
          </a:p>
        </p:txBody>
      </p:sp>
      <p:sp>
        <p:nvSpPr>
          <p:cNvPr id="13" name="object 13"/>
          <p:cNvSpPr txBox="1"/>
          <p:nvPr/>
        </p:nvSpPr>
        <p:spPr>
          <a:xfrm>
            <a:off x="7812291" y="3298931"/>
            <a:ext cx="3371571" cy="965649"/>
          </a:xfrm>
          <a:prstGeom prst="rect">
            <a:avLst/>
          </a:prstGeom>
          <a:ln w="9525">
            <a:solidFill>
              <a:srgbClr val="1D2F68"/>
            </a:solidFill>
          </a:ln>
        </p:spPr>
        <p:txBody>
          <a:bodyPr vert="horz" wrap="square" lIns="0" tIns="72390" rIns="0" bIns="0" rtlCol="0">
            <a:spAutoFit/>
          </a:bodyPr>
          <a:lstStyle/>
          <a:p>
            <a:pPr marL="80963" marR="78104">
              <a:spcBef>
                <a:spcPts val="570"/>
              </a:spcBef>
            </a:pPr>
            <a:r>
              <a:rPr sz="1450" b="1" dirty="0">
                <a:solidFill>
                  <a:srgbClr val="7E6F03"/>
                </a:solidFill>
                <a:latin typeface="MuktaMahee Regular" panose="020B0000000000000000" pitchFamily="34" charset="77"/>
                <a:cs typeface="MuktaMahee Regular" panose="020B0000000000000000" pitchFamily="34" charset="77"/>
              </a:rPr>
              <a:t>Delle </a:t>
            </a:r>
            <a:r>
              <a:rPr sz="1450" b="1" spc="-4" dirty="0">
                <a:solidFill>
                  <a:srgbClr val="7E6F03"/>
                </a:solidFill>
                <a:latin typeface="MuktaMahee Regular" panose="020B0000000000000000" pitchFamily="34" charset="77"/>
                <a:cs typeface="MuktaMahee Regular" panose="020B0000000000000000" pitchFamily="34" charset="77"/>
              </a:rPr>
              <a:t>risorse </a:t>
            </a:r>
            <a:r>
              <a:rPr sz="1450" b="1" dirty="0">
                <a:solidFill>
                  <a:srgbClr val="7E6F03"/>
                </a:solidFill>
                <a:latin typeface="MuktaMahee Regular" panose="020B0000000000000000" pitchFamily="34" charset="77"/>
                <a:cs typeface="MuktaMahee Regular" panose="020B0000000000000000" pitchFamily="34" charset="77"/>
              </a:rPr>
              <a:t>di </a:t>
            </a:r>
            <a:r>
              <a:rPr sz="1450" b="1" spc="-8" dirty="0">
                <a:solidFill>
                  <a:srgbClr val="7E6F03"/>
                </a:solidFill>
                <a:latin typeface="MuktaMahee Regular" panose="020B0000000000000000" pitchFamily="34" charset="77"/>
                <a:cs typeface="MuktaMahee Regular" panose="020B0000000000000000" pitchFamily="34" charset="77"/>
              </a:rPr>
              <a:t>FESR </a:t>
            </a:r>
            <a:r>
              <a:rPr sz="1450" b="1" dirty="0">
                <a:solidFill>
                  <a:srgbClr val="7E6F03"/>
                </a:solidFill>
                <a:latin typeface="MuktaMahee Regular" panose="020B0000000000000000" pitchFamily="34" charset="77"/>
                <a:cs typeface="MuktaMahee Regular" panose="020B0000000000000000" pitchFamily="34" charset="77"/>
              </a:rPr>
              <a:t>e </a:t>
            </a:r>
            <a:r>
              <a:rPr sz="1450" b="1" spc="-8" dirty="0">
                <a:solidFill>
                  <a:srgbClr val="7E6F03"/>
                </a:solidFill>
                <a:latin typeface="MuktaMahee Regular" panose="020B0000000000000000" pitchFamily="34" charset="77"/>
                <a:cs typeface="MuktaMahee Regular" panose="020B0000000000000000" pitchFamily="34" charset="77"/>
              </a:rPr>
              <a:t>FSE+, </a:t>
            </a:r>
            <a:r>
              <a:rPr sz="1450" b="1" dirty="0">
                <a:solidFill>
                  <a:srgbClr val="7E6F03"/>
                </a:solidFill>
                <a:latin typeface="MuktaMahee Regular" panose="020B0000000000000000" pitchFamily="34" charset="77"/>
                <a:cs typeface="MuktaMahee Regular" panose="020B0000000000000000" pitchFamily="34" charset="77"/>
              </a:rPr>
              <a:t>il </a:t>
            </a:r>
            <a:r>
              <a:rPr sz="1450" b="1" spc="-195" dirty="0">
                <a:solidFill>
                  <a:srgbClr val="7E6F03"/>
                </a:solidFill>
                <a:latin typeface="MuktaMahee Regular" panose="020B0000000000000000" pitchFamily="34" charset="77"/>
                <a:cs typeface="MuktaMahee Regular" panose="020B0000000000000000" pitchFamily="34" charset="77"/>
              </a:rPr>
              <a:t> </a:t>
            </a:r>
            <a:r>
              <a:rPr sz="1450" b="1" dirty="0">
                <a:solidFill>
                  <a:srgbClr val="7E6F03"/>
                </a:solidFill>
                <a:latin typeface="MuktaMahee Regular" panose="020B0000000000000000" pitchFamily="34" charset="77"/>
                <a:cs typeface="MuktaMahee Regular" panose="020B0000000000000000" pitchFamily="34" charset="77"/>
              </a:rPr>
              <a:t>61,2%</a:t>
            </a:r>
            <a:r>
              <a:rPr sz="1450" b="1" spc="30" dirty="0">
                <a:solidFill>
                  <a:srgbClr val="7E6F03"/>
                </a:solidFill>
                <a:latin typeface="MuktaMahee Regular" panose="020B0000000000000000" pitchFamily="34" charset="77"/>
                <a:cs typeface="MuktaMahee Regular" panose="020B0000000000000000" pitchFamily="34" charset="77"/>
              </a:rPr>
              <a:t> </a:t>
            </a:r>
            <a:r>
              <a:rPr sz="1450" b="1" dirty="0">
                <a:solidFill>
                  <a:srgbClr val="7E6F03"/>
                </a:solidFill>
                <a:latin typeface="MuktaMahee Regular" panose="020B0000000000000000" pitchFamily="34" charset="77"/>
                <a:cs typeface="MuktaMahee Regular" panose="020B0000000000000000" pitchFamily="34" charset="77"/>
              </a:rPr>
              <a:t>è</a:t>
            </a:r>
            <a:r>
              <a:rPr sz="1450" b="1" spc="30" dirty="0">
                <a:solidFill>
                  <a:srgbClr val="7E6F03"/>
                </a:solidFill>
                <a:latin typeface="MuktaMahee Regular" panose="020B0000000000000000" pitchFamily="34" charset="77"/>
                <a:cs typeface="MuktaMahee Regular" panose="020B0000000000000000" pitchFamily="34" charset="77"/>
              </a:rPr>
              <a:t> </a:t>
            </a:r>
            <a:r>
              <a:rPr sz="1450" b="1" spc="-8" dirty="0">
                <a:solidFill>
                  <a:srgbClr val="7E6F03"/>
                </a:solidFill>
                <a:latin typeface="MuktaMahee Regular" panose="020B0000000000000000" pitchFamily="34" charset="77"/>
                <a:cs typeface="MuktaMahee Regular" panose="020B0000000000000000" pitchFamily="34" charset="77"/>
              </a:rPr>
              <a:t>destinato</a:t>
            </a:r>
            <a:r>
              <a:rPr sz="1450" b="1" spc="34" dirty="0">
                <a:solidFill>
                  <a:srgbClr val="7E6F03"/>
                </a:solidFill>
                <a:latin typeface="MuktaMahee Regular" panose="020B0000000000000000" pitchFamily="34" charset="77"/>
                <a:cs typeface="MuktaMahee Regular" panose="020B0000000000000000" pitchFamily="34" charset="77"/>
              </a:rPr>
              <a:t> </a:t>
            </a:r>
            <a:r>
              <a:rPr sz="1450" b="1" dirty="0">
                <a:solidFill>
                  <a:srgbClr val="7E6F03"/>
                </a:solidFill>
                <a:latin typeface="MuktaMahee Regular" panose="020B0000000000000000" pitchFamily="34" charset="77"/>
                <a:cs typeface="MuktaMahee Regular" panose="020B0000000000000000" pitchFamily="34" charset="77"/>
              </a:rPr>
              <a:t>alle </a:t>
            </a:r>
            <a:r>
              <a:rPr sz="1450" b="1" spc="4" dirty="0">
                <a:solidFill>
                  <a:srgbClr val="7E6F03"/>
                </a:solidFill>
                <a:latin typeface="MuktaMahee Regular" panose="020B0000000000000000" pitchFamily="34" charset="77"/>
                <a:cs typeface="MuktaMahee Regular" panose="020B0000000000000000" pitchFamily="34" charset="77"/>
              </a:rPr>
              <a:t> </a:t>
            </a:r>
            <a:r>
              <a:rPr sz="1450" b="1" spc="-4" dirty="0">
                <a:solidFill>
                  <a:srgbClr val="7E6F03"/>
                </a:solidFill>
                <a:latin typeface="MuktaMahee Regular" panose="020B0000000000000000" pitchFamily="34" charset="77"/>
                <a:cs typeface="MuktaMahee Regular" panose="020B0000000000000000" pitchFamily="34" charset="77"/>
              </a:rPr>
              <a:t>Regioni </a:t>
            </a:r>
            <a:r>
              <a:rPr sz="1450" b="1" dirty="0">
                <a:solidFill>
                  <a:srgbClr val="7E6F03"/>
                </a:solidFill>
                <a:latin typeface="MuktaMahee Regular" panose="020B0000000000000000" pitchFamily="34" charset="77"/>
                <a:cs typeface="MuktaMahee Regular" panose="020B0000000000000000" pitchFamily="34" charset="77"/>
              </a:rPr>
              <a:t>Meno</a:t>
            </a:r>
            <a:r>
              <a:rPr sz="1450" b="1" spc="-4" dirty="0">
                <a:solidFill>
                  <a:srgbClr val="7E6F03"/>
                </a:solidFill>
                <a:latin typeface="MuktaMahee Regular" panose="020B0000000000000000" pitchFamily="34" charset="77"/>
                <a:cs typeface="MuktaMahee Regular" panose="020B0000000000000000" pitchFamily="34" charset="77"/>
              </a:rPr>
              <a:t> Sviluppate,</a:t>
            </a:r>
            <a:r>
              <a:rPr sz="1450" b="1" dirty="0">
                <a:solidFill>
                  <a:srgbClr val="7E6F03"/>
                </a:solidFill>
                <a:latin typeface="MuktaMahee Regular" panose="020B0000000000000000" pitchFamily="34" charset="77"/>
                <a:cs typeface="MuktaMahee Regular" panose="020B0000000000000000" pitchFamily="34" charset="77"/>
              </a:rPr>
              <a:t> il </a:t>
            </a:r>
            <a:r>
              <a:rPr sz="1450" b="1" spc="4" dirty="0">
                <a:solidFill>
                  <a:srgbClr val="7E6F03"/>
                </a:solidFill>
                <a:latin typeface="MuktaMahee Regular" panose="020B0000000000000000" pitchFamily="34" charset="77"/>
                <a:cs typeface="MuktaMahee Regular" panose="020B0000000000000000" pitchFamily="34" charset="77"/>
              </a:rPr>
              <a:t> </a:t>
            </a:r>
            <a:r>
              <a:rPr sz="1450" b="1" dirty="0">
                <a:solidFill>
                  <a:srgbClr val="7E6F03"/>
                </a:solidFill>
                <a:latin typeface="MuktaMahee Regular" panose="020B0000000000000000" pitchFamily="34" charset="77"/>
                <a:cs typeface="MuktaMahee Regular" panose="020B0000000000000000" pitchFamily="34" charset="77"/>
              </a:rPr>
              <a:t>32%</a:t>
            </a:r>
            <a:r>
              <a:rPr sz="1450" b="1" spc="-4" dirty="0">
                <a:solidFill>
                  <a:srgbClr val="7E6F03"/>
                </a:solidFill>
                <a:latin typeface="MuktaMahee Regular" panose="020B0000000000000000" pitchFamily="34" charset="77"/>
                <a:cs typeface="MuktaMahee Regular" panose="020B0000000000000000" pitchFamily="34" charset="77"/>
              </a:rPr>
              <a:t> </a:t>
            </a:r>
            <a:r>
              <a:rPr sz="1450" b="1" dirty="0">
                <a:solidFill>
                  <a:srgbClr val="7E6F03"/>
                </a:solidFill>
                <a:latin typeface="MuktaMahee Regular" panose="020B0000000000000000" pitchFamily="34" charset="77"/>
                <a:cs typeface="MuktaMahee Regular" panose="020B0000000000000000" pitchFamily="34" charset="77"/>
              </a:rPr>
              <a:t>alle</a:t>
            </a:r>
            <a:r>
              <a:rPr sz="1450" b="1" spc="-4" dirty="0">
                <a:solidFill>
                  <a:srgbClr val="7E6F03"/>
                </a:solidFill>
                <a:latin typeface="MuktaMahee Regular" panose="020B0000000000000000" pitchFamily="34" charset="77"/>
                <a:cs typeface="MuktaMahee Regular" panose="020B0000000000000000" pitchFamily="34" charset="77"/>
              </a:rPr>
              <a:t> Regioni</a:t>
            </a:r>
            <a:r>
              <a:rPr sz="1450" b="1" spc="4" dirty="0">
                <a:solidFill>
                  <a:srgbClr val="7E6F03"/>
                </a:solidFill>
                <a:latin typeface="MuktaMahee Regular" panose="020B0000000000000000" pitchFamily="34" charset="77"/>
                <a:cs typeface="MuktaMahee Regular" panose="020B0000000000000000" pitchFamily="34" charset="77"/>
              </a:rPr>
              <a:t> </a:t>
            </a:r>
            <a:r>
              <a:rPr sz="1450" b="1" dirty="0">
                <a:solidFill>
                  <a:srgbClr val="7E6F03"/>
                </a:solidFill>
                <a:latin typeface="MuktaMahee Regular" panose="020B0000000000000000" pitchFamily="34" charset="77"/>
                <a:cs typeface="MuktaMahee Regular" panose="020B0000000000000000" pitchFamily="34" charset="77"/>
              </a:rPr>
              <a:t>più </a:t>
            </a:r>
            <a:r>
              <a:rPr sz="1450" b="1" spc="4" dirty="0">
                <a:solidFill>
                  <a:srgbClr val="7E6F03"/>
                </a:solidFill>
                <a:latin typeface="MuktaMahee Regular" panose="020B0000000000000000" pitchFamily="34" charset="77"/>
                <a:cs typeface="MuktaMahee Regular" panose="020B0000000000000000" pitchFamily="34" charset="77"/>
              </a:rPr>
              <a:t> </a:t>
            </a:r>
            <a:r>
              <a:rPr sz="1450" b="1" spc="-4" dirty="0">
                <a:solidFill>
                  <a:srgbClr val="7E6F03"/>
                </a:solidFill>
                <a:latin typeface="MuktaMahee Regular" panose="020B0000000000000000" pitchFamily="34" charset="77"/>
                <a:cs typeface="MuktaMahee Regular" panose="020B0000000000000000" pitchFamily="34" charset="77"/>
              </a:rPr>
              <a:t>sviluppate </a:t>
            </a:r>
            <a:r>
              <a:rPr sz="1450" b="1" dirty="0">
                <a:solidFill>
                  <a:srgbClr val="7E6F03"/>
                </a:solidFill>
                <a:latin typeface="MuktaMahee Regular" panose="020B0000000000000000" pitchFamily="34" charset="77"/>
                <a:cs typeface="MuktaMahee Regular" panose="020B0000000000000000" pitchFamily="34" charset="77"/>
              </a:rPr>
              <a:t>e il 5,1% alle </a:t>
            </a:r>
            <a:r>
              <a:rPr sz="1450" b="1" spc="4" dirty="0">
                <a:solidFill>
                  <a:srgbClr val="7E6F03"/>
                </a:solidFill>
                <a:latin typeface="MuktaMahee Regular" panose="020B0000000000000000" pitchFamily="34" charset="77"/>
                <a:cs typeface="MuktaMahee Regular" panose="020B0000000000000000" pitchFamily="34" charset="77"/>
              </a:rPr>
              <a:t> </a:t>
            </a:r>
            <a:r>
              <a:rPr sz="1450" b="1" spc="-4" dirty="0">
                <a:solidFill>
                  <a:srgbClr val="7E6F03"/>
                </a:solidFill>
                <a:latin typeface="MuktaMahee Regular" panose="020B0000000000000000" pitchFamily="34" charset="77"/>
                <a:cs typeface="MuktaMahee Regular" panose="020B0000000000000000" pitchFamily="34" charset="77"/>
              </a:rPr>
              <a:t>Regioni</a:t>
            </a:r>
            <a:r>
              <a:rPr sz="1450" b="1" dirty="0">
                <a:solidFill>
                  <a:srgbClr val="7E6F03"/>
                </a:solidFill>
                <a:latin typeface="MuktaMahee Regular" panose="020B0000000000000000" pitchFamily="34" charset="77"/>
                <a:cs typeface="MuktaMahee Regular" panose="020B0000000000000000" pitchFamily="34" charset="77"/>
              </a:rPr>
              <a:t> in</a:t>
            </a:r>
            <a:r>
              <a:rPr sz="1450" b="1" spc="4" dirty="0">
                <a:solidFill>
                  <a:srgbClr val="7E6F03"/>
                </a:solidFill>
                <a:latin typeface="MuktaMahee Regular" panose="020B0000000000000000" pitchFamily="34" charset="77"/>
                <a:cs typeface="MuktaMahee Regular" panose="020B0000000000000000" pitchFamily="34" charset="77"/>
              </a:rPr>
              <a:t> </a:t>
            </a:r>
            <a:r>
              <a:rPr sz="1450" b="1" spc="-8" dirty="0">
                <a:solidFill>
                  <a:srgbClr val="7E6F03"/>
                </a:solidFill>
                <a:latin typeface="MuktaMahee Regular" panose="020B0000000000000000" pitchFamily="34" charset="77"/>
                <a:cs typeface="MuktaMahee Regular" panose="020B0000000000000000" pitchFamily="34" charset="77"/>
              </a:rPr>
              <a:t>Transizione</a:t>
            </a:r>
            <a:endParaRPr sz="1450" dirty="0">
              <a:latin typeface="MuktaMahee Regular" panose="020B0000000000000000" pitchFamily="34" charset="77"/>
              <a:cs typeface="MuktaMahee Regular" panose="020B0000000000000000" pitchFamily="34" charset="77"/>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9710" y="1350390"/>
            <a:ext cx="5990590" cy="4321696"/>
          </a:xfrm>
          <a:prstGeom prst="rect">
            <a:avLst/>
          </a:prstGeom>
        </p:spPr>
        <p:txBody>
          <a:bodyPr vert="horz" wrap="square" lIns="0" tIns="12700" rIns="0" bIns="0" rtlCol="0">
            <a:spAutoFit/>
          </a:bodyPr>
          <a:lstStyle/>
          <a:p>
            <a:pPr marL="12700" marR="6985" algn="just">
              <a:lnSpc>
                <a:spcPct val="100000"/>
              </a:lnSpc>
              <a:spcBef>
                <a:spcPts val="100"/>
              </a:spcBef>
            </a:pPr>
            <a:r>
              <a:rPr dirty="0">
                <a:latin typeface="MuktaMahee Regular" panose="020B0000000000000000" pitchFamily="34" charset="77"/>
                <a:cs typeface="MuktaMahee Regular" panose="020B0000000000000000" pitchFamily="34" charset="77"/>
              </a:rPr>
              <a:t>La</a:t>
            </a:r>
            <a:r>
              <a:rPr spc="16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straordinaria</a:t>
            </a:r>
            <a:r>
              <a:rPr spc="16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disponibilità</a:t>
            </a:r>
            <a:r>
              <a:rPr spc="16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di</a:t>
            </a:r>
            <a:r>
              <a:rPr spc="17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risorse</a:t>
            </a:r>
            <a:r>
              <a:rPr spc="16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messe</a:t>
            </a:r>
            <a:r>
              <a:rPr spc="17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in</a:t>
            </a:r>
            <a:r>
              <a:rPr spc="16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campo</a:t>
            </a:r>
            <a:r>
              <a:rPr spc="155" dirty="0">
                <a:latin typeface="MuktaMahee Regular" panose="020B0000000000000000" pitchFamily="34" charset="77"/>
                <a:cs typeface="MuktaMahee Regular" panose="020B0000000000000000" pitchFamily="34" charset="77"/>
              </a:rPr>
              <a:t> </a:t>
            </a:r>
            <a:r>
              <a:rPr spc="-25" dirty="0">
                <a:latin typeface="MuktaMahee Regular" panose="020B0000000000000000" pitchFamily="34" charset="77"/>
                <a:cs typeface="MuktaMahee Regular" panose="020B0000000000000000" pitchFamily="34" charset="77"/>
              </a:rPr>
              <a:t>da </a:t>
            </a:r>
            <a:r>
              <a:rPr dirty="0">
                <a:latin typeface="MuktaMahee Regular" panose="020B0000000000000000" pitchFamily="34" charset="77"/>
                <a:cs typeface="MuktaMahee Regular" panose="020B0000000000000000" pitchFamily="34" charset="77"/>
              </a:rPr>
              <a:t>PNRR,</a:t>
            </a:r>
            <a:r>
              <a:rPr spc="16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REACT</a:t>
            </a:r>
            <a:r>
              <a:rPr spc="16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EU,</a:t>
            </a:r>
            <a:r>
              <a:rPr spc="17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Fondo</a:t>
            </a:r>
            <a:r>
              <a:rPr spc="17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Complementare</a:t>
            </a:r>
            <a:r>
              <a:rPr spc="17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e</a:t>
            </a:r>
            <a:r>
              <a:rPr spc="16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Politica</a:t>
            </a:r>
            <a:r>
              <a:rPr spc="170" dirty="0">
                <a:latin typeface="MuktaMahee Regular" panose="020B0000000000000000" pitchFamily="34" charset="77"/>
                <a:cs typeface="MuktaMahee Regular" panose="020B0000000000000000" pitchFamily="34" charset="77"/>
              </a:rPr>
              <a:t>  </a:t>
            </a:r>
            <a:r>
              <a:rPr spc="-25" dirty="0">
                <a:latin typeface="MuktaMahee Regular" panose="020B0000000000000000" pitchFamily="34" charset="77"/>
                <a:cs typeface="MuktaMahee Regular" panose="020B0000000000000000" pitchFamily="34" charset="77"/>
              </a:rPr>
              <a:t>di </a:t>
            </a:r>
            <a:r>
              <a:rPr dirty="0">
                <a:latin typeface="MuktaMahee Regular" panose="020B0000000000000000" pitchFamily="34" charset="77"/>
                <a:cs typeface="MuktaMahee Regular" panose="020B0000000000000000" pitchFamily="34" charset="77"/>
              </a:rPr>
              <a:t>coesione</a:t>
            </a:r>
            <a:r>
              <a:rPr spc="-45" dirty="0">
                <a:latin typeface="MuktaMahee Regular" panose="020B0000000000000000" pitchFamily="34" charset="77"/>
                <a:cs typeface="MuktaMahee Regular" panose="020B0000000000000000" pitchFamily="34" charset="77"/>
              </a:rPr>
              <a:t> </a:t>
            </a:r>
            <a:r>
              <a:rPr b="1" spc="-10" dirty="0">
                <a:solidFill>
                  <a:srgbClr val="4470C4"/>
                </a:solidFill>
                <a:latin typeface="MuktaMahee Regular" panose="020B0000000000000000" pitchFamily="34" charset="77"/>
                <a:cs typeface="MuktaMahee Regular" panose="020B0000000000000000" pitchFamily="34" charset="77"/>
              </a:rPr>
              <a:t>deve</a:t>
            </a:r>
            <a:r>
              <a:rPr b="1" spc="-60" dirty="0">
                <a:solidFill>
                  <a:srgbClr val="4470C4"/>
                </a:solidFill>
                <a:latin typeface="MuktaMahee Regular" panose="020B0000000000000000" pitchFamily="34" charset="77"/>
                <a:cs typeface="MuktaMahee Regular" panose="020B0000000000000000" pitchFamily="34" charset="77"/>
              </a:rPr>
              <a:t> </a:t>
            </a:r>
            <a:r>
              <a:rPr b="1" dirty="0">
                <a:solidFill>
                  <a:srgbClr val="4470C4"/>
                </a:solidFill>
                <a:latin typeface="MuktaMahee Regular" panose="020B0000000000000000" pitchFamily="34" charset="77"/>
                <a:cs typeface="MuktaMahee Regular" panose="020B0000000000000000" pitchFamily="34" charset="77"/>
              </a:rPr>
              <a:t>essere</a:t>
            </a:r>
            <a:r>
              <a:rPr b="1" spc="-55" dirty="0">
                <a:solidFill>
                  <a:srgbClr val="4470C4"/>
                </a:solidFill>
                <a:latin typeface="MuktaMahee Regular" panose="020B0000000000000000" pitchFamily="34" charset="77"/>
                <a:cs typeface="MuktaMahee Regular" panose="020B0000000000000000" pitchFamily="34" charset="77"/>
              </a:rPr>
              <a:t> </a:t>
            </a:r>
            <a:r>
              <a:rPr b="1" spc="-20" dirty="0">
                <a:solidFill>
                  <a:srgbClr val="4470C4"/>
                </a:solidFill>
                <a:latin typeface="MuktaMahee Regular" panose="020B0000000000000000" pitchFamily="34" charset="77"/>
                <a:cs typeface="MuktaMahee Regular" panose="020B0000000000000000" pitchFamily="34" charset="77"/>
              </a:rPr>
              <a:t>gestita</a:t>
            </a:r>
            <a:r>
              <a:rPr b="1" spc="-80" dirty="0">
                <a:solidFill>
                  <a:srgbClr val="4470C4"/>
                </a:solidFill>
                <a:latin typeface="MuktaMahee Regular" panose="020B0000000000000000" pitchFamily="34" charset="77"/>
                <a:cs typeface="MuktaMahee Regular" panose="020B0000000000000000" pitchFamily="34" charset="77"/>
              </a:rPr>
              <a:t> </a:t>
            </a:r>
            <a:r>
              <a:rPr b="1" dirty="0">
                <a:solidFill>
                  <a:srgbClr val="4470C4"/>
                </a:solidFill>
                <a:latin typeface="MuktaMahee Regular" panose="020B0000000000000000" pitchFamily="34" charset="77"/>
                <a:cs typeface="MuktaMahee Regular" panose="020B0000000000000000" pitchFamily="34" charset="77"/>
              </a:rPr>
              <a:t>pensando</a:t>
            </a:r>
            <a:r>
              <a:rPr b="1" spc="-45" dirty="0">
                <a:solidFill>
                  <a:srgbClr val="4470C4"/>
                </a:solidFill>
                <a:latin typeface="MuktaMahee Regular" panose="020B0000000000000000" pitchFamily="34" charset="77"/>
                <a:cs typeface="MuktaMahee Regular" panose="020B0000000000000000" pitchFamily="34" charset="77"/>
              </a:rPr>
              <a:t> </a:t>
            </a:r>
            <a:r>
              <a:rPr b="1" dirty="0">
                <a:solidFill>
                  <a:srgbClr val="4470C4"/>
                </a:solidFill>
                <a:latin typeface="MuktaMahee Regular" panose="020B0000000000000000" pitchFamily="34" charset="77"/>
                <a:cs typeface="MuktaMahee Regular" panose="020B0000000000000000" pitchFamily="34" charset="77"/>
              </a:rPr>
              <a:t>a</a:t>
            </a:r>
            <a:r>
              <a:rPr b="1" spc="-60" dirty="0">
                <a:solidFill>
                  <a:srgbClr val="4470C4"/>
                </a:solidFill>
                <a:latin typeface="MuktaMahee Regular" panose="020B0000000000000000" pitchFamily="34" charset="77"/>
                <a:cs typeface="MuktaMahee Regular" panose="020B0000000000000000" pitchFamily="34" charset="77"/>
              </a:rPr>
              <a:t> </a:t>
            </a:r>
            <a:r>
              <a:rPr b="1" dirty="0">
                <a:solidFill>
                  <a:srgbClr val="4470C4"/>
                </a:solidFill>
                <a:latin typeface="MuktaMahee Regular" panose="020B0000000000000000" pitchFamily="34" charset="77"/>
                <a:cs typeface="MuktaMahee Regular" panose="020B0000000000000000" pitchFamily="34" charset="77"/>
              </a:rPr>
              <a:t>una</a:t>
            </a:r>
            <a:r>
              <a:rPr b="1" spc="-65" dirty="0">
                <a:solidFill>
                  <a:srgbClr val="4470C4"/>
                </a:solidFill>
                <a:latin typeface="MuktaMahee Regular" panose="020B0000000000000000" pitchFamily="34" charset="77"/>
                <a:cs typeface="MuktaMahee Regular" panose="020B0000000000000000" pitchFamily="34" charset="77"/>
              </a:rPr>
              <a:t> </a:t>
            </a:r>
            <a:r>
              <a:rPr b="1" spc="-25" dirty="0">
                <a:solidFill>
                  <a:srgbClr val="4470C4"/>
                </a:solidFill>
                <a:latin typeface="MuktaMahee Regular" panose="020B0000000000000000" pitchFamily="34" charset="77"/>
                <a:cs typeface="MuktaMahee Regular" panose="020B0000000000000000" pitchFamily="34" charset="77"/>
              </a:rPr>
              <a:t>prospettiva</a:t>
            </a:r>
            <a:r>
              <a:rPr b="1" spc="-80" dirty="0">
                <a:solidFill>
                  <a:srgbClr val="4470C4"/>
                </a:solidFill>
                <a:latin typeface="MuktaMahee Regular" panose="020B0000000000000000" pitchFamily="34" charset="77"/>
                <a:cs typeface="MuktaMahee Regular" panose="020B0000000000000000" pitchFamily="34" charset="77"/>
              </a:rPr>
              <a:t> </a:t>
            </a:r>
            <a:r>
              <a:rPr b="1" spc="-25" dirty="0">
                <a:solidFill>
                  <a:srgbClr val="4470C4"/>
                </a:solidFill>
                <a:latin typeface="MuktaMahee Regular" panose="020B0000000000000000" pitchFamily="34" charset="77"/>
                <a:cs typeface="MuktaMahee Regular" panose="020B0000000000000000" pitchFamily="34" charset="77"/>
              </a:rPr>
              <a:t>di </a:t>
            </a:r>
            <a:r>
              <a:rPr b="1" dirty="0">
                <a:solidFill>
                  <a:srgbClr val="4470C4"/>
                </a:solidFill>
                <a:latin typeface="MuktaMahee Regular" panose="020B0000000000000000" pitchFamily="34" charset="77"/>
                <a:cs typeface="MuktaMahee Regular" panose="020B0000000000000000" pitchFamily="34" charset="77"/>
              </a:rPr>
              <a:t>medio</a:t>
            </a:r>
            <a:r>
              <a:rPr b="1" spc="130" dirty="0">
                <a:solidFill>
                  <a:srgbClr val="4470C4"/>
                </a:solidFill>
                <a:latin typeface="MuktaMahee Regular" panose="020B0000000000000000" pitchFamily="34" charset="77"/>
                <a:cs typeface="MuktaMahee Regular" panose="020B0000000000000000" pitchFamily="34" charset="77"/>
              </a:rPr>
              <a:t>  </a:t>
            </a:r>
            <a:r>
              <a:rPr b="1" dirty="0">
                <a:solidFill>
                  <a:srgbClr val="4470C4"/>
                </a:solidFill>
                <a:latin typeface="MuktaMahee Regular" panose="020B0000000000000000" pitchFamily="34" charset="77"/>
                <a:cs typeface="MuktaMahee Regular" panose="020B0000000000000000" pitchFamily="34" charset="77"/>
              </a:rPr>
              <a:t>termine</a:t>
            </a:r>
            <a:r>
              <a:rPr b="1" spc="145" dirty="0">
                <a:solidFill>
                  <a:srgbClr val="4470C4"/>
                </a:solidFill>
                <a:latin typeface="MuktaMahee Regular" panose="020B0000000000000000" pitchFamily="34" charset="77"/>
                <a:cs typeface="MuktaMahee Regular" panose="020B0000000000000000" pitchFamily="34" charset="77"/>
              </a:rPr>
              <a:t>  </a:t>
            </a:r>
            <a:r>
              <a:rPr b="1" dirty="0">
                <a:solidFill>
                  <a:srgbClr val="4470C4"/>
                </a:solidFill>
                <a:latin typeface="MuktaMahee Regular" panose="020B0000000000000000" pitchFamily="34" charset="77"/>
                <a:cs typeface="MuktaMahee Regular" panose="020B0000000000000000" pitchFamily="34" charset="77"/>
              </a:rPr>
              <a:t>della</a:t>
            </a:r>
            <a:r>
              <a:rPr b="1" spc="145" dirty="0">
                <a:solidFill>
                  <a:srgbClr val="4470C4"/>
                </a:solidFill>
                <a:latin typeface="MuktaMahee Regular" panose="020B0000000000000000" pitchFamily="34" charset="77"/>
                <a:cs typeface="MuktaMahee Regular" panose="020B0000000000000000" pitchFamily="34" charset="77"/>
              </a:rPr>
              <a:t>  </a:t>
            </a:r>
            <a:r>
              <a:rPr b="1" dirty="0">
                <a:solidFill>
                  <a:srgbClr val="4470C4"/>
                </a:solidFill>
                <a:latin typeface="MuktaMahee Regular" panose="020B0000000000000000" pitchFamily="34" charset="77"/>
                <a:cs typeface="MuktaMahee Regular" panose="020B0000000000000000" pitchFamily="34" charset="77"/>
              </a:rPr>
              <a:t>finanza</a:t>
            </a:r>
            <a:r>
              <a:rPr b="1" spc="135" dirty="0">
                <a:solidFill>
                  <a:srgbClr val="4470C4"/>
                </a:solidFill>
                <a:latin typeface="MuktaMahee Regular" panose="020B0000000000000000" pitchFamily="34" charset="77"/>
                <a:cs typeface="MuktaMahee Regular" panose="020B0000000000000000" pitchFamily="34" charset="77"/>
              </a:rPr>
              <a:t>  </a:t>
            </a:r>
            <a:r>
              <a:rPr b="1" dirty="0">
                <a:solidFill>
                  <a:srgbClr val="4470C4"/>
                </a:solidFill>
                <a:latin typeface="MuktaMahee Regular" panose="020B0000000000000000" pitchFamily="34" charset="77"/>
                <a:cs typeface="MuktaMahee Regular" panose="020B0000000000000000" pitchFamily="34" charset="77"/>
              </a:rPr>
              <a:t>pubblica</a:t>
            </a:r>
            <a:r>
              <a:rPr b="1" spc="140" dirty="0">
                <a:solidFill>
                  <a:srgbClr val="4470C4"/>
                </a:solidFill>
                <a:latin typeface="MuktaMahee Regular" panose="020B0000000000000000" pitchFamily="34" charset="77"/>
                <a:cs typeface="MuktaMahee Regular" panose="020B0000000000000000" pitchFamily="34" charset="77"/>
              </a:rPr>
              <a:t>  </a:t>
            </a:r>
            <a:r>
              <a:rPr b="1" dirty="0">
                <a:solidFill>
                  <a:srgbClr val="4470C4"/>
                </a:solidFill>
                <a:latin typeface="MuktaMahee Regular" panose="020B0000000000000000" pitchFamily="34" charset="77"/>
                <a:cs typeface="MuktaMahee Regular" panose="020B0000000000000000" pitchFamily="34" charset="77"/>
              </a:rPr>
              <a:t>e</a:t>
            </a:r>
            <a:r>
              <a:rPr b="1" spc="145" dirty="0">
                <a:solidFill>
                  <a:srgbClr val="4470C4"/>
                </a:solidFill>
                <a:latin typeface="MuktaMahee Regular" panose="020B0000000000000000" pitchFamily="34" charset="77"/>
                <a:cs typeface="MuktaMahee Regular" panose="020B0000000000000000" pitchFamily="34" charset="77"/>
              </a:rPr>
              <a:t>  </a:t>
            </a:r>
            <a:r>
              <a:rPr b="1" dirty="0">
                <a:solidFill>
                  <a:srgbClr val="4470C4"/>
                </a:solidFill>
                <a:latin typeface="MuktaMahee Regular" panose="020B0000000000000000" pitchFamily="34" charset="77"/>
                <a:cs typeface="MuktaMahee Regular" panose="020B0000000000000000" pitchFamily="34" charset="77"/>
              </a:rPr>
              <a:t>della</a:t>
            </a:r>
            <a:r>
              <a:rPr b="1" spc="150" dirty="0">
                <a:solidFill>
                  <a:srgbClr val="4470C4"/>
                </a:solidFill>
                <a:latin typeface="MuktaMahee Regular" panose="020B0000000000000000" pitchFamily="34" charset="77"/>
                <a:cs typeface="MuktaMahee Regular" panose="020B0000000000000000" pitchFamily="34" charset="77"/>
              </a:rPr>
              <a:t>  </a:t>
            </a:r>
            <a:r>
              <a:rPr b="1" spc="-10" dirty="0">
                <a:solidFill>
                  <a:srgbClr val="4470C4"/>
                </a:solidFill>
                <a:latin typeface="MuktaMahee Regular" panose="020B0000000000000000" pitchFamily="34" charset="77"/>
                <a:cs typeface="MuktaMahee Regular" panose="020B0000000000000000" pitchFamily="34" charset="77"/>
              </a:rPr>
              <a:t>finanza regionale</a:t>
            </a:r>
            <a:r>
              <a:rPr b="1" spc="-40" dirty="0">
                <a:solidFill>
                  <a:srgbClr val="4470C4"/>
                </a:solidFill>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in</a:t>
            </a:r>
            <a:r>
              <a:rPr spc="-3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cui</a:t>
            </a:r>
            <a:r>
              <a:rPr spc="-3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gli</a:t>
            </a:r>
            <a:r>
              <a:rPr spc="-50" dirty="0">
                <a:latin typeface="MuktaMahee Regular" panose="020B0000000000000000" pitchFamily="34" charset="77"/>
                <a:cs typeface="MuktaMahee Regular" panose="020B0000000000000000" pitchFamily="34" charset="77"/>
              </a:rPr>
              <a:t> </a:t>
            </a:r>
            <a:r>
              <a:rPr spc="-10" dirty="0">
                <a:latin typeface="MuktaMahee Regular" panose="020B0000000000000000" pitchFamily="34" charset="77"/>
                <a:cs typeface="MuktaMahee Regular" panose="020B0000000000000000" pitchFamily="34" charset="77"/>
              </a:rPr>
              <a:t>impatti</a:t>
            </a:r>
            <a:r>
              <a:rPr spc="-3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della</a:t>
            </a:r>
            <a:r>
              <a:rPr spc="-1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crisi</a:t>
            </a:r>
            <a:r>
              <a:rPr spc="-50" dirty="0">
                <a:latin typeface="MuktaMahee Regular" panose="020B0000000000000000" pitchFamily="34" charset="77"/>
                <a:cs typeface="MuktaMahee Regular" panose="020B0000000000000000" pitchFamily="34" charset="77"/>
              </a:rPr>
              <a:t> </a:t>
            </a:r>
            <a:r>
              <a:rPr spc="-10" dirty="0">
                <a:latin typeface="MuktaMahee Regular" panose="020B0000000000000000" pitchFamily="34" charset="77"/>
                <a:cs typeface="MuktaMahee Regular" panose="020B0000000000000000" pitchFamily="34" charset="77"/>
              </a:rPr>
              <a:t>economica</a:t>
            </a:r>
            <a:r>
              <a:rPr spc="-3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del</a:t>
            </a:r>
            <a:r>
              <a:rPr spc="-2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COVID</a:t>
            </a:r>
            <a:r>
              <a:rPr spc="-35" dirty="0">
                <a:latin typeface="MuktaMahee Regular" panose="020B0000000000000000" pitchFamily="34" charset="77"/>
                <a:cs typeface="MuktaMahee Regular" panose="020B0000000000000000" pitchFamily="34" charset="77"/>
              </a:rPr>
              <a:t> </a:t>
            </a:r>
            <a:r>
              <a:rPr spc="-25" dirty="0">
                <a:latin typeface="MuktaMahee Regular" panose="020B0000000000000000" pitchFamily="34" charset="77"/>
                <a:cs typeface="MuktaMahee Regular" panose="020B0000000000000000" pitchFamily="34" charset="77"/>
              </a:rPr>
              <a:t>si </a:t>
            </a:r>
            <a:r>
              <a:rPr spc="-10" dirty="0">
                <a:latin typeface="MuktaMahee Regular" panose="020B0000000000000000" pitchFamily="34" charset="77"/>
                <a:cs typeface="MuktaMahee Regular" panose="020B0000000000000000" pitchFamily="34" charset="77"/>
              </a:rPr>
              <a:t>traducono</a:t>
            </a:r>
            <a:r>
              <a:rPr spc="-3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in</a:t>
            </a:r>
            <a:r>
              <a:rPr spc="-5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una</a:t>
            </a:r>
            <a:r>
              <a:rPr spc="-30" dirty="0">
                <a:latin typeface="MuktaMahee Regular" panose="020B0000000000000000" pitchFamily="34" charset="77"/>
                <a:cs typeface="MuktaMahee Regular" panose="020B0000000000000000" pitchFamily="34" charset="77"/>
              </a:rPr>
              <a:t> </a:t>
            </a:r>
            <a:r>
              <a:rPr spc="-10" dirty="0">
                <a:latin typeface="MuktaMahee Regular" panose="020B0000000000000000" pitchFamily="34" charset="77"/>
                <a:cs typeface="MuktaMahee Regular" panose="020B0000000000000000" pitchFamily="34" charset="77"/>
              </a:rPr>
              <a:t>contrazione</a:t>
            </a:r>
            <a:r>
              <a:rPr spc="-5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delle</a:t>
            </a:r>
            <a:r>
              <a:rPr spc="-30" dirty="0">
                <a:latin typeface="MuktaMahee Regular" panose="020B0000000000000000" pitchFamily="34" charset="77"/>
                <a:cs typeface="MuktaMahee Regular" panose="020B0000000000000000" pitchFamily="34" charset="77"/>
              </a:rPr>
              <a:t> </a:t>
            </a:r>
            <a:r>
              <a:rPr spc="-10" dirty="0">
                <a:latin typeface="MuktaMahee Regular" panose="020B0000000000000000" pitchFamily="34" charset="77"/>
                <a:cs typeface="MuktaMahee Regular" panose="020B0000000000000000" pitchFamily="34" charset="77"/>
              </a:rPr>
              <a:t>risorse</a:t>
            </a:r>
            <a:r>
              <a:rPr spc="-5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da</a:t>
            </a:r>
            <a:r>
              <a:rPr spc="-55" dirty="0">
                <a:latin typeface="MuktaMahee Regular" panose="020B0000000000000000" pitchFamily="34" charset="77"/>
                <a:cs typeface="MuktaMahee Regular" panose="020B0000000000000000" pitchFamily="34" charset="77"/>
              </a:rPr>
              <a:t> </a:t>
            </a:r>
            <a:r>
              <a:rPr spc="-10" dirty="0">
                <a:latin typeface="MuktaMahee Regular" panose="020B0000000000000000" pitchFamily="34" charset="77"/>
                <a:cs typeface="MuktaMahee Regular" panose="020B0000000000000000" pitchFamily="34" charset="77"/>
              </a:rPr>
              <a:t>tassazione</a:t>
            </a:r>
            <a:r>
              <a:rPr spc="-4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e</a:t>
            </a:r>
            <a:r>
              <a:rPr spc="-35" dirty="0">
                <a:latin typeface="MuktaMahee Regular" panose="020B0000000000000000" pitchFamily="34" charset="77"/>
                <a:cs typeface="MuktaMahee Regular" panose="020B0000000000000000" pitchFamily="34" charset="77"/>
              </a:rPr>
              <a:t> </a:t>
            </a:r>
            <a:r>
              <a:rPr spc="-25" dirty="0">
                <a:latin typeface="MuktaMahee Regular" panose="020B0000000000000000" pitchFamily="34" charset="77"/>
                <a:cs typeface="MuktaMahee Regular" panose="020B0000000000000000" pitchFamily="34" charset="77"/>
              </a:rPr>
              <a:t>in </a:t>
            </a:r>
            <a:r>
              <a:rPr dirty="0">
                <a:latin typeface="MuktaMahee Regular" panose="020B0000000000000000" pitchFamily="34" charset="77"/>
                <a:cs typeface="MuktaMahee Regular" panose="020B0000000000000000" pitchFamily="34" charset="77"/>
              </a:rPr>
              <a:t>un</a:t>
            </a:r>
            <a:r>
              <a:rPr spc="23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ripensamento</a:t>
            </a:r>
            <a:r>
              <a:rPr spc="23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(al</a:t>
            </a:r>
            <a:r>
              <a:rPr spc="22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ribasso)</a:t>
            </a:r>
            <a:r>
              <a:rPr spc="229"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delle</a:t>
            </a:r>
            <a:r>
              <a:rPr spc="23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soluzioni</a:t>
            </a:r>
            <a:r>
              <a:rPr spc="21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di</a:t>
            </a:r>
            <a:r>
              <a:rPr spc="210" dirty="0">
                <a:latin typeface="MuktaMahee Regular" panose="020B0000000000000000" pitchFamily="34" charset="77"/>
                <a:cs typeface="MuktaMahee Regular" panose="020B0000000000000000" pitchFamily="34" charset="77"/>
              </a:rPr>
              <a:t> </a:t>
            </a:r>
            <a:r>
              <a:rPr spc="-10" dirty="0">
                <a:latin typeface="MuktaMahee Regular" panose="020B0000000000000000" pitchFamily="34" charset="77"/>
                <a:cs typeface="MuktaMahee Regular" panose="020B0000000000000000" pitchFamily="34" charset="77"/>
              </a:rPr>
              <a:t>tariffazione </a:t>
            </a:r>
            <a:r>
              <a:rPr dirty="0">
                <a:latin typeface="MuktaMahee Regular" panose="020B0000000000000000" pitchFamily="34" charset="77"/>
                <a:cs typeface="MuktaMahee Regular" panose="020B0000000000000000" pitchFamily="34" charset="77"/>
              </a:rPr>
              <a:t>dei</a:t>
            </a:r>
            <a:r>
              <a:rPr spc="-20" dirty="0">
                <a:latin typeface="MuktaMahee Regular" panose="020B0000000000000000" pitchFamily="34" charset="77"/>
                <a:cs typeface="MuktaMahee Regular" panose="020B0000000000000000" pitchFamily="34" charset="77"/>
              </a:rPr>
              <a:t> </a:t>
            </a:r>
            <a:r>
              <a:rPr spc="-10" dirty="0">
                <a:latin typeface="MuktaMahee Regular" panose="020B0000000000000000" pitchFamily="34" charset="77"/>
                <a:cs typeface="MuktaMahee Regular" panose="020B0000000000000000" pitchFamily="34" charset="77"/>
              </a:rPr>
              <a:t>servizi.</a:t>
            </a:r>
            <a:endParaRPr dirty="0">
              <a:latin typeface="MuktaMahee Regular" panose="020B0000000000000000" pitchFamily="34" charset="77"/>
              <a:cs typeface="MuktaMahee Regular" panose="020B0000000000000000" pitchFamily="34" charset="77"/>
            </a:endParaRPr>
          </a:p>
          <a:p>
            <a:pPr marL="12700" marR="8890" algn="just">
              <a:lnSpc>
                <a:spcPct val="100000"/>
              </a:lnSpc>
              <a:spcBef>
                <a:spcPts val="105"/>
              </a:spcBef>
            </a:pPr>
            <a:r>
              <a:rPr dirty="0">
                <a:latin typeface="MuktaMahee Regular" panose="020B0000000000000000" pitchFamily="34" charset="77"/>
                <a:cs typeface="MuktaMahee Regular" panose="020B0000000000000000" pitchFamily="34" charset="77"/>
              </a:rPr>
              <a:t>A</a:t>
            </a:r>
            <a:r>
              <a:rPr spc="7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questa</a:t>
            </a:r>
            <a:r>
              <a:rPr spc="8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contrazione</a:t>
            </a:r>
            <a:r>
              <a:rPr spc="6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delle</a:t>
            </a:r>
            <a:r>
              <a:rPr spc="8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entrate</a:t>
            </a:r>
            <a:r>
              <a:rPr spc="6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proprie</a:t>
            </a:r>
            <a:r>
              <a:rPr spc="8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si</a:t>
            </a:r>
            <a:r>
              <a:rPr spc="7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affiancherà</a:t>
            </a:r>
            <a:r>
              <a:rPr spc="70" dirty="0">
                <a:latin typeface="MuktaMahee Regular" panose="020B0000000000000000" pitchFamily="34" charset="77"/>
                <a:cs typeface="MuktaMahee Regular" panose="020B0000000000000000" pitchFamily="34" charset="77"/>
              </a:rPr>
              <a:t> </a:t>
            </a:r>
            <a:r>
              <a:rPr spc="-25" dirty="0">
                <a:latin typeface="MuktaMahee Regular" panose="020B0000000000000000" pitchFamily="34" charset="77"/>
                <a:cs typeface="MuktaMahee Regular" panose="020B0000000000000000" pitchFamily="34" charset="77"/>
              </a:rPr>
              <a:t>la </a:t>
            </a:r>
            <a:r>
              <a:rPr dirty="0">
                <a:latin typeface="MuktaMahee Regular" panose="020B0000000000000000" pitchFamily="34" charset="77"/>
                <a:cs typeface="MuktaMahee Regular" panose="020B0000000000000000" pitchFamily="34" charset="77"/>
              </a:rPr>
              <a:t>necessità</a:t>
            </a:r>
            <a:r>
              <a:rPr spc="-6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di</a:t>
            </a:r>
            <a:r>
              <a:rPr spc="-35" dirty="0">
                <a:latin typeface="MuktaMahee Regular" panose="020B0000000000000000" pitchFamily="34" charset="77"/>
                <a:cs typeface="MuktaMahee Regular" panose="020B0000000000000000" pitchFamily="34" charset="77"/>
              </a:rPr>
              <a:t> </a:t>
            </a:r>
            <a:r>
              <a:rPr b="1" spc="-10" dirty="0">
                <a:solidFill>
                  <a:srgbClr val="4470C4"/>
                </a:solidFill>
                <a:latin typeface="MuktaMahee Regular" panose="020B0000000000000000" pitchFamily="34" charset="77"/>
                <a:cs typeface="MuktaMahee Regular" panose="020B0000000000000000" pitchFamily="34" charset="77"/>
              </a:rPr>
              <a:t>restituzione</a:t>
            </a:r>
            <a:r>
              <a:rPr b="1" spc="-90" dirty="0">
                <a:solidFill>
                  <a:srgbClr val="4470C4"/>
                </a:solidFill>
                <a:latin typeface="MuktaMahee Regular" panose="020B0000000000000000" pitchFamily="34" charset="77"/>
                <a:cs typeface="MuktaMahee Regular" panose="020B0000000000000000" pitchFamily="34" charset="77"/>
              </a:rPr>
              <a:t> </a:t>
            </a:r>
            <a:r>
              <a:rPr b="1" dirty="0">
                <a:solidFill>
                  <a:srgbClr val="4470C4"/>
                </a:solidFill>
                <a:latin typeface="MuktaMahee Regular" panose="020B0000000000000000" pitchFamily="34" charset="77"/>
                <a:cs typeface="MuktaMahee Regular" panose="020B0000000000000000" pitchFamily="34" charset="77"/>
              </a:rPr>
              <a:t>delle</a:t>
            </a:r>
            <a:r>
              <a:rPr b="1" spc="-55" dirty="0">
                <a:solidFill>
                  <a:srgbClr val="4470C4"/>
                </a:solidFill>
                <a:latin typeface="MuktaMahee Regular" panose="020B0000000000000000" pitchFamily="34" charset="77"/>
                <a:cs typeface="MuktaMahee Regular" panose="020B0000000000000000" pitchFamily="34" charset="77"/>
              </a:rPr>
              <a:t> </a:t>
            </a:r>
            <a:r>
              <a:rPr b="1" dirty="0">
                <a:solidFill>
                  <a:srgbClr val="4470C4"/>
                </a:solidFill>
                <a:latin typeface="MuktaMahee Regular" panose="020B0000000000000000" pitchFamily="34" charset="77"/>
                <a:cs typeface="MuktaMahee Regular" panose="020B0000000000000000" pitchFamily="34" charset="77"/>
              </a:rPr>
              <a:t>risorse</a:t>
            </a:r>
            <a:r>
              <a:rPr b="1" spc="-75" dirty="0">
                <a:solidFill>
                  <a:srgbClr val="4470C4"/>
                </a:solidFill>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di</a:t>
            </a:r>
            <a:r>
              <a:rPr spc="-3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Next</a:t>
            </a:r>
            <a:r>
              <a:rPr spc="-50" dirty="0">
                <a:latin typeface="MuktaMahee Regular" panose="020B0000000000000000" pitchFamily="34" charset="77"/>
                <a:cs typeface="MuktaMahee Regular" panose="020B0000000000000000" pitchFamily="34" charset="77"/>
              </a:rPr>
              <a:t> </a:t>
            </a:r>
            <a:r>
              <a:rPr spc="-20" dirty="0">
                <a:latin typeface="MuktaMahee Regular" panose="020B0000000000000000" pitchFamily="34" charset="77"/>
                <a:cs typeface="MuktaMahee Regular" panose="020B0000000000000000" pitchFamily="34" charset="77"/>
              </a:rPr>
              <a:t>Generation</a:t>
            </a:r>
            <a:r>
              <a:rPr spc="-85" dirty="0">
                <a:latin typeface="MuktaMahee Regular" panose="020B0000000000000000" pitchFamily="34" charset="77"/>
                <a:cs typeface="MuktaMahee Regular" panose="020B0000000000000000" pitchFamily="34" charset="77"/>
              </a:rPr>
              <a:t> </a:t>
            </a:r>
            <a:r>
              <a:rPr spc="-25" dirty="0">
                <a:latin typeface="MuktaMahee Regular" panose="020B0000000000000000" pitchFamily="34" charset="77"/>
                <a:cs typeface="MuktaMahee Regular" panose="020B0000000000000000" pitchFamily="34" charset="77"/>
              </a:rPr>
              <a:t>EU</a:t>
            </a:r>
            <a:r>
              <a:rPr lang="it-IT" spc="-25" dirty="0">
                <a:latin typeface="MuktaMahee Regular" panose="020B0000000000000000" pitchFamily="34" charset="77"/>
                <a:cs typeface="MuktaMahee Regular" panose="020B0000000000000000" pitchFamily="34" charset="77"/>
              </a:rPr>
              <a:t>.</a:t>
            </a:r>
            <a:endParaRPr dirty="0">
              <a:latin typeface="MuktaMahee Regular" panose="020B0000000000000000" pitchFamily="34" charset="77"/>
              <a:cs typeface="MuktaMahee Regular" panose="020B0000000000000000" pitchFamily="34" charset="77"/>
            </a:endParaRPr>
          </a:p>
          <a:p>
            <a:pPr marL="12700" marR="5080" algn="just">
              <a:lnSpc>
                <a:spcPct val="100000"/>
              </a:lnSpc>
              <a:spcBef>
                <a:spcPts val="1145"/>
              </a:spcBef>
            </a:pPr>
            <a:r>
              <a:rPr dirty="0">
                <a:latin typeface="MuktaMahee Regular" panose="020B0000000000000000" pitchFamily="34" charset="77"/>
                <a:cs typeface="MuktaMahee Regular" panose="020B0000000000000000" pitchFamily="34" charset="77"/>
              </a:rPr>
              <a:t>E’</a:t>
            </a:r>
            <a:r>
              <a:rPr spc="18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quindi</a:t>
            </a:r>
            <a:r>
              <a:rPr spc="18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necessario</a:t>
            </a:r>
            <a:r>
              <a:rPr spc="190" dirty="0">
                <a:latin typeface="MuktaMahee Regular" panose="020B0000000000000000" pitchFamily="34" charset="77"/>
                <a:cs typeface="MuktaMahee Regular" panose="020B0000000000000000" pitchFamily="34" charset="77"/>
              </a:rPr>
              <a:t>  </a:t>
            </a:r>
            <a:r>
              <a:rPr b="1" dirty="0">
                <a:solidFill>
                  <a:srgbClr val="4470C4"/>
                </a:solidFill>
                <a:latin typeface="MuktaMahee Regular" panose="020B0000000000000000" pitchFamily="34" charset="77"/>
                <a:cs typeface="MuktaMahee Regular" panose="020B0000000000000000" pitchFamily="34" charset="77"/>
              </a:rPr>
              <a:t>supportare</a:t>
            </a:r>
            <a:r>
              <a:rPr b="1" spc="185" dirty="0">
                <a:solidFill>
                  <a:srgbClr val="4470C4"/>
                </a:solidFill>
                <a:latin typeface="MuktaMahee Regular" panose="020B0000000000000000" pitchFamily="34" charset="77"/>
                <a:cs typeface="MuktaMahee Regular" panose="020B0000000000000000" pitchFamily="34" charset="77"/>
              </a:rPr>
              <a:t>  </a:t>
            </a:r>
            <a:r>
              <a:rPr b="1" dirty="0">
                <a:solidFill>
                  <a:srgbClr val="4470C4"/>
                </a:solidFill>
                <a:latin typeface="MuktaMahee Regular" panose="020B0000000000000000" pitchFamily="34" charset="77"/>
                <a:cs typeface="MuktaMahee Regular" panose="020B0000000000000000" pitchFamily="34" charset="77"/>
              </a:rPr>
              <a:t>progetti</a:t>
            </a:r>
            <a:r>
              <a:rPr b="1" spc="185" dirty="0">
                <a:solidFill>
                  <a:srgbClr val="4470C4"/>
                </a:solidFill>
                <a:latin typeface="MuktaMahee Regular" panose="020B0000000000000000" pitchFamily="34" charset="77"/>
                <a:cs typeface="MuktaMahee Regular" panose="020B0000000000000000" pitchFamily="34" charset="77"/>
              </a:rPr>
              <a:t>  </a:t>
            </a:r>
            <a:r>
              <a:rPr b="1" dirty="0">
                <a:solidFill>
                  <a:srgbClr val="4470C4"/>
                </a:solidFill>
                <a:latin typeface="MuktaMahee Regular" panose="020B0000000000000000" pitchFamily="34" charset="77"/>
                <a:cs typeface="MuktaMahee Regular" panose="020B0000000000000000" pitchFamily="34" charset="77"/>
              </a:rPr>
              <a:t>di</a:t>
            </a:r>
            <a:r>
              <a:rPr b="1" spc="190" dirty="0">
                <a:solidFill>
                  <a:srgbClr val="4470C4"/>
                </a:solidFill>
                <a:latin typeface="MuktaMahee Regular" panose="020B0000000000000000" pitchFamily="34" charset="77"/>
                <a:cs typeface="MuktaMahee Regular" panose="020B0000000000000000" pitchFamily="34" charset="77"/>
              </a:rPr>
              <a:t>  </a:t>
            </a:r>
            <a:r>
              <a:rPr b="1" dirty="0">
                <a:solidFill>
                  <a:srgbClr val="4470C4"/>
                </a:solidFill>
                <a:latin typeface="MuktaMahee Regular" panose="020B0000000000000000" pitchFamily="34" charset="77"/>
                <a:cs typeface="MuktaMahee Regular" panose="020B0000000000000000" pitchFamily="34" charset="77"/>
              </a:rPr>
              <a:t>qualità</a:t>
            </a:r>
            <a:r>
              <a:rPr b="1" spc="185" dirty="0">
                <a:solidFill>
                  <a:srgbClr val="4470C4"/>
                </a:solidFill>
                <a:latin typeface="MuktaMahee Regular" panose="020B0000000000000000" pitchFamily="34" charset="77"/>
                <a:cs typeface="MuktaMahee Regular" panose="020B0000000000000000" pitchFamily="34" charset="77"/>
              </a:rPr>
              <a:t>  </a:t>
            </a:r>
            <a:r>
              <a:rPr b="1" spc="-50" dirty="0">
                <a:solidFill>
                  <a:srgbClr val="4470C4"/>
                </a:solidFill>
                <a:latin typeface="MuktaMahee Regular" panose="020B0000000000000000" pitchFamily="34" charset="77"/>
                <a:cs typeface="MuktaMahee Regular" panose="020B0000000000000000" pitchFamily="34" charset="77"/>
              </a:rPr>
              <a:t>e </a:t>
            </a:r>
            <a:r>
              <a:rPr b="1" dirty="0">
                <a:solidFill>
                  <a:srgbClr val="4470C4"/>
                </a:solidFill>
                <a:latin typeface="MuktaMahee Regular" panose="020B0000000000000000" pitchFamily="34" charset="77"/>
                <a:cs typeface="MuktaMahee Regular" panose="020B0000000000000000" pitchFamily="34" charset="77"/>
              </a:rPr>
              <a:t>costruire</a:t>
            </a:r>
            <a:r>
              <a:rPr b="1" spc="90" dirty="0">
                <a:solidFill>
                  <a:srgbClr val="4470C4"/>
                </a:solidFill>
                <a:latin typeface="MuktaMahee Regular" panose="020B0000000000000000" pitchFamily="34" charset="77"/>
                <a:cs typeface="MuktaMahee Regular" panose="020B0000000000000000" pitchFamily="34" charset="77"/>
              </a:rPr>
              <a:t> </a:t>
            </a:r>
            <a:r>
              <a:rPr b="1" dirty="0">
                <a:solidFill>
                  <a:srgbClr val="4470C4"/>
                </a:solidFill>
                <a:latin typeface="MuktaMahee Regular" panose="020B0000000000000000" pitchFamily="34" charset="77"/>
                <a:cs typeface="MuktaMahee Regular" panose="020B0000000000000000" pitchFamily="34" charset="77"/>
              </a:rPr>
              <a:t>dei</a:t>
            </a:r>
            <a:r>
              <a:rPr b="1" spc="105" dirty="0">
                <a:solidFill>
                  <a:srgbClr val="4470C4"/>
                </a:solidFill>
                <a:latin typeface="MuktaMahee Regular" panose="020B0000000000000000" pitchFamily="34" charset="77"/>
                <a:cs typeface="MuktaMahee Regular" panose="020B0000000000000000" pitchFamily="34" charset="77"/>
              </a:rPr>
              <a:t> </a:t>
            </a:r>
            <a:r>
              <a:rPr b="1" dirty="0">
                <a:solidFill>
                  <a:srgbClr val="4470C4"/>
                </a:solidFill>
                <a:latin typeface="MuktaMahee Regular" panose="020B0000000000000000" pitchFamily="34" charset="77"/>
                <a:cs typeface="MuktaMahee Regular" panose="020B0000000000000000" pitchFamily="34" charset="77"/>
              </a:rPr>
              <a:t>quadri</a:t>
            </a:r>
            <a:r>
              <a:rPr b="1" spc="114" dirty="0">
                <a:solidFill>
                  <a:srgbClr val="4470C4"/>
                </a:solidFill>
                <a:latin typeface="MuktaMahee Regular" panose="020B0000000000000000" pitchFamily="34" charset="77"/>
                <a:cs typeface="MuktaMahee Regular" panose="020B0000000000000000" pitchFamily="34" charset="77"/>
              </a:rPr>
              <a:t> </a:t>
            </a:r>
            <a:r>
              <a:rPr b="1" dirty="0">
                <a:solidFill>
                  <a:srgbClr val="4470C4"/>
                </a:solidFill>
                <a:latin typeface="MuktaMahee Regular" panose="020B0000000000000000" pitchFamily="34" charset="77"/>
                <a:cs typeface="MuktaMahee Regular" panose="020B0000000000000000" pitchFamily="34" charset="77"/>
              </a:rPr>
              <a:t>integrati</a:t>
            </a:r>
            <a:r>
              <a:rPr b="1" spc="120" dirty="0">
                <a:solidFill>
                  <a:srgbClr val="4470C4"/>
                </a:solidFill>
                <a:latin typeface="MuktaMahee Regular" panose="020B0000000000000000" pitchFamily="34" charset="77"/>
                <a:cs typeface="MuktaMahee Regular" panose="020B0000000000000000" pitchFamily="34" charset="77"/>
              </a:rPr>
              <a:t> </a:t>
            </a:r>
            <a:r>
              <a:rPr b="1" dirty="0">
                <a:solidFill>
                  <a:srgbClr val="4470C4"/>
                </a:solidFill>
                <a:latin typeface="MuktaMahee Regular" panose="020B0000000000000000" pitchFamily="34" charset="77"/>
                <a:cs typeface="MuktaMahee Regular" panose="020B0000000000000000" pitchFamily="34" charset="77"/>
              </a:rPr>
              <a:t>per</a:t>
            </a:r>
            <a:r>
              <a:rPr b="1" spc="125" dirty="0">
                <a:solidFill>
                  <a:srgbClr val="4470C4"/>
                </a:solidFill>
                <a:latin typeface="MuktaMahee Regular" panose="020B0000000000000000" pitchFamily="34" charset="77"/>
                <a:cs typeface="MuktaMahee Regular" panose="020B0000000000000000" pitchFamily="34" charset="77"/>
              </a:rPr>
              <a:t> </a:t>
            </a:r>
            <a:r>
              <a:rPr b="1" dirty="0">
                <a:solidFill>
                  <a:srgbClr val="4470C4"/>
                </a:solidFill>
                <a:latin typeface="MuktaMahee Regular" panose="020B0000000000000000" pitchFamily="34" charset="77"/>
                <a:cs typeface="MuktaMahee Regular" panose="020B0000000000000000" pitchFamily="34" charset="77"/>
              </a:rPr>
              <a:t>rafforzare</a:t>
            </a:r>
            <a:r>
              <a:rPr b="1" spc="95" dirty="0">
                <a:solidFill>
                  <a:srgbClr val="4470C4"/>
                </a:solidFill>
                <a:latin typeface="MuktaMahee Regular" panose="020B0000000000000000" pitchFamily="34" charset="77"/>
                <a:cs typeface="MuktaMahee Regular" panose="020B0000000000000000" pitchFamily="34" charset="77"/>
              </a:rPr>
              <a:t> </a:t>
            </a:r>
            <a:r>
              <a:rPr b="1" dirty="0">
                <a:solidFill>
                  <a:srgbClr val="4470C4"/>
                </a:solidFill>
                <a:latin typeface="MuktaMahee Regular" panose="020B0000000000000000" pitchFamily="34" charset="77"/>
                <a:cs typeface="MuktaMahee Regular" panose="020B0000000000000000" pitchFamily="34" charset="77"/>
              </a:rPr>
              <a:t>le</a:t>
            </a:r>
            <a:r>
              <a:rPr b="1" spc="95" dirty="0">
                <a:solidFill>
                  <a:srgbClr val="4470C4"/>
                </a:solidFill>
                <a:latin typeface="MuktaMahee Regular" panose="020B0000000000000000" pitchFamily="34" charset="77"/>
                <a:cs typeface="MuktaMahee Regular" panose="020B0000000000000000" pitchFamily="34" charset="77"/>
              </a:rPr>
              <a:t> </a:t>
            </a:r>
            <a:r>
              <a:rPr b="1" dirty="0">
                <a:solidFill>
                  <a:srgbClr val="4470C4"/>
                </a:solidFill>
                <a:latin typeface="MuktaMahee Regular" panose="020B0000000000000000" pitchFamily="34" charset="77"/>
                <a:cs typeface="MuktaMahee Regular" panose="020B0000000000000000" pitchFamily="34" charset="77"/>
              </a:rPr>
              <a:t>sinergie</a:t>
            </a:r>
            <a:r>
              <a:rPr b="1" spc="95" dirty="0">
                <a:solidFill>
                  <a:srgbClr val="4470C4"/>
                </a:solidFill>
                <a:latin typeface="MuktaMahee Regular" panose="020B0000000000000000" pitchFamily="34" charset="77"/>
                <a:cs typeface="MuktaMahee Regular" panose="020B0000000000000000" pitchFamily="34" charset="77"/>
              </a:rPr>
              <a:t> </a:t>
            </a:r>
            <a:r>
              <a:rPr b="1" spc="-25" dirty="0">
                <a:solidFill>
                  <a:srgbClr val="4470C4"/>
                </a:solidFill>
                <a:latin typeface="MuktaMahee Regular" panose="020B0000000000000000" pitchFamily="34" charset="77"/>
                <a:cs typeface="MuktaMahee Regular" panose="020B0000000000000000" pitchFamily="34" charset="77"/>
              </a:rPr>
              <a:t>tra </a:t>
            </a:r>
            <a:r>
              <a:rPr b="1" dirty="0">
                <a:solidFill>
                  <a:srgbClr val="4470C4"/>
                </a:solidFill>
                <a:latin typeface="MuktaMahee Regular" panose="020B0000000000000000" pitchFamily="34" charset="77"/>
                <a:cs typeface="MuktaMahee Regular" panose="020B0000000000000000" pitchFamily="34" charset="77"/>
              </a:rPr>
              <a:t>fondi</a:t>
            </a:r>
            <a:r>
              <a:rPr dirty="0">
                <a:latin typeface="MuktaMahee Regular" panose="020B0000000000000000" pitchFamily="34" charset="77"/>
                <a:cs typeface="MuktaMahee Regular" panose="020B0000000000000000" pitchFamily="34" charset="77"/>
              </a:rPr>
              <a:t>,</a:t>
            </a:r>
            <a:r>
              <a:rPr spc="34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cioè</a:t>
            </a:r>
            <a:r>
              <a:rPr spc="34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tra</a:t>
            </a:r>
            <a:r>
              <a:rPr spc="32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quello</a:t>
            </a:r>
            <a:r>
              <a:rPr spc="35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che</a:t>
            </a:r>
            <a:r>
              <a:rPr spc="35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verrà</a:t>
            </a:r>
            <a:r>
              <a:rPr spc="32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incardinato</a:t>
            </a:r>
            <a:r>
              <a:rPr spc="34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nei</a:t>
            </a:r>
            <a:r>
              <a:rPr spc="33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PR</a:t>
            </a:r>
            <a:r>
              <a:rPr spc="335" dirty="0">
                <a:latin typeface="MuktaMahee Regular" panose="020B0000000000000000" pitchFamily="34" charset="77"/>
                <a:cs typeface="MuktaMahee Regular" panose="020B0000000000000000" pitchFamily="34" charset="77"/>
              </a:rPr>
              <a:t> </a:t>
            </a:r>
            <a:r>
              <a:rPr spc="-10" dirty="0">
                <a:latin typeface="MuktaMahee Regular" panose="020B0000000000000000" pitchFamily="34" charset="77"/>
                <a:cs typeface="MuktaMahee Regular" panose="020B0000000000000000" pitchFamily="34" charset="77"/>
              </a:rPr>
              <a:t>2021- </a:t>
            </a:r>
            <a:r>
              <a:rPr dirty="0">
                <a:latin typeface="MuktaMahee Regular" panose="020B0000000000000000" pitchFamily="34" charset="77"/>
                <a:cs typeface="MuktaMahee Regular" panose="020B0000000000000000" pitchFamily="34" charset="77"/>
              </a:rPr>
              <a:t>2027,</a:t>
            </a:r>
            <a:r>
              <a:rPr spc="9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nei</a:t>
            </a:r>
            <a:r>
              <a:rPr spc="10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PN</a:t>
            </a:r>
            <a:r>
              <a:rPr spc="125" dirty="0">
                <a:latin typeface="MuktaMahee Regular" panose="020B0000000000000000" pitchFamily="34" charset="77"/>
                <a:cs typeface="MuktaMahee Regular" panose="020B0000000000000000" pitchFamily="34" charset="77"/>
              </a:rPr>
              <a:t> </a:t>
            </a:r>
            <a:r>
              <a:rPr spc="-20" dirty="0">
                <a:latin typeface="MuktaMahee Regular" panose="020B0000000000000000" pitchFamily="34" charset="77"/>
                <a:cs typeface="MuktaMahee Regular" panose="020B0000000000000000" pitchFamily="34" charset="77"/>
              </a:rPr>
              <a:t>rafforzati</a:t>
            </a:r>
            <a:r>
              <a:rPr spc="10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dalle</a:t>
            </a:r>
            <a:r>
              <a:rPr spc="12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risorse</a:t>
            </a:r>
            <a:r>
              <a:rPr spc="10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di</a:t>
            </a:r>
            <a:r>
              <a:rPr spc="114" dirty="0">
                <a:latin typeface="MuktaMahee Regular" panose="020B0000000000000000" pitchFamily="34" charset="77"/>
                <a:cs typeface="MuktaMahee Regular" panose="020B0000000000000000" pitchFamily="34" charset="77"/>
              </a:rPr>
              <a:t> </a:t>
            </a:r>
            <a:r>
              <a:rPr spc="-25" dirty="0">
                <a:latin typeface="MuktaMahee Regular" panose="020B0000000000000000" pitchFamily="34" charset="77"/>
                <a:cs typeface="MuktaMahee Regular" panose="020B0000000000000000" pitchFamily="34" charset="77"/>
              </a:rPr>
              <a:t>REACT,</a:t>
            </a:r>
            <a:r>
              <a:rPr spc="15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nei</a:t>
            </a:r>
            <a:r>
              <a:rPr spc="10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PSC</a:t>
            </a:r>
            <a:r>
              <a:rPr spc="11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e</a:t>
            </a:r>
            <a:r>
              <a:rPr spc="80" dirty="0">
                <a:latin typeface="MuktaMahee Regular" panose="020B0000000000000000" pitchFamily="34" charset="77"/>
                <a:cs typeface="MuktaMahee Regular" panose="020B0000000000000000" pitchFamily="34" charset="77"/>
              </a:rPr>
              <a:t> </a:t>
            </a:r>
            <a:r>
              <a:rPr spc="-25" dirty="0">
                <a:latin typeface="MuktaMahee Regular" panose="020B0000000000000000" pitchFamily="34" charset="77"/>
                <a:cs typeface="MuktaMahee Regular" panose="020B0000000000000000" pitchFamily="34" charset="77"/>
              </a:rPr>
              <a:t>nei </a:t>
            </a:r>
            <a:r>
              <a:rPr dirty="0">
                <a:latin typeface="MuktaMahee Regular" panose="020B0000000000000000" pitchFamily="34" charset="77"/>
                <a:cs typeface="MuktaMahee Regular" panose="020B0000000000000000" pitchFamily="34" charset="77"/>
              </a:rPr>
              <a:t>POC,</a:t>
            </a:r>
            <a:r>
              <a:rPr spc="-5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e</a:t>
            </a:r>
            <a:r>
              <a:rPr spc="-4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cosa</a:t>
            </a:r>
            <a:r>
              <a:rPr spc="-5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va</a:t>
            </a:r>
            <a:r>
              <a:rPr spc="-45" dirty="0">
                <a:latin typeface="MuktaMahee Regular" panose="020B0000000000000000" pitchFamily="34" charset="77"/>
                <a:cs typeface="MuktaMahee Regular" panose="020B0000000000000000" pitchFamily="34" charset="77"/>
              </a:rPr>
              <a:t> </a:t>
            </a:r>
            <a:r>
              <a:rPr spc="-10" dirty="0">
                <a:latin typeface="MuktaMahee Regular" panose="020B0000000000000000" pitchFamily="34" charset="77"/>
                <a:cs typeface="MuktaMahee Regular" panose="020B0000000000000000" pitchFamily="34" charset="77"/>
              </a:rPr>
              <a:t>invece</a:t>
            </a:r>
            <a:r>
              <a:rPr spc="-65" dirty="0">
                <a:latin typeface="MuktaMahee Regular" panose="020B0000000000000000" pitchFamily="34" charset="77"/>
                <a:cs typeface="MuktaMahee Regular" panose="020B0000000000000000" pitchFamily="34" charset="77"/>
              </a:rPr>
              <a:t> </a:t>
            </a:r>
            <a:r>
              <a:rPr spc="-10" dirty="0">
                <a:latin typeface="MuktaMahee Regular" panose="020B0000000000000000" pitchFamily="34" charset="77"/>
                <a:cs typeface="MuktaMahee Regular" panose="020B0000000000000000" pitchFamily="34" charset="77"/>
              </a:rPr>
              <a:t>imputato</a:t>
            </a:r>
            <a:r>
              <a:rPr spc="-95"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alle</a:t>
            </a:r>
            <a:r>
              <a:rPr spc="-30" dirty="0">
                <a:latin typeface="MuktaMahee Regular" panose="020B0000000000000000" pitchFamily="34" charset="77"/>
                <a:cs typeface="MuktaMahee Regular" panose="020B0000000000000000" pitchFamily="34" charset="77"/>
              </a:rPr>
              <a:t> </a:t>
            </a:r>
            <a:r>
              <a:rPr spc="-10" dirty="0">
                <a:latin typeface="MuktaMahee Regular" panose="020B0000000000000000" pitchFamily="34" charset="77"/>
                <a:cs typeface="MuktaMahee Regular" panose="020B0000000000000000" pitchFamily="34" charset="77"/>
              </a:rPr>
              <a:t>risorse</a:t>
            </a:r>
            <a:r>
              <a:rPr spc="-60" dirty="0">
                <a:latin typeface="MuktaMahee Regular" panose="020B0000000000000000" pitchFamily="34" charset="77"/>
                <a:cs typeface="MuktaMahee Regular" panose="020B0000000000000000" pitchFamily="34" charset="77"/>
              </a:rPr>
              <a:t> </a:t>
            </a:r>
            <a:r>
              <a:rPr dirty="0">
                <a:latin typeface="MuktaMahee Regular" panose="020B0000000000000000" pitchFamily="34" charset="77"/>
                <a:cs typeface="MuktaMahee Regular" panose="020B0000000000000000" pitchFamily="34" charset="77"/>
              </a:rPr>
              <a:t>del</a:t>
            </a:r>
            <a:r>
              <a:rPr spc="-40" dirty="0">
                <a:latin typeface="MuktaMahee Regular" panose="020B0000000000000000" pitchFamily="34" charset="77"/>
                <a:cs typeface="MuktaMahee Regular" panose="020B0000000000000000" pitchFamily="34" charset="77"/>
              </a:rPr>
              <a:t> </a:t>
            </a:r>
            <a:r>
              <a:rPr spc="-20" dirty="0">
                <a:latin typeface="MuktaMahee Regular" panose="020B0000000000000000" pitchFamily="34" charset="77"/>
                <a:cs typeface="MuktaMahee Regular" panose="020B0000000000000000" pitchFamily="34" charset="77"/>
              </a:rPr>
              <a:t>PNRR</a:t>
            </a:r>
            <a:r>
              <a:rPr lang="it-IT" spc="-20" dirty="0">
                <a:latin typeface="MuktaMahee Regular" panose="020B0000000000000000" pitchFamily="34" charset="77"/>
                <a:cs typeface="MuktaMahee Regular" panose="020B0000000000000000" pitchFamily="34" charset="77"/>
              </a:rPr>
              <a:t>.</a:t>
            </a:r>
            <a:endParaRPr dirty="0">
              <a:latin typeface="MuktaMahee Regular" panose="020B0000000000000000" pitchFamily="34" charset="77"/>
              <a:cs typeface="MuktaMahee Regular" panose="020B0000000000000000" pitchFamily="34" charset="77"/>
            </a:endParaRPr>
          </a:p>
        </p:txBody>
      </p:sp>
      <p:sp>
        <p:nvSpPr>
          <p:cNvPr id="3" name="object 3"/>
          <p:cNvSpPr txBox="1">
            <a:spLocks noGrp="1"/>
          </p:cNvSpPr>
          <p:nvPr>
            <p:ph type="title"/>
          </p:nvPr>
        </p:nvSpPr>
        <p:spPr>
          <a:xfrm>
            <a:off x="2688780" y="611125"/>
            <a:ext cx="6814439"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chemeClr val="accent5">
                    <a:lumMod val="50000"/>
                  </a:schemeClr>
                </a:solidFill>
                <a:latin typeface="Calibri"/>
                <a:cs typeface="Calibri"/>
              </a:rPr>
              <a:t>Il</a:t>
            </a:r>
            <a:r>
              <a:rPr sz="2400" b="1" spc="-60" dirty="0">
                <a:solidFill>
                  <a:schemeClr val="accent5">
                    <a:lumMod val="50000"/>
                  </a:schemeClr>
                </a:solidFill>
                <a:latin typeface="Calibri"/>
                <a:cs typeface="Calibri"/>
              </a:rPr>
              <a:t> </a:t>
            </a:r>
            <a:r>
              <a:rPr sz="2400" b="1" dirty="0">
                <a:solidFill>
                  <a:schemeClr val="accent5">
                    <a:lumMod val="50000"/>
                  </a:schemeClr>
                </a:solidFill>
                <a:latin typeface="MuktaMahee Regular" panose="020B0000000000000000" pitchFamily="34" charset="77"/>
                <a:cs typeface="MuktaMahee Regular" panose="020B0000000000000000" pitchFamily="34" charset="77"/>
              </a:rPr>
              <a:t>quadro</a:t>
            </a:r>
            <a:r>
              <a:rPr sz="2400" b="1" spc="-95" dirty="0">
                <a:solidFill>
                  <a:schemeClr val="accent5">
                    <a:lumMod val="50000"/>
                  </a:schemeClr>
                </a:solidFill>
                <a:latin typeface="Calibri"/>
                <a:cs typeface="Calibri"/>
              </a:rPr>
              <a:t> </a:t>
            </a:r>
            <a:r>
              <a:rPr sz="2400" b="1" dirty="0">
                <a:solidFill>
                  <a:schemeClr val="accent5">
                    <a:lumMod val="50000"/>
                  </a:schemeClr>
                </a:solidFill>
                <a:latin typeface="Calibri"/>
                <a:cs typeface="Calibri"/>
              </a:rPr>
              <a:t>di</a:t>
            </a:r>
            <a:r>
              <a:rPr sz="2400" b="1" spc="-55" dirty="0">
                <a:solidFill>
                  <a:schemeClr val="accent5">
                    <a:lumMod val="50000"/>
                  </a:schemeClr>
                </a:solidFill>
                <a:latin typeface="Calibri"/>
                <a:cs typeface="Calibri"/>
              </a:rPr>
              <a:t> </a:t>
            </a:r>
            <a:r>
              <a:rPr sz="2400" b="1" dirty="0">
                <a:solidFill>
                  <a:schemeClr val="accent5">
                    <a:lumMod val="50000"/>
                  </a:schemeClr>
                </a:solidFill>
                <a:latin typeface="Calibri"/>
                <a:cs typeface="Calibri"/>
              </a:rPr>
              <a:t>finanza</a:t>
            </a:r>
            <a:r>
              <a:rPr sz="2400" b="1" spc="-35" dirty="0">
                <a:solidFill>
                  <a:schemeClr val="accent5">
                    <a:lumMod val="50000"/>
                  </a:schemeClr>
                </a:solidFill>
                <a:latin typeface="Calibri"/>
                <a:cs typeface="Calibri"/>
              </a:rPr>
              <a:t> </a:t>
            </a:r>
            <a:r>
              <a:rPr sz="2400" b="1" dirty="0">
                <a:solidFill>
                  <a:schemeClr val="accent5">
                    <a:lumMod val="50000"/>
                  </a:schemeClr>
                </a:solidFill>
                <a:latin typeface="Calibri"/>
                <a:cs typeface="Calibri"/>
              </a:rPr>
              <a:t>pubblica</a:t>
            </a:r>
            <a:r>
              <a:rPr sz="2400" b="1" spc="-40" dirty="0">
                <a:solidFill>
                  <a:schemeClr val="accent5">
                    <a:lumMod val="50000"/>
                  </a:schemeClr>
                </a:solidFill>
                <a:latin typeface="Calibri"/>
                <a:cs typeface="Calibri"/>
              </a:rPr>
              <a:t> </a:t>
            </a:r>
            <a:r>
              <a:rPr sz="2400" b="1" dirty="0">
                <a:solidFill>
                  <a:schemeClr val="accent5">
                    <a:lumMod val="50000"/>
                  </a:schemeClr>
                </a:solidFill>
                <a:latin typeface="Calibri"/>
                <a:cs typeface="Calibri"/>
              </a:rPr>
              <a:t>in</a:t>
            </a:r>
            <a:r>
              <a:rPr sz="2400" b="1" spc="-50" dirty="0">
                <a:solidFill>
                  <a:schemeClr val="accent5">
                    <a:lumMod val="50000"/>
                  </a:schemeClr>
                </a:solidFill>
                <a:latin typeface="Calibri"/>
                <a:cs typeface="Calibri"/>
              </a:rPr>
              <a:t> </a:t>
            </a:r>
            <a:r>
              <a:rPr sz="2400" b="1" dirty="0">
                <a:solidFill>
                  <a:schemeClr val="accent5">
                    <a:lumMod val="50000"/>
                  </a:schemeClr>
                </a:solidFill>
                <a:latin typeface="Calibri"/>
                <a:cs typeface="Calibri"/>
              </a:rPr>
              <a:t>cui</a:t>
            </a:r>
            <a:r>
              <a:rPr sz="2400" b="1" spc="-80" dirty="0">
                <a:solidFill>
                  <a:schemeClr val="accent5">
                    <a:lumMod val="50000"/>
                  </a:schemeClr>
                </a:solidFill>
                <a:latin typeface="Calibri"/>
                <a:cs typeface="Calibri"/>
              </a:rPr>
              <a:t> </a:t>
            </a:r>
            <a:r>
              <a:rPr sz="2400" b="1" spc="-10" dirty="0">
                <a:solidFill>
                  <a:schemeClr val="accent5">
                    <a:lumMod val="50000"/>
                  </a:schemeClr>
                </a:solidFill>
                <a:latin typeface="Calibri"/>
                <a:cs typeface="Calibri"/>
              </a:rPr>
              <a:t>calare</a:t>
            </a:r>
            <a:r>
              <a:rPr sz="2400" b="1" spc="-75" dirty="0">
                <a:solidFill>
                  <a:schemeClr val="accent5">
                    <a:lumMod val="50000"/>
                  </a:schemeClr>
                </a:solidFill>
                <a:latin typeface="Calibri"/>
                <a:cs typeface="Calibri"/>
              </a:rPr>
              <a:t> </a:t>
            </a:r>
            <a:r>
              <a:rPr sz="2400" b="1" dirty="0">
                <a:solidFill>
                  <a:schemeClr val="accent5">
                    <a:lumMod val="50000"/>
                  </a:schemeClr>
                </a:solidFill>
                <a:latin typeface="Calibri"/>
                <a:cs typeface="Calibri"/>
              </a:rPr>
              <a:t>le</a:t>
            </a:r>
            <a:r>
              <a:rPr sz="2400" b="1" spc="-35" dirty="0">
                <a:solidFill>
                  <a:schemeClr val="accent5">
                    <a:lumMod val="50000"/>
                  </a:schemeClr>
                </a:solidFill>
                <a:latin typeface="Calibri"/>
                <a:cs typeface="Calibri"/>
              </a:rPr>
              <a:t> </a:t>
            </a:r>
            <a:r>
              <a:rPr sz="2400" b="1" spc="-10" dirty="0">
                <a:solidFill>
                  <a:schemeClr val="accent5">
                    <a:lumMod val="50000"/>
                  </a:schemeClr>
                </a:solidFill>
                <a:latin typeface="Calibri"/>
                <a:cs typeface="Calibri"/>
              </a:rPr>
              <a:t>scelte</a:t>
            </a:r>
            <a:endParaRPr sz="2400" dirty="0">
              <a:solidFill>
                <a:schemeClr val="accent5">
                  <a:lumMod val="50000"/>
                </a:schemeClr>
              </a:solidFill>
              <a:latin typeface="Calibri"/>
              <a:cs typeface="Calibri"/>
            </a:endParaRPr>
          </a:p>
        </p:txBody>
      </p:sp>
      <p:pic>
        <p:nvPicPr>
          <p:cNvPr id="4" name="object 4"/>
          <p:cNvPicPr/>
          <p:nvPr/>
        </p:nvPicPr>
        <p:blipFill>
          <a:blip r:embed="rId2" cstate="print"/>
          <a:stretch>
            <a:fillRect/>
          </a:stretch>
        </p:blipFill>
        <p:spPr>
          <a:xfrm>
            <a:off x="6431279" y="1775460"/>
            <a:ext cx="5631180" cy="388874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5" name="Group 107"/>
          <p:cNvGrpSpPr>
            <a:grpSpLocks/>
          </p:cNvGrpSpPr>
          <p:nvPr/>
        </p:nvGrpSpPr>
        <p:grpSpPr bwMode="auto">
          <a:xfrm>
            <a:off x="1805542" y="390348"/>
            <a:ext cx="9141802" cy="5180015"/>
            <a:chOff x="899" y="581"/>
            <a:chExt cx="10304" cy="8159"/>
          </a:xfrm>
        </p:grpSpPr>
        <p:sp>
          <p:nvSpPr>
            <p:cNvPr id="2156" name="Freeform 108"/>
            <p:cNvSpPr>
              <a:spLocks/>
            </p:cNvSpPr>
            <p:nvPr/>
          </p:nvSpPr>
          <p:spPr bwMode="auto">
            <a:xfrm>
              <a:off x="1426" y="1929"/>
              <a:ext cx="9777" cy="5815"/>
            </a:xfrm>
            <a:custGeom>
              <a:avLst/>
              <a:gdLst/>
              <a:ahLst/>
              <a:cxnLst>
                <a:cxn ang="0">
                  <a:pos x="9685" y="0"/>
                </a:cxn>
                <a:cxn ang="0">
                  <a:pos x="93" y="0"/>
                </a:cxn>
                <a:cxn ang="0">
                  <a:pos x="57" y="8"/>
                </a:cxn>
                <a:cxn ang="0">
                  <a:pos x="27" y="28"/>
                </a:cxn>
                <a:cxn ang="0">
                  <a:pos x="8" y="57"/>
                </a:cxn>
                <a:cxn ang="0">
                  <a:pos x="0" y="93"/>
                </a:cxn>
                <a:cxn ang="0">
                  <a:pos x="0" y="5722"/>
                </a:cxn>
                <a:cxn ang="0">
                  <a:pos x="8" y="5758"/>
                </a:cxn>
                <a:cxn ang="0">
                  <a:pos x="27" y="5788"/>
                </a:cxn>
                <a:cxn ang="0">
                  <a:pos x="57" y="5807"/>
                </a:cxn>
                <a:cxn ang="0">
                  <a:pos x="93" y="5815"/>
                </a:cxn>
                <a:cxn ang="0">
                  <a:pos x="9685" y="5815"/>
                </a:cxn>
                <a:cxn ang="0">
                  <a:pos x="9720" y="5807"/>
                </a:cxn>
                <a:cxn ang="0">
                  <a:pos x="9750" y="5788"/>
                </a:cxn>
                <a:cxn ang="0">
                  <a:pos x="9770" y="5758"/>
                </a:cxn>
                <a:cxn ang="0">
                  <a:pos x="9777" y="5722"/>
                </a:cxn>
                <a:cxn ang="0">
                  <a:pos x="9777" y="93"/>
                </a:cxn>
                <a:cxn ang="0">
                  <a:pos x="9770" y="57"/>
                </a:cxn>
                <a:cxn ang="0">
                  <a:pos x="9750" y="28"/>
                </a:cxn>
                <a:cxn ang="0">
                  <a:pos x="9720" y="8"/>
                </a:cxn>
                <a:cxn ang="0">
                  <a:pos x="9685" y="0"/>
                </a:cxn>
              </a:cxnLst>
              <a:rect l="0" t="0" r="r" b="b"/>
              <a:pathLst>
                <a:path w="9777" h="5815">
                  <a:moveTo>
                    <a:pt x="9685" y="0"/>
                  </a:moveTo>
                  <a:lnTo>
                    <a:pt x="93" y="0"/>
                  </a:lnTo>
                  <a:lnTo>
                    <a:pt x="57" y="8"/>
                  </a:lnTo>
                  <a:lnTo>
                    <a:pt x="27" y="28"/>
                  </a:lnTo>
                  <a:lnTo>
                    <a:pt x="8" y="57"/>
                  </a:lnTo>
                  <a:lnTo>
                    <a:pt x="0" y="93"/>
                  </a:lnTo>
                  <a:lnTo>
                    <a:pt x="0" y="5722"/>
                  </a:lnTo>
                  <a:lnTo>
                    <a:pt x="8" y="5758"/>
                  </a:lnTo>
                  <a:lnTo>
                    <a:pt x="27" y="5788"/>
                  </a:lnTo>
                  <a:lnTo>
                    <a:pt x="57" y="5807"/>
                  </a:lnTo>
                  <a:lnTo>
                    <a:pt x="93" y="5815"/>
                  </a:lnTo>
                  <a:lnTo>
                    <a:pt x="9685" y="5815"/>
                  </a:lnTo>
                  <a:lnTo>
                    <a:pt x="9720" y="5807"/>
                  </a:lnTo>
                  <a:lnTo>
                    <a:pt x="9750" y="5788"/>
                  </a:lnTo>
                  <a:lnTo>
                    <a:pt x="9770" y="5758"/>
                  </a:lnTo>
                  <a:lnTo>
                    <a:pt x="9777" y="5722"/>
                  </a:lnTo>
                  <a:lnTo>
                    <a:pt x="9777" y="93"/>
                  </a:lnTo>
                  <a:lnTo>
                    <a:pt x="9770" y="57"/>
                  </a:lnTo>
                  <a:lnTo>
                    <a:pt x="9750" y="28"/>
                  </a:lnTo>
                  <a:lnTo>
                    <a:pt x="9720" y="8"/>
                  </a:lnTo>
                  <a:lnTo>
                    <a:pt x="9685" y="0"/>
                  </a:lnTo>
                  <a:close/>
                </a:path>
              </a:pathLst>
            </a:custGeom>
            <a:solidFill>
              <a:srgbClr val="107BC0">
                <a:alpha val="11998"/>
              </a:srgbClr>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57" name="Freeform 109"/>
            <p:cNvSpPr>
              <a:spLocks/>
            </p:cNvSpPr>
            <p:nvPr/>
          </p:nvSpPr>
          <p:spPr bwMode="auto">
            <a:xfrm>
              <a:off x="1064" y="8281"/>
              <a:ext cx="9766" cy="459"/>
            </a:xfrm>
            <a:custGeom>
              <a:avLst/>
              <a:gdLst/>
              <a:ahLst/>
              <a:cxnLst>
                <a:cxn ang="0">
                  <a:pos x="9755" y="0"/>
                </a:cxn>
                <a:cxn ang="0">
                  <a:pos x="12" y="0"/>
                </a:cxn>
                <a:cxn ang="0">
                  <a:pos x="0" y="11"/>
                </a:cxn>
                <a:cxn ang="0">
                  <a:pos x="0" y="447"/>
                </a:cxn>
                <a:cxn ang="0">
                  <a:pos x="12" y="459"/>
                </a:cxn>
                <a:cxn ang="0">
                  <a:pos x="9741" y="459"/>
                </a:cxn>
                <a:cxn ang="0">
                  <a:pos x="9755" y="459"/>
                </a:cxn>
                <a:cxn ang="0">
                  <a:pos x="9766" y="447"/>
                </a:cxn>
                <a:cxn ang="0">
                  <a:pos x="9766" y="11"/>
                </a:cxn>
                <a:cxn ang="0">
                  <a:pos x="9755" y="0"/>
                </a:cxn>
              </a:cxnLst>
              <a:rect l="0" t="0" r="r" b="b"/>
              <a:pathLst>
                <a:path w="9766" h="459">
                  <a:moveTo>
                    <a:pt x="9755" y="0"/>
                  </a:moveTo>
                  <a:lnTo>
                    <a:pt x="12" y="0"/>
                  </a:lnTo>
                  <a:lnTo>
                    <a:pt x="0" y="11"/>
                  </a:lnTo>
                  <a:lnTo>
                    <a:pt x="0" y="447"/>
                  </a:lnTo>
                  <a:lnTo>
                    <a:pt x="12" y="459"/>
                  </a:lnTo>
                  <a:lnTo>
                    <a:pt x="9741" y="459"/>
                  </a:lnTo>
                  <a:lnTo>
                    <a:pt x="9755" y="459"/>
                  </a:lnTo>
                  <a:lnTo>
                    <a:pt x="9766" y="447"/>
                  </a:lnTo>
                  <a:lnTo>
                    <a:pt x="9766" y="11"/>
                  </a:lnTo>
                  <a:lnTo>
                    <a:pt x="9755" y="0"/>
                  </a:lnTo>
                  <a:close/>
                </a:path>
              </a:pathLst>
            </a:custGeom>
            <a:solidFill>
              <a:srgbClr val="107BC0"/>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58" name="Line 110"/>
            <p:cNvSpPr>
              <a:spLocks noChangeShapeType="1"/>
            </p:cNvSpPr>
            <p:nvPr/>
          </p:nvSpPr>
          <p:spPr bwMode="auto">
            <a:xfrm>
              <a:off x="5917" y="2826"/>
              <a:ext cx="0" cy="0"/>
            </a:xfrm>
            <a:prstGeom prst="line">
              <a:avLst/>
            </a:prstGeom>
            <a:noFill/>
            <a:ln w="9423">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59" name="AutoShape 111"/>
            <p:cNvSpPr>
              <a:spLocks/>
            </p:cNvSpPr>
            <p:nvPr/>
          </p:nvSpPr>
          <p:spPr bwMode="auto">
            <a:xfrm>
              <a:off x="5872" y="2574"/>
              <a:ext cx="89" cy="316"/>
            </a:xfrm>
            <a:custGeom>
              <a:avLst/>
              <a:gdLst/>
              <a:ahLst/>
              <a:cxnLst>
                <a:cxn ang="0">
                  <a:pos x="89" y="239"/>
                </a:cxn>
                <a:cxn ang="0">
                  <a:pos x="0" y="239"/>
                </a:cxn>
                <a:cxn ang="0">
                  <a:pos x="44" y="316"/>
                </a:cxn>
                <a:cxn ang="0">
                  <a:pos x="89" y="239"/>
                </a:cxn>
                <a:cxn ang="0">
                  <a:pos x="89" y="77"/>
                </a:cxn>
                <a:cxn ang="0">
                  <a:pos x="44" y="0"/>
                </a:cxn>
                <a:cxn ang="0">
                  <a:pos x="0" y="77"/>
                </a:cxn>
                <a:cxn ang="0">
                  <a:pos x="89" y="77"/>
                </a:cxn>
              </a:cxnLst>
              <a:rect l="0" t="0" r="r" b="b"/>
              <a:pathLst>
                <a:path w="89" h="316">
                  <a:moveTo>
                    <a:pt x="89" y="239"/>
                  </a:moveTo>
                  <a:lnTo>
                    <a:pt x="0" y="239"/>
                  </a:lnTo>
                  <a:lnTo>
                    <a:pt x="44" y="316"/>
                  </a:lnTo>
                  <a:lnTo>
                    <a:pt x="89" y="239"/>
                  </a:lnTo>
                  <a:close/>
                  <a:moveTo>
                    <a:pt x="89" y="77"/>
                  </a:moveTo>
                  <a:lnTo>
                    <a:pt x="44" y="0"/>
                  </a:lnTo>
                  <a:lnTo>
                    <a:pt x="0" y="77"/>
                  </a:lnTo>
                  <a:lnTo>
                    <a:pt x="89" y="77"/>
                  </a:lnTo>
                  <a:close/>
                </a:path>
              </a:pathLst>
            </a:custGeom>
            <a:solidFill>
              <a:srgbClr val="004989"/>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60" name="Line 112"/>
            <p:cNvSpPr>
              <a:spLocks noChangeShapeType="1"/>
            </p:cNvSpPr>
            <p:nvPr/>
          </p:nvSpPr>
          <p:spPr bwMode="auto">
            <a:xfrm>
              <a:off x="1810" y="4237"/>
              <a:ext cx="8163" cy="0"/>
            </a:xfrm>
            <a:prstGeom prst="line">
              <a:avLst/>
            </a:prstGeom>
            <a:noFill/>
            <a:ln w="9423">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61" name="Line 113"/>
            <p:cNvSpPr>
              <a:spLocks noChangeShapeType="1"/>
            </p:cNvSpPr>
            <p:nvPr/>
          </p:nvSpPr>
          <p:spPr bwMode="auto">
            <a:xfrm>
              <a:off x="2246" y="4901"/>
              <a:ext cx="888" cy="0"/>
            </a:xfrm>
            <a:prstGeom prst="line">
              <a:avLst/>
            </a:prstGeom>
            <a:noFill/>
            <a:ln w="9423">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62" name="Line 114"/>
            <p:cNvSpPr>
              <a:spLocks noChangeShapeType="1"/>
            </p:cNvSpPr>
            <p:nvPr/>
          </p:nvSpPr>
          <p:spPr bwMode="auto">
            <a:xfrm>
              <a:off x="7284" y="4901"/>
              <a:ext cx="701" cy="0"/>
            </a:xfrm>
            <a:prstGeom prst="line">
              <a:avLst/>
            </a:prstGeom>
            <a:noFill/>
            <a:ln w="9423">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63" name="Line 115"/>
            <p:cNvSpPr>
              <a:spLocks noChangeShapeType="1"/>
            </p:cNvSpPr>
            <p:nvPr/>
          </p:nvSpPr>
          <p:spPr bwMode="auto">
            <a:xfrm>
              <a:off x="4110" y="4901"/>
              <a:ext cx="1014" cy="0"/>
            </a:xfrm>
            <a:prstGeom prst="line">
              <a:avLst/>
            </a:prstGeom>
            <a:noFill/>
            <a:ln w="9423">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64" name="Line 116"/>
            <p:cNvSpPr>
              <a:spLocks noChangeShapeType="1"/>
            </p:cNvSpPr>
            <p:nvPr/>
          </p:nvSpPr>
          <p:spPr bwMode="auto">
            <a:xfrm>
              <a:off x="2918" y="6454"/>
              <a:ext cx="1454" cy="0"/>
            </a:xfrm>
            <a:prstGeom prst="line">
              <a:avLst/>
            </a:prstGeom>
            <a:noFill/>
            <a:ln w="9423">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pic>
          <p:nvPicPr>
            <p:cNvPr id="2165" name="Picture 117"/>
            <p:cNvPicPr>
              <a:picLocks noChangeAspect="1" noChangeArrowheads="1"/>
            </p:cNvPicPr>
            <p:nvPr/>
          </p:nvPicPr>
          <p:blipFill>
            <a:blip r:embed="rId2" cstate="print"/>
            <a:srcRect/>
            <a:stretch>
              <a:fillRect/>
            </a:stretch>
          </p:blipFill>
          <p:spPr bwMode="auto">
            <a:xfrm>
              <a:off x="3877" y="2890"/>
              <a:ext cx="4080" cy="2319"/>
            </a:xfrm>
            <a:prstGeom prst="rect">
              <a:avLst/>
            </a:prstGeom>
            <a:noFill/>
            <a:ln w="9525">
              <a:noFill/>
              <a:miter lim="800000"/>
              <a:headEnd/>
              <a:tailEnd/>
            </a:ln>
          </p:spPr>
        </p:pic>
        <p:sp>
          <p:nvSpPr>
            <p:cNvPr id="2166" name="Freeform 118"/>
            <p:cNvSpPr>
              <a:spLocks/>
            </p:cNvSpPr>
            <p:nvPr/>
          </p:nvSpPr>
          <p:spPr bwMode="auto">
            <a:xfrm>
              <a:off x="4816" y="2285"/>
              <a:ext cx="2201" cy="281"/>
            </a:xfrm>
            <a:custGeom>
              <a:avLst/>
              <a:gdLst/>
              <a:ahLst/>
              <a:cxnLst>
                <a:cxn ang="0">
                  <a:pos x="2089" y="281"/>
                </a:cxn>
                <a:cxn ang="0">
                  <a:pos x="112" y="281"/>
                </a:cxn>
                <a:cxn ang="0">
                  <a:pos x="68" y="272"/>
                </a:cxn>
                <a:cxn ang="0">
                  <a:pos x="33" y="248"/>
                </a:cxn>
                <a:cxn ang="0">
                  <a:pos x="9" y="213"/>
                </a:cxn>
                <a:cxn ang="0">
                  <a:pos x="0" y="169"/>
                </a:cxn>
                <a:cxn ang="0">
                  <a:pos x="0" y="112"/>
                </a:cxn>
                <a:cxn ang="0">
                  <a:pos x="9" y="69"/>
                </a:cxn>
                <a:cxn ang="0">
                  <a:pos x="33" y="33"/>
                </a:cxn>
                <a:cxn ang="0">
                  <a:pos x="68" y="9"/>
                </a:cxn>
                <a:cxn ang="0">
                  <a:pos x="112" y="0"/>
                </a:cxn>
                <a:cxn ang="0">
                  <a:pos x="2089" y="0"/>
                </a:cxn>
                <a:cxn ang="0">
                  <a:pos x="2132" y="9"/>
                </a:cxn>
                <a:cxn ang="0">
                  <a:pos x="2168" y="33"/>
                </a:cxn>
                <a:cxn ang="0">
                  <a:pos x="2192" y="69"/>
                </a:cxn>
                <a:cxn ang="0">
                  <a:pos x="2201" y="112"/>
                </a:cxn>
                <a:cxn ang="0">
                  <a:pos x="2201" y="169"/>
                </a:cxn>
                <a:cxn ang="0">
                  <a:pos x="2192" y="213"/>
                </a:cxn>
                <a:cxn ang="0">
                  <a:pos x="2168" y="248"/>
                </a:cxn>
                <a:cxn ang="0">
                  <a:pos x="2132" y="272"/>
                </a:cxn>
                <a:cxn ang="0">
                  <a:pos x="2089" y="281"/>
                </a:cxn>
              </a:cxnLst>
              <a:rect l="0" t="0" r="r" b="b"/>
              <a:pathLst>
                <a:path w="2201" h="281">
                  <a:moveTo>
                    <a:pt x="2089" y="281"/>
                  </a:moveTo>
                  <a:lnTo>
                    <a:pt x="112" y="281"/>
                  </a:lnTo>
                  <a:lnTo>
                    <a:pt x="68" y="272"/>
                  </a:lnTo>
                  <a:lnTo>
                    <a:pt x="33" y="248"/>
                  </a:lnTo>
                  <a:lnTo>
                    <a:pt x="9" y="213"/>
                  </a:lnTo>
                  <a:lnTo>
                    <a:pt x="0" y="169"/>
                  </a:lnTo>
                  <a:lnTo>
                    <a:pt x="0" y="112"/>
                  </a:lnTo>
                  <a:lnTo>
                    <a:pt x="9" y="69"/>
                  </a:lnTo>
                  <a:lnTo>
                    <a:pt x="33" y="33"/>
                  </a:lnTo>
                  <a:lnTo>
                    <a:pt x="68" y="9"/>
                  </a:lnTo>
                  <a:lnTo>
                    <a:pt x="112" y="0"/>
                  </a:lnTo>
                  <a:lnTo>
                    <a:pt x="2089" y="0"/>
                  </a:lnTo>
                  <a:lnTo>
                    <a:pt x="2132" y="9"/>
                  </a:lnTo>
                  <a:lnTo>
                    <a:pt x="2168" y="33"/>
                  </a:lnTo>
                  <a:lnTo>
                    <a:pt x="2192" y="69"/>
                  </a:lnTo>
                  <a:lnTo>
                    <a:pt x="2201" y="112"/>
                  </a:lnTo>
                  <a:lnTo>
                    <a:pt x="2201" y="169"/>
                  </a:lnTo>
                  <a:lnTo>
                    <a:pt x="2192" y="213"/>
                  </a:lnTo>
                  <a:lnTo>
                    <a:pt x="2168" y="248"/>
                  </a:lnTo>
                  <a:lnTo>
                    <a:pt x="2132" y="272"/>
                  </a:lnTo>
                  <a:lnTo>
                    <a:pt x="2089" y="281"/>
                  </a:lnTo>
                  <a:close/>
                </a:path>
              </a:pathLst>
            </a:custGeom>
            <a:noFill/>
            <a:ln w="18860">
              <a:solidFill>
                <a:srgbClr val="107BC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167" name="Line 119"/>
            <p:cNvSpPr>
              <a:spLocks noChangeShapeType="1"/>
            </p:cNvSpPr>
            <p:nvPr/>
          </p:nvSpPr>
          <p:spPr bwMode="auto">
            <a:xfrm>
              <a:off x="1810" y="4456"/>
              <a:ext cx="0" cy="0"/>
            </a:xfrm>
            <a:prstGeom prst="line">
              <a:avLst/>
            </a:prstGeom>
            <a:noFill/>
            <a:ln w="9423">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68" name="Freeform 120"/>
            <p:cNvSpPr>
              <a:spLocks/>
            </p:cNvSpPr>
            <p:nvPr/>
          </p:nvSpPr>
          <p:spPr bwMode="auto">
            <a:xfrm>
              <a:off x="1765" y="4443"/>
              <a:ext cx="89" cy="77"/>
            </a:xfrm>
            <a:custGeom>
              <a:avLst/>
              <a:gdLst/>
              <a:ahLst/>
              <a:cxnLst>
                <a:cxn ang="0">
                  <a:pos x="89" y="0"/>
                </a:cxn>
                <a:cxn ang="0">
                  <a:pos x="0" y="0"/>
                </a:cxn>
                <a:cxn ang="0">
                  <a:pos x="44" y="77"/>
                </a:cxn>
                <a:cxn ang="0">
                  <a:pos x="89" y="0"/>
                </a:cxn>
              </a:cxnLst>
              <a:rect l="0" t="0" r="r" b="b"/>
              <a:pathLst>
                <a:path w="89" h="77">
                  <a:moveTo>
                    <a:pt x="89" y="0"/>
                  </a:moveTo>
                  <a:lnTo>
                    <a:pt x="0" y="0"/>
                  </a:lnTo>
                  <a:lnTo>
                    <a:pt x="44" y="77"/>
                  </a:lnTo>
                  <a:lnTo>
                    <a:pt x="89" y="0"/>
                  </a:lnTo>
                  <a:close/>
                </a:path>
              </a:pathLst>
            </a:custGeom>
            <a:solidFill>
              <a:srgbClr val="004989"/>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69" name="Line 121"/>
            <p:cNvSpPr>
              <a:spLocks noChangeShapeType="1"/>
            </p:cNvSpPr>
            <p:nvPr/>
          </p:nvSpPr>
          <p:spPr bwMode="auto">
            <a:xfrm>
              <a:off x="3645" y="4456"/>
              <a:ext cx="0" cy="0"/>
            </a:xfrm>
            <a:prstGeom prst="line">
              <a:avLst/>
            </a:prstGeom>
            <a:noFill/>
            <a:ln w="9423">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70" name="Freeform 122"/>
            <p:cNvSpPr>
              <a:spLocks/>
            </p:cNvSpPr>
            <p:nvPr/>
          </p:nvSpPr>
          <p:spPr bwMode="auto">
            <a:xfrm>
              <a:off x="3600" y="4443"/>
              <a:ext cx="89" cy="77"/>
            </a:xfrm>
            <a:custGeom>
              <a:avLst/>
              <a:gdLst/>
              <a:ahLst/>
              <a:cxnLst>
                <a:cxn ang="0">
                  <a:pos x="88" y="0"/>
                </a:cxn>
                <a:cxn ang="0">
                  <a:pos x="0" y="0"/>
                </a:cxn>
                <a:cxn ang="0">
                  <a:pos x="44" y="77"/>
                </a:cxn>
                <a:cxn ang="0">
                  <a:pos x="88" y="0"/>
                </a:cxn>
              </a:cxnLst>
              <a:rect l="0" t="0" r="r" b="b"/>
              <a:pathLst>
                <a:path w="89" h="77">
                  <a:moveTo>
                    <a:pt x="88" y="0"/>
                  </a:moveTo>
                  <a:lnTo>
                    <a:pt x="0" y="0"/>
                  </a:lnTo>
                  <a:lnTo>
                    <a:pt x="44" y="77"/>
                  </a:lnTo>
                  <a:lnTo>
                    <a:pt x="88" y="0"/>
                  </a:lnTo>
                  <a:close/>
                </a:path>
              </a:pathLst>
            </a:custGeom>
            <a:solidFill>
              <a:srgbClr val="004989"/>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71" name="Line 123"/>
            <p:cNvSpPr>
              <a:spLocks noChangeShapeType="1"/>
            </p:cNvSpPr>
            <p:nvPr/>
          </p:nvSpPr>
          <p:spPr bwMode="auto">
            <a:xfrm>
              <a:off x="2918" y="6612"/>
              <a:ext cx="0" cy="0"/>
            </a:xfrm>
            <a:prstGeom prst="line">
              <a:avLst/>
            </a:prstGeom>
            <a:noFill/>
            <a:ln w="9423">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72" name="Freeform 124"/>
            <p:cNvSpPr>
              <a:spLocks/>
            </p:cNvSpPr>
            <p:nvPr/>
          </p:nvSpPr>
          <p:spPr bwMode="auto">
            <a:xfrm>
              <a:off x="2873" y="6598"/>
              <a:ext cx="89" cy="77"/>
            </a:xfrm>
            <a:custGeom>
              <a:avLst/>
              <a:gdLst/>
              <a:ahLst/>
              <a:cxnLst>
                <a:cxn ang="0">
                  <a:pos x="89" y="0"/>
                </a:cxn>
                <a:cxn ang="0">
                  <a:pos x="0" y="0"/>
                </a:cxn>
                <a:cxn ang="0">
                  <a:pos x="45" y="77"/>
                </a:cxn>
                <a:cxn ang="0">
                  <a:pos x="89" y="0"/>
                </a:cxn>
              </a:cxnLst>
              <a:rect l="0" t="0" r="r" b="b"/>
              <a:pathLst>
                <a:path w="89" h="77">
                  <a:moveTo>
                    <a:pt x="89" y="0"/>
                  </a:moveTo>
                  <a:lnTo>
                    <a:pt x="0" y="0"/>
                  </a:lnTo>
                  <a:lnTo>
                    <a:pt x="45" y="77"/>
                  </a:lnTo>
                  <a:lnTo>
                    <a:pt x="89" y="0"/>
                  </a:lnTo>
                  <a:close/>
                </a:path>
              </a:pathLst>
            </a:custGeom>
            <a:solidFill>
              <a:srgbClr val="004989"/>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73" name="Line 125"/>
            <p:cNvSpPr>
              <a:spLocks noChangeShapeType="1"/>
            </p:cNvSpPr>
            <p:nvPr/>
          </p:nvSpPr>
          <p:spPr bwMode="auto">
            <a:xfrm>
              <a:off x="4964" y="7134"/>
              <a:ext cx="0" cy="0"/>
            </a:xfrm>
            <a:prstGeom prst="line">
              <a:avLst/>
            </a:prstGeom>
            <a:noFill/>
            <a:ln w="9423">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74" name="Freeform 126"/>
            <p:cNvSpPr>
              <a:spLocks/>
            </p:cNvSpPr>
            <p:nvPr/>
          </p:nvSpPr>
          <p:spPr bwMode="auto">
            <a:xfrm>
              <a:off x="4951" y="7090"/>
              <a:ext cx="77" cy="89"/>
            </a:xfrm>
            <a:custGeom>
              <a:avLst/>
              <a:gdLst/>
              <a:ahLst/>
              <a:cxnLst>
                <a:cxn ang="0">
                  <a:pos x="0" y="0"/>
                </a:cxn>
                <a:cxn ang="0">
                  <a:pos x="0" y="89"/>
                </a:cxn>
                <a:cxn ang="0">
                  <a:pos x="77" y="44"/>
                </a:cxn>
                <a:cxn ang="0">
                  <a:pos x="0" y="0"/>
                </a:cxn>
              </a:cxnLst>
              <a:rect l="0" t="0" r="r" b="b"/>
              <a:pathLst>
                <a:path w="77" h="89">
                  <a:moveTo>
                    <a:pt x="0" y="0"/>
                  </a:moveTo>
                  <a:lnTo>
                    <a:pt x="0" y="89"/>
                  </a:lnTo>
                  <a:lnTo>
                    <a:pt x="77" y="44"/>
                  </a:lnTo>
                  <a:lnTo>
                    <a:pt x="0" y="0"/>
                  </a:lnTo>
                  <a:close/>
                </a:path>
              </a:pathLst>
            </a:custGeom>
            <a:solidFill>
              <a:srgbClr val="004989"/>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75" name="Line 127"/>
            <p:cNvSpPr>
              <a:spLocks noChangeShapeType="1"/>
            </p:cNvSpPr>
            <p:nvPr/>
          </p:nvSpPr>
          <p:spPr bwMode="auto">
            <a:xfrm>
              <a:off x="4372" y="6612"/>
              <a:ext cx="0" cy="0"/>
            </a:xfrm>
            <a:prstGeom prst="line">
              <a:avLst/>
            </a:prstGeom>
            <a:noFill/>
            <a:ln w="9423">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76" name="Freeform 128"/>
            <p:cNvSpPr>
              <a:spLocks/>
            </p:cNvSpPr>
            <p:nvPr/>
          </p:nvSpPr>
          <p:spPr bwMode="auto">
            <a:xfrm>
              <a:off x="4327" y="6598"/>
              <a:ext cx="89" cy="77"/>
            </a:xfrm>
            <a:custGeom>
              <a:avLst/>
              <a:gdLst/>
              <a:ahLst/>
              <a:cxnLst>
                <a:cxn ang="0">
                  <a:pos x="89" y="0"/>
                </a:cxn>
                <a:cxn ang="0">
                  <a:pos x="0" y="0"/>
                </a:cxn>
                <a:cxn ang="0">
                  <a:pos x="44" y="77"/>
                </a:cxn>
                <a:cxn ang="0">
                  <a:pos x="89" y="0"/>
                </a:cxn>
              </a:cxnLst>
              <a:rect l="0" t="0" r="r" b="b"/>
              <a:pathLst>
                <a:path w="89" h="77">
                  <a:moveTo>
                    <a:pt x="89" y="0"/>
                  </a:moveTo>
                  <a:lnTo>
                    <a:pt x="0" y="0"/>
                  </a:lnTo>
                  <a:lnTo>
                    <a:pt x="44" y="77"/>
                  </a:lnTo>
                  <a:lnTo>
                    <a:pt x="89" y="0"/>
                  </a:lnTo>
                  <a:close/>
                </a:path>
              </a:pathLst>
            </a:custGeom>
            <a:solidFill>
              <a:srgbClr val="004989"/>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77" name="Line 129"/>
            <p:cNvSpPr>
              <a:spLocks noChangeShapeType="1"/>
            </p:cNvSpPr>
            <p:nvPr/>
          </p:nvSpPr>
          <p:spPr bwMode="auto">
            <a:xfrm>
              <a:off x="3645" y="6612"/>
              <a:ext cx="0" cy="0"/>
            </a:xfrm>
            <a:prstGeom prst="line">
              <a:avLst/>
            </a:prstGeom>
            <a:noFill/>
            <a:ln w="9423">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78" name="Freeform 130"/>
            <p:cNvSpPr>
              <a:spLocks/>
            </p:cNvSpPr>
            <p:nvPr/>
          </p:nvSpPr>
          <p:spPr bwMode="auto">
            <a:xfrm>
              <a:off x="3600" y="6598"/>
              <a:ext cx="89" cy="77"/>
            </a:xfrm>
            <a:custGeom>
              <a:avLst/>
              <a:gdLst/>
              <a:ahLst/>
              <a:cxnLst>
                <a:cxn ang="0">
                  <a:pos x="88" y="0"/>
                </a:cxn>
                <a:cxn ang="0">
                  <a:pos x="0" y="0"/>
                </a:cxn>
                <a:cxn ang="0">
                  <a:pos x="44" y="77"/>
                </a:cxn>
                <a:cxn ang="0">
                  <a:pos x="88" y="0"/>
                </a:cxn>
              </a:cxnLst>
              <a:rect l="0" t="0" r="r" b="b"/>
              <a:pathLst>
                <a:path w="89" h="77">
                  <a:moveTo>
                    <a:pt x="88" y="0"/>
                  </a:moveTo>
                  <a:lnTo>
                    <a:pt x="0" y="0"/>
                  </a:lnTo>
                  <a:lnTo>
                    <a:pt x="44" y="77"/>
                  </a:lnTo>
                  <a:lnTo>
                    <a:pt x="88" y="0"/>
                  </a:lnTo>
                  <a:close/>
                </a:path>
              </a:pathLst>
            </a:custGeom>
            <a:solidFill>
              <a:srgbClr val="004989"/>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79" name="Line 131"/>
            <p:cNvSpPr>
              <a:spLocks noChangeShapeType="1"/>
            </p:cNvSpPr>
            <p:nvPr/>
          </p:nvSpPr>
          <p:spPr bwMode="auto">
            <a:xfrm>
              <a:off x="4709" y="7134"/>
              <a:ext cx="0" cy="0"/>
            </a:xfrm>
            <a:prstGeom prst="line">
              <a:avLst/>
            </a:prstGeom>
            <a:noFill/>
            <a:ln w="9423">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80" name="Line 132"/>
            <p:cNvSpPr>
              <a:spLocks noChangeShapeType="1"/>
            </p:cNvSpPr>
            <p:nvPr/>
          </p:nvSpPr>
          <p:spPr bwMode="auto">
            <a:xfrm>
              <a:off x="8368" y="4456"/>
              <a:ext cx="0" cy="0"/>
            </a:xfrm>
            <a:prstGeom prst="line">
              <a:avLst/>
            </a:prstGeom>
            <a:noFill/>
            <a:ln w="9423">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81" name="Freeform 133"/>
            <p:cNvSpPr>
              <a:spLocks/>
            </p:cNvSpPr>
            <p:nvPr/>
          </p:nvSpPr>
          <p:spPr bwMode="auto">
            <a:xfrm>
              <a:off x="8324" y="4443"/>
              <a:ext cx="89" cy="77"/>
            </a:xfrm>
            <a:custGeom>
              <a:avLst/>
              <a:gdLst/>
              <a:ahLst/>
              <a:cxnLst>
                <a:cxn ang="0">
                  <a:pos x="89" y="0"/>
                </a:cxn>
                <a:cxn ang="0">
                  <a:pos x="0" y="0"/>
                </a:cxn>
                <a:cxn ang="0">
                  <a:pos x="44" y="77"/>
                </a:cxn>
                <a:cxn ang="0">
                  <a:pos x="89" y="0"/>
                </a:cxn>
              </a:cxnLst>
              <a:rect l="0" t="0" r="r" b="b"/>
              <a:pathLst>
                <a:path w="89" h="77">
                  <a:moveTo>
                    <a:pt x="89" y="0"/>
                  </a:moveTo>
                  <a:lnTo>
                    <a:pt x="0" y="0"/>
                  </a:lnTo>
                  <a:lnTo>
                    <a:pt x="44" y="77"/>
                  </a:lnTo>
                  <a:lnTo>
                    <a:pt x="89" y="0"/>
                  </a:lnTo>
                  <a:close/>
                </a:path>
              </a:pathLst>
            </a:custGeom>
            <a:solidFill>
              <a:srgbClr val="004989"/>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82" name="Line 134"/>
            <p:cNvSpPr>
              <a:spLocks noChangeShapeType="1"/>
            </p:cNvSpPr>
            <p:nvPr/>
          </p:nvSpPr>
          <p:spPr bwMode="auto">
            <a:xfrm>
              <a:off x="9973" y="4456"/>
              <a:ext cx="0" cy="0"/>
            </a:xfrm>
            <a:prstGeom prst="line">
              <a:avLst/>
            </a:prstGeom>
            <a:noFill/>
            <a:ln w="9423">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83" name="Freeform 135"/>
            <p:cNvSpPr>
              <a:spLocks/>
            </p:cNvSpPr>
            <p:nvPr/>
          </p:nvSpPr>
          <p:spPr bwMode="auto">
            <a:xfrm>
              <a:off x="9928" y="4443"/>
              <a:ext cx="89" cy="77"/>
            </a:xfrm>
            <a:custGeom>
              <a:avLst/>
              <a:gdLst/>
              <a:ahLst/>
              <a:cxnLst>
                <a:cxn ang="0">
                  <a:pos x="89" y="0"/>
                </a:cxn>
                <a:cxn ang="0">
                  <a:pos x="0" y="0"/>
                </a:cxn>
                <a:cxn ang="0">
                  <a:pos x="44" y="77"/>
                </a:cxn>
                <a:cxn ang="0">
                  <a:pos x="89" y="0"/>
                </a:cxn>
              </a:cxnLst>
              <a:rect l="0" t="0" r="r" b="b"/>
              <a:pathLst>
                <a:path w="89" h="77">
                  <a:moveTo>
                    <a:pt x="89" y="0"/>
                  </a:moveTo>
                  <a:lnTo>
                    <a:pt x="0" y="0"/>
                  </a:lnTo>
                  <a:lnTo>
                    <a:pt x="44" y="77"/>
                  </a:lnTo>
                  <a:lnTo>
                    <a:pt x="89" y="0"/>
                  </a:lnTo>
                  <a:close/>
                </a:path>
              </a:pathLst>
            </a:custGeom>
            <a:solidFill>
              <a:srgbClr val="004989"/>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84" name="Line 136"/>
            <p:cNvSpPr>
              <a:spLocks noChangeShapeType="1"/>
            </p:cNvSpPr>
            <p:nvPr/>
          </p:nvSpPr>
          <p:spPr bwMode="auto">
            <a:xfrm>
              <a:off x="8368" y="6612"/>
              <a:ext cx="0" cy="0"/>
            </a:xfrm>
            <a:prstGeom prst="line">
              <a:avLst/>
            </a:prstGeom>
            <a:noFill/>
            <a:ln w="9423">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85" name="Freeform 137"/>
            <p:cNvSpPr>
              <a:spLocks/>
            </p:cNvSpPr>
            <p:nvPr/>
          </p:nvSpPr>
          <p:spPr bwMode="auto">
            <a:xfrm>
              <a:off x="8324" y="6598"/>
              <a:ext cx="89" cy="77"/>
            </a:xfrm>
            <a:custGeom>
              <a:avLst/>
              <a:gdLst/>
              <a:ahLst/>
              <a:cxnLst>
                <a:cxn ang="0">
                  <a:pos x="89" y="0"/>
                </a:cxn>
                <a:cxn ang="0">
                  <a:pos x="0" y="0"/>
                </a:cxn>
                <a:cxn ang="0">
                  <a:pos x="44" y="77"/>
                </a:cxn>
                <a:cxn ang="0">
                  <a:pos x="89" y="0"/>
                </a:cxn>
              </a:cxnLst>
              <a:rect l="0" t="0" r="r" b="b"/>
              <a:pathLst>
                <a:path w="89" h="77">
                  <a:moveTo>
                    <a:pt x="89" y="0"/>
                  </a:moveTo>
                  <a:lnTo>
                    <a:pt x="0" y="0"/>
                  </a:lnTo>
                  <a:lnTo>
                    <a:pt x="44" y="77"/>
                  </a:lnTo>
                  <a:lnTo>
                    <a:pt x="89" y="0"/>
                  </a:lnTo>
                  <a:close/>
                </a:path>
              </a:pathLst>
            </a:custGeom>
            <a:solidFill>
              <a:srgbClr val="004989"/>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86" name="Line 138"/>
            <p:cNvSpPr>
              <a:spLocks noChangeShapeType="1"/>
            </p:cNvSpPr>
            <p:nvPr/>
          </p:nvSpPr>
          <p:spPr bwMode="auto">
            <a:xfrm>
              <a:off x="6912" y="6612"/>
              <a:ext cx="0" cy="0"/>
            </a:xfrm>
            <a:prstGeom prst="line">
              <a:avLst/>
            </a:prstGeom>
            <a:noFill/>
            <a:ln w="9423">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87" name="Freeform 139"/>
            <p:cNvSpPr>
              <a:spLocks/>
            </p:cNvSpPr>
            <p:nvPr/>
          </p:nvSpPr>
          <p:spPr bwMode="auto">
            <a:xfrm>
              <a:off x="6867" y="6598"/>
              <a:ext cx="89" cy="77"/>
            </a:xfrm>
            <a:custGeom>
              <a:avLst/>
              <a:gdLst/>
              <a:ahLst/>
              <a:cxnLst>
                <a:cxn ang="0">
                  <a:pos x="88" y="0"/>
                </a:cxn>
                <a:cxn ang="0">
                  <a:pos x="0" y="0"/>
                </a:cxn>
                <a:cxn ang="0">
                  <a:pos x="44" y="77"/>
                </a:cxn>
                <a:cxn ang="0">
                  <a:pos x="88" y="0"/>
                </a:cxn>
              </a:cxnLst>
              <a:rect l="0" t="0" r="r" b="b"/>
              <a:pathLst>
                <a:path w="89" h="77">
                  <a:moveTo>
                    <a:pt x="88" y="0"/>
                  </a:moveTo>
                  <a:lnTo>
                    <a:pt x="0" y="0"/>
                  </a:lnTo>
                  <a:lnTo>
                    <a:pt x="44" y="77"/>
                  </a:lnTo>
                  <a:lnTo>
                    <a:pt x="88" y="0"/>
                  </a:lnTo>
                  <a:close/>
                </a:path>
              </a:pathLst>
            </a:custGeom>
            <a:solidFill>
              <a:srgbClr val="004989"/>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pic>
          <p:nvPicPr>
            <p:cNvPr id="2188" name="Picture 140"/>
            <p:cNvPicPr>
              <a:picLocks noChangeAspect="1" noChangeArrowheads="1"/>
            </p:cNvPicPr>
            <p:nvPr/>
          </p:nvPicPr>
          <p:blipFill>
            <a:blip r:embed="rId3" cstate="print"/>
            <a:srcRect/>
            <a:stretch>
              <a:fillRect/>
            </a:stretch>
          </p:blipFill>
          <p:spPr bwMode="auto">
            <a:xfrm>
              <a:off x="3593" y="4665"/>
              <a:ext cx="101" cy="101"/>
            </a:xfrm>
            <a:prstGeom prst="rect">
              <a:avLst/>
            </a:prstGeom>
            <a:noFill/>
            <a:ln w="9525">
              <a:noFill/>
              <a:miter lim="800000"/>
              <a:headEnd/>
              <a:tailEnd/>
            </a:ln>
          </p:spPr>
        </p:pic>
        <p:sp>
          <p:nvSpPr>
            <p:cNvPr id="2189" name="AutoShape 141"/>
            <p:cNvSpPr>
              <a:spLocks/>
            </p:cNvSpPr>
            <p:nvPr/>
          </p:nvSpPr>
          <p:spPr bwMode="auto">
            <a:xfrm>
              <a:off x="3284" y="4598"/>
              <a:ext cx="722" cy="606"/>
            </a:xfrm>
            <a:custGeom>
              <a:avLst/>
              <a:gdLst/>
              <a:ahLst/>
              <a:cxnLst>
                <a:cxn ang="0">
                  <a:pos x="100" y="480"/>
                </a:cxn>
                <a:cxn ang="0">
                  <a:pos x="125" y="452"/>
                </a:cxn>
                <a:cxn ang="0">
                  <a:pos x="125" y="339"/>
                </a:cxn>
                <a:cxn ang="0">
                  <a:pos x="100" y="328"/>
                </a:cxn>
                <a:cxn ang="0">
                  <a:pos x="125" y="251"/>
                </a:cxn>
                <a:cxn ang="0">
                  <a:pos x="137" y="516"/>
                </a:cxn>
                <a:cxn ang="0">
                  <a:pos x="161" y="504"/>
                </a:cxn>
                <a:cxn ang="0">
                  <a:pos x="161" y="392"/>
                </a:cxn>
                <a:cxn ang="0">
                  <a:pos x="137" y="364"/>
                </a:cxn>
                <a:cxn ang="0">
                  <a:pos x="161" y="303"/>
                </a:cxn>
                <a:cxn ang="0">
                  <a:pos x="137" y="215"/>
                </a:cxn>
                <a:cxn ang="0">
                  <a:pos x="198" y="540"/>
                </a:cxn>
                <a:cxn ang="0">
                  <a:pos x="198" y="427"/>
                </a:cxn>
                <a:cxn ang="0">
                  <a:pos x="174" y="416"/>
                </a:cxn>
                <a:cxn ang="0">
                  <a:pos x="198" y="339"/>
                </a:cxn>
                <a:cxn ang="0">
                  <a:pos x="174" y="251"/>
                </a:cxn>
                <a:cxn ang="0">
                  <a:pos x="198" y="240"/>
                </a:cxn>
                <a:cxn ang="0">
                  <a:pos x="235" y="480"/>
                </a:cxn>
                <a:cxn ang="0">
                  <a:pos x="210" y="452"/>
                </a:cxn>
                <a:cxn ang="0">
                  <a:pos x="235" y="392"/>
                </a:cxn>
                <a:cxn ang="0">
                  <a:pos x="210" y="303"/>
                </a:cxn>
                <a:cxn ang="0">
                  <a:pos x="235" y="276"/>
                </a:cxn>
                <a:cxn ang="0">
                  <a:pos x="512" y="516"/>
                </a:cxn>
                <a:cxn ang="0">
                  <a:pos x="487" y="504"/>
                </a:cxn>
                <a:cxn ang="0">
                  <a:pos x="512" y="427"/>
                </a:cxn>
                <a:cxn ang="0">
                  <a:pos x="487" y="339"/>
                </a:cxn>
                <a:cxn ang="0">
                  <a:pos x="512" y="328"/>
                </a:cxn>
                <a:cxn ang="0">
                  <a:pos x="512" y="215"/>
                </a:cxn>
                <a:cxn ang="0">
                  <a:pos x="524" y="540"/>
                </a:cxn>
                <a:cxn ang="0">
                  <a:pos x="548" y="480"/>
                </a:cxn>
                <a:cxn ang="0">
                  <a:pos x="524" y="392"/>
                </a:cxn>
                <a:cxn ang="0">
                  <a:pos x="548" y="364"/>
                </a:cxn>
                <a:cxn ang="0">
                  <a:pos x="548" y="251"/>
                </a:cxn>
                <a:cxn ang="0">
                  <a:pos x="524" y="240"/>
                </a:cxn>
                <a:cxn ang="0">
                  <a:pos x="585" y="516"/>
                </a:cxn>
                <a:cxn ang="0">
                  <a:pos x="561" y="427"/>
                </a:cxn>
                <a:cxn ang="0">
                  <a:pos x="585" y="416"/>
                </a:cxn>
                <a:cxn ang="0">
                  <a:pos x="585" y="303"/>
                </a:cxn>
                <a:cxn ang="0">
                  <a:pos x="561" y="276"/>
                </a:cxn>
                <a:cxn ang="0">
                  <a:pos x="585" y="215"/>
                </a:cxn>
                <a:cxn ang="0">
                  <a:pos x="597" y="480"/>
                </a:cxn>
                <a:cxn ang="0">
                  <a:pos x="622" y="452"/>
                </a:cxn>
                <a:cxn ang="0">
                  <a:pos x="622" y="339"/>
                </a:cxn>
                <a:cxn ang="0">
                  <a:pos x="597" y="328"/>
                </a:cxn>
                <a:cxn ang="0">
                  <a:pos x="622" y="251"/>
                </a:cxn>
                <a:cxn ang="0">
                  <a:pos x="717" y="585"/>
                </a:cxn>
                <a:cxn ang="0">
                  <a:pos x="666" y="156"/>
                </a:cxn>
                <a:cxn ang="0">
                  <a:pos x="647" y="585"/>
                </a:cxn>
                <a:cxn ang="0">
                  <a:pos x="462" y="150"/>
                </a:cxn>
                <a:cxn ang="0">
                  <a:pos x="541" y="63"/>
                </a:cxn>
                <a:cxn ang="0">
                  <a:pos x="441" y="585"/>
                </a:cxn>
                <a:cxn ang="0">
                  <a:pos x="398" y="493"/>
                </a:cxn>
                <a:cxn ang="0">
                  <a:pos x="361" y="456"/>
                </a:cxn>
                <a:cxn ang="0">
                  <a:pos x="361" y="436"/>
                </a:cxn>
                <a:cxn ang="0">
                  <a:pos x="281" y="171"/>
                </a:cxn>
                <a:cxn ang="0">
                  <a:pos x="260" y="4"/>
                </a:cxn>
                <a:cxn ang="0">
                  <a:pos x="75" y="585"/>
                </a:cxn>
                <a:cxn ang="0">
                  <a:pos x="260" y="63"/>
                </a:cxn>
                <a:cxn ang="0">
                  <a:pos x="55" y="158"/>
                </a:cxn>
                <a:cxn ang="0">
                  <a:pos x="0" y="600"/>
                </a:cxn>
              </a:cxnLst>
              <a:rect l="0" t="0" r="r" b="b"/>
              <a:pathLst>
                <a:path w="722" h="606">
                  <a:moveTo>
                    <a:pt x="125" y="516"/>
                  </a:moveTo>
                  <a:lnTo>
                    <a:pt x="100" y="516"/>
                  </a:lnTo>
                  <a:lnTo>
                    <a:pt x="100" y="540"/>
                  </a:lnTo>
                  <a:lnTo>
                    <a:pt x="125" y="540"/>
                  </a:lnTo>
                  <a:lnTo>
                    <a:pt x="125" y="516"/>
                  </a:lnTo>
                  <a:close/>
                  <a:moveTo>
                    <a:pt x="125" y="480"/>
                  </a:moveTo>
                  <a:lnTo>
                    <a:pt x="100" y="480"/>
                  </a:lnTo>
                  <a:lnTo>
                    <a:pt x="100" y="504"/>
                  </a:lnTo>
                  <a:lnTo>
                    <a:pt x="125" y="504"/>
                  </a:lnTo>
                  <a:lnTo>
                    <a:pt x="125" y="480"/>
                  </a:lnTo>
                  <a:close/>
                  <a:moveTo>
                    <a:pt x="125" y="427"/>
                  </a:moveTo>
                  <a:lnTo>
                    <a:pt x="100" y="427"/>
                  </a:lnTo>
                  <a:lnTo>
                    <a:pt x="100" y="452"/>
                  </a:lnTo>
                  <a:lnTo>
                    <a:pt x="125" y="452"/>
                  </a:lnTo>
                  <a:lnTo>
                    <a:pt x="125" y="427"/>
                  </a:lnTo>
                  <a:close/>
                  <a:moveTo>
                    <a:pt x="125" y="392"/>
                  </a:moveTo>
                  <a:lnTo>
                    <a:pt x="100" y="392"/>
                  </a:lnTo>
                  <a:lnTo>
                    <a:pt x="100" y="416"/>
                  </a:lnTo>
                  <a:lnTo>
                    <a:pt x="125" y="416"/>
                  </a:lnTo>
                  <a:lnTo>
                    <a:pt x="125" y="392"/>
                  </a:lnTo>
                  <a:close/>
                  <a:moveTo>
                    <a:pt x="125" y="339"/>
                  </a:moveTo>
                  <a:lnTo>
                    <a:pt x="100" y="339"/>
                  </a:lnTo>
                  <a:lnTo>
                    <a:pt x="100" y="364"/>
                  </a:lnTo>
                  <a:lnTo>
                    <a:pt x="125" y="364"/>
                  </a:lnTo>
                  <a:lnTo>
                    <a:pt x="125" y="339"/>
                  </a:lnTo>
                  <a:close/>
                  <a:moveTo>
                    <a:pt x="125" y="303"/>
                  </a:moveTo>
                  <a:lnTo>
                    <a:pt x="100" y="303"/>
                  </a:lnTo>
                  <a:lnTo>
                    <a:pt x="100" y="328"/>
                  </a:lnTo>
                  <a:lnTo>
                    <a:pt x="125" y="328"/>
                  </a:lnTo>
                  <a:lnTo>
                    <a:pt x="125" y="303"/>
                  </a:lnTo>
                  <a:close/>
                  <a:moveTo>
                    <a:pt x="125" y="251"/>
                  </a:moveTo>
                  <a:lnTo>
                    <a:pt x="100" y="251"/>
                  </a:lnTo>
                  <a:lnTo>
                    <a:pt x="100" y="276"/>
                  </a:lnTo>
                  <a:lnTo>
                    <a:pt x="125" y="276"/>
                  </a:lnTo>
                  <a:lnTo>
                    <a:pt x="125" y="251"/>
                  </a:lnTo>
                  <a:close/>
                  <a:moveTo>
                    <a:pt x="125" y="215"/>
                  </a:moveTo>
                  <a:lnTo>
                    <a:pt x="100" y="215"/>
                  </a:lnTo>
                  <a:lnTo>
                    <a:pt x="100" y="240"/>
                  </a:lnTo>
                  <a:lnTo>
                    <a:pt x="125" y="240"/>
                  </a:lnTo>
                  <a:lnTo>
                    <a:pt x="125" y="215"/>
                  </a:lnTo>
                  <a:close/>
                  <a:moveTo>
                    <a:pt x="161" y="516"/>
                  </a:moveTo>
                  <a:lnTo>
                    <a:pt x="137" y="516"/>
                  </a:lnTo>
                  <a:lnTo>
                    <a:pt x="137" y="540"/>
                  </a:lnTo>
                  <a:lnTo>
                    <a:pt x="161" y="540"/>
                  </a:lnTo>
                  <a:lnTo>
                    <a:pt x="161" y="516"/>
                  </a:lnTo>
                  <a:close/>
                  <a:moveTo>
                    <a:pt x="161" y="480"/>
                  </a:moveTo>
                  <a:lnTo>
                    <a:pt x="137" y="480"/>
                  </a:lnTo>
                  <a:lnTo>
                    <a:pt x="137" y="504"/>
                  </a:lnTo>
                  <a:lnTo>
                    <a:pt x="161" y="504"/>
                  </a:lnTo>
                  <a:lnTo>
                    <a:pt x="161" y="480"/>
                  </a:lnTo>
                  <a:close/>
                  <a:moveTo>
                    <a:pt x="161" y="427"/>
                  </a:moveTo>
                  <a:lnTo>
                    <a:pt x="137" y="427"/>
                  </a:lnTo>
                  <a:lnTo>
                    <a:pt x="137" y="452"/>
                  </a:lnTo>
                  <a:lnTo>
                    <a:pt x="161" y="452"/>
                  </a:lnTo>
                  <a:lnTo>
                    <a:pt x="161" y="427"/>
                  </a:lnTo>
                  <a:close/>
                  <a:moveTo>
                    <a:pt x="161" y="392"/>
                  </a:moveTo>
                  <a:lnTo>
                    <a:pt x="137" y="392"/>
                  </a:lnTo>
                  <a:lnTo>
                    <a:pt x="137" y="416"/>
                  </a:lnTo>
                  <a:lnTo>
                    <a:pt x="161" y="416"/>
                  </a:lnTo>
                  <a:lnTo>
                    <a:pt x="161" y="392"/>
                  </a:lnTo>
                  <a:close/>
                  <a:moveTo>
                    <a:pt x="161" y="339"/>
                  </a:moveTo>
                  <a:lnTo>
                    <a:pt x="137" y="339"/>
                  </a:lnTo>
                  <a:lnTo>
                    <a:pt x="137" y="364"/>
                  </a:lnTo>
                  <a:lnTo>
                    <a:pt x="161" y="364"/>
                  </a:lnTo>
                  <a:lnTo>
                    <a:pt x="161" y="339"/>
                  </a:lnTo>
                  <a:close/>
                  <a:moveTo>
                    <a:pt x="161" y="303"/>
                  </a:moveTo>
                  <a:lnTo>
                    <a:pt x="137" y="303"/>
                  </a:lnTo>
                  <a:lnTo>
                    <a:pt x="137" y="328"/>
                  </a:lnTo>
                  <a:lnTo>
                    <a:pt x="161" y="328"/>
                  </a:lnTo>
                  <a:lnTo>
                    <a:pt x="161" y="303"/>
                  </a:lnTo>
                  <a:close/>
                  <a:moveTo>
                    <a:pt x="161" y="251"/>
                  </a:moveTo>
                  <a:lnTo>
                    <a:pt x="137" y="251"/>
                  </a:lnTo>
                  <a:lnTo>
                    <a:pt x="137" y="276"/>
                  </a:lnTo>
                  <a:lnTo>
                    <a:pt x="161" y="276"/>
                  </a:lnTo>
                  <a:lnTo>
                    <a:pt x="161" y="251"/>
                  </a:lnTo>
                  <a:close/>
                  <a:moveTo>
                    <a:pt x="161" y="215"/>
                  </a:moveTo>
                  <a:lnTo>
                    <a:pt x="137" y="215"/>
                  </a:lnTo>
                  <a:lnTo>
                    <a:pt x="137" y="240"/>
                  </a:lnTo>
                  <a:lnTo>
                    <a:pt x="161" y="240"/>
                  </a:lnTo>
                  <a:lnTo>
                    <a:pt x="161" y="215"/>
                  </a:lnTo>
                  <a:close/>
                  <a:moveTo>
                    <a:pt x="198" y="516"/>
                  </a:moveTo>
                  <a:lnTo>
                    <a:pt x="174" y="516"/>
                  </a:lnTo>
                  <a:lnTo>
                    <a:pt x="174" y="540"/>
                  </a:lnTo>
                  <a:lnTo>
                    <a:pt x="198" y="540"/>
                  </a:lnTo>
                  <a:lnTo>
                    <a:pt x="198" y="516"/>
                  </a:lnTo>
                  <a:close/>
                  <a:moveTo>
                    <a:pt x="198" y="480"/>
                  </a:moveTo>
                  <a:lnTo>
                    <a:pt x="174" y="480"/>
                  </a:lnTo>
                  <a:lnTo>
                    <a:pt x="174" y="504"/>
                  </a:lnTo>
                  <a:lnTo>
                    <a:pt x="198" y="504"/>
                  </a:lnTo>
                  <a:lnTo>
                    <a:pt x="198" y="480"/>
                  </a:lnTo>
                  <a:close/>
                  <a:moveTo>
                    <a:pt x="198" y="427"/>
                  </a:moveTo>
                  <a:lnTo>
                    <a:pt x="174" y="427"/>
                  </a:lnTo>
                  <a:lnTo>
                    <a:pt x="174" y="452"/>
                  </a:lnTo>
                  <a:lnTo>
                    <a:pt x="198" y="452"/>
                  </a:lnTo>
                  <a:lnTo>
                    <a:pt x="198" y="427"/>
                  </a:lnTo>
                  <a:close/>
                  <a:moveTo>
                    <a:pt x="198" y="392"/>
                  </a:moveTo>
                  <a:lnTo>
                    <a:pt x="174" y="392"/>
                  </a:lnTo>
                  <a:lnTo>
                    <a:pt x="174" y="416"/>
                  </a:lnTo>
                  <a:lnTo>
                    <a:pt x="198" y="416"/>
                  </a:lnTo>
                  <a:lnTo>
                    <a:pt x="198" y="392"/>
                  </a:lnTo>
                  <a:close/>
                  <a:moveTo>
                    <a:pt x="198" y="339"/>
                  </a:moveTo>
                  <a:lnTo>
                    <a:pt x="174" y="339"/>
                  </a:lnTo>
                  <a:lnTo>
                    <a:pt x="174" y="364"/>
                  </a:lnTo>
                  <a:lnTo>
                    <a:pt x="198" y="364"/>
                  </a:lnTo>
                  <a:lnTo>
                    <a:pt x="198" y="339"/>
                  </a:lnTo>
                  <a:close/>
                  <a:moveTo>
                    <a:pt x="198" y="303"/>
                  </a:moveTo>
                  <a:lnTo>
                    <a:pt x="174" y="303"/>
                  </a:lnTo>
                  <a:lnTo>
                    <a:pt x="174" y="328"/>
                  </a:lnTo>
                  <a:lnTo>
                    <a:pt x="198" y="328"/>
                  </a:lnTo>
                  <a:lnTo>
                    <a:pt x="198" y="303"/>
                  </a:lnTo>
                  <a:close/>
                  <a:moveTo>
                    <a:pt x="198" y="251"/>
                  </a:moveTo>
                  <a:lnTo>
                    <a:pt x="174" y="251"/>
                  </a:lnTo>
                  <a:lnTo>
                    <a:pt x="174" y="276"/>
                  </a:lnTo>
                  <a:lnTo>
                    <a:pt x="198" y="276"/>
                  </a:lnTo>
                  <a:lnTo>
                    <a:pt x="198" y="251"/>
                  </a:lnTo>
                  <a:close/>
                  <a:moveTo>
                    <a:pt x="198" y="215"/>
                  </a:moveTo>
                  <a:lnTo>
                    <a:pt x="174" y="215"/>
                  </a:lnTo>
                  <a:lnTo>
                    <a:pt x="174" y="240"/>
                  </a:lnTo>
                  <a:lnTo>
                    <a:pt x="198" y="240"/>
                  </a:lnTo>
                  <a:lnTo>
                    <a:pt x="198" y="215"/>
                  </a:lnTo>
                  <a:close/>
                  <a:moveTo>
                    <a:pt x="235" y="516"/>
                  </a:moveTo>
                  <a:lnTo>
                    <a:pt x="210" y="516"/>
                  </a:lnTo>
                  <a:lnTo>
                    <a:pt x="210" y="540"/>
                  </a:lnTo>
                  <a:lnTo>
                    <a:pt x="235" y="540"/>
                  </a:lnTo>
                  <a:lnTo>
                    <a:pt x="235" y="516"/>
                  </a:lnTo>
                  <a:close/>
                  <a:moveTo>
                    <a:pt x="235" y="480"/>
                  </a:moveTo>
                  <a:lnTo>
                    <a:pt x="210" y="480"/>
                  </a:lnTo>
                  <a:lnTo>
                    <a:pt x="210" y="504"/>
                  </a:lnTo>
                  <a:lnTo>
                    <a:pt x="235" y="504"/>
                  </a:lnTo>
                  <a:lnTo>
                    <a:pt x="235" y="480"/>
                  </a:lnTo>
                  <a:close/>
                  <a:moveTo>
                    <a:pt x="235" y="427"/>
                  </a:moveTo>
                  <a:lnTo>
                    <a:pt x="210" y="427"/>
                  </a:lnTo>
                  <a:lnTo>
                    <a:pt x="210" y="452"/>
                  </a:lnTo>
                  <a:lnTo>
                    <a:pt x="235" y="452"/>
                  </a:lnTo>
                  <a:lnTo>
                    <a:pt x="235" y="427"/>
                  </a:lnTo>
                  <a:close/>
                  <a:moveTo>
                    <a:pt x="235" y="392"/>
                  </a:moveTo>
                  <a:lnTo>
                    <a:pt x="210" y="392"/>
                  </a:lnTo>
                  <a:lnTo>
                    <a:pt x="210" y="416"/>
                  </a:lnTo>
                  <a:lnTo>
                    <a:pt x="235" y="416"/>
                  </a:lnTo>
                  <a:lnTo>
                    <a:pt x="235" y="392"/>
                  </a:lnTo>
                  <a:close/>
                  <a:moveTo>
                    <a:pt x="235" y="339"/>
                  </a:moveTo>
                  <a:lnTo>
                    <a:pt x="210" y="339"/>
                  </a:lnTo>
                  <a:lnTo>
                    <a:pt x="210" y="364"/>
                  </a:lnTo>
                  <a:lnTo>
                    <a:pt x="235" y="364"/>
                  </a:lnTo>
                  <a:lnTo>
                    <a:pt x="235" y="339"/>
                  </a:lnTo>
                  <a:close/>
                  <a:moveTo>
                    <a:pt x="235" y="303"/>
                  </a:moveTo>
                  <a:lnTo>
                    <a:pt x="210" y="303"/>
                  </a:lnTo>
                  <a:lnTo>
                    <a:pt x="210" y="328"/>
                  </a:lnTo>
                  <a:lnTo>
                    <a:pt x="235" y="328"/>
                  </a:lnTo>
                  <a:lnTo>
                    <a:pt x="235" y="303"/>
                  </a:lnTo>
                  <a:close/>
                  <a:moveTo>
                    <a:pt x="235" y="251"/>
                  </a:moveTo>
                  <a:lnTo>
                    <a:pt x="210" y="251"/>
                  </a:lnTo>
                  <a:lnTo>
                    <a:pt x="210" y="276"/>
                  </a:lnTo>
                  <a:lnTo>
                    <a:pt x="235" y="276"/>
                  </a:lnTo>
                  <a:lnTo>
                    <a:pt x="235" y="251"/>
                  </a:lnTo>
                  <a:close/>
                  <a:moveTo>
                    <a:pt x="235" y="215"/>
                  </a:moveTo>
                  <a:lnTo>
                    <a:pt x="210" y="215"/>
                  </a:lnTo>
                  <a:lnTo>
                    <a:pt x="210" y="240"/>
                  </a:lnTo>
                  <a:lnTo>
                    <a:pt x="235" y="240"/>
                  </a:lnTo>
                  <a:lnTo>
                    <a:pt x="235" y="215"/>
                  </a:lnTo>
                  <a:close/>
                  <a:moveTo>
                    <a:pt x="512" y="516"/>
                  </a:moveTo>
                  <a:lnTo>
                    <a:pt x="487" y="516"/>
                  </a:lnTo>
                  <a:lnTo>
                    <a:pt x="487" y="540"/>
                  </a:lnTo>
                  <a:lnTo>
                    <a:pt x="512" y="540"/>
                  </a:lnTo>
                  <a:lnTo>
                    <a:pt x="512" y="516"/>
                  </a:lnTo>
                  <a:close/>
                  <a:moveTo>
                    <a:pt x="512" y="480"/>
                  </a:moveTo>
                  <a:lnTo>
                    <a:pt x="487" y="480"/>
                  </a:lnTo>
                  <a:lnTo>
                    <a:pt x="487" y="504"/>
                  </a:lnTo>
                  <a:lnTo>
                    <a:pt x="512" y="504"/>
                  </a:lnTo>
                  <a:lnTo>
                    <a:pt x="512" y="480"/>
                  </a:lnTo>
                  <a:close/>
                  <a:moveTo>
                    <a:pt x="512" y="427"/>
                  </a:moveTo>
                  <a:lnTo>
                    <a:pt x="487" y="427"/>
                  </a:lnTo>
                  <a:lnTo>
                    <a:pt x="487" y="452"/>
                  </a:lnTo>
                  <a:lnTo>
                    <a:pt x="512" y="452"/>
                  </a:lnTo>
                  <a:lnTo>
                    <a:pt x="512" y="427"/>
                  </a:lnTo>
                  <a:close/>
                  <a:moveTo>
                    <a:pt x="512" y="392"/>
                  </a:moveTo>
                  <a:lnTo>
                    <a:pt x="487" y="392"/>
                  </a:lnTo>
                  <a:lnTo>
                    <a:pt x="487" y="416"/>
                  </a:lnTo>
                  <a:lnTo>
                    <a:pt x="512" y="416"/>
                  </a:lnTo>
                  <a:lnTo>
                    <a:pt x="512" y="392"/>
                  </a:lnTo>
                  <a:close/>
                  <a:moveTo>
                    <a:pt x="512" y="339"/>
                  </a:moveTo>
                  <a:lnTo>
                    <a:pt x="487" y="339"/>
                  </a:lnTo>
                  <a:lnTo>
                    <a:pt x="487" y="364"/>
                  </a:lnTo>
                  <a:lnTo>
                    <a:pt x="512" y="364"/>
                  </a:lnTo>
                  <a:lnTo>
                    <a:pt x="512" y="339"/>
                  </a:lnTo>
                  <a:close/>
                  <a:moveTo>
                    <a:pt x="512" y="303"/>
                  </a:moveTo>
                  <a:lnTo>
                    <a:pt x="487" y="303"/>
                  </a:lnTo>
                  <a:lnTo>
                    <a:pt x="487" y="328"/>
                  </a:lnTo>
                  <a:lnTo>
                    <a:pt x="512" y="328"/>
                  </a:lnTo>
                  <a:lnTo>
                    <a:pt x="512" y="303"/>
                  </a:lnTo>
                  <a:close/>
                  <a:moveTo>
                    <a:pt x="512" y="251"/>
                  </a:moveTo>
                  <a:lnTo>
                    <a:pt x="487" y="251"/>
                  </a:lnTo>
                  <a:lnTo>
                    <a:pt x="487" y="276"/>
                  </a:lnTo>
                  <a:lnTo>
                    <a:pt x="512" y="276"/>
                  </a:lnTo>
                  <a:lnTo>
                    <a:pt x="512" y="251"/>
                  </a:lnTo>
                  <a:close/>
                  <a:moveTo>
                    <a:pt x="512" y="215"/>
                  </a:moveTo>
                  <a:lnTo>
                    <a:pt x="487" y="215"/>
                  </a:lnTo>
                  <a:lnTo>
                    <a:pt x="487" y="240"/>
                  </a:lnTo>
                  <a:lnTo>
                    <a:pt x="512" y="240"/>
                  </a:lnTo>
                  <a:lnTo>
                    <a:pt x="512" y="215"/>
                  </a:lnTo>
                  <a:close/>
                  <a:moveTo>
                    <a:pt x="548" y="516"/>
                  </a:moveTo>
                  <a:lnTo>
                    <a:pt x="524" y="516"/>
                  </a:lnTo>
                  <a:lnTo>
                    <a:pt x="524" y="540"/>
                  </a:lnTo>
                  <a:lnTo>
                    <a:pt x="548" y="540"/>
                  </a:lnTo>
                  <a:lnTo>
                    <a:pt x="548" y="516"/>
                  </a:lnTo>
                  <a:close/>
                  <a:moveTo>
                    <a:pt x="548" y="480"/>
                  </a:moveTo>
                  <a:lnTo>
                    <a:pt x="524" y="480"/>
                  </a:lnTo>
                  <a:lnTo>
                    <a:pt x="524" y="504"/>
                  </a:lnTo>
                  <a:lnTo>
                    <a:pt x="548" y="504"/>
                  </a:lnTo>
                  <a:lnTo>
                    <a:pt x="548" y="480"/>
                  </a:lnTo>
                  <a:close/>
                  <a:moveTo>
                    <a:pt x="548" y="427"/>
                  </a:moveTo>
                  <a:lnTo>
                    <a:pt x="524" y="427"/>
                  </a:lnTo>
                  <a:lnTo>
                    <a:pt x="524" y="452"/>
                  </a:lnTo>
                  <a:lnTo>
                    <a:pt x="548" y="452"/>
                  </a:lnTo>
                  <a:lnTo>
                    <a:pt x="548" y="427"/>
                  </a:lnTo>
                  <a:close/>
                  <a:moveTo>
                    <a:pt x="548" y="392"/>
                  </a:moveTo>
                  <a:lnTo>
                    <a:pt x="524" y="392"/>
                  </a:lnTo>
                  <a:lnTo>
                    <a:pt x="524" y="416"/>
                  </a:lnTo>
                  <a:lnTo>
                    <a:pt x="548" y="416"/>
                  </a:lnTo>
                  <a:lnTo>
                    <a:pt x="548" y="392"/>
                  </a:lnTo>
                  <a:close/>
                  <a:moveTo>
                    <a:pt x="548" y="339"/>
                  </a:moveTo>
                  <a:lnTo>
                    <a:pt x="524" y="339"/>
                  </a:lnTo>
                  <a:lnTo>
                    <a:pt x="524" y="364"/>
                  </a:lnTo>
                  <a:lnTo>
                    <a:pt x="548" y="364"/>
                  </a:lnTo>
                  <a:lnTo>
                    <a:pt x="548" y="339"/>
                  </a:lnTo>
                  <a:close/>
                  <a:moveTo>
                    <a:pt x="548" y="303"/>
                  </a:moveTo>
                  <a:lnTo>
                    <a:pt x="524" y="303"/>
                  </a:lnTo>
                  <a:lnTo>
                    <a:pt x="524" y="328"/>
                  </a:lnTo>
                  <a:lnTo>
                    <a:pt x="548" y="328"/>
                  </a:lnTo>
                  <a:lnTo>
                    <a:pt x="548" y="303"/>
                  </a:lnTo>
                  <a:close/>
                  <a:moveTo>
                    <a:pt x="548" y="251"/>
                  </a:moveTo>
                  <a:lnTo>
                    <a:pt x="524" y="251"/>
                  </a:lnTo>
                  <a:lnTo>
                    <a:pt x="524" y="276"/>
                  </a:lnTo>
                  <a:lnTo>
                    <a:pt x="548" y="276"/>
                  </a:lnTo>
                  <a:lnTo>
                    <a:pt x="548" y="251"/>
                  </a:lnTo>
                  <a:close/>
                  <a:moveTo>
                    <a:pt x="548" y="215"/>
                  </a:moveTo>
                  <a:lnTo>
                    <a:pt x="524" y="215"/>
                  </a:lnTo>
                  <a:lnTo>
                    <a:pt x="524" y="240"/>
                  </a:lnTo>
                  <a:lnTo>
                    <a:pt x="548" y="240"/>
                  </a:lnTo>
                  <a:lnTo>
                    <a:pt x="548" y="215"/>
                  </a:lnTo>
                  <a:close/>
                  <a:moveTo>
                    <a:pt x="585" y="516"/>
                  </a:moveTo>
                  <a:lnTo>
                    <a:pt x="561" y="516"/>
                  </a:lnTo>
                  <a:lnTo>
                    <a:pt x="561" y="540"/>
                  </a:lnTo>
                  <a:lnTo>
                    <a:pt x="585" y="540"/>
                  </a:lnTo>
                  <a:lnTo>
                    <a:pt x="585" y="516"/>
                  </a:lnTo>
                  <a:close/>
                  <a:moveTo>
                    <a:pt x="585" y="480"/>
                  </a:moveTo>
                  <a:lnTo>
                    <a:pt x="561" y="480"/>
                  </a:lnTo>
                  <a:lnTo>
                    <a:pt x="561" y="504"/>
                  </a:lnTo>
                  <a:lnTo>
                    <a:pt x="585" y="504"/>
                  </a:lnTo>
                  <a:lnTo>
                    <a:pt x="585" y="480"/>
                  </a:lnTo>
                  <a:close/>
                  <a:moveTo>
                    <a:pt x="585" y="427"/>
                  </a:moveTo>
                  <a:lnTo>
                    <a:pt x="561" y="427"/>
                  </a:lnTo>
                  <a:lnTo>
                    <a:pt x="561" y="452"/>
                  </a:lnTo>
                  <a:lnTo>
                    <a:pt x="585" y="452"/>
                  </a:lnTo>
                  <a:lnTo>
                    <a:pt x="585" y="427"/>
                  </a:lnTo>
                  <a:close/>
                  <a:moveTo>
                    <a:pt x="585" y="392"/>
                  </a:moveTo>
                  <a:lnTo>
                    <a:pt x="561" y="392"/>
                  </a:lnTo>
                  <a:lnTo>
                    <a:pt x="561" y="416"/>
                  </a:lnTo>
                  <a:lnTo>
                    <a:pt x="585" y="416"/>
                  </a:lnTo>
                  <a:lnTo>
                    <a:pt x="585" y="392"/>
                  </a:lnTo>
                  <a:close/>
                  <a:moveTo>
                    <a:pt x="585" y="339"/>
                  </a:moveTo>
                  <a:lnTo>
                    <a:pt x="561" y="339"/>
                  </a:lnTo>
                  <a:lnTo>
                    <a:pt x="561" y="364"/>
                  </a:lnTo>
                  <a:lnTo>
                    <a:pt x="585" y="364"/>
                  </a:lnTo>
                  <a:lnTo>
                    <a:pt x="585" y="339"/>
                  </a:lnTo>
                  <a:close/>
                  <a:moveTo>
                    <a:pt x="585" y="303"/>
                  </a:moveTo>
                  <a:lnTo>
                    <a:pt x="561" y="303"/>
                  </a:lnTo>
                  <a:lnTo>
                    <a:pt x="561" y="328"/>
                  </a:lnTo>
                  <a:lnTo>
                    <a:pt x="585" y="328"/>
                  </a:lnTo>
                  <a:lnTo>
                    <a:pt x="585" y="303"/>
                  </a:lnTo>
                  <a:close/>
                  <a:moveTo>
                    <a:pt x="585" y="251"/>
                  </a:moveTo>
                  <a:lnTo>
                    <a:pt x="561" y="251"/>
                  </a:lnTo>
                  <a:lnTo>
                    <a:pt x="561" y="276"/>
                  </a:lnTo>
                  <a:lnTo>
                    <a:pt x="585" y="276"/>
                  </a:lnTo>
                  <a:lnTo>
                    <a:pt x="585" y="251"/>
                  </a:lnTo>
                  <a:close/>
                  <a:moveTo>
                    <a:pt x="585" y="215"/>
                  </a:moveTo>
                  <a:lnTo>
                    <a:pt x="561" y="215"/>
                  </a:lnTo>
                  <a:lnTo>
                    <a:pt x="561" y="240"/>
                  </a:lnTo>
                  <a:lnTo>
                    <a:pt x="585" y="240"/>
                  </a:lnTo>
                  <a:lnTo>
                    <a:pt x="585" y="215"/>
                  </a:lnTo>
                  <a:close/>
                  <a:moveTo>
                    <a:pt x="622" y="516"/>
                  </a:moveTo>
                  <a:lnTo>
                    <a:pt x="597" y="516"/>
                  </a:lnTo>
                  <a:lnTo>
                    <a:pt x="597" y="540"/>
                  </a:lnTo>
                  <a:lnTo>
                    <a:pt x="622" y="540"/>
                  </a:lnTo>
                  <a:lnTo>
                    <a:pt x="622" y="516"/>
                  </a:lnTo>
                  <a:close/>
                  <a:moveTo>
                    <a:pt x="622" y="480"/>
                  </a:moveTo>
                  <a:lnTo>
                    <a:pt x="597" y="480"/>
                  </a:lnTo>
                  <a:lnTo>
                    <a:pt x="597" y="504"/>
                  </a:lnTo>
                  <a:lnTo>
                    <a:pt x="622" y="504"/>
                  </a:lnTo>
                  <a:lnTo>
                    <a:pt x="622" y="480"/>
                  </a:lnTo>
                  <a:close/>
                  <a:moveTo>
                    <a:pt x="622" y="427"/>
                  </a:moveTo>
                  <a:lnTo>
                    <a:pt x="597" y="427"/>
                  </a:lnTo>
                  <a:lnTo>
                    <a:pt x="597" y="452"/>
                  </a:lnTo>
                  <a:lnTo>
                    <a:pt x="622" y="452"/>
                  </a:lnTo>
                  <a:lnTo>
                    <a:pt x="622" y="427"/>
                  </a:lnTo>
                  <a:close/>
                  <a:moveTo>
                    <a:pt x="622" y="392"/>
                  </a:moveTo>
                  <a:lnTo>
                    <a:pt x="597" y="392"/>
                  </a:lnTo>
                  <a:lnTo>
                    <a:pt x="597" y="416"/>
                  </a:lnTo>
                  <a:lnTo>
                    <a:pt x="622" y="416"/>
                  </a:lnTo>
                  <a:lnTo>
                    <a:pt x="622" y="392"/>
                  </a:lnTo>
                  <a:close/>
                  <a:moveTo>
                    <a:pt x="622" y="339"/>
                  </a:moveTo>
                  <a:lnTo>
                    <a:pt x="597" y="339"/>
                  </a:lnTo>
                  <a:lnTo>
                    <a:pt x="597" y="364"/>
                  </a:lnTo>
                  <a:lnTo>
                    <a:pt x="622" y="364"/>
                  </a:lnTo>
                  <a:lnTo>
                    <a:pt x="622" y="339"/>
                  </a:lnTo>
                  <a:close/>
                  <a:moveTo>
                    <a:pt x="622" y="303"/>
                  </a:moveTo>
                  <a:lnTo>
                    <a:pt x="597" y="303"/>
                  </a:lnTo>
                  <a:lnTo>
                    <a:pt x="597" y="328"/>
                  </a:lnTo>
                  <a:lnTo>
                    <a:pt x="622" y="328"/>
                  </a:lnTo>
                  <a:lnTo>
                    <a:pt x="622" y="303"/>
                  </a:lnTo>
                  <a:close/>
                  <a:moveTo>
                    <a:pt x="622" y="251"/>
                  </a:moveTo>
                  <a:lnTo>
                    <a:pt x="597" y="251"/>
                  </a:lnTo>
                  <a:lnTo>
                    <a:pt x="597" y="276"/>
                  </a:lnTo>
                  <a:lnTo>
                    <a:pt x="622" y="276"/>
                  </a:lnTo>
                  <a:lnTo>
                    <a:pt x="622" y="251"/>
                  </a:lnTo>
                  <a:close/>
                  <a:moveTo>
                    <a:pt x="622" y="215"/>
                  </a:moveTo>
                  <a:lnTo>
                    <a:pt x="597" y="215"/>
                  </a:lnTo>
                  <a:lnTo>
                    <a:pt x="597" y="240"/>
                  </a:lnTo>
                  <a:lnTo>
                    <a:pt x="622" y="240"/>
                  </a:lnTo>
                  <a:lnTo>
                    <a:pt x="622" y="215"/>
                  </a:lnTo>
                  <a:close/>
                  <a:moveTo>
                    <a:pt x="722" y="589"/>
                  </a:moveTo>
                  <a:lnTo>
                    <a:pt x="717" y="585"/>
                  </a:lnTo>
                  <a:lnTo>
                    <a:pt x="668" y="585"/>
                  </a:lnTo>
                  <a:lnTo>
                    <a:pt x="668" y="171"/>
                  </a:lnTo>
                  <a:lnTo>
                    <a:pt x="668" y="160"/>
                  </a:lnTo>
                  <a:lnTo>
                    <a:pt x="667" y="159"/>
                  </a:lnTo>
                  <a:lnTo>
                    <a:pt x="667" y="158"/>
                  </a:lnTo>
                  <a:lnTo>
                    <a:pt x="666" y="156"/>
                  </a:lnTo>
                  <a:lnTo>
                    <a:pt x="665" y="154"/>
                  </a:lnTo>
                  <a:lnTo>
                    <a:pt x="664" y="153"/>
                  </a:lnTo>
                  <a:lnTo>
                    <a:pt x="661" y="150"/>
                  </a:lnTo>
                  <a:lnTo>
                    <a:pt x="647" y="140"/>
                  </a:lnTo>
                  <a:lnTo>
                    <a:pt x="647" y="171"/>
                  </a:lnTo>
                  <a:lnTo>
                    <a:pt x="647" y="585"/>
                  </a:lnTo>
                  <a:lnTo>
                    <a:pt x="462" y="585"/>
                  </a:lnTo>
                  <a:lnTo>
                    <a:pt x="462" y="171"/>
                  </a:lnTo>
                  <a:lnTo>
                    <a:pt x="647" y="171"/>
                  </a:lnTo>
                  <a:lnTo>
                    <a:pt x="647" y="140"/>
                  </a:lnTo>
                  <a:lnTo>
                    <a:pt x="627" y="125"/>
                  </a:lnTo>
                  <a:lnTo>
                    <a:pt x="627" y="150"/>
                  </a:lnTo>
                  <a:lnTo>
                    <a:pt x="462" y="150"/>
                  </a:lnTo>
                  <a:lnTo>
                    <a:pt x="462" y="83"/>
                  </a:lnTo>
                  <a:lnTo>
                    <a:pt x="536" y="83"/>
                  </a:lnTo>
                  <a:lnTo>
                    <a:pt x="627" y="150"/>
                  </a:lnTo>
                  <a:lnTo>
                    <a:pt x="627" y="125"/>
                  </a:lnTo>
                  <a:lnTo>
                    <a:pt x="570" y="83"/>
                  </a:lnTo>
                  <a:lnTo>
                    <a:pt x="544" y="64"/>
                  </a:lnTo>
                  <a:lnTo>
                    <a:pt x="541" y="63"/>
                  </a:lnTo>
                  <a:lnTo>
                    <a:pt x="462" y="63"/>
                  </a:lnTo>
                  <a:lnTo>
                    <a:pt x="462" y="20"/>
                  </a:lnTo>
                  <a:lnTo>
                    <a:pt x="462" y="4"/>
                  </a:lnTo>
                  <a:lnTo>
                    <a:pt x="457" y="0"/>
                  </a:lnTo>
                  <a:lnTo>
                    <a:pt x="441" y="0"/>
                  </a:lnTo>
                  <a:lnTo>
                    <a:pt x="441" y="20"/>
                  </a:lnTo>
                  <a:lnTo>
                    <a:pt x="441" y="585"/>
                  </a:lnTo>
                  <a:lnTo>
                    <a:pt x="418" y="585"/>
                  </a:lnTo>
                  <a:lnTo>
                    <a:pt x="418" y="493"/>
                  </a:lnTo>
                  <a:lnTo>
                    <a:pt x="414" y="471"/>
                  </a:lnTo>
                  <a:lnTo>
                    <a:pt x="404" y="456"/>
                  </a:lnTo>
                  <a:lnTo>
                    <a:pt x="402" y="453"/>
                  </a:lnTo>
                  <a:lnTo>
                    <a:pt x="398" y="450"/>
                  </a:lnTo>
                  <a:lnTo>
                    <a:pt x="398" y="493"/>
                  </a:lnTo>
                  <a:lnTo>
                    <a:pt x="398" y="585"/>
                  </a:lnTo>
                  <a:lnTo>
                    <a:pt x="324" y="585"/>
                  </a:lnTo>
                  <a:lnTo>
                    <a:pt x="324" y="493"/>
                  </a:lnTo>
                  <a:lnTo>
                    <a:pt x="327" y="479"/>
                  </a:lnTo>
                  <a:lnTo>
                    <a:pt x="335" y="467"/>
                  </a:lnTo>
                  <a:lnTo>
                    <a:pt x="347" y="459"/>
                  </a:lnTo>
                  <a:lnTo>
                    <a:pt x="361" y="456"/>
                  </a:lnTo>
                  <a:lnTo>
                    <a:pt x="375" y="459"/>
                  </a:lnTo>
                  <a:lnTo>
                    <a:pt x="387" y="467"/>
                  </a:lnTo>
                  <a:lnTo>
                    <a:pt x="395" y="479"/>
                  </a:lnTo>
                  <a:lnTo>
                    <a:pt x="398" y="493"/>
                  </a:lnTo>
                  <a:lnTo>
                    <a:pt x="398" y="450"/>
                  </a:lnTo>
                  <a:lnTo>
                    <a:pt x="383" y="441"/>
                  </a:lnTo>
                  <a:lnTo>
                    <a:pt x="361" y="436"/>
                  </a:lnTo>
                  <a:lnTo>
                    <a:pt x="339" y="441"/>
                  </a:lnTo>
                  <a:lnTo>
                    <a:pt x="320" y="453"/>
                  </a:lnTo>
                  <a:lnTo>
                    <a:pt x="308" y="471"/>
                  </a:lnTo>
                  <a:lnTo>
                    <a:pt x="304" y="493"/>
                  </a:lnTo>
                  <a:lnTo>
                    <a:pt x="304" y="585"/>
                  </a:lnTo>
                  <a:lnTo>
                    <a:pt x="281" y="585"/>
                  </a:lnTo>
                  <a:lnTo>
                    <a:pt x="281" y="171"/>
                  </a:lnTo>
                  <a:lnTo>
                    <a:pt x="281" y="150"/>
                  </a:lnTo>
                  <a:lnTo>
                    <a:pt x="281" y="83"/>
                  </a:lnTo>
                  <a:lnTo>
                    <a:pt x="281" y="20"/>
                  </a:lnTo>
                  <a:lnTo>
                    <a:pt x="441" y="20"/>
                  </a:lnTo>
                  <a:lnTo>
                    <a:pt x="441" y="0"/>
                  </a:lnTo>
                  <a:lnTo>
                    <a:pt x="265" y="0"/>
                  </a:lnTo>
                  <a:lnTo>
                    <a:pt x="260" y="4"/>
                  </a:lnTo>
                  <a:lnTo>
                    <a:pt x="260" y="63"/>
                  </a:lnTo>
                  <a:lnTo>
                    <a:pt x="260" y="83"/>
                  </a:lnTo>
                  <a:lnTo>
                    <a:pt x="260" y="150"/>
                  </a:lnTo>
                  <a:lnTo>
                    <a:pt x="260" y="171"/>
                  </a:lnTo>
                  <a:lnTo>
                    <a:pt x="260" y="585"/>
                  </a:lnTo>
                  <a:lnTo>
                    <a:pt x="75" y="585"/>
                  </a:lnTo>
                  <a:lnTo>
                    <a:pt x="75" y="171"/>
                  </a:lnTo>
                  <a:lnTo>
                    <a:pt x="260" y="171"/>
                  </a:lnTo>
                  <a:lnTo>
                    <a:pt x="260" y="150"/>
                  </a:lnTo>
                  <a:lnTo>
                    <a:pt x="95" y="150"/>
                  </a:lnTo>
                  <a:lnTo>
                    <a:pt x="186" y="83"/>
                  </a:lnTo>
                  <a:lnTo>
                    <a:pt x="260" y="83"/>
                  </a:lnTo>
                  <a:lnTo>
                    <a:pt x="260" y="63"/>
                  </a:lnTo>
                  <a:lnTo>
                    <a:pt x="181" y="63"/>
                  </a:lnTo>
                  <a:lnTo>
                    <a:pt x="178" y="64"/>
                  </a:lnTo>
                  <a:lnTo>
                    <a:pt x="58" y="153"/>
                  </a:lnTo>
                  <a:lnTo>
                    <a:pt x="57" y="154"/>
                  </a:lnTo>
                  <a:lnTo>
                    <a:pt x="56" y="156"/>
                  </a:lnTo>
                  <a:lnTo>
                    <a:pt x="55" y="158"/>
                  </a:lnTo>
                  <a:lnTo>
                    <a:pt x="55" y="159"/>
                  </a:lnTo>
                  <a:lnTo>
                    <a:pt x="54" y="160"/>
                  </a:lnTo>
                  <a:lnTo>
                    <a:pt x="54" y="585"/>
                  </a:lnTo>
                  <a:lnTo>
                    <a:pt x="5" y="585"/>
                  </a:lnTo>
                  <a:lnTo>
                    <a:pt x="0" y="589"/>
                  </a:lnTo>
                  <a:lnTo>
                    <a:pt x="0" y="600"/>
                  </a:lnTo>
                  <a:lnTo>
                    <a:pt x="5" y="605"/>
                  </a:lnTo>
                  <a:lnTo>
                    <a:pt x="717" y="605"/>
                  </a:lnTo>
                  <a:lnTo>
                    <a:pt x="722" y="600"/>
                  </a:lnTo>
                  <a:lnTo>
                    <a:pt x="722" y="589"/>
                  </a:lnTo>
                  <a:close/>
                </a:path>
              </a:pathLst>
            </a:custGeom>
            <a:solidFill>
              <a:srgbClr val="02498A"/>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90" name="Freeform 142"/>
            <p:cNvSpPr>
              <a:spLocks/>
            </p:cNvSpPr>
            <p:nvPr/>
          </p:nvSpPr>
          <p:spPr bwMode="auto">
            <a:xfrm>
              <a:off x="4223" y="581"/>
              <a:ext cx="3393" cy="594"/>
            </a:xfrm>
            <a:custGeom>
              <a:avLst/>
              <a:gdLst/>
              <a:ahLst/>
              <a:cxnLst>
                <a:cxn ang="0">
                  <a:pos x="3254" y="593"/>
                </a:cxn>
                <a:cxn ang="0">
                  <a:pos x="138" y="593"/>
                </a:cxn>
                <a:cxn ang="0">
                  <a:pos x="84" y="582"/>
                </a:cxn>
                <a:cxn ang="0">
                  <a:pos x="40" y="553"/>
                </a:cxn>
                <a:cxn ang="0">
                  <a:pos x="11" y="509"/>
                </a:cxn>
                <a:cxn ang="0">
                  <a:pos x="0" y="455"/>
                </a:cxn>
                <a:cxn ang="0">
                  <a:pos x="0" y="138"/>
                </a:cxn>
                <a:cxn ang="0">
                  <a:pos x="11" y="84"/>
                </a:cxn>
                <a:cxn ang="0">
                  <a:pos x="40" y="40"/>
                </a:cxn>
                <a:cxn ang="0">
                  <a:pos x="84" y="10"/>
                </a:cxn>
                <a:cxn ang="0">
                  <a:pos x="138" y="0"/>
                </a:cxn>
                <a:cxn ang="0">
                  <a:pos x="3254" y="0"/>
                </a:cxn>
                <a:cxn ang="0">
                  <a:pos x="3307" y="10"/>
                </a:cxn>
                <a:cxn ang="0">
                  <a:pos x="3351" y="40"/>
                </a:cxn>
                <a:cxn ang="0">
                  <a:pos x="3381" y="84"/>
                </a:cxn>
                <a:cxn ang="0">
                  <a:pos x="3392" y="138"/>
                </a:cxn>
                <a:cxn ang="0">
                  <a:pos x="3392" y="455"/>
                </a:cxn>
                <a:cxn ang="0">
                  <a:pos x="3381" y="509"/>
                </a:cxn>
                <a:cxn ang="0">
                  <a:pos x="3351" y="553"/>
                </a:cxn>
                <a:cxn ang="0">
                  <a:pos x="3307" y="582"/>
                </a:cxn>
                <a:cxn ang="0">
                  <a:pos x="3254" y="593"/>
                </a:cxn>
              </a:cxnLst>
              <a:rect l="0" t="0" r="r" b="b"/>
              <a:pathLst>
                <a:path w="3393" h="594">
                  <a:moveTo>
                    <a:pt x="3254" y="593"/>
                  </a:moveTo>
                  <a:lnTo>
                    <a:pt x="138" y="593"/>
                  </a:lnTo>
                  <a:lnTo>
                    <a:pt x="84" y="582"/>
                  </a:lnTo>
                  <a:lnTo>
                    <a:pt x="40" y="553"/>
                  </a:lnTo>
                  <a:lnTo>
                    <a:pt x="11" y="509"/>
                  </a:lnTo>
                  <a:lnTo>
                    <a:pt x="0" y="455"/>
                  </a:lnTo>
                  <a:lnTo>
                    <a:pt x="0" y="138"/>
                  </a:lnTo>
                  <a:lnTo>
                    <a:pt x="11" y="84"/>
                  </a:lnTo>
                  <a:lnTo>
                    <a:pt x="40" y="40"/>
                  </a:lnTo>
                  <a:lnTo>
                    <a:pt x="84" y="10"/>
                  </a:lnTo>
                  <a:lnTo>
                    <a:pt x="138" y="0"/>
                  </a:lnTo>
                  <a:lnTo>
                    <a:pt x="3254" y="0"/>
                  </a:lnTo>
                  <a:lnTo>
                    <a:pt x="3307" y="10"/>
                  </a:lnTo>
                  <a:lnTo>
                    <a:pt x="3351" y="40"/>
                  </a:lnTo>
                  <a:lnTo>
                    <a:pt x="3381" y="84"/>
                  </a:lnTo>
                  <a:lnTo>
                    <a:pt x="3392" y="138"/>
                  </a:lnTo>
                  <a:lnTo>
                    <a:pt x="3392" y="455"/>
                  </a:lnTo>
                  <a:lnTo>
                    <a:pt x="3381" y="509"/>
                  </a:lnTo>
                  <a:lnTo>
                    <a:pt x="3351" y="553"/>
                  </a:lnTo>
                  <a:lnTo>
                    <a:pt x="3307" y="582"/>
                  </a:lnTo>
                  <a:lnTo>
                    <a:pt x="3254" y="593"/>
                  </a:lnTo>
                  <a:close/>
                </a:path>
              </a:pathLst>
            </a:custGeom>
            <a:noFill/>
            <a:ln w="18860">
              <a:solidFill>
                <a:srgbClr val="107BC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191" name="Line 143"/>
            <p:cNvSpPr>
              <a:spLocks noChangeShapeType="1"/>
            </p:cNvSpPr>
            <p:nvPr/>
          </p:nvSpPr>
          <p:spPr bwMode="auto">
            <a:xfrm>
              <a:off x="5917" y="1474"/>
              <a:ext cx="0" cy="0"/>
            </a:xfrm>
            <a:prstGeom prst="line">
              <a:avLst/>
            </a:prstGeom>
            <a:noFill/>
            <a:ln w="9423">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92" name="AutoShape 144"/>
            <p:cNvSpPr>
              <a:spLocks/>
            </p:cNvSpPr>
            <p:nvPr/>
          </p:nvSpPr>
          <p:spPr bwMode="auto">
            <a:xfrm>
              <a:off x="5872" y="1195"/>
              <a:ext cx="89" cy="343"/>
            </a:xfrm>
            <a:custGeom>
              <a:avLst/>
              <a:gdLst/>
              <a:ahLst/>
              <a:cxnLst>
                <a:cxn ang="0">
                  <a:pos x="89" y="265"/>
                </a:cxn>
                <a:cxn ang="0">
                  <a:pos x="0" y="265"/>
                </a:cxn>
                <a:cxn ang="0">
                  <a:pos x="44" y="342"/>
                </a:cxn>
                <a:cxn ang="0">
                  <a:pos x="89" y="265"/>
                </a:cxn>
                <a:cxn ang="0">
                  <a:pos x="89" y="77"/>
                </a:cxn>
                <a:cxn ang="0">
                  <a:pos x="44" y="0"/>
                </a:cxn>
                <a:cxn ang="0">
                  <a:pos x="0" y="77"/>
                </a:cxn>
                <a:cxn ang="0">
                  <a:pos x="89" y="77"/>
                </a:cxn>
              </a:cxnLst>
              <a:rect l="0" t="0" r="r" b="b"/>
              <a:pathLst>
                <a:path w="89" h="343">
                  <a:moveTo>
                    <a:pt x="89" y="265"/>
                  </a:moveTo>
                  <a:lnTo>
                    <a:pt x="0" y="265"/>
                  </a:lnTo>
                  <a:lnTo>
                    <a:pt x="44" y="342"/>
                  </a:lnTo>
                  <a:lnTo>
                    <a:pt x="89" y="265"/>
                  </a:lnTo>
                  <a:close/>
                  <a:moveTo>
                    <a:pt x="89" y="77"/>
                  </a:moveTo>
                  <a:lnTo>
                    <a:pt x="44" y="0"/>
                  </a:lnTo>
                  <a:lnTo>
                    <a:pt x="0" y="77"/>
                  </a:lnTo>
                  <a:lnTo>
                    <a:pt x="89" y="77"/>
                  </a:lnTo>
                  <a:close/>
                </a:path>
              </a:pathLst>
            </a:custGeom>
            <a:solidFill>
              <a:srgbClr val="004989"/>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93" name="Freeform 145"/>
            <p:cNvSpPr>
              <a:spLocks/>
            </p:cNvSpPr>
            <p:nvPr/>
          </p:nvSpPr>
          <p:spPr bwMode="auto">
            <a:xfrm>
              <a:off x="4782" y="1538"/>
              <a:ext cx="2377" cy="594"/>
            </a:xfrm>
            <a:custGeom>
              <a:avLst/>
              <a:gdLst/>
              <a:ahLst/>
              <a:cxnLst>
                <a:cxn ang="0">
                  <a:pos x="2260" y="0"/>
                </a:cxn>
                <a:cxn ang="0">
                  <a:pos x="115" y="0"/>
                </a:cxn>
                <a:cxn ang="0">
                  <a:pos x="70" y="9"/>
                </a:cxn>
                <a:cxn ang="0">
                  <a:pos x="34" y="34"/>
                </a:cxn>
                <a:cxn ang="0">
                  <a:pos x="9" y="71"/>
                </a:cxn>
                <a:cxn ang="0">
                  <a:pos x="0" y="116"/>
                </a:cxn>
                <a:cxn ang="0">
                  <a:pos x="0" y="478"/>
                </a:cxn>
                <a:cxn ang="0">
                  <a:pos x="9" y="523"/>
                </a:cxn>
                <a:cxn ang="0">
                  <a:pos x="34" y="560"/>
                </a:cxn>
                <a:cxn ang="0">
                  <a:pos x="70" y="585"/>
                </a:cxn>
                <a:cxn ang="0">
                  <a:pos x="115" y="594"/>
                </a:cxn>
                <a:cxn ang="0">
                  <a:pos x="2260" y="594"/>
                </a:cxn>
                <a:cxn ang="0">
                  <a:pos x="2305" y="585"/>
                </a:cxn>
                <a:cxn ang="0">
                  <a:pos x="2342" y="560"/>
                </a:cxn>
                <a:cxn ang="0">
                  <a:pos x="2367" y="523"/>
                </a:cxn>
                <a:cxn ang="0">
                  <a:pos x="2376" y="478"/>
                </a:cxn>
                <a:cxn ang="0">
                  <a:pos x="2376" y="116"/>
                </a:cxn>
                <a:cxn ang="0">
                  <a:pos x="2367" y="71"/>
                </a:cxn>
                <a:cxn ang="0">
                  <a:pos x="2342" y="34"/>
                </a:cxn>
                <a:cxn ang="0">
                  <a:pos x="2305" y="9"/>
                </a:cxn>
                <a:cxn ang="0">
                  <a:pos x="2260" y="0"/>
                </a:cxn>
              </a:cxnLst>
              <a:rect l="0" t="0" r="r" b="b"/>
              <a:pathLst>
                <a:path w="2377" h="594">
                  <a:moveTo>
                    <a:pt x="2260" y="0"/>
                  </a:moveTo>
                  <a:lnTo>
                    <a:pt x="115" y="0"/>
                  </a:lnTo>
                  <a:lnTo>
                    <a:pt x="70" y="9"/>
                  </a:lnTo>
                  <a:lnTo>
                    <a:pt x="34" y="34"/>
                  </a:lnTo>
                  <a:lnTo>
                    <a:pt x="9" y="71"/>
                  </a:lnTo>
                  <a:lnTo>
                    <a:pt x="0" y="116"/>
                  </a:lnTo>
                  <a:lnTo>
                    <a:pt x="0" y="478"/>
                  </a:lnTo>
                  <a:lnTo>
                    <a:pt x="9" y="523"/>
                  </a:lnTo>
                  <a:lnTo>
                    <a:pt x="34" y="560"/>
                  </a:lnTo>
                  <a:lnTo>
                    <a:pt x="70" y="585"/>
                  </a:lnTo>
                  <a:lnTo>
                    <a:pt x="115" y="594"/>
                  </a:lnTo>
                  <a:lnTo>
                    <a:pt x="2260" y="594"/>
                  </a:lnTo>
                  <a:lnTo>
                    <a:pt x="2305" y="585"/>
                  </a:lnTo>
                  <a:lnTo>
                    <a:pt x="2342" y="560"/>
                  </a:lnTo>
                  <a:lnTo>
                    <a:pt x="2367" y="523"/>
                  </a:lnTo>
                  <a:lnTo>
                    <a:pt x="2376" y="478"/>
                  </a:lnTo>
                  <a:lnTo>
                    <a:pt x="2376" y="116"/>
                  </a:lnTo>
                  <a:lnTo>
                    <a:pt x="2367" y="71"/>
                  </a:lnTo>
                  <a:lnTo>
                    <a:pt x="2342" y="34"/>
                  </a:lnTo>
                  <a:lnTo>
                    <a:pt x="2305" y="9"/>
                  </a:lnTo>
                  <a:lnTo>
                    <a:pt x="2260" y="0"/>
                  </a:lnTo>
                  <a:close/>
                </a:path>
              </a:pathLst>
            </a:custGeom>
            <a:solidFill>
              <a:srgbClr val="02498A"/>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94" name="Freeform 146"/>
            <p:cNvSpPr>
              <a:spLocks/>
            </p:cNvSpPr>
            <p:nvPr/>
          </p:nvSpPr>
          <p:spPr bwMode="auto">
            <a:xfrm>
              <a:off x="4571" y="1423"/>
              <a:ext cx="825" cy="825"/>
            </a:xfrm>
            <a:custGeom>
              <a:avLst/>
              <a:gdLst/>
              <a:ahLst/>
              <a:cxnLst>
                <a:cxn ang="0">
                  <a:pos x="412" y="0"/>
                </a:cxn>
                <a:cxn ang="0">
                  <a:pos x="338" y="7"/>
                </a:cxn>
                <a:cxn ang="0">
                  <a:pos x="268" y="26"/>
                </a:cxn>
                <a:cxn ang="0">
                  <a:pos x="204" y="57"/>
                </a:cxn>
                <a:cxn ang="0">
                  <a:pos x="146" y="97"/>
                </a:cxn>
                <a:cxn ang="0">
                  <a:pos x="97" y="147"/>
                </a:cxn>
                <a:cxn ang="0">
                  <a:pos x="56" y="204"/>
                </a:cxn>
                <a:cxn ang="0">
                  <a:pos x="25" y="269"/>
                </a:cxn>
                <a:cxn ang="0">
                  <a:pos x="6" y="338"/>
                </a:cxn>
                <a:cxn ang="0">
                  <a:pos x="0" y="412"/>
                </a:cxn>
                <a:cxn ang="0">
                  <a:pos x="6" y="487"/>
                </a:cxn>
                <a:cxn ang="0">
                  <a:pos x="25" y="556"/>
                </a:cxn>
                <a:cxn ang="0">
                  <a:pos x="56" y="620"/>
                </a:cxn>
                <a:cxn ang="0">
                  <a:pos x="97" y="678"/>
                </a:cxn>
                <a:cxn ang="0">
                  <a:pos x="146" y="728"/>
                </a:cxn>
                <a:cxn ang="0">
                  <a:pos x="204" y="768"/>
                </a:cxn>
                <a:cxn ang="0">
                  <a:pos x="268" y="799"/>
                </a:cxn>
                <a:cxn ang="0">
                  <a:pos x="338" y="818"/>
                </a:cxn>
                <a:cxn ang="0">
                  <a:pos x="412" y="825"/>
                </a:cxn>
                <a:cxn ang="0">
                  <a:pos x="486" y="818"/>
                </a:cxn>
                <a:cxn ang="0">
                  <a:pos x="556" y="799"/>
                </a:cxn>
                <a:cxn ang="0">
                  <a:pos x="620" y="768"/>
                </a:cxn>
                <a:cxn ang="0">
                  <a:pos x="677" y="728"/>
                </a:cxn>
                <a:cxn ang="0">
                  <a:pos x="727" y="678"/>
                </a:cxn>
                <a:cxn ang="0">
                  <a:pos x="768" y="620"/>
                </a:cxn>
                <a:cxn ang="0">
                  <a:pos x="798" y="556"/>
                </a:cxn>
                <a:cxn ang="0">
                  <a:pos x="817" y="487"/>
                </a:cxn>
                <a:cxn ang="0">
                  <a:pos x="824" y="412"/>
                </a:cxn>
                <a:cxn ang="0">
                  <a:pos x="817" y="338"/>
                </a:cxn>
                <a:cxn ang="0">
                  <a:pos x="798" y="269"/>
                </a:cxn>
                <a:cxn ang="0">
                  <a:pos x="768" y="204"/>
                </a:cxn>
                <a:cxn ang="0">
                  <a:pos x="727" y="147"/>
                </a:cxn>
                <a:cxn ang="0">
                  <a:pos x="677" y="97"/>
                </a:cxn>
                <a:cxn ang="0">
                  <a:pos x="620" y="57"/>
                </a:cxn>
                <a:cxn ang="0">
                  <a:pos x="556" y="26"/>
                </a:cxn>
                <a:cxn ang="0">
                  <a:pos x="486" y="7"/>
                </a:cxn>
                <a:cxn ang="0">
                  <a:pos x="412" y="0"/>
                </a:cxn>
              </a:cxnLst>
              <a:rect l="0" t="0" r="r" b="b"/>
              <a:pathLst>
                <a:path w="825" h="825">
                  <a:moveTo>
                    <a:pt x="412" y="0"/>
                  </a:moveTo>
                  <a:lnTo>
                    <a:pt x="338" y="7"/>
                  </a:lnTo>
                  <a:lnTo>
                    <a:pt x="268" y="26"/>
                  </a:lnTo>
                  <a:lnTo>
                    <a:pt x="204" y="57"/>
                  </a:lnTo>
                  <a:lnTo>
                    <a:pt x="146" y="97"/>
                  </a:lnTo>
                  <a:lnTo>
                    <a:pt x="97" y="147"/>
                  </a:lnTo>
                  <a:lnTo>
                    <a:pt x="56" y="204"/>
                  </a:lnTo>
                  <a:lnTo>
                    <a:pt x="25" y="269"/>
                  </a:lnTo>
                  <a:lnTo>
                    <a:pt x="6" y="338"/>
                  </a:lnTo>
                  <a:lnTo>
                    <a:pt x="0" y="412"/>
                  </a:lnTo>
                  <a:lnTo>
                    <a:pt x="6" y="487"/>
                  </a:lnTo>
                  <a:lnTo>
                    <a:pt x="25" y="556"/>
                  </a:lnTo>
                  <a:lnTo>
                    <a:pt x="56" y="620"/>
                  </a:lnTo>
                  <a:lnTo>
                    <a:pt x="97" y="678"/>
                  </a:lnTo>
                  <a:lnTo>
                    <a:pt x="146" y="728"/>
                  </a:lnTo>
                  <a:lnTo>
                    <a:pt x="204" y="768"/>
                  </a:lnTo>
                  <a:lnTo>
                    <a:pt x="268" y="799"/>
                  </a:lnTo>
                  <a:lnTo>
                    <a:pt x="338" y="818"/>
                  </a:lnTo>
                  <a:lnTo>
                    <a:pt x="412" y="825"/>
                  </a:lnTo>
                  <a:lnTo>
                    <a:pt x="486" y="818"/>
                  </a:lnTo>
                  <a:lnTo>
                    <a:pt x="556" y="799"/>
                  </a:lnTo>
                  <a:lnTo>
                    <a:pt x="620" y="768"/>
                  </a:lnTo>
                  <a:lnTo>
                    <a:pt x="677" y="728"/>
                  </a:lnTo>
                  <a:lnTo>
                    <a:pt x="727" y="678"/>
                  </a:lnTo>
                  <a:lnTo>
                    <a:pt x="768" y="620"/>
                  </a:lnTo>
                  <a:lnTo>
                    <a:pt x="798" y="556"/>
                  </a:lnTo>
                  <a:lnTo>
                    <a:pt x="817" y="487"/>
                  </a:lnTo>
                  <a:lnTo>
                    <a:pt x="824" y="412"/>
                  </a:lnTo>
                  <a:lnTo>
                    <a:pt x="817" y="338"/>
                  </a:lnTo>
                  <a:lnTo>
                    <a:pt x="798" y="269"/>
                  </a:lnTo>
                  <a:lnTo>
                    <a:pt x="768" y="204"/>
                  </a:lnTo>
                  <a:lnTo>
                    <a:pt x="727" y="147"/>
                  </a:lnTo>
                  <a:lnTo>
                    <a:pt x="677" y="97"/>
                  </a:lnTo>
                  <a:lnTo>
                    <a:pt x="620" y="57"/>
                  </a:lnTo>
                  <a:lnTo>
                    <a:pt x="556" y="26"/>
                  </a:lnTo>
                  <a:lnTo>
                    <a:pt x="486" y="7"/>
                  </a:lnTo>
                  <a:lnTo>
                    <a:pt x="412" y="0"/>
                  </a:lnTo>
                  <a:close/>
                </a:path>
              </a:pathLst>
            </a:custGeom>
            <a:solidFill>
              <a:srgbClr val="107BC0"/>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95" name="AutoShape 147"/>
            <p:cNvSpPr>
              <a:spLocks/>
            </p:cNvSpPr>
            <p:nvPr/>
          </p:nvSpPr>
          <p:spPr bwMode="auto">
            <a:xfrm>
              <a:off x="4864" y="1612"/>
              <a:ext cx="446" cy="446"/>
            </a:xfrm>
            <a:custGeom>
              <a:avLst/>
              <a:gdLst/>
              <a:ahLst/>
              <a:cxnLst>
                <a:cxn ang="0">
                  <a:pos x="63" y="7"/>
                </a:cxn>
                <a:cxn ang="0">
                  <a:pos x="1" y="67"/>
                </a:cxn>
                <a:cxn ang="0">
                  <a:pos x="42" y="181"/>
                </a:cxn>
                <a:cxn ang="0">
                  <a:pos x="197" y="359"/>
                </a:cxn>
                <a:cxn ang="0">
                  <a:pos x="348" y="444"/>
                </a:cxn>
                <a:cxn ang="0">
                  <a:pos x="377" y="444"/>
                </a:cxn>
                <a:cxn ang="0">
                  <a:pos x="404" y="428"/>
                </a:cxn>
                <a:cxn ang="0">
                  <a:pos x="273" y="388"/>
                </a:cxn>
                <a:cxn ang="0">
                  <a:pos x="100" y="238"/>
                </a:cxn>
                <a:cxn ang="0">
                  <a:pos x="17" y="85"/>
                </a:cxn>
                <a:cxn ang="0">
                  <a:pos x="23" y="59"/>
                </a:cxn>
                <a:cxn ang="0">
                  <a:pos x="88" y="26"/>
                </a:cxn>
                <a:cxn ang="0">
                  <a:pos x="121" y="15"/>
                </a:cxn>
                <a:cxn ang="0">
                  <a:pos x="335" y="291"/>
                </a:cxn>
                <a:cxn ang="0">
                  <a:pos x="363" y="336"/>
                </a:cxn>
                <a:cxn ang="0">
                  <a:pos x="395" y="413"/>
                </a:cxn>
                <a:cxn ang="0">
                  <a:pos x="361" y="428"/>
                </a:cxn>
                <a:cxn ang="0">
                  <a:pos x="438" y="382"/>
                </a:cxn>
                <a:cxn ang="0">
                  <a:pos x="428" y="364"/>
                </a:cxn>
                <a:cxn ang="0">
                  <a:pos x="347" y="301"/>
                </a:cxn>
                <a:cxn ang="0">
                  <a:pos x="329" y="275"/>
                </a:cxn>
                <a:cxn ang="0">
                  <a:pos x="383" y="310"/>
                </a:cxn>
                <a:cxn ang="0">
                  <a:pos x="427" y="343"/>
                </a:cxn>
                <a:cxn ang="0">
                  <a:pos x="445" y="364"/>
                </a:cxn>
                <a:cxn ang="0">
                  <a:pos x="428" y="322"/>
                </a:cxn>
                <a:cxn ang="0">
                  <a:pos x="377" y="283"/>
                </a:cxn>
                <a:cxn ang="0">
                  <a:pos x="66" y="26"/>
                </a:cxn>
                <a:cxn ang="0">
                  <a:pos x="131" y="110"/>
                </a:cxn>
                <a:cxn ang="0">
                  <a:pos x="127" y="164"/>
                </a:cxn>
                <a:cxn ang="0">
                  <a:pos x="129" y="184"/>
                </a:cxn>
                <a:cxn ang="0">
                  <a:pos x="193" y="253"/>
                </a:cxn>
                <a:cxn ang="0">
                  <a:pos x="262" y="317"/>
                </a:cxn>
                <a:cxn ang="0">
                  <a:pos x="287" y="315"/>
                </a:cxn>
                <a:cxn ang="0">
                  <a:pos x="270" y="301"/>
                </a:cxn>
                <a:cxn ang="0">
                  <a:pos x="205" y="241"/>
                </a:cxn>
                <a:cxn ang="0">
                  <a:pos x="145" y="176"/>
                </a:cxn>
                <a:cxn ang="0">
                  <a:pos x="145" y="168"/>
                </a:cxn>
                <a:cxn ang="0">
                  <a:pos x="184" y="125"/>
                </a:cxn>
                <a:cxn ang="0">
                  <a:pos x="123" y="72"/>
                </a:cxn>
                <a:cxn ang="0">
                  <a:pos x="329" y="259"/>
                </a:cxn>
                <a:cxn ang="0">
                  <a:pos x="277" y="300"/>
                </a:cxn>
                <a:cxn ang="0">
                  <a:pos x="299" y="301"/>
                </a:cxn>
                <a:cxn ang="0">
                  <a:pos x="320" y="279"/>
                </a:cxn>
                <a:cxn ang="0">
                  <a:pos x="360" y="269"/>
                </a:cxn>
                <a:cxn ang="0">
                  <a:pos x="121" y="15"/>
                </a:cxn>
                <a:cxn ang="0">
                  <a:pos x="109" y="27"/>
                </a:cxn>
                <a:cxn ang="0">
                  <a:pos x="149" y="79"/>
                </a:cxn>
                <a:cxn ang="0">
                  <a:pos x="171" y="116"/>
                </a:cxn>
                <a:cxn ang="0">
                  <a:pos x="186" y="116"/>
                </a:cxn>
                <a:cxn ang="0">
                  <a:pos x="162" y="68"/>
                </a:cxn>
                <a:cxn ang="0">
                  <a:pos x="123" y="17"/>
                </a:cxn>
              </a:cxnLst>
              <a:rect l="0" t="0" r="r" b="b"/>
              <a:pathLst>
                <a:path w="446" h="446">
                  <a:moveTo>
                    <a:pt x="95" y="0"/>
                  </a:moveTo>
                  <a:lnTo>
                    <a:pt x="79" y="0"/>
                  </a:lnTo>
                  <a:lnTo>
                    <a:pt x="63" y="7"/>
                  </a:lnTo>
                  <a:lnTo>
                    <a:pt x="22" y="36"/>
                  </a:lnTo>
                  <a:lnTo>
                    <a:pt x="9" y="50"/>
                  </a:lnTo>
                  <a:lnTo>
                    <a:pt x="1" y="67"/>
                  </a:lnTo>
                  <a:lnTo>
                    <a:pt x="0" y="85"/>
                  </a:lnTo>
                  <a:lnTo>
                    <a:pt x="5" y="105"/>
                  </a:lnTo>
                  <a:lnTo>
                    <a:pt x="42" y="181"/>
                  </a:lnTo>
                  <a:lnTo>
                    <a:pt x="86" y="248"/>
                  </a:lnTo>
                  <a:lnTo>
                    <a:pt x="138" y="308"/>
                  </a:lnTo>
                  <a:lnTo>
                    <a:pt x="197" y="359"/>
                  </a:lnTo>
                  <a:lnTo>
                    <a:pt x="264" y="403"/>
                  </a:lnTo>
                  <a:lnTo>
                    <a:pt x="340" y="441"/>
                  </a:lnTo>
                  <a:lnTo>
                    <a:pt x="348" y="444"/>
                  </a:lnTo>
                  <a:lnTo>
                    <a:pt x="357" y="446"/>
                  </a:lnTo>
                  <a:lnTo>
                    <a:pt x="364" y="446"/>
                  </a:lnTo>
                  <a:lnTo>
                    <a:pt x="377" y="444"/>
                  </a:lnTo>
                  <a:lnTo>
                    <a:pt x="390" y="440"/>
                  </a:lnTo>
                  <a:lnTo>
                    <a:pt x="400" y="433"/>
                  </a:lnTo>
                  <a:lnTo>
                    <a:pt x="404" y="428"/>
                  </a:lnTo>
                  <a:lnTo>
                    <a:pt x="361" y="428"/>
                  </a:lnTo>
                  <a:lnTo>
                    <a:pt x="347" y="425"/>
                  </a:lnTo>
                  <a:lnTo>
                    <a:pt x="273" y="388"/>
                  </a:lnTo>
                  <a:lnTo>
                    <a:pt x="207" y="346"/>
                  </a:lnTo>
                  <a:lnTo>
                    <a:pt x="150" y="295"/>
                  </a:lnTo>
                  <a:lnTo>
                    <a:pt x="100" y="238"/>
                  </a:lnTo>
                  <a:lnTo>
                    <a:pt x="57" y="172"/>
                  </a:lnTo>
                  <a:lnTo>
                    <a:pt x="21" y="98"/>
                  </a:lnTo>
                  <a:lnTo>
                    <a:pt x="17" y="85"/>
                  </a:lnTo>
                  <a:lnTo>
                    <a:pt x="17" y="83"/>
                  </a:lnTo>
                  <a:lnTo>
                    <a:pt x="18" y="71"/>
                  </a:lnTo>
                  <a:lnTo>
                    <a:pt x="23" y="59"/>
                  </a:lnTo>
                  <a:lnTo>
                    <a:pt x="32" y="50"/>
                  </a:lnTo>
                  <a:lnTo>
                    <a:pt x="66" y="26"/>
                  </a:lnTo>
                  <a:lnTo>
                    <a:pt x="88" y="26"/>
                  </a:lnTo>
                  <a:lnTo>
                    <a:pt x="81" y="17"/>
                  </a:lnTo>
                  <a:lnTo>
                    <a:pt x="91" y="15"/>
                  </a:lnTo>
                  <a:lnTo>
                    <a:pt x="121" y="15"/>
                  </a:lnTo>
                  <a:lnTo>
                    <a:pt x="110" y="6"/>
                  </a:lnTo>
                  <a:lnTo>
                    <a:pt x="95" y="0"/>
                  </a:lnTo>
                  <a:close/>
                  <a:moveTo>
                    <a:pt x="335" y="291"/>
                  </a:moveTo>
                  <a:lnTo>
                    <a:pt x="308" y="291"/>
                  </a:lnTo>
                  <a:lnTo>
                    <a:pt x="335" y="314"/>
                  </a:lnTo>
                  <a:lnTo>
                    <a:pt x="363" y="336"/>
                  </a:lnTo>
                  <a:lnTo>
                    <a:pt x="391" y="358"/>
                  </a:lnTo>
                  <a:lnTo>
                    <a:pt x="419" y="379"/>
                  </a:lnTo>
                  <a:lnTo>
                    <a:pt x="395" y="413"/>
                  </a:lnTo>
                  <a:lnTo>
                    <a:pt x="386" y="422"/>
                  </a:lnTo>
                  <a:lnTo>
                    <a:pt x="374" y="427"/>
                  </a:lnTo>
                  <a:lnTo>
                    <a:pt x="361" y="428"/>
                  </a:lnTo>
                  <a:lnTo>
                    <a:pt x="404" y="428"/>
                  </a:lnTo>
                  <a:lnTo>
                    <a:pt x="409" y="423"/>
                  </a:lnTo>
                  <a:lnTo>
                    <a:pt x="438" y="382"/>
                  </a:lnTo>
                  <a:lnTo>
                    <a:pt x="445" y="367"/>
                  </a:lnTo>
                  <a:lnTo>
                    <a:pt x="445" y="364"/>
                  </a:lnTo>
                  <a:lnTo>
                    <a:pt x="428" y="364"/>
                  </a:lnTo>
                  <a:lnTo>
                    <a:pt x="400" y="344"/>
                  </a:lnTo>
                  <a:lnTo>
                    <a:pt x="373" y="323"/>
                  </a:lnTo>
                  <a:lnTo>
                    <a:pt x="347" y="301"/>
                  </a:lnTo>
                  <a:lnTo>
                    <a:pt x="335" y="291"/>
                  </a:lnTo>
                  <a:close/>
                  <a:moveTo>
                    <a:pt x="367" y="275"/>
                  </a:moveTo>
                  <a:lnTo>
                    <a:pt x="329" y="275"/>
                  </a:lnTo>
                  <a:lnTo>
                    <a:pt x="341" y="275"/>
                  </a:lnTo>
                  <a:lnTo>
                    <a:pt x="366" y="296"/>
                  </a:lnTo>
                  <a:lnTo>
                    <a:pt x="383" y="310"/>
                  </a:lnTo>
                  <a:lnTo>
                    <a:pt x="401" y="323"/>
                  </a:lnTo>
                  <a:lnTo>
                    <a:pt x="418" y="336"/>
                  </a:lnTo>
                  <a:lnTo>
                    <a:pt x="427" y="343"/>
                  </a:lnTo>
                  <a:lnTo>
                    <a:pt x="430" y="354"/>
                  </a:lnTo>
                  <a:lnTo>
                    <a:pt x="428" y="364"/>
                  </a:lnTo>
                  <a:lnTo>
                    <a:pt x="445" y="364"/>
                  </a:lnTo>
                  <a:lnTo>
                    <a:pt x="445" y="350"/>
                  </a:lnTo>
                  <a:lnTo>
                    <a:pt x="440" y="335"/>
                  </a:lnTo>
                  <a:lnTo>
                    <a:pt x="428" y="322"/>
                  </a:lnTo>
                  <a:lnTo>
                    <a:pt x="411" y="309"/>
                  </a:lnTo>
                  <a:lnTo>
                    <a:pt x="394" y="296"/>
                  </a:lnTo>
                  <a:lnTo>
                    <a:pt x="377" y="283"/>
                  </a:lnTo>
                  <a:lnTo>
                    <a:pt x="367" y="275"/>
                  </a:lnTo>
                  <a:close/>
                  <a:moveTo>
                    <a:pt x="88" y="26"/>
                  </a:moveTo>
                  <a:lnTo>
                    <a:pt x="66" y="26"/>
                  </a:lnTo>
                  <a:lnTo>
                    <a:pt x="87" y="55"/>
                  </a:lnTo>
                  <a:lnTo>
                    <a:pt x="109" y="83"/>
                  </a:lnTo>
                  <a:lnTo>
                    <a:pt x="131" y="110"/>
                  </a:lnTo>
                  <a:lnTo>
                    <a:pt x="154" y="138"/>
                  </a:lnTo>
                  <a:lnTo>
                    <a:pt x="130" y="158"/>
                  </a:lnTo>
                  <a:lnTo>
                    <a:pt x="127" y="164"/>
                  </a:lnTo>
                  <a:lnTo>
                    <a:pt x="127" y="174"/>
                  </a:lnTo>
                  <a:lnTo>
                    <a:pt x="127" y="177"/>
                  </a:lnTo>
                  <a:lnTo>
                    <a:pt x="129" y="184"/>
                  </a:lnTo>
                  <a:lnTo>
                    <a:pt x="133" y="189"/>
                  </a:lnTo>
                  <a:lnTo>
                    <a:pt x="165" y="224"/>
                  </a:lnTo>
                  <a:lnTo>
                    <a:pt x="193" y="253"/>
                  </a:lnTo>
                  <a:lnTo>
                    <a:pt x="221" y="280"/>
                  </a:lnTo>
                  <a:lnTo>
                    <a:pt x="256" y="312"/>
                  </a:lnTo>
                  <a:lnTo>
                    <a:pt x="262" y="317"/>
                  </a:lnTo>
                  <a:lnTo>
                    <a:pt x="268" y="319"/>
                  </a:lnTo>
                  <a:lnTo>
                    <a:pt x="281" y="318"/>
                  </a:lnTo>
                  <a:lnTo>
                    <a:pt x="287" y="315"/>
                  </a:lnTo>
                  <a:lnTo>
                    <a:pt x="299" y="301"/>
                  </a:lnTo>
                  <a:lnTo>
                    <a:pt x="272" y="301"/>
                  </a:lnTo>
                  <a:lnTo>
                    <a:pt x="270" y="301"/>
                  </a:lnTo>
                  <a:lnTo>
                    <a:pt x="268" y="299"/>
                  </a:lnTo>
                  <a:lnTo>
                    <a:pt x="233" y="268"/>
                  </a:lnTo>
                  <a:lnTo>
                    <a:pt x="205" y="241"/>
                  </a:lnTo>
                  <a:lnTo>
                    <a:pt x="177" y="212"/>
                  </a:lnTo>
                  <a:lnTo>
                    <a:pt x="146" y="177"/>
                  </a:lnTo>
                  <a:lnTo>
                    <a:pt x="145" y="176"/>
                  </a:lnTo>
                  <a:lnTo>
                    <a:pt x="144" y="174"/>
                  </a:lnTo>
                  <a:lnTo>
                    <a:pt x="144" y="170"/>
                  </a:lnTo>
                  <a:lnTo>
                    <a:pt x="145" y="168"/>
                  </a:lnTo>
                  <a:lnTo>
                    <a:pt x="172" y="145"/>
                  </a:lnTo>
                  <a:lnTo>
                    <a:pt x="182" y="132"/>
                  </a:lnTo>
                  <a:lnTo>
                    <a:pt x="184" y="125"/>
                  </a:lnTo>
                  <a:lnTo>
                    <a:pt x="166" y="125"/>
                  </a:lnTo>
                  <a:lnTo>
                    <a:pt x="144" y="99"/>
                  </a:lnTo>
                  <a:lnTo>
                    <a:pt x="123" y="72"/>
                  </a:lnTo>
                  <a:lnTo>
                    <a:pt x="102" y="45"/>
                  </a:lnTo>
                  <a:lnTo>
                    <a:pt x="88" y="26"/>
                  </a:lnTo>
                  <a:close/>
                  <a:moveTo>
                    <a:pt x="329" y="259"/>
                  </a:moveTo>
                  <a:lnTo>
                    <a:pt x="314" y="264"/>
                  </a:lnTo>
                  <a:lnTo>
                    <a:pt x="300" y="274"/>
                  </a:lnTo>
                  <a:lnTo>
                    <a:pt x="277" y="300"/>
                  </a:lnTo>
                  <a:lnTo>
                    <a:pt x="276" y="301"/>
                  </a:lnTo>
                  <a:lnTo>
                    <a:pt x="272" y="301"/>
                  </a:lnTo>
                  <a:lnTo>
                    <a:pt x="299" y="301"/>
                  </a:lnTo>
                  <a:lnTo>
                    <a:pt x="308" y="291"/>
                  </a:lnTo>
                  <a:lnTo>
                    <a:pt x="335" y="291"/>
                  </a:lnTo>
                  <a:lnTo>
                    <a:pt x="320" y="279"/>
                  </a:lnTo>
                  <a:lnTo>
                    <a:pt x="329" y="275"/>
                  </a:lnTo>
                  <a:lnTo>
                    <a:pt x="367" y="275"/>
                  </a:lnTo>
                  <a:lnTo>
                    <a:pt x="360" y="269"/>
                  </a:lnTo>
                  <a:lnTo>
                    <a:pt x="346" y="261"/>
                  </a:lnTo>
                  <a:lnTo>
                    <a:pt x="329" y="259"/>
                  </a:lnTo>
                  <a:close/>
                  <a:moveTo>
                    <a:pt x="121" y="15"/>
                  </a:moveTo>
                  <a:lnTo>
                    <a:pt x="91" y="15"/>
                  </a:lnTo>
                  <a:lnTo>
                    <a:pt x="103" y="18"/>
                  </a:lnTo>
                  <a:lnTo>
                    <a:pt x="109" y="27"/>
                  </a:lnTo>
                  <a:lnTo>
                    <a:pt x="122" y="45"/>
                  </a:lnTo>
                  <a:lnTo>
                    <a:pt x="135" y="62"/>
                  </a:lnTo>
                  <a:lnTo>
                    <a:pt x="149" y="79"/>
                  </a:lnTo>
                  <a:lnTo>
                    <a:pt x="163" y="96"/>
                  </a:lnTo>
                  <a:lnTo>
                    <a:pt x="170" y="104"/>
                  </a:lnTo>
                  <a:lnTo>
                    <a:pt x="171" y="116"/>
                  </a:lnTo>
                  <a:lnTo>
                    <a:pt x="166" y="125"/>
                  </a:lnTo>
                  <a:lnTo>
                    <a:pt x="184" y="125"/>
                  </a:lnTo>
                  <a:lnTo>
                    <a:pt x="186" y="116"/>
                  </a:lnTo>
                  <a:lnTo>
                    <a:pt x="184" y="100"/>
                  </a:lnTo>
                  <a:lnTo>
                    <a:pt x="176" y="85"/>
                  </a:lnTo>
                  <a:lnTo>
                    <a:pt x="162" y="68"/>
                  </a:lnTo>
                  <a:lnTo>
                    <a:pt x="149" y="51"/>
                  </a:lnTo>
                  <a:lnTo>
                    <a:pt x="136" y="34"/>
                  </a:lnTo>
                  <a:lnTo>
                    <a:pt x="123" y="17"/>
                  </a:lnTo>
                  <a:lnTo>
                    <a:pt x="121"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pic>
          <p:nvPicPr>
            <p:cNvPr id="2196" name="Picture 148"/>
            <p:cNvPicPr>
              <a:picLocks noChangeAspect="1" noChangeArrowheads="1"/>
            </p:cNvPicPr>
            <p:nvPr/>
          </p:nvPicPr>
          <p:blipFill>
            <a:blip r:embed="rId4" cstate="print"/>
            <a:srcRect/>
            <a:stretch>
              <a:fillRect/>
            </a:stretch>
          </p:blipFill>
          <p:spPr bwMode="auto">
            <a:xfrm>
              <a:off x="4554" y="811"/>
              <a:ext cx="173" cy="173"/>
            </a:xfrm>
            <a:prstGeom prst="rect">
              <a:avLst/>
            </a:prstGeom>
            <a:noFill/>
            <a:ln w="9525">
              <a:noFill/>
              <a:miter lim="800000"/>
              <a:headEnd/>
              <a:tailEnd/>
            </a:ln>
          </p:spPr>
        </p:pic>
        <p:sp>
          <p:nvSpPr>
            <p:cNvPr id="2197" name="AutoShape 149"/>
            <p:cNvSpPr>
              <a:spLocks/>
            </p:cNvSpPr>
            <p:nvPr/>
          </p:nvSpPr>
          <p:spPr bwMode="auto">
            <a:xfrm>
              <a:off x="4363" y="653"/>
              <a:ext cx="451" cy="451"/>
            </a:xfrm>
            <a:custGeom>
              <a:avLst/>
              <a:gdLst/>
              <a:ahLst/>
              <a:cxnLst>
                <a:cxn ang="0">
                  <a:pos x="90" y="354"/>
                </a:cxn>
                <a:cxn ang="0">
                  <a:pos x="59" y="322"/>
                </a:cxn>
                <a:cxn ang="0">
                  <a:pos x="45" y="316"/>
                </a:cxn>
                <a:cxn ang="0">
                  <a:pos x="103" y="354"/>
                </a:cxn>
                <a:cxn ang="0">
                  <a:pos x="90" y="214"/>
                </a:cxn>
                <a:cxn ang="0">
                  <a:pos x="58" y="259"/>
                </a:cxn>
                <a:cxn ang="0">
                  <a:pos x="90" y="214"/>
                </a:cxn>
                <a:cxn ang="0">
                  <a:pos x="97" y="273"/>
                </a:cxn>
                <a:cxn ang="0">
                  <a:pos x="103" y="128"/>
                </a:cxn>
                <a:cxn ang="0">
                  <a:pos x="90" y="167"/>
                </a:cxn>
                <a:cxn ang="0">
                  <a:pos x="90" y="135"/>
                </a:cxn>
                <a:cxn ang="0">
                  <a:pos x="45" y="174"/>
                </a:cxn>
                <a:cxn ang="0">
                  <a:pos x="103" y="135"/>
                </a:cxn>
                <a:cxn ang="0">
                  <a:pos x="439" y="363"/>
                </a:cxn>
                <a:cxn ang="0">
                  <a:pos x="413" y="407"/>
                </a:cxn>
                <a:cxn ang="0">
                  <a:pos x="432" y="375"/>
                </a:cxn>
                <a:cxn ang="0">
                  <a:pos x="397" y="321"/>
                </a:cxn>
                <a:cxn ang="0">
                  <a:pos x="381" y="333"/>
                </a:cxn>
                <a:cxn ang="0">
                  <a:pos x="356" y="330"/>
                </a:cxn>
                <a:cxn ang="0">
                  <a:pos x="381" y="315"/>
                </a:cxn>
                <a:cxn ang="0">
                  <a:pos x="392" y="252"/>
                </a:cxn>
                <a:cxn ang="0">
                  <a:pos x="379" y="250"/>
                </a:cxn>
                <a:cxn ang="0">
                  <a:pos x="349" y="318"/>
                </a:cxn>
                <a:cxn ang="0">
                  <a:pos x="276" y="348"/>
                </a:cxn>
                <a:cxn ang="0">
                  <a:pos x="190" y="302"/>
                </a:cxn>
                <a:cxn ang="0">
                  <a:pos x="181" y="205"/>
                </a:cxn>
                <a:cxn ang="0">
                  <a:pos x="315" y="149"/>
                </a:cxn>
                <a:cxn ang="0">
                  <a:pos x="378" y="226"/>
                </a:cxn>
                <a:cxn ang="0">
                  <a:pos x="391" y="224"/>
                </a:cxn>
                <a:cxn ang="0">
                  <a:pos x="350" y="154"/>
                </a:cxn>
                <a:cxn ang="0">
                  <a:pos x="331" y="87"/>
                </a:cxn>
                <a:cxn ang="0">
                  <a:pos x="252" y="82"/>
                </a:cxn>
                <a:cxn ang="0">
                  <a:pos x="268" y="23"/>
                </a:cxn>
                <a:cxn ang="0">
                  <a:pos x="9" y="0"/>
                </a:cxn>
                <a:cxn ang="0">
                  <a:pos x="13" y="79"/>
                </a:cxn>
                <a:cxn ang="0">
                  <a:pos x="245" y="95"/>
                </a:cxn>
                <a:cxn ang="0">
                  <a:pos x="288" y="129"/>
                </a:cxn>
                <a:cxn ang="0">
                  <a:pos x="126" y="142"/>
                </a:cxn>
                <a:cxn ang="0">
                  <a:pos x="126" y="160"/>
                </a:cxn>
                <a:cxn ang="0">
                  <a:pos x="176" y="185"/>
                </a:cxn>
                <a:cxn ang="0">
                  <a:pos x="123" y="224"/>
                </a:cxn>
                <a:cxn ang="0">
                  <a:pos x="160" y="250"/>
                </a:cxn>
                <a:cxn ang="0">
                  <a:pos x="126" y="266"/>
                </a:cxn>
                <a:cxn ang="0">
                  <a:pos x="184" y="316"/>
                </a:cxn>
                <a:cxn ang="0">
                  <a:pos x="196" y="329"/>
                </a:cxn>
                <a:cxn ang="0">
                  <a:pos x="123" y="351"/>
                </a:cxn>
                <a:cxn ang="0">
                  <a:pos x="297" y="359"/>
                </a:cxn>
                <a:cxn ang="0">
                  <a:pos x="16" y="437"/>
                </a:cxn>
                <a:cxn ang="0">
                  <a:pos x="0" y="98"/>
                </a:cxn>
                <a:cxn ang="0">
                  <a:pos x="331" y="437"/>
                </a:cxn>
                <a:cxn ang="0">
                  <a:pos x="339" y="342"/>
                </a:cxn>
                <a:cxn ang="0">
                  <a:pos x="397" y="410"/>
                </a:cxn>
                <a:cxn ang="0">
                  <a:pos x="443" y="407"/>
                </a:cxn>
              </a:cxnLst>
              <a:rect l="0" t="0" r="r" b="b"/>
              <a:pathLst>
                <a:path w="451" h="451">
                  <a:moveTo>
                    <a:pt x="103" y="316"/>
                  </a:moveTo>
                  <a:lnTo>
                    <a:pt x="97" y="309"/>
                  </a:lnTo>
                  <a:lnTo>
                    <a:pt x="90" y="309"/>
                  </a:lnTo>
                  <a:lnTo>
                    <a:pt x="90" y="323"/>
                  </a:lnTo>
                  <a:lnTo>
                    <a:pt x="90" y="354"/>
                  </a:lnTo>
                  <a:lnTo>
                    <a:pt x="59" y="354"/>
                  </a:lnTo>
                  <a:lnTo>
                    <a:pt x="58" y="354"/>
                  </a:lnTo>
                  <a:lnTo>
                    <a:pt x="58" y="323"/>
                  </a:lnTo>
                  <a:lnTo>
                    <a:pt x="59" y="322"/>
                  </a:lnTo>
                  <a:lnTo>
                    <a:pt x="90" y="322"/>
                  </a:lnTo>
                  <a:lnTo>
                    <a:pt x="90" y="323"/>
                  </a:lnTo>
                  <a:lnTo>
                    <a:pt x="90" y="309"/>
                  </a:lnTo>
                  <a:lnTo>
                    <a:pt x="52" y="309"/>
                  </a:lnTo>
                  <a:lnTo>
                    <a:pt x="45" y="316"/>
                  </a:lnTo>
                  <a:lnTo>
                    <a:pt x="45" y="361"/>
                  </a:lnTo>
                  <a:lnTo>
                    <a:pt x="52" y="368"/>
                  </a:lnTo>
                  <a:lnTo>
                    <a:pt x="97" y="368"/>
                  </a:lnTo>
                  <a:lnTo>
                    <a:pt x="103" y="361"/>
                  </a:lnTo>
                  <a:lnTo>
                    <a:pt x="103" y="354"/>
                  </a:lnTo>
                  <a:lnTo>
                    <a:pt x="103" y="322"/>
                  </a:lnTo>
                  <a:lnTo>
                    <a:pt x="103" y="316"/>
                  </a:lnTo>
                  <a:close/>
                  <a:moveTo>
                    <a:pt x="103" y="221"/>
                  </a:moveTo>
                  <a:lnTo>
                    <a:pt x="97" y="214"/>
                  </a:lnTo>
                  <a:lnTo>
                    <a:pt x="90" y="214"/>
                  </a:lnTo>
                  <a:lnTo>
                    <a:pt x="90" y="228"/>
                  </a:lnTo>
                  <a:lnTo>
                    <a:pt x="90" y="259"/>
                  </a:lnTo>
                  <a:lnTo>
                    <a:pt x="90" y="260"/>
                  </a:lnTo>
                  <a:lnTo>
                    <a:pt x="59" y="260"/>
                  </a:lnTo>
                  <a:lnTo>
                    <a:pt x="58" y="259"/>
                  </a:lnTo>
                  <a:lnTo>
                    <a:pt x="58" y="228"/>
                  </a:lnTo>
                  <a:lnTo>
                    <a:pt x="59" y="228"/>
                  </a:lnTo>
                  <a:lnTo>
                    <a:pt x="90" y="228"/>
                  </a:lnTo>
                  <a:lnTo>
                    <a:pt x="90" y="214"/>
                  </a:lnTo>
                  <a:lnTo>
                    <a:pt x="52" y="214"/>
                  </a:lnTo>
                  <a:lnTo>
                    <a:pt x="45" y="221"/>
                  </a:lnTo>
                  <a:lnTo>
                    <a:pt x="45" y="266"/>
                  </a:lnTo>
                  <a:lnTo>
                    <a:pt x="52" y="273"/>
                  </a:lnTo>
                  <a:lnTo>
                    <a:pt x="97" y="273"/>
                  </a:lnTo>
                  <a:lnTo>
                    <a:pt x="103" y="266"/>
                  </a:lnTo>
                  <a:lnTo>
                    <a:pt x="103" y="260"/>
                  </a:lnTo>
                  <a:lnTo>
                    <a:pt x="103" y="228"/>
                  </a:lnTo>
                  <a:lnTo>
                    <a:pt x="103" y="221"/>
                  </a:lnTo>
                  <a:close/>
                  <a:moveTo>
                    <a:pt x="103" y="128"/>
                  </a:moveTo>
                  <a:lnTo>
                    <a:pt x="97" y="122"/>
                  </a:lnTo>
                  <a:lnTo>
                    <a:pt x="90" y="122"/>
                  </a:lnTo>
                  <a:lnTo>
                    <a:pt x="90" y="136"/>
                  </a:lnTo>
                  <a:lnTo>
                    <a:pt x="90" y="166"/>
                  </a:lnTo>
                  <a:lnTo>
                    <a:pt x="90" y="167"/>
                  </a:lnTo>
                  <a:lnTo>
                    <a:pt x="59" y="167"/>
                  </a:lnTo>
                  <a:lnTo>
                    <a:pt x="58" y="166"/>
                  </a:lnTo>
                  <a:lnTo>
                    <a:pt x="58" y="136"/>
                  </a:lnTo>
                  <a:lnTo>
                    <a:pt x="59" y="135"/>
                  </a:lnTo>
                  <a:lnTo>
                    <a:pt x="90" y="135"/>
                  </a:lnTo>
                  <a:lnTo>
                    <a:pt x="90" y="136"/>
                  </a:lnTo>
                  <a:lnTo>
                    <a:pt x="90" y="122"/>
                  </a:lnTo>
                  <a:lnTo>
                    <a:pt x="52" y="122"/>
                  </a:lnTo>
                  <a:lnTo>
                    <a:pt x="45" y="128"/>
                  </a:lnTo>
                  <a:lnTo>
                    <a:pt x="45" y="174"/>
                  </a:lnTo>
                  <a:lnTo>
                    <a:pt x="52" y="180"/>
                  </a:lnTo>
                  <a:lnTo>
                    <a:pt x="97" y="180"/>
                  </a:lnTo>
                  <a:lnTo>
                    <a:pt x="103" y="174"/>
                  </a:lnTo>
                  <a:lnTo>
                    <a:pt x="103" y="167"/>
                  </a:lnTo>
                  <a:lnTo>
                    <a:pt x="103" y="135"/>
                  </a:lnTo>
                  <a:lnTo>
                    <a:pt x="103" y="128"/>
                  </a:lnTo>
                  <a:close/>
                  <a:moveTo>
                    <a:pt x="450" y="388"/>
                  </a:moveTo>
                  <a:lnTo>
                    <a:pt x="448" y="376"/>
                  </a:lnTo>
                  <a:lnTo>
                    <a:pt x="441" y="365"/>
                  </a:lnTo>
                  <a:lnTo>
                    <a:pt x="439" y="363"/>
                  </a:lnTo>
                  <a:lnTo>
                    <a:pt x="439" y="382"/>
                  </a:lnTo>
                  <a:lnTo>
                    <a:pt x="439" y="394"/>
                  </a:lnTo>
                  <a:lnTo>
                    <a:pt x="432" y="400"/>
                  </a:lnTo>
                  <a:lnTo>
                    <a:pt x="425" y="407"/>
                  </a:lnTo>
                  <a:lnTo>
                    <a:pt x="413" y="407"/>
                  </a:lnTo>
                  <a:lnTo>
                    <a:pt x="406" y="400"/>
                  </a:lnTo>
                  <a:lnTo>
                    <a:pt x="369" y="363"/>
                  </a:lnTo>
                  <a:lnTo>
                    <a:pt x="384" y="349"/>
                  </a:lnTo>
                  <a:lnTo>
                    <a:pt x="395" y="338"/>
                  </a:lnTo>
                  <a:lnTo>
                    <a:pt x="432" y="375"/>
                  </a:lnTo>
                  <a:lnTo>
                    <a:pt x="439" y="382"/>
                  </a:lnTo>
                  <a:lnTo>
                    <a:pt x="439" y="363"/>
                  </a:lnTo>
                  <a:lnTo>
                    <a:pt x="414" y="338"/>
                  </a:lnTo>
                  <a:lnTo>
                    <a:pt x="400" y="324"/>
                  </a:lnTo>
                  <a:lnTo>
                    <a:pt x="397" y="321"/>
                  </a:lnTo>
                  <a:lnTo>
                    <a:pt x="393" y="321"/>
                  </a:lnTo>
                  <a:lnTo>
                    <a:pt x="390" y="324"/>
                  </a:lnTo>
                  <a:lnTo>
                    <a:pt x="385" y="319"/>
                  </a:lnTo>
                  <a:lnTo>
                    <a:pt x="381" y="315"/>
                  </a:lnTo>
                  <a:lnTo>
                    <a:pt x="381" y="333"/>
                  </a:lnTo>
                  <a:lnTo>
                    <a:pt x="365" y="349"/>
                  </a:lnTo>
                  <a:lnTo>
                    <a:pt x="358" y="342"/>
                  </a:lnTo>
                  <a:lnTo>
                    <a:pt x="350" y="334"/>
                  </a:lnTo>
                  <a:lnTo>
                    <a:pt x="353" y="332"/>
                  </a:lnTo>
                  <a:lnTo>
                    <a:pt x="356" y="330"/>
                  </a:lnTo>
                  <a:lnTo>
                    <a:pt x="361" y="324"/>
                  </a:lnTo>
                  <a:lnTo>
                    <a:pt x="364" y="322"/>
                  </a:lnTo>
                  <a:lnTo>
                    <a:pt x="366" y="319"/>
                  </a:lnTo>
                  <a:lnTo>
                    <a:pt x="381" y="333"/>
                  </a:lnTo>
                  <a:lnTo>
                    <a:pt x="381" y="315"/>
                  </a:lnTo>
                  <a:lnTo>
                    <a:pt x="374" y="308"/>
                  </a:lnTo>
                  <a:lnTo>
                    <a:pt x="381" y="295"/>
                  </a:lnTo>
                  <a:lnTo>
                    <a:pt x="387" y="281"/>
                  </a:lnTo>
                  <a:lnTo>
                    <a:pt x="390" y="267"/>
                  </a:lnTo>
                  <a:lnTo>
                    <a:pt x="392" y="252"/>
                  </a:lnTo>
                  <a:lnTo>
                    <a:pt x="393" y="248"/>
                  </a:lnTo>
                  <a:lnTo>
                    <a:pt x="390" y="245"/>
                  </a:lnTo>
                  <a:lnTo>
                    <a:pt x="382" y="245"/>
                  </a:lnTo>
                  <a:lnTo>
                    <a:pt x="379" y="248"/>
                  </a:lnTo>
                  <a:lnTo>
                    <a:pt x="379" y="250"/>
                  </a:lnTo>
                  <a:lnTo>
                    <a:pt x="379" y="252"/>
                  </a:lnTo>
                  <a:lnTo>
                    <a:pt x="376" y="270"/>
                  </a:lnTo>
                  <a:lnTo>
                    <a:pt x="370" y="287"/>
                  </a:lnTo>
                  <a:lnTo>
                    <a:pt x="361" y="303"/>
                  </a:lnTo>
                  <a:lnTo>
                    <a:pt x="349" y="318"/>
                  </a:lnTo>
                  <a:lnTo>
                    <a:pt x="333" y="331"/>
                  </a:lnTo>
                  <a:lnTo>
                    <a:pt x="315" y="340"/>
                  </a:lnTo>
                  <a:lnTo>
                    <a:pt x="296" y="346"/>
                  </a:lnTo>
                  <a:lnTo>
                    <a:pt x="276" y="348"/>
                  </a:lnTo>
                  <a:lnTo>
                    <a:pt x="256" y="346"/>
                  </a:lnTo>
                  <a:lnTo>
                    <a:pt x="237" y="340"/>
                  </a:lnTo>
                  <a:lnTo>
                    <a:pt x="219" y="331"/>
                  </a:lnTo>
                  <a:lnTo>
                    <a:pt x="203" y="318"/>
                  </a:lnTo>
                  <a:lnTo>
                    <a:pt x="190" y="302"/>
                  </a:lnTo>
                  <a:lnTo>
                    <a:pt x="181" y="284"/>
                  </a:lnTo>
                  <a:lnTo>
                    <a:pt x="175" y="265"/>
                  </a:lnTo>
                  <a:lnTo>
                    <a:pt x="173" y="245"/>
                  </a:lnTo>
                  <a:lnTo>
                    <a:pt x="175" y="224"/>
                  </a:lnTo>
                  <a:lnTo>
                    <a:pt x="181" y="205"/>
                  </a:lnTo>
                  <a:lnTo>
                    <a:pt x="190" y="187"/>
                  </a:lnTo>
                  <a:lnTo>
                    <a:pt x="203" y="172"/>
                  </a:lnTo>
                  <a:lnTo>
                    <a:pt x="237" y="149"/>
                  </a:lnTo>
                  <a:lnTo>
                    <a:pt x="276" y="142"/>
                  </a:lnTo>
                  <a:lnTo>
                    <a:pt x="315" y="149"/>
                  </a:lnTo>
                  <a:lnTo>
                    <a:pt x="349" y="172"/>
                  </a:lnTo>
                  <a:lnTo>
                    <a:pt x="359" y="184"/>
                  </a:lnTo>
                  <a:lnTo>
                    <a:pt x="368" y="197"/>
                  </a:lnTo>
                  <a:lnTo>
                    <a:pt x="374" y="211"/>
                  </a:lnTo>
                  <a:lnTo>
                    <a:pt x="378" y="226"/>
                  </a:lnTo>
                  <a:lnTo>
                    <a:pt x="378" y="230"/>
                  </a:lnTo>
                  <a:lnTo>
                    <a:pt x="382" y="232"/>
                  </a:lnTo>
                  <a:lnTo>
                    <a:pt x="389" y="231"/>
                  </a:lnTo>
                  <a:lnTo>
                    <a:pt x="391" y="228"/>
                  </a:lnTo>
                  <a:lnTo>
                    <a:pt x="391" y="224"/>
                  </a:lnTo>
                  <a:lnTo>
                    <a:pt x="386" y="207"/>
                  </a:lnTo>
                  <a:lnTo>
                    <a:pt x="379" y="191"/>
                  </a:lnTo>
                  <a:lnTo>
                    <a:pt x="370" y="176"/>
                  </a:lnTo>
                  <a:lnTo>
                    <a:pt x="358" y="162"/>
                  </a:lnTo>
                  <a:lnTo>
                    <a:pt x="350" y="154"/>
                  </a:lnTo>
                  <a:lnTo>
                    <a:pt x="341" y="147"/>
                  </a:lnTo>
                  <a:lnTo>
                    <a:pt x="331" y="142"/>
                  </a:lnTo>
                  <a:lnTo>
                    <a:pt x="331" y="136"/>
                  </a:lnTo>
                  <a:lnTo>
                    <a:pt x="331" y="87"/>
                  </a:lnTo>
                  <a:lnTo>
                    <a:pt x="330" y="85"/>
                  </a:lnTo>
                  <a:lnTo>
                    <a:pt x="327" y="82"/>
                  </a:lnTo>
                  <a:lnTo>
                    <a:pt x="308" y="63"/>
                  </a:lnTo>
                  <a:lnTo>
                    <a:pt x="308" y="82"/>
                  </a:lnTo>
                  <a:lnTo>
                    <a:pt x="252" y="82"/>
                  </a:lnTo>
                  <a:lnTo>
                    <a:pt x="249" y="79"/>
                  </a:lnTo>
                  <a:lnTo>
                    <a:pt x="249" y="23"/>
                  </a:lnTo>
                  <a:lnTo>
                    <a:pt x="308" y="82"/>
                  </a:lnTo>
                  <a:lnTo>
                    <a:pt x="308" y="63"/>
                  </a:lnTo>
                  <a:lnTo>
                    <a:pt x="268" y="23"/>
                  </a:lnTo>
                  <a:lnTo>
                    <a:pt x="258" y="13"/>
                  </a:lnTo>
                  <a:lnTo>
                    <a:pt x="246" y="1"/>
                  </a:lnTo>
                  <a:lnTo>
                    <a:pt x="244" y="0"/>
                  </a:lnTo>
                  <a:lnTo>
                    <a:pt x="242" y="0"/>
                  </a:lnTo>
                  <a:lnTo>
                    <a:pt x="9" y="0"/>
                  </a:lnTo>
                  <a:lnTo>
                    <a:pt x="0" y="9"/>
                  </a:lnTo>
                  <a:lnTo>
                    <a:pt x="0" y="79"/>
                  </a:lnTo>
                  <a:lnTo>
                    <a:pt x="3" y="82"/>
                  </a:lnTo>
                  <a:lnTo>
                    <a:pt x="10" y="82"/>
                  </a:lnTo>
                  <a:lnTo>
                    <a:pt x="13" y="79"/>
                  </a:lnTo>
                  <a:lnTo>
                    <a:pt x="13" y="16"/>
                  </a:lnTo>
                  <a:lnTo>
                    <a:pt x="16" y="13"/>
                  </a:lnTo>
                  <a:lnTo>
                    <a:pt x="236" y="13"/>
                  </a:lnTo>
                  <a:lnTo>
                    <a:pt x="236" y="86"/>
                  </a:lnTo>
                  <a:lnTo>
                    <a:pt x="245" y="95"/>
                  </a:lnTo>
                  <a:lnTo>
                    <a:pt x="318" y="95"/>
                  </a:lnTo>
                  <a:lnTo>
                    <a:pt x="318" y="136"/>
                  </a:lnTo>
                  <a:lnTo>
                    <a:pt x="308" y="133"/>
                  </a:lnTo>
                  <a:lnTo>
                    <a:pt x="298" y="130"/>
                  </a:lnTo>
                  <a:lnTo>
                    <a:pt x="288" y="129"/>
                  </a:lnTo>
                  <a:lnTo>
                    <a:pt x="277" y="128"/>
                  </a:lnTo>
                  <a:lnTo>
                    <a:pt x="126" y="128"/>
                  </a:lnTo>
                  <a:lnTo>
                    <a:pt x="123" y="131"/>
                  </a:lnTo>
                  <a:lnTo>
                    <a:pt x="123" y="139"/>
                  </a:lnTo>
                  <a:lnTo>
                    <a:pt x="126" y="142"/>
                  </a:lnTo>
                  <a:lnTo>
                    <a:pt x="222" y="142"/>
                  </a:lnTo>
                  <a:lnTo>
                    <a:pt x="213" y="146"/>
                  </a:lnTo>
                  <a:lnTo>
                    <a:pt x="204" y="153"/>
                  </a:lnTo>
                  <a:lnTo>
                    <a:pt x="196" y="160"/>
                  </a:lnTo>
                  <a:lnTo>
                    <a:pt x="126" y="160"/>
                  </a:lnTo>
                  <a:lnTo>
                    <a:pt x="123" y="163"/>
                  </a:lnTo>
                  <a:lnTo>
                    <a:pt x="123" y="171"/>
                  </a:lnTo>
                  <a:lnTo>
                    <a:pt x="126" y="174"/>
                  </a:lnTo>
                  <a:lnTo>
                    <a:pt x="184" y="174"/>
                  </a:lnTo>
                  <a:lnTo>
                    <a:pt x="176" y="185"/>
                  </a:lnTo>
                  <a:lnTo>
                    <a:pt x="170" y="196"/>
                  </a:lnTo>
                  <a:lnTo>
                    <a:pt x="166" y="208"/>
                  </a:lnTo>
                  <a:lnTo>
                    <a:pt x="162" y="221"/>
                  </a:lnTo>
                  <a:lnTo>
                    <a:pt x="126" y="221"/>
                  </a:lnTo>
                  <a:lnTo>
                    <a:pt x="123" y="224"/>
                  </a:lnTo>
                  <a:lnTo>
                    <a:pt x="123" y="231"/>
                  </a:lnTo>
                  <a:lnTo>
                    <a:pt x="126" y="234"/>
                  </a:lnTo>
                  <a:lnTo>
                    <a:pt x="160" y="234"/>
                  </a:lnTo>
                  <a:lnTo>
                    <a:pt x="160" y="238"/>
                  </a:lnTo>
                  <a:lnTo>
                    <a:pt x="160" y="250"/>
                  </a:lnTo>
                  <a:lnTo>
                    <a:pt x="160" y="253"/>
                  </a:lnTo>
                  <a:lnTo>
                    <a:pt x="126" y="253"/>
                  </a:lnTo>
                  <a:lnTo>
                    <a:pt x="123" y="256"/>
                  </a:lnTo>
                  <a:lnTo>
                    <a:pt x="123" y="263"/>
                  </a:lnTo>
                  <a:lnTo>
                    <a:pt x="126" y="266"/>
                  </a:lnTo>
                  <a:lnTo>
                    <a:pt x="162" y="266"/>
                  </a:lnTo>
                  <a:lnTo>
                    <a:pt x="165" y="280"/>
                  </a:lnTo>
                  <a:lnTo>
                    <a:pt x="170" y="292"/>
                  </a:lnTo>
                  <a:lnTo>
                    <a:pt x="176" y="304"/>
                  </a:lnTo>
                  <a:lnTo>
                    <a:pt x="184" y="316"/>
                  </a:lnTo>
                  <a:lnTo>
                    <a:pt x="126" y="316"/>
                  </a:lnTo>
                  <a:lnTo>
                    <a:pt x="123" y="319"/>
                  </a:lnTo>
                  <a:lnTo>
                    <a:pt x="123" y="326"/>
                  </a:lnTo>
                  <a:lnTo>
                    <a:pt x="126" y="329"/>
                  </a:lnTo>
                  <a:lnTo>
                    <a:pt x="196" y="329"/>
                  </a:lnTo>
                  <a:lnTo>
                    <a:pt x="204" y="337"/>
                  </a:lnTo>
                  <a:lnTo>
                    <a:pt x="213" y="343"/>
                  </a:lnTo>
                  <a:lnTo>
                    <a:pt x="222" y="348"/>
                  </a:lnTo>
                  <a:lnTo>
                    <a:pt x="126" y="348"/>
                  </a:lnTo>
                  <a:lnTo>
                    <a:pt x="123" y="351"/>
                  </a:lnTo>
                  <a:lnTo>
                    <a:pt x="123" y="358"/>
                  </a:lnTo>
                  <a:lnTo>
                    <a:pt x="126" y="361"/>
                  </a:lnTo>
                  <a:lnTo>
                    <a:pt x="276" y="361"/>
                  </a:lnTo>
                  <a:lnTo>
                    <a:pt x="287" y="360"/>
                  </a:lnTo>
                  <a:lnTo>
                    <a:pt x="297" y="359"/>
                  </a:lnTo>
                  <a:lnTo>
                    <a:pt x="307" y="357"/>
                  </a:lnTo>
                  <a:lnTo>
                    <a:pt x="318" y="353"/>
                  </a:lnTo>
                  <a:lnTo>
                    <a:pt x="318" y="434"/>
                  </a:lnTo>
                  <a:lnTo>
                    <a:pt x="315" y="437"/>
                  </a:lnTo>
                  <a:lnTo>
                    <a:pt x="16" y="437"/>
                  </a:lnTo>
                  <a:lnTo>
                    <a:pt x="13" y="434"/>
                  </a:lnTo>
                  <a:lnTo>
                    <a:pt x="13" y="98"/>
                  </a:lnTo>
                  <a:lnTo>
                    <a:pt x="10" y="95"/>
                  </a:lnTo>
                  <a:lnTo>
                    <a:pt x="3" y="95"/>
                  </a:lnTo>
                  <a:lnTo>
                    <a:pt x="0" y="98"/>
                  </a:lnTo>
                  <a:lnTo>
                    <a:pt x="0" y="442"/>
                  </a:lnTo>
                  <a:lnTo>
                    <a:pt x="9" y="451"/>
                  </a:lnTo>
                  <a:lnTo>
                    <a:pt x="322" y="451"/>
                  </a:lnTo>
                  <a:lnTo>
                    <a:pt x="331" y="442"/>
                  </a:lnTo>
                  <a:lnTo>
                    <a:pt x="331" y="437"/>
                  </a:lnTo>
                  <a:lnTo>
                    <a:pt x="331" y="353"/>
                  </a:lnTo>
                  <a:lnTo>
                    <a:pt x="331" y="347"/>
                  </a:lnTo>
                  <a:lnTo>
                    <a:pt x="334" y="346"/>
                  </a:lnTo>
                  <a:lnTo>
                    <a:pt x="337" y="344"/>
                  </a:lnTo>
                  <a:lnTo>
                    <a:pt x="339" y="342"/>
                  </a:lnTo>
                  <a:lnTo>
                    <a:pt x="356" y="358"/>
                  </a:lnTo>
                  <a:lnTo>
                    <a:pt x="353" y="361"/>
                  </a:lnTo>
                  <a:lnTo>
                    <a:pt x="353" y="365"/>
                  </a:lnTo>
                  <a:lnTo>
                    <a:pt x="355" y="368"/>
                  </a:lnTo>
                  <a:lnTo>
                    <a:pt x="397" y="410"/>
                  </a:lnTo>
                  <a:lnTo>
                    <a:pt x="407" y="417"/>
                  </a:lnTo>
                  <a:lnTo>
                    <a:pt x="419" y="419"/>
                  </a:lnTo>
                  <a:lnTo>
                    <a:pt x="431" y="417"/>
                  </a:lnTo>
                  <a:lnTo>
                    <a:pt x="441" y="410"/>
                  </a:lnTo>
                  <a:lnTo>
                    <a:pt x="443" y="407"/>
                  </a:lnTo>
                  <a:lnTo>
                    <a:pt x="448" y="400"/>
                  </a:lnTo>
                  <a:lnTo>
                    <a:pt x="450" y="388"/>
                  </a:lnTo>
                  <a:close/>
                </a:path>
              </a:pathLst>
            </a:custGeom>
            <a:solidFill>
              <a:srgbClr val="107BC0"/>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98" name="AutoShape 150"/>
            <p:cNvSpPr>
              <a:spLocks/>
            </p:cNvSpPr>
            <p:nvPr/>
          </p:nvSpPr>
          <p:spPr bwMode="auto">
            <a:xfrm>
              <a:off x="1426" y="4586"/>
              <a:ext cx="7326" cy="2704"/>
            </a:xfrm>
            <a:custGeom>
              <a:avLst/>
              <a:gdLst/>
              <a:ahLst/>
              <a:cxnLst>
                <a:cxn ang="0">
                  <a:pos x="190" y="300"/>
                </a:cxn>
                <a:cxn ang="0">
                  <a:pos x="246" y="421"/>
                </a:cxn>
                <a:cxn ang="0">
                  <a:pos x="323" y="380"/>
                </a:cxn>
                <a:cxn ang="0">
                  <a:pos x="301" y="341"/>
                </a:cxn>
                <a:cxn ang="0">
                  <a:pos x="358" y="380"/>
                </a:cxn>
                <a:cxn ang="0">
                  <a:pos x="400" y="166"/>
                </a:cxn>
                <a:cxn ang="0">
                  <a:pos x="367" y="232"/>
                </a:cxn>
                <a:cxn ang="0">
                  <a:pos x="413" y="421"/>
                </a:cxn>
                <a:cxn ang="0">
                  <a:pos x="435" y="300"/>
                </a:cxn>
                <a:cxn ang="0">
                  <a:pos x="448" y="300"/>
                </a:cxn>
                <a:cxn ang="0">
                  <a:pos x="546" y="421"/>
                </a:cxn>
                <a:cxn ang="0">
                  <a:pos x="581" y="380"/>
                </a:cxn>
                <a:cxn ang="0">
                  <a:pos x="560" y="341"/>
                </a:cxn>
                <a:cxn ang="0">
                  <a:pos x="696" y="174"/>
                </a:cxn>
                <a:cxn ang="0">
                  <a:pos x="680" y="109"/>
                </a:cxn>
                <a:cxn ang="0">
                  <a:pos x="482" y="459"/>
                </a:cxn>
                <a:cxn ang="0">
                  <a:pos x="460" y="476"/>
                </a:cxn>
                <a:cxn ang="0">
                  <a:pos x="373" y="476"/>
                </a:cxn>
                <a:cxn ang="0">
                  <a:pos x="288" y="174"/>
                </a:cxn>
                <a:cxn ang="0">
                  <a:pos x="621" y="174"/>
                </a:cxn>
                <a:cxn ang="0">
                  <a:pos x="457" y="109"/>
                </a:cxn>
                <a:cxn ang="0">
                  <a:pos x="288" y="87"/>
                </a:cxn>
                <a:cxn ang="0">
                  <a:pos x="70" y="87"/>
                </a:cxn>
                <a:cxn ang="0">
                  <a:pos x="0" y="613"/>
                </a:cxn>
                <a:cxn ang="0">
                  <a:pos x="2385" y="2333"/>
                </a:cxn>
                <a:cxn ang="0">
                  <a:pos x="2268" y="2587"/>
                </a:cxn>
                <a:cxn ang="0">
                  <a:pos x="2216" y="2196"/>
                </a:cxn>
                <a:cxn ang="0">
                  <a:pos x="2050" y="2333"/>
                </a:cxn>
                <a:cxn ang="0">
                  <a:pos x="2247" y="2603"/>
                </a:cxn>
                <a:cxn ang="0">
                  <a:pos x="6767" y="298"/>
                </a:cxn>
                <a:cxn ang="0">
                  <a:pos x="6746" y="259"/>
                </a:cxn>
                <a:cxn ang="0">
                  <a:pos x="6802" y="298"/>
                </a:cxn>
                <a:cxn ang="0">
                  <a:pos x="6857" y="298"/>
                </a:cxn>
                <a:cxn ang="0">
                  <a:pos x="6879" y="259"/>
                </a:cxn>
                <a:cxn ang="0">
                  <a:pos x="6914" y="219"/>
                </a:cxn>
                <a:cxn ang="0">
                  <a:pos x="6969" y="339"/>
                </a:cxn>
                <a:cxn ang="0">
                  <a:pos x="6991" y="219"/>
                </a:cxn>
                <a:cxn ang="0">
                  <a:pos x="6892" y="112"/>
                </a:cxn>
                <a:cxn ang="0">
                  <a:pos x="7026" y="298"/>
                </a:cxn>
                <a:cxn ang="0">
                  <a:pos x="7004" y="259"/>
                </a:cxn>
                <a:cxn ang="0">
                  <a:pos x="7102" y="298"/>
                </a:cxn>
                <a:cxn ang="0">
                  <a:pos x="7116" y="298"/>
                </a:cxn>
                <a:cxn ang="0">
                  <a:pos x="7137" y="259"/>
                </a:cxn>
                <a:cxn ang="0">
                  <a:pos x="7260" y="83"/>
                </a:cxn>
                <a:cxn ang="0">
                  <a:pos x="7238" y="66"/>
                </a:cxn>
                <a:cxn ang="0">
                  <a:pos x="7118" y="366"/>
                </a:cxn>
                <a:cxn ang="0">
                  <a:pos x="7035" y="454"/>
                </a:cxn>
                <a:cxn ang="0">
                  <a:pos x="7018" y="454"/>
                </a:cxn>
                <a:cxn ang="0">
                  <a:pos x="6931" y="454"/>
                </a:cxn>
                <a:cxn ang="0">
                  <a:pos x="7101" y="366"/>
                </a:cxn>
                <a:cxn ang="0">
                  <a:pos x="6846" y="186"/>
                </a:cxn>
                <a:cxn ang="0">
                  <a:pos x="7180" y="66"/>
                </a:cxn>
                <a:cxn ang="0">
                  <a:pos x="7015" y="169"/>
                </a:cxn>
                <a:cxn ang="0">
                  <a:pos x="6846" y="22"/>
                </a:cxn>
                <a:cxn ang="0">
                  <a:pos x="6623" y="5"/>
                </a:cxn>
                <a:cxn ang="0">
                  <a:pos x="6558" y="625"/>
                </a:cxn>
              </a:cxnLst>
              <a:rect l="0" t="0" r="r" b="b"/>
              <a:pathLst>
                <a:path w="7326" h="2704">
                  <a:moveTo>
                    <a:pt x="211" y="380"/>
                  </a:moveTo>
                  <a:lnTo>
                    <a:pt x="190" y="380"/>
                  </a:lnTo>
                  <a:lnTo>
                    <a:pt x="190" y="421"/>
                  </a:lnTo>
                  <a:lnTo>
                    <a:pt x="211" y="421"/>
                  </a:lnTo>
                  <a:lnTo>
                    <a:pt x="211" y="380"/>
                  </a:lnTo>
                  <a:close/>
                  <a:moveTo>
                    <a:pt x="211" y="300"/>
                  </a:moveTo>
                  <a:lnTo>
                    <a:pt x="190" y="300"/>
                  </a:lnTo>
                  <a:lnTo>
                    <a:pt x="190" y="341"/>
                  </a:lnTo>
                  <a:lnTo>
                    <a:pt x="211" y="341"/>
                  </a:lnTo>
                  <a:lnTo>
                    <a:pt x="211" y="300"/>
                  </a:lnTo>
                  <a:close/>
                  <a:moveTo>
                    <a:pt x="246" y="380"/>
                  </a:moveTo>
                  <a:lnTo>
                    <a:pt x="225" y="380"/>
                  </a:lnTo>
                  <a:lnTo>
                    <a:pt x="225" y="421"/>
                  </a:lnTo>
                  <a:lnTo>
                    <a:pt x="246" y="421"/>
                  </a:lnTo>
                  <a:lnTo>
                    <a:pt x="246" y="380"/>
                  </a:lnTo>
                  <a:close/>
                  <a:moveTo>
                    <a:pt x="246" y="300"/>
                  </a:moveTo>
                  <a:lnTo>
                    <a:pt x="225" y="300"/>
                  </a:lnTo>
                  <a:lnTo>
                    <a:pt x="225" y="341"/>
                  </a:lnTo>
                  <a:lnTo>
                    <a:pt x="246" y="341"/>
                  </a:lnTo>
                  <a:lnTo>
                    <a:pt x="246" y="300"/>
                  </a:lnTo>
                  <a:close/>
                  <a:moveTo>
                    <a:pt x="323" y="380"/>
                  </a:moveTo>
                  <a:lnTo>
                    <a:pt x="301" y="380"/>
                  </a:lnTo>
                  <a:lnTo>
                    <a:pt x="301" y="421"/>
                  </a:lnTo>
                  <a:lnTo>
                    <a:pt x="323" y="421"/>
                  </a:lnTo>
                  <a:lnTo>
                    <a:pt x="323" y="380"/>
                  </a:lnTo>
                  <a:close/>
                  <a:moveTo>
                    <a:pt x="323" y="300"/>
                  </a:moveTo>
                  <a:lnTo>
                    <a:pt x="301" y="300"/>
                  </a:lnTo>
                  <a:lnTo>
                    <a:pt x="301" y="341"/>
                  </a:lnTo>
                  <a:lnTo>
                    <a:pt x="323" y="341"/>
                  </a:lnTo>
                  <a:lnTo>
                    <a:pt x="323" y="300"/>
                  </a:lnTo>
                  <a:close/>
                  <a:moveTo>
                    <a:pt x="358" y="380"/>
                  </a:moveTo>
                  <a:lnTo>
                    <a:pt x="336" y="380"/>
                  </a:lnTo>
                  <a:lnTo>
                    <a:pt x="336" y="421"/>
                  </a:lnTo>
                  <a:lnTo>
                    <a:pt x="358" y="421"/>
                  </a:lnTo>
                  <a:lnTo>
                    <a:pt x="358" y="380"/>
                  </a:lnTo>
                  <a:close/>
                  <a:moveTo>
                    <a:pt x="358" y="300"/>
                  </a:moveTo>
                  <a:lnTo>
                    <a:pt x="336" y="300"/>
                  </a:lnTo>
                  <a:lnTo>
                    <a:pt x="336" y="341"/>
                  </a:lnTo>
                  <a:lnTo>
                    <a:pt x="358" y="341"/>
                  </a:lnTo>
                  <a:lnTo>
                    <a:pt x="358" y="300"/>
                  </a:lnTo>
                  <a:close/>
                  <a:moveTo>
                    <a:pt x="433" y="166"/>
                  </a:moveTo>
                  <a:lnTo>
                    <a:pt x="400" y="166"/>
                  </a:lnTo>
                  <a:lnTo>
                    <a:pt x="400" y="132"/>
                  </a:lnTo>
                  <a:lnTo>
                    <a:pt x="367" y="132"/>
                  </a:lnTo>
                  <a:lnTo>
                    <a:pt x="367" y="166"/>
                  </a:lnTo>
                  <a:lnTo>
                    <a:pt x="334" y="166"/>
                  </a:lnTo>
                  <a:lnTo>
                    <a:pt x="334" y="198"/>
                  </a:lnTo>
                  <a:lnTo>
                    <a:pt x="367" y="198"/>
                  </a:lnTo>
                  <a:lnTo>
                    <a:pt x="367" y="232"/>
                  </a:lnTo>
                  <a:lnTo>
                    <a:pt x="400" y="232"/>
                  </a:lnTo>
                  <a:lnTo>
                    <a:pt x="400" y="198"/>
                  </a:lnTo>
                  <a:lnTo>
                    <a:pt x="433" y="198"/>
                  </a:lnTo>
                  <a:lnTo>
                    <a:pt x="433" y="166"/>
                  </a:lnTo>
                  <a:close/>
                  <a:moveTo>
                    <a:pt x="435" y="380"/>
                  </a:moveTo>
                  <a:lnTo>
                    <a:pt x="413" y="380"/>
                  </a:lnTo>
                  <a:lnTo>
                    <a:pt x="413" y="421"/>
                  </a:lnTo>
                  <a:lnTo>
                    <a:pt x="435" y="421"/>
                  </a:lnTo>
                  <a:lnTo>
                    <a:pt x="435" y="380"/>
                  </a:lnTo>
                  <a:close/>
                  <a:moveTo>
                    <a:pt x="435" y="300"/>
                  </a:moveTo>
                  <a:lnTo>
                    <a:pt x="413" y="300"/>
                  </a:lnTo>
                  <a:lnTo>
                    <a:pt x="413" y="341"/>
                  </a:lnTo>
                  <a:lnTo>
                    <a:pt x="435" y="341"/>
                  </a:lnTo>
                  <a:lnTo>
                    <a:pt x="435" y="300"/>
                  </a:lnTo>
                  <a:close/>
                  <a:moveTo>
                    <a:pt x="470" y="380"/>
                  </a:moveTo>
                  <a:lnTo>
                    <a:pt x="448" y="380"/>
                  </a:lnTo>
                  <a:lnTo>
                    <a:pt x="448" y="421"/>
                  </a:lnTo>
                  <a:lnTo>
                    <a:pt x="470" y="421"/>
                  </a:lnTo>
                  <a:lnTo>
                    <a:pt x="470" y="380"/>
                  </a:lnTo>
                  <a:close/>
                  <a:moveTo>
                    <a:pt x="470" y="300"/>
                  </a:moveTo>
                  <a:lnTo>
                    <a:pt x="448" y="300"/>
                  </a:lnTo>
                  <a:lnTo>
                    <a:pt x="448" y="341"/>
                  </a:lnTo>
                  <a:lnTo>
                    <a:pt x="470" y="341"/>
                  </a:lnTo>
                  <a:lnTo>
                    <a:pt x="470" y="300"/>
                  </a:lnTo>
                  <a:close/>
                  <a:moveTo>
                    <a:pt x="546" y="380"/>
                  </a:moveTo>
                  <a:lnTo>
                    <a:pt x="525" y="380"/>
                  </a:lnTo>
                  <a:lnTo>
                    <a:pt x="525" y="421"/>
                  </a:lnTo>
                  <a:lnTo>
                    <a:pt x="546" y="421"/>
                  </a:lnTo>
                  <a:lnTo>
                    <a:pt x="546" y="380"/>
                  </a:lnTo>
                  <a:close/>
                  <a:moveTo>
                    <a:pt x="546" y="300"/>
                  </a:moveTo>
                  <a:lnTo>
                    <a:pt x="525" y="300"/>
                  </a:lnTo>
                  <a:lnTo>
                    <a:pt x="525" y="341"/>
                  </a:lnTo>
                  <a:lnTo>
                    <a:pt x="546" y="341"/>
                  </a:lnTo>
                  <a:lnTo>
                    <a:pt x="546" y="300"/>
                  </a:lnTo>
                  <a:close/>
                  <a:moveTo>
                    <a:pt x="581" y="380"/>
                  </a:moveTo>
                  <a:lnTo>
                    <a:pt x="560" y="380"/>
                  </a:lnTo>
                  <a:lnTo>
                    <a:pt x="560" y="421"/>
                  </a:lnTo>
                  <a:lnTo>
                    <a:pt x="581" y="421"/>
                  </a:lnTo>
                  <a:lnTo>
                    <a:pt x="581" y="380"/>
                  </a:lnTo>
                  <a:close/>
                  <a:moveTo>
                    <a:pt x="581" y="300"/>
                  </a:moveTo>
                  <a:lnTo>
                    <a:pt x="560" y="300"/>
                  </a:lnTo>
                  <a:lnTo>
                    <a:pt x="560" y="341"/>
                  </a:lnTo>
                  <a:lnTo>
                    <a:pt x="581" y="341"/>
                  </a:lnTo>
                  <a:lnTo>
                    <a:pt x="581" y="300"/>
                  </a:lnTo>
                  <a:close/>
                  <a:moveTo>
                    <a:pt x="767" y="613"/>
                  </a:moveTo>
                  <a:lnTo>
                    <a:pt x="762" y="608"/>
                  </a:lnTo>
                  <a:lnTo>
                    <a:pt x="643" y="608"/>
                  </a:lnTo>
                  <a:lnTo>
                    <a:pt x="643" y="174"/>
                  </a:lnTo>
                  <a:lnTo>
                    <a:pt x="696" y="174"/>
                  </a:lnTo>
                  <a:lnTo>
                    <a:pt x="701" y="169"/>
                  </a:lnTo>
                  <a:lnTo>
                    <a:pt x="701" y="153"/>
                  </a:lnTo>
                  <a:lnTo>
                    <a:pt x="701" y="109"/>
                  </a:lnTo>
                  <a:lnTo>
                    <a:pt x="701" y="92"/>
                  </a:lnTo>
                  <a:lnTo>
                    <a:pt x="696" y="87"/>
                  </a:lnTo>
                  <a:lnTo>
                    <a:pt x="680" y="87"/>
                  </a:lnTo>
                  <a:lnTo>
                    <a:pt x="680" y="109"/>
                  </a:lnTo>
                  <a:lnTo>
                    <a:pt x="680" y="153"/>
                  </a:lnTo>
                  <a:lnTo>
                    <a:pt x="621" y="153"/>
                  </a:lnTo>
                  <a:lnTo>
                    <a:pt x="621" y="174"/>
                  </a:lnTo>
                  <a:lnTo>
                    <a:pt x="621" y="608"/>
                  </a:lnTo>
                  <a:lnTo>
                    <a:pt x="482" y="608"/>
                  </a:lnTo>
                  <a:lnTo>
                    <a:pt x="482" y="476"/>
                  </a:lnTo>
                  <a:lnTo>
                    <a:pt x="482" y="459"/>
                  </a:lnTo>
                  <a:lnTo>
                    <a:pt x="477" y="454"/>
                  </a:lnTo>
                  <a:lnTo>
                    <a:pt x="460" y="454"/>
                  </a:lnTo>
                  <a:lnTo>
                    <a:pt x="460" y="476"/>
                  </a:lnTo>
                  <a:lnTo>
                    <a:pt x="460" y="608"/>
                  </a:lnTo>
                  <a:lnTo>
                    <a:pt x="394" y="608"/>
                  </a:lnTo>
                  <a:lnTo>
                    <a:pt x="394" y="476"/>
                  </a:lnTo>
                  <a:lnTo>
                    <a:pt x="460" y="476"/>
                  </a:lnTo>
                  <a:lnTo>
                    <a:pt x="460" y="454"/>
                  </a:lnTo>
                  <a:lnTo>
                    <a:pt x="373" y="454"/>
                  </a:lnTo>
                  <a:lnTo>
                    <a:pt x="373" y="476"/>
                  </a:lnTo>
                  <a:lnTo>
                    <a:pt x="373" y="608"/>
                  </a:lnTo>
                  <a:lnTo>
                    <a:pt x="307" y="608"/>
                  </a:lnTo>
                  <a:lnTo>
                    <a:pt x="307" y="476"/>
                  </a:lnTo>
                  <a:lnTo>
                    <a:pt x="373" y="476"/>
                  </a:lnTo>
                  <a:lnTo>
                    <a:pt x="373" y="454"/>
                  </a:lnTo>
                  <a:lnTo>
                    <a:pt x="290" y="454"/>
                  </a:lnTo>
                  <a:lnTo>
                    <a:pt x="285" y="459"/>
                  </a:lnTo>
                  <a:lnTo>
                    <a:pt x="285" y="608"/>
                  </a:lnTo>
                  <a:lnTo>
                    <a:pt x="145" y="608"/>
                  </a:lnTo>
                  <a:lnTo>
                    <a:pt x="145" y="174"/>
                  </a:lnTo>
                  <a:lnTo>
                    <a:pt x="288" y="174"/>
                  </a:lnTo>
                  <a:lnTo>
                    <a:pt x="288" y="272"/>
                  </a:lnTo>
                  <a:lnTo>
                    <a:pt x="293" y="277"/>
                  </a:lnTo>
                  <a:lnTo>
                    <a:pt x="474" y="277"/>
                  </a:lnTo>
                  <a:lnTo>
                    <a:pt x="479" y="272"/>
                  </a:lnTo>
                  <a:lnTo>
                    <a:pt x="479" y="256"/>
                  </a:lnTo>
                  <a:lnTo>
                    <a:pt x="479" y="174"/>
                  </a:lnTo>
                  <a:lnTo>
                    <a:pt x="621" y="174"/>
                  </a:lnTo>
                  <a:lnTo>
                    <a:pt x="621" y="153"/>
                  </a:lnTo>
                  <a:lnTo>
                    <a:pt x="479" y="153"/>
                  </a:lnTo>
                  <a:lnTo>
                    <a:pt x="479" y="109"/>
                  </a:lnTo>
                  <a:lnTo>
                    <a:pt x="680" y="109"/>
                  </a:lnTo>
                  <a:lnTo>
                    <a:pt x="680" y="87"/>
                  </a:lnTo>
                  <a:lnTo>
                    <a:pt x="457" y="87"/>
                  </a:lnTo>
                  <a:lnTo>
                    <a:pt x="457" y="109"/>
                  </a:lnTo>
                  <a:lnTo>
                    <a:pt x="457" y="256"/>
                  </a:lnTo>
                  <a:lnTo>
                    <a:pt x="310" y="256"/>
                  </a:lnTo>
                  <a:lnTo>
                    <a:pt x="310" y="153"/>
                  </a:lnTo>
                  <a:lnTo>
                    <a:pt x="310" y="109"/>
                  </a:lnTo>
                  <a:lnTo>
                    <a:pt x="457" y="109"/>
                  </a:lnTo>
                  <a:lnTo>
                    <a:pt x="457" y="87"/>
                  </a:lnTo>
                  <a:lnTo>
                    <a:pt x="288" y="87"/>
                  </a:lnTo>
                  <a:lnTo>
                    <a:pt x="288" y="109"/>
                  </a:lnTo>
                  <a:lnTo>
                    <a:pt x="288" y="153"/>
                  </a:lnTo>
                  <a:lnTo>
                    <a:pt x="87" y="153"/>
                  </a:lnTo>
                  <a:lnTo>
                    <a:pt x="87" y="109"/>
                  </a:lnTo>
                  <a:lnTo>
                    <a:pt x="288" y="109"/>
                  </a:lnTo>
                  <a:lnTo>
                    <a:pt x="288" y="87"/>
                  </a:lnTo>
                  <a:lnTo>
                    <a:pt x="70" y="87"/>
                  </a:lnTo>
                  <a:lnTo>
                    <a:pt x="65" y="92"/>
                  </a:lnTo>
                  <a:lnTo>
                    <a:pt x="65" y="169"/>
                  </a:lnTo>
                  <a:lnTo>
                    <a:pt x="70" y="174"/>
                  </a:lnTo>
                  <a:lnTo>
                    <a:pt x="124" y="174"/>
                  </a:lnTo>
                  <a:lnTo>
                    <a:pt x="124" y="608"/>
                  </a:lnTo>
                  <a:lnTo>
                    <a:pt x="5" y="608"/>
                  </a:lnTo>
                  <a:lnTo>
                    <a:pt x="0" y="613"/>
                  </a:lnTo>
                  <a:lnTo>
                    <a:pt x="0" y="625"/>
                  </a:lnTo>
                  <a:lnTo>
                    <a:pt x="5" y="630"/>
                  </a:lnTo>
                  <a:lnTo>
                    <a:pt x="762" y="630"/>
                  </a:lnTo>
                  <a:lnTo>
                    <a:pt x="767" y="625"/>
                  </a:lnTo>
                  <a:lnTo>
                    <a:pt x="767" y="613"/>
                  </a:lnTo>
                  <a:close/>
                  <a:moveTo>
                    <a:pt x="2386" y="2336"/>
                  </a:moveTo>
                  <a:lnTo>
                    <a:pt x="2385" y="2333"/>
                  </a:lnTo>
                  <a:lnTo>
                    <a:pt x="2383" y="2331"/>
                  </a:lnTo>
                  <a:lnTo>
                    <a:pt x="2364" y="2313"/>
                  </a:lnTo>
                  <a:lnTo>
                    <a:pt x="2364" y="2343"/>
                  </a:lnTo>
                  <a:lnTo>
                    <a:pt x="2364" y="2683"/>
                  </a:lnTo>
                  <a:lnTo>
                    <a:pt x="2268" y="2683"/>
                  </a:lnTo>
                  <a:lnTo>
                    <a:pt x="2268" y="2603"/>
                  </a:lnTo>
                  <a:lnTo>
                    <a:pt x="2268" y="2587"/>
                  </a:lnTo>
                  <a:lnTo>
                    <a:pt x="2263" y="2582"/>
                  </a:lnTo>
                  <a:lnTo>
                    <a:pt x="2167" y="2582"/>
                  </a:lnTo>
                  <a:lnTo>
                    <a:pt x="2162" y="2587"/>
                  </a:lnTo>
                  <a:lnTo>
                    <a:pt x="2162" y="2683"/>
                  </a:lnTo>
                  <a:lnTo>
                    <a:pt x="2071" y="2683"/>
                  </a:lnTo>
                  <a:lnTo>
                    <a:pt x="2071" y="2341"/>
                  </a:lnTo>
                  <a:lnTo>
                    <a:pt x="2216" y="2196"/>
                  </a:lnTo>
                  <a:lnTo>
                    <a:pt x="2364" y="2343"/>
                  </a:lnTo>
                  <a:lnTo>
                    <a:pt x="2364" y="2313"/>
                  </a:lnTo>
                  <a:lnTo>
                    <a:pt x="2247" y="2196"/>
                  </a:lnTo>
                  <a:lnTo>
                    <a:pt x="2220" y="2169"/>
                  </a:lnTo>
                  <a:lnTo>
                    <a:pt x="2213" y="2169"/>
                  </a:lnTo>
                  <a:lnTo>
                    <a:pt x="2051" y="2330"/>
                  </a:lnTo>
                  <a:lnTo>
                    <a:pt x="2050" y="2333"/>
                  </a:lnTo>
                  <a:lnTo>
                    <a:pt x="2050" y="2699"/>
                  </a:lnTo>
                  <a:lnTo>
                    <a:pt x="2055" y="2704"/>
                  </a:lnTo>
                  <a:lnTo>
                    <a:pt x="2179" y="2704"/>
                  </a:lnTo>
                  <a:lnTo>
                    <a:pt x="2184" y="2699"/>
                  </a:lnTo>
                  <a:lnTo>
                    <a:pt x="2184" y="2683"/>
                  </a:lnTo>
                  <a:lnTo>
                    <a:pt x="2184" y="2603"/>
                  </a:lnTo>
                  <a:lnTo>
                    <a:pt x="2247" y="2603"/>
                  </a:lnTo>
                  <a:lnTo>
                    <a:pt x="2247" y="2699"/>
                  </a:lnTo>
                  <a:lnTo>
                    <a:pt x="2251" y="2704"/>
                  </a:lnTo>
                  <a:lnTo>
                    <a:pt x="2381" y="2704"/>
                  </a:lnTo>
                  <a:lnTo>
                    <a:pt x="2386" y="2699"/>
                  </a:lnTo>
                  <a:lnTo>
                    <a:pt x="2386" y="2683"/>
                  </a:lnTo>
                  <a:lnTo>
                    <a:pt x="2386" y="2336"/>
                  </a:lnTo>
                  <a:close/>
                  <a:moveTo>
                    <a:pt x="6767" y="298"/>
                  </a:moveTo>
                  <a:lnTo>
                    <a:pt x="6746" y="298"/>
                  </a:lnTo>
                  <a:lnTo>
                    <a:pt x="6746" y="339"/>
                  </a:lnTo>
                  <a:lnTo>
                    <a:pt x="6767" y="339"/>
                  </a:lnTo>
                  <a:lnTo>
                    <a:pt x="6767" y="298"/>
                  </a:lnTo>
                  <a:close/>
                  <a:moveTo>
                    <a:pt x="6767" y="219"/>
                  </a:moveTo>
                  <a:lnTo>
                    <a:pt x="6746" y="219"/>
                  </a:lnTo>
                  <a:lnTo>
                    <a:pt x="6746" y="259"/>
                  </a:lnTo>
                  <a:lnTo>
                    <a:pt x="6767" y="259"/>
                  </a:lnTo>
                  <a:lnTo>
                    <a:pt x="6767" y="219"/>
                  </a:lnTo>
                  <a:close/>
                  <a:moveTo>
                    <a:pt x="6802" y="298"/>
                  </a:moveTo>
                  <a:lnTo>
                    <a:pt x="6781" y="298"/>
                  </a:lnTo>
                  <a:lnTo>
                    <a:pt x="6781" y="339"/>
                  </a:lnTo>
                  <a:lnTo>
                    <a:pt x="6802" y="339"/>
                  </a:lnTo>
                  <a:lnTo>
                    <a:pt x="6802" y="298"/>
                  </a:lnTo>
                  <a:close/>
                  <a:moveTo>
                    <a:pt x="6802" y="219"/>
                  </a:moveTo>
                  <a:lnTo>
                    <a:pt x="6781" y="219"/>
                  </a:lnTo>
                  <a:lnTo>
                    <a:pt x="6781" y="259"/>
                  </a:lnTo>
                  <a:lnTo>
                    <a:pt x="6802" y="259"/>
                  </a:lnTo>
                  <a:lnTo>
                    <a:pt x="6802" y="219"/>
                  </a:lnTo>
                  <a:close/>
                  <a:moveTo>
                    <a:pt x="6879" y="298"/>
                  </a:moveTo>
                  <a:lnTo>
                    <a:pt x="6857" y="298"/>
                  </a:lnTo>
                  <a:lnTo>
                    <a:pt x="6857" y="339"/>
                  </a:lnTo>
                  <a:lnTo>
                    <a:pt x="6879" y="339"/>
                  </a:lnTo>
                  <a:lnTo>
                    <a:pt x="6879" y="298"/>
                  </a:lnTo>
                  <a:close/>
                  <a:moveTo>
                    <a:pt x="6879" y="219"/>
                  </a:moveTo>
                  <a:lnTo>
                    <a:pt x="6857" y="219"/>
                  </a:lnTo>
                  <a:lnTo>
                    <a:pt x="6857" y="259"/>
                  </a:lnTo>
                  <a:lnTo>
                    <a:pt x="6879" y="259"/>
                  </a:lnTo>
                  <a:lnTo>
                    <a:pt x="6879" y="219"/>
                  </a:lnTo>
                  <a:close/>
                  <a:moveTo>
                    <a:pt x="6914" y="298"/>
                  </a:moveTo>
                  <a:lnTo>
                    <a:pt x="6892" y="298"/>
                  </a:lnTo>
                  <a:lnTo>
                    <a:pt x="6892" y="339"/>
                  </a:lnTo>
                  <a:lnTo>
                    <a:pt x="6914" y="339"/>
                  </a:lnTo>
                  <a:lnTo>
                    <a:pt x="6914" y="298"/>
                  </a:lnTo>
                  <a:close/>
                  <a:moveTo>
                    <a:pt x="6914" y="219"/>
                  </a:moveTo>
                  <a:lnTo>
                    <a:pt x="6892" y="219"/>
                  </a:lnTo>
                  <a:lnTo>
                    <a:pt x="6892" y="259"/>
                  </a:lnTo>
                  <a:lnTo>
                    <a:pt x="6914" y="259"/>
                  </a:lnTo>
                  <a:lnTo>
                    <a:pt x="6914" y="219"/>
                  </a:lnTo>
                  <a:close/>
                  <a:moveTo>
                    <a:pt x="6991" y="298"/>
                  </a:moveTo>
                  <a:lnTo>
                    <a:pt x="6969" y="298"/>
                  </a:lnTo>
                  <a:lnTo>
                    <a:pt x="6969" y="339"/>
                  </a:lnTo>
                  <a:lnTo>
                    <a:pt x="6991" y="339"/>
                  </a:lnTo>
                  <a:lnTo>
                    <a:pt x="6991" y="298"/>
                  </a:lnTo>
                  <a:close/>
                  <a:moveTo>
                    <a:pt x="6991" y="219"/>
                  </a:moveTo>
                  <a:lnTo>
                    <a:pt x="6969" y="219"/>
                  </a:lnTo>
                  <a:lnTo>
                    <a:pt x="6969" y="259"/>
                  </a:lnTo>
                  <a:lnTo>
                    <a:pt x="6991" y="259"/>
                  </a:lnTo>
                  <a:lnTo>
                    <a:pt x="6991" y="219"/>
                  </a:lnTo>
                  <a:close/>
                  <a:moveTo>
                    <a:pt x="6991" y="79"/>
                  </a:moveTo>
                  <a:lnTo>
                    <a:pt x="6958" y="79"/>
                  </a:lnTo>
                  <a:lnTo>
                    <a:pt x="6958" y="46"/>
                  </a:lnTo>
                  <a:lnTo>
                    <a:pt x="6925" y="46"/>
                  </a:lnTo>
                  <a:lnTo>
                    <a:pt x="6925" y="79"/>
                  </a:lnTo>
                  <a:lnTo>
                    <a:pt x="6892" y="79"/>
                  </a:lnTo>
                  <a:lnTo>
                    <a:pt x="6892" y="112"/>
                  </a:lnTo>
                  <a:lnTo>
                    <a:pt x="6925" y="112"/>
                  </a:lnTo>
                  <a:lnTo>
                    <a:pt x="6925" y="145"/>
                  </a:lnTo>
                  <a:lnTo>
                    <a:pt x="6958" y="145"/>
                  </a:lnTo>
                  <a:lnTo>
                    <a:pt x="6958" y="112"/>
                  </a:lnTo>
                  <a:lnTo>
                    <a:pt x="6991" y="112"/>
                  </a:lnTo>
                  <a:lnTo>
                    <a:pt x="6991" y="79"/>
                  </a:lnTo>
                  <a:close/>
                  <a:moveTo>
                    <a:pt x="7026" y="298"/>
                  </a:moveTo>
                  <a:lnTo>
                    <a:pt x="7004" y="298"/>
                  </a:lnTo>
                  <a:lnTo>
                    <a:pt x="7004" y="339"/>
                  </a:lnTo>
                  <a:lnTo>
                    <a:pt x="7026" y="339"/>
                  </a:lnTo>
                  <a:lnTo>
                    <a:pt x="7026" y="298"/>
                  </a:lnTo>
                  <a:close/>
                  <a:moveTo>
                    <a:pt x="7026" y="219"/>
                  </a:moveTo>
                  <a:lnTo>
                    <a:pt x="7004" y="219"/>
                  </a:lnTo>
                  <a:lnTo>
                    <a:pt x="7004" y="259"/>
                  </a:lnTo>
                  <a:lnTo>
                    <a:pt x="7026" y="259"/>
                  </a:lnTo>
                  <a:lnTo>
                    <a:pt x="7026" y="219"/>
                  </a:lnTo>
                  <a:close/>
                  <a:moveTo>
                    <a:pt x="7102" y="298"/>
                  </a:moveTo>
                  <a:lnTo>
                    <a:pt x="7081" y="298"/>
                  </a:lnTo>
                  <a:lnTo>
                    <a:pt x="7081" y="339"/>
                  </a:lnTo>
                  <a:lnTo>
                    <a:pt x="7102" y="339"/>
                  </a:lnTo>
                  <a:lnTo>
                    <a:pt x="7102" y="298"/>
                  </a:lnTo>
                  <a:close/>
                  <a:moveTo>
                    <a:pt x="7102" y="219"/>
                  </a:moveTo>
                  <a:lnTo>
                    <a:pt x="7081" y="219"/>
                  </a:lnTo>
                  <a:lnTo>
                    <a:pt x="7081" y="259"/>
                  </a:lnTo>
                  <a:lnTo>
                    <a:pt x="7102" y="259"/>
                  </a:lnTo>
                  <a:lnTo>
                    <a:pt x="7102" y="219"/>
                  </a:lnTo>
                  <a:close/>
                  <a:moveTo>
                    <a:pt x="7137" y="298"/>
                  </a:moveTo>
                  <a:lnTo>
                    <a:pt x="7116" y="298"/>
                  </a:lnTo>
                  <a:lnTo>
                    <a:pt x="7116" y="339"/>
                  </a:lnTo>
                  <a:lnTo>
                    <a:pt x="7137" y="339"/>
                  </a:lnTo>
                  <a:lnTo>
                    <a:pt x="7137" y="298"/>
                  </a:lnTo>
                  <a:close/>
                  <a:moveTo>
                    <a:pt x="7137" y="219"/>
                  </a:moveTo>
                  <a:lnTo>
                    <a:pt x="7116" y="219"/>
                  </a:lnTo>
                  <a:lnTo>
                    <a:pt x="7116" y="259"/>
                  </a:lnTo>
                  <a:lnTo>
                    <a:pt x="7137" y="259"/>
                  </a:lnTo>
                  <a:lnTo>
                    <a:pt x="7137" y="219"/>
                  </a:lnTo>
                  <a:close/>
                  <a:moveTo>
                    <a:pt x="7325" y="613"/>
                  </a:moveTo>
                  <a:lnTo>
                    <a:pt x="7320" y="609"/>
                  </a:lnTo>
                  <a:lnTo>
                    <a:pt x="7201" y="609"/>
                  </a:lnTo>
                  <a:lnTo>
                    <a:pt x="7201" y="88"/>
                  </a:lnTo>
                  <a:lnTo>
                    <a:pt x="7255" y="88"/>
                  </a:lnTo>
                  <a:lnTo>
                    <a:pt x="7260" y="83"/>
                  </a:lnTo>
                  <a:lnTo>
                    <a:pt x="7260" y="66"/>
                  </a:lnTo>
                  <a:lnTo>
                    <a:pt x="7260" y="22"/>
                  </a:lnTo>
                  <a:lnTo>
                    <a:pt x="7260" y="5"/>
                  </a:lnTo>
                  <a:lnTo>
                    <a:pt x="7255" y="0"/>
                  </a:lnTo>
                  <a:lnTo>
                    <a:pt x="7238" y="0"/>
                  </a:lnTo>
                  <a:lnTo>
                    <a:pt x="7238" y="22"/>
                  </a:lnTo>
                  <a:lnTo>
                    <a:pt x="7238" y="66"/>
                  </a:lnTo>
                  <a:lnTo>
                    <a:pt x="7180" y="66"/>
                  </a:lnTo>
                  <a:lnTo>
                    <a:pt x="7180" y="88"/>
                  </a:lnTo>
                  <a:lnTo>
                    <a:pt x="7180" y="609"/>
                  </a:lnTo>
                  <a:lnTo>
                    <a:pt x="7122" y="609"/>
                  </a:lnTo>
                  <a:lnTo>
                    <a:pt x="7122" y="388"/>
                  </a:lnTo>
                  <a:lnTo>
                    <a:pt x="7122" y="371"/>
                  </a:lnTo>
                  <a:lnTo>
                    <a:pt x="7118" y="366"/>
                  </a:lnTo>
                  <a:lnTo>
                    <a:pt x="7101" y="366"/>
                  </a:lnTo>
                  <a:lnTo>
                    <a:pt x="7101" y="388"/>
                  </a:lnTo>
                  <a:lnTo>
                    <a:pt x="7101" y="609"/>
                  </a:lnTo>
                  <a:lnTo>
                    <a:pt x="7040" y="609"/>
                  </a:lnTo>
                  <a:lnTo>
                    <a:pt x="7040" y="475"/>
                  </a:lnTo>
                  <a:lnTo>
                    <a:pt x="7040" y="459"/>
                  </a:lnTo>
                  <a:lnTo>
                    <a:pt x="7035" y="454"/>
                  </a:lnTo>
                  <a:lnTo>
                    <a:pt x="7018" y="454"/>
                  </a:lnTo>
                  <a:lnTo>
                    <a:pt x="7018" y="475"/>
                  </a:lnTo>
                  <a:lnTo>
                    <a:pt x="7018" y="609"/>
                  </a:lnTo>
                  <a:lnTo>
                    <a:pt x="6952" y="609"/>
                  </a:lnTo>
                  <a:lnTo>
                    <a:pt x="6952" y="475"/>
                  </a:lnTo>
                  <a:lnTo>
                    <a:pt x="7018" y="475"/>
                  </a:lnTo>
                  <a:lnTo>
                    <a:pt x="7018" y="454"/>
                  </a:lnTo>
                  <a:lnTo>
                    <a:pt x="6931" y="454"/>
                  </a:lnTo>
                  <a:lnTo>
                    <a:pt x="6931" y="475"/>
                  </a:lnTo>
                  <a:lnTo>
                    <a:pt x="6931" y="609"/>
                  </a:lnTo>
                  <a:lnTo>
                    <a:pt x="6865" y="609"/>
                  </a:lnTo>
                  <a:lnTo>
                    <a:pt x="6865" y="475"/>
                  </a:lnTo>
                  <a:lnTo>
                    <a:pt x="6931" y="475"/>
                  </a:lnTo>
                  <a:lnTo>
                    <a:pt x="6931" y="454"/>
                  </a:lnTo>
                  <a:lnTo>
                    <a:pt x="6848" y="454"/>
                  </a:lnTo>
                  <a:lnTo>
                    <a:pt x="6843" y="459"/>
                  </a:lnTo>
                  <a:lnTo>
                    <a:pt x="6843" y="609"/>
                  </a:lnTo>
                  <a:lnTo>
                    <a:pt x="6782" y="609"/>
                  </a:lnTo>
                  <a:lnTo>
                    <a:pt x="6782" y="388"/>
                  </a:lnTo>
                  <a:lnTo>
                    <a:pt x="7101" y="388"/>
                  </a:lnTo>
                  <a:lnTo>
                    <a:pt x="7101" y="366"/>
                  </a:lnTo>
                  <a:lnTo>
                    <a:pt x="6765" y="366"/>
                  </a:lnTo>
                  <a:lnTo>
                    <a:pt x="6761" y="371"/>
                  </a:lnTo>
                  <a:lnTo>
                    <a:pt x="6761" y="609"/>
                  </a:lnTo>
                  <a:lnTo>
                    <a:pt x="6703" y="609"/>
                  </a:lnTo>
                  <a:lnTo>
                    <a:pt x="6703" y="88"/>
                  </a:lnTo>
                  <a:lnTo>
                    <a:pt x="6846" y="88"/>
                  </a:lnTo>
                  <a:lnTo>
                    <a:pt x="6846" y="186"/>
                  </a:lnTo>
                  <a:lnTo>
                    <a:pt x="6851" y="191"/>
                  </a:lnTo>
                  <a:lnTo>
                    <a:pt x="7032" y="191"/>
                  </a:lnTo>
                  <a:lnTo>
                    <a:pt x="7037" y="186"/>
                  </a:lnTo>
                  <a:lnTo>
                    <a:pt x="7037" y="169"/>
                  </a:lnTo>
                  <a:lnTo>
                    <a:pt x="7037" y="88"/>
                  </a:lnTo>
                  <a:lnTo>
                    <a:pt x="7180" y="88"/>
                  </a:lnTo>
                  <a:lnTo>
                    <a:pt x="7180" y="66"/>
                  </a:lnTo>
                  <a:lnTo>
                    <a:pt x="7037" y="66"/>
                  </a:lnTo>
                  <a:lnTo>
                    <a:pt x="7037" y="22"/>
                  </a:lnTo>
                  <a:lnTo>
                    <a:pt x="7238" y="22"/>
                  </a:lnTo>
                  <a:lnTo>
                    <a:pt x="7238" y="0"/>
                  </a:lnTo>
                  <a:lnTo>
                    <a:pt x="7015" y="0"/>
                  </a:lnTo>
                  <a:lnTo>
                    <a:pt x="7015" y="22"/>
                  </a:lnTo>
                  <a:lnTo>
                    <a:pt x="7015" y="169"/>
                  </a:lnTo>
                  <a:lnTo>
                    <a:pt x="6868" y="169"/>
                  </a:lnTo>
                  <a:lnTo>
                    <a:pt x="6868" y="66"/>
                  </a:lnTo>
                  <a:lnTo>
                    <a:pt x="6868" y="22"/>
                  </a:lnTo>
                  <a:lnTo>
                    <a:pt x="7015" y="22"/>
                  </a:lnTo>
                  <a:lnTo>
                    <a:pt x="7015" y="0"/>
                  </a:lnTo>
                  <a:lnTo>
                    <a:pt x="6846" y="0"/>
                  </a:lnTo>
                  <a:lnTo>
                    <a:pt x="6846" y="22"/>
                  </a:lnTo>
                  <a:lnTo>
                    <a:pt x="6846" y="66"/>
                  </a:lnTo>
                  <a:lnTo>
                    <a:pt x="6645" y="66"/>
                  </a:lnTo>
                  <a:lnTo>
                    <a:pt x="6645" y="22"/>
                  </a:lnTo>
                  <a:lnTo>
                    <a:pt x="6846" y="22"/>
                  </a:lnTo>
                  <a:lnTo>
                    <a:pt x="6846" y="0"/>
                  </a:lnTo>
                  <a:lnTo>
                    <a:pt x="6628" y="0"/>
                  </a:lnTo>
                  <a:lnTo>
                    <a:pt x="6623" y="5"/>
                  </a:lnTo>
                  <a:lnTo>
                    <a:pt x="6623" y="83"/>
                  </a:lnTo>
                  <a:lnTo>
                    <a:pt x="6628" y="88"/>
                  </a:lnTo>
                  <a:lnTo>
                    <a:pt x="6682" y="88"/>
                  </a:lnTo>
                  <a:lnTo>
                    <a:pt x="6682" y="609"/>
                  </a:lnTo>
                  <a:lnTo>
                    <a:pt x="6563" y="609"/>
                  </a:lnTo>
                  <a:lnTo>
                    <a:pt x="6558" y="613"/>
                  </a:lnTo>
                  <a:lnTo>
                    <a:pt x="6558" y="625"/>
                  </a:lnTo>
                  <a:lnTo>
                    <a:pt x="6563" y="630"/>
                  </a:lnTo>
                  <a:lnTo>
                    <a:pt x="7320" y="630"/>
                  </a:lnTo>
                  <a:lnTo>
                    <a:pt x="7325" y="625"/>
                  </a:lnTo>
                  <a:lnTo>
                    <a:pt x="7325" y="613"/>
                  </a:lnTo>
                  <a:close/>
                </a:path>
              </a:pathLst>
            </a:custGeom>
            <a:solidFill>
              <a:srgbClr val="02498A"/>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pic>
          <p:nvPicPr>
            <p:cNvPr id="2199" name="Picture 151"/>
            <p:cNvPicPr>
              <a:picLocks noChangeAspect="1" noChangeArrowheads="1"/>
            </p:cNvPicPr>
            <p:nvPr/>
          </p:nvPicPr>
          <p:blipFill>
            <a:blip r:embed="rId5" cstate="print"/>
            <a:srcRect/>
            <a:stretch>
              <a:fillRect/>
            </a:stretch>
          </p:blipFill>
          <p:spPr bwMode="auto">
            <a:xfrm>
              <a:off x="3542" y="6849"/>
              <a:ext cx="205" cy="306"/>
            </a:xfrm>
            <a:prstGeom prst="rect">
              <a:avLst/>
            </a:prstGeom>
            <a:noFill/>
            <a:ln w="9525">
              <a:noFill/>
              <a:miter lim="800000"/>
              <a:headEnd/>
              <a:tailEnd/>
            </a:ln>
          </p:spPr>
        </p:pic>
        <p:sp>
          <p:nvSpPr>
            <p:cNvPr id="2200" name="AutoShape 152"/>
            <p:cNvSpPr>
              <a:spLocks/>
            </p:cNvSpPr>
            <p:nvPr/>
          </p:nvSpPr>
          <p:spPr bwMode="auto">
            <a:xfrm>
              <a:off x="4204" y="6754"/>
              <a:ext cx="336" cy="536"/>
            </a:xfrm>
            <a:custGeom>
              <a:avLst/>
              <a:gdLst/>
              <a:ahLst/>
              <a:cxnLst>
                <a:cxn ang="0">
                  <a:pos x="170" y="0"/>
                </a:cxn>
                <a:cxn ang="0">
                  <a:pos x="163" y="0"/>
                </a:cxn>
                <a:cxn ang="0">
                  <a:pos x="1" y="161"/>
                </a:cxn>
                <a:cxn ang="0">
                  <a:pos x="0" y="164"/>
                </a:cxn>
                <a:cxn ang="0">
                  <a:pos x="0" y="530"/>
                </a:cxn>
                <a:cxn ang="0">
                  <a:pos x="5" y="535"/>
                </a:cxn>
                <a:cxn ang="0">
                  <a:pos x="129" y="535"/>
                </a:cxn>
                <a:cxn ang="0">
                  <a:pos x="134" y="530"/>
                </a:cxn>
                <a:cxn ang="0">
                  <a:pos x="134" y="514"/>
                </a:cxn>
                <a:cxn ang="0">
                  <a:pos x="22" y="514"/>
                </a:cxn>
                <a:cxn ang="0">
                  <a:pos x="22" y="171"/>
                </a:cxn>
                <a:cxn ang="0">
                  <a:pos x="166" y="27"/>
                </a:cxn>
                <a:cxn ang="0">
                  <a:pos x="197" y="27"/>
                </a:cxn>
                <a:cxn ang="0">
                  <a:pos x="170" y="0"/>
                </a:cxn>
                <a:cxn ang="0">
                  <a:pos x="218" y="434"/>
                </a:cxn>
                <a:cxn ang="0">
                  <a:pos x="197" y="434"/>
                </a:cxn>
                <a:cxn ang="0">
                  <a:pos x="197" y="530"/>
                </a:cxn>
                <a:cxn ang="0">
                  <a:pos x="201" y="535"/>
                </a:cxn>
                <a:cxn ang="0">
                  <a:pos x="331" y="535"/>
                </a:cxn>
                <a:cxn ang="0">
                  <a:pos x="336" y="530"/>
                </a:cxn>
                <a:cxn ang="0">
                  <a:pos x="336" y="514"/>
                </a:cxn>
                <a:cxn ang="0">
                  <a:pos x="218" y="514"/>
                </a:cxn>
                <a:cxn ang="0">
                  <a:pos x="218" y="434"/>
                </a:cxn>
                <a:cxn ang="0">
                  <a:pos x="213" y="413"/>
                </a:cxn>
                <a:cxn ang="0">
                  <a:pos x="117" y="413"/>
                </a:cxn>
                <a:cxn ang="0">
                  <a:pos x="112" y="418"/>
                </a:cxn>
                <a:cxn ang="0">
                  <a:pos x="112" y="514"/>
                </a:cxn>
                <a:cxn ang="0">
                  <a:pos x="134" y="514"/>
                </a:cxn>
                <a:cxn ang="0">
                  <a:pos x="134" y="434"/>
                </a:cxn>
                <a:cxn ang="0">
                  <a:pos x="218" y="434"/>
                </a:cxn>
                <a:cxn ang="0">
                  <a:pos x="218" y="418"/>
                </a:cxn>
                <a:cxn ang="0">
                  <a:pos x="213" y="413"/>
                </a:cxn>
                <a:cxn ang="0">
                  <a:pos x="197" y="27"/>
                </a:cxn>
                <a:cxn ang="0">
                  <a:pos x="166" y="27"/>
                </a:cxn>
                <a:cxn ang="0">
                  <a:pos x="315" y="174"/>
                </a:cxn>
                <a:cxn ang="0">
                  <a:pos x="315" y="514"/>
                </a:cxn>
                <a:cxn ang="0">
                  <a:pos x="336" y="514"/>
                </a:cxn>
                <a:cxn ang="0">
                  <a:pos x="336" y="167"/>
                </a:cxn>
                <a:cxn ang="0">
                  <a:pos x="335" y="164"/>
                </a:cxn>
                <a:cxn ang="0">
                  <a:pos x="333" y="162"/>
                </a:cxn>
                <a:cxn ang="0">
                  <a:pos x="197" y="27"/>
                </a:cxn>
              </a:cxnLst>
              <a:rect l="0" t="0" r="r" b="b"/>
              <a:pathLst>
                <a:path w="336" h="536">
                  <a:moveTo>
                    <a:pt x="170" y="0"/>
                  </a:moveTo>
                  <a:lnTo>
                    <a:pt x="163" y="0"/>
                  </a:lnTo>
                  <a:lnTo>
                    <a:pt x="1" y="161"/>
                  </a:lnTo>
                  <a:lnTo>
                    <a:pt x="0" y="164"/>
                  </a:lnTo>
                  <a:lnTo>
                    <a:pt x="0" y="530"/>
                  </a:lnTo>
                  <a:lnTo>
                    <a:pt x="5" y="535"/>
                  </a:lnTo>
                  <a:lnTo>
                    <a:pt x="129" y="535"/>
                  </a:lnTo>
                  <a:lnTo>
                    <a:pt x="134" y="530"/>
                  </a:lnTo>
                  <a:lnTo>
                    <a:pt x="134" y="514"/>
                  </a:lnTo>
                  <a:lnTo>
                    <a:pt x="22" y="514"/>
                  </a:lnTo>
                  <a:lnTo>
                    <a:pt x="22" y="171"/>
                  </a:lnTo>
                  <a:lnTo>
                    <a:pt x="166" y="27"/>
                  </a:lnTo>
                  <a:lnTo>
                    <a:pt x="197" y="27"/>
                  </a:lnTo>
                  <a:lnTo>
                    <a:pt x="170" y="0"/>
                  </a:lnTo>
                  <a:close/>
                  <a:moveTo>
                    <a:pt x="218" y="434"/>
                  </a:moveTo>
                  <a:lnTo>
                    <a:pt x="197" y="434"/>
                  </a:lnTo>
                  <a:lnTo>
                    <a:pt x="197" y="530"/>
                  </a:lnTo>
                  <a:lnTo>
                    <a:pt x="201" y="535"/>
                  </a:lnTo>
                  <a:lnTo>
                    <a:pt x="331" y="535"/>
                  </a:lnTo>
                  <a:lnTo>
                    <a:pt x="336" y="530"/>
                  </a:lnTo>
                  <a:lnTo>
                    <a:pt x="336" y="514"/>
                  </a:lnTo>
                  <a:lnTo>
                    <a:pt x="218" y="514"/>
                  </a:lnTo>
                  <a:lnTo>
                    <a:pt x="218" y="434"/>
                  </a:lnTo>
                  <a:close/>
                  <a:moveTo>
                    <a:pt x="213" y="413"/>
                  </a:moveTo>
                  <a:lnTo>
                    <a:pt x="117" y="413"/>
                  </a:lnTo>
                  <a:lnTo>
                    <a:pt x="112" y="418"/>
                  </a:lnTo>
                  <a:lnTo>
                    <a:pt x="112" y="514"/>
                  </a:lnTo>
                  <a:lnTo>
                    <a:pt x="134" y="514"/>
                  </a:lnTo>
                  <a:lnTo>
                    <a:pt x="134" y="434"/>
                  </a:lnTo>
                  <a:lnTo>
                    <a:pt x="218" y="434"/>
                  </a:lnTo>
                  <a:lnTo>
                    <a:pt x="218" y="418"/>
                  </a:lnTo>
                  <a:lnTo>
                    <a:pt x="213" y="413"/>
                  </a:lnTo>
                  <a:close/>
                  <a:moveTo>
                    <a:pt x="197" y="27"/>
                  </a:moveTo>
                  <a:lnTo>
                    <a:pt x="166" y="27"/>
                  </a:lnTo>
                  <a:lnTo>
                    <a:pt x="315" y="174"/>
                  </a:lnTo>
                  <a:lnTo>
                    <a:pt x="315" y="514"/>
                  </a:lnTo>
                  <a:lnTo>
                    <a:pt x="336" y="514"/>
                  </a:lnTo>
                  <a:lnTo>
                    <a:pt x="336" y="167"/>
                  </a:lnTo>
                  <a:lnTo>
                    <a:pt x="335" y="164"/>
                  </a:lnTo>
                  <a:lnTo>
                    <a:pt x="333" y="162"/>
                  </a:lnTo>
                  <a:lnTo>
                    <a:pt x="197" y="27"/>
                  </a:lnTo>
                  <a:close/>
                </a:path>
              </a:pathLst>
            </a:custGeom>
            <a:solidFill>
              <a:srgbClr val="02498A"/>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pic>
          <p:nvPicPr>
            <p:cNvPr id="2201" name="Picture 153"/>
            <p:cNvPicPr>
              <a:picLocks noChangeAspect="1" noChangeArrowheads="1"/>
            </p:cNvPicPr>
            <p:nvPr/>
          </p:nvPicPr>
          <p:blipFill>
            <a:blip r:embed="rId6" cstate="print"/>
            <a:srcRect/>
            <a:stretch>
              <a:fillRect/>
            </a:stretch>
          </p:blipFill>
          <p:spPr bwMode="auto">
            <a:xfrm>
              <a:off x="4269" y="6849"/>
              <a:ext cx="205" cy="306"/>
            </a:xfrm>
            <a:prstGeom prst="rect">
              <a:avLst/>
            </a:prstGeom>
            <a:noFill/>
            <a:ln w="9525">
              <a:noFill/>
              <a:miter lim="800000"/>
              <a:headEnd/>
              <a:tailEnd/>
            </a:ln>
          </p:spPr>
        </p:pic>
        <p:sp>
          <p:nvSpPr>
            <p:cNvPr id="2202" name="AutoShape 154"/>
            <p:cNvSpPr>
              <a:spLocks/>
            </p:cNvSpPr>
            <p:nvPr/>
          </p:nvSpPr>
          <p:spPr bwMode="auto">
            <a:xfrm>
              <a:off x="2749" y="6754"/>
              <a:ext cx="336" cy="536"/>
            </a:xfrm>
            <a:custGeom>
              <a:avLst/>
              <a:gdLst/>
              <a:ahLst/>
              <a:cxnLst>
                <a:cxn ang="0">
                  <a:pos x="170" y="0"/>
                </a:cxn>
                <a:cxn ang="0">
                  <a:pos x="163" y="0"/>
                </a:cxn>
                <a:cxn ang="0">
                  <a:pos x="1" y="161"/>
                </a:cxn>
                <a:cxn ang="0">
                  <a:pos x="0" y="164"/>
                </a:cxn>
                <a:cxn ang="0">
                  <a:pos x="0" y="530"/>
                </a:cxn>
                <a:cxn ang="0">
                  <a:pos x="5" y="535"/>
                </a:cxn>
                <a:cxn ang="0">
                  <a:pos x="129" y="535"/>
                </a:cxn>
                <a:cxn ang="0">
                  <a:pos x="134" y="530"/>
                </a:cxn>
                <a:cxn ang="0">
                  <a:pos x="134" y="514"/>
                </a:cxn>
                <a:cxn ang="0">
                  <a:pos x="21" y="514"/>
                </a:cxn>
                <a:cxn ang="0">
                  <a:pos x="21" y="171"/>
                </a:cxn>
                <a:cxn ang="0">
                  <a:pos x="166" y="27"/>
                </a:cxn>
                <a:cxn ang="0">
                  <a:pos x="197" y="27"/>
                </a:cxn>
                <a:cxn ang="0">
                  <a:pos x="170" y="0"/>
                </a:cxn>
                <a:cxn ang="0">
                  <a:pos x="218" y="434"/>
                </a:cxn>
                <a:cxn ang="0">
                  <a:pos x="196" y="434"/>
                </a:cxn>
                <a:cxn ang="0">
                  <a:pos x="196" y="530"/>
                </a:cxn>
                <a:cxn ang="0">
                  <a:pos x="201" y="535"/>
                </a:cxn>
                <a:cxn ang="0">
                  <a:pos x="331" y="535"/>
                </a:cxn>
                <a:cxn ang="0">
                  <a:pos x="336" y="530"/>
                </a:cxn>
                <a:cxn ang="0">
                  <a:pos x="336" y="514"/>
                </a:cxn>
                <a:cxn ang="0">
                  <a:pos x="218" y="514"/>
                </a:cxn>
                <a:cxn ang="0">
                  <a:pos x="218" y="434"/>
                </a:cxn>
                <a:cxn ang="0">
                  <a:pos x="213" y="413"/>
                </a:cxn>
                <a:cxn ang="0">
                  <a:pos x="117" y="413"/>
                </a:cxn>
                <a:cxn ang="0">
                  <a:pos x="112" y="418"/>
                </a:cxn>
                <a:cxn ang="0">
                  <a:pos x="112" y="514"/>
                </a:cxn>
                <a:cxn ang="0">
                  <a:pos x="134" y="514"/>
                </a:cxn>
                <a:cxn ang="0">
                  <a:pos x="134" y="434"/>
                </a:cxn>
                <a:cxn ang="0">
                  <a:pos x="218" y="434"/>
                </a:cxn>
                <a:cxn ang="0">
                  <a:pos x="218" y="418"/>
                </a:cxn>
                <a:cxn ang="0">
                  <a:pos x="213" y="413"/>
                </a:cxn>
                <a:cxn ang="0">
                  <a:pos x="197" y="27"/>
                </a:cxn>
                <a:cxn ang="0">
                  <a:pos x="166" y="27"/>
                </a:cxn>
                <a:cxn ang="0">
                  <a:pos x="314" y="174"/>
                </a:cxn>
                <a:cxn ang="0">
                  <a:pos x="314" y="514"/>
                </a:cxn>
                <a:cxn ang="0">
                  <a:pos x="336" y="514"/>
                </a:cxn>
                <a:cxn ang="0">
                  <a:pos x="336" y="167"/>
                </a:cxn>
                <a:cxn ang="0">
                  <a:pos x="335" y="164"/>
                </a:cxn>
                <a:cxn ang="0">
                  <a:pos x="333" y="162"/>
                </a:cxn>
                <a:cxn ang="0">
                  <a:pos x="197" y="27"/>
                </a:cxn>
              </a:cxnLst>
              <a:rect l="0" t="0" r="r" b="b"/>
              <a:pathLst>
                <a:path w="336" h="536">
                  <a:moveTo>
                    <a:pt x="170" y="0"/>
                  </a:moveTo>
                  <a:lnTo>
                    <a:pt x="163" y="0"/>
                  </a:lnTo>
                  <a:lnTo>
                    <a:pt x="1" y="161"/>
                  </a:lnTo>
                  <a:lnTo>
                    <a:pt x="0" y="164"/>
                  </a:lnTo>
                  <a:lnTo>
                    <a:pt x="0" y="530"/>
                  </a:lnTo>
                  <a:lnTo>
                    <a:pt x="5" y="535"/>
                  </a:lnTo>
                  <a:lnTo>
                    <a:pt x="129" y="535"/>
                  </a:lnTo>
                  <a:lnTo>
                    <a:pt x="134" y="530"/>
                  </a:lnTo>
                  <a:lnTo>
                    <a:pt x="134" y="514"/>
                  </a:lnTo>
                  <a:lnTo>
                    <a:pt x="21" y="514"/>
                  </a:lnTo>
                  <a:lnTo>
                    <a:pt x="21" y="171"/>
                  </a:lnTo>
                  <a:lnTo>
                    <a:pt x="166" y="27"/>
                  </a:lnTo>
                  <a:lnTo>
                    <a:pt x="197" y="27"/>
                  </a:lnTo>
                  <a:lnTo>
                    <a:pt x="170" y="0"/>
                  </a:lnTo>
                  <a:close/>
                  <a:moveTo>
                    <a:pt x="218" y="434"/>
                  </a:moveTo>
                  <a:lnTo>
                    <a:pt x="196" y="434"/>
                  </a:lnTo>
                  <a:lnTo>
                    <a:pt x="196" y="530"/>
                  </a:lnTo>
                  <a:lnTo>
                    <a:pt x="201" y="535"/>
                  </a:lnTo>
                  <a:lnTo>
                    <a:pt x="331" y="535"/>
                  </a:lnTo>
                  <a:lnTo>
                    <a:pt x="336" y="530"/>
                  </a:lnTo>
                  <a:lnTo>
                    <a:pt x="336" y="514"/>
                  </a:lnTo>
                  <a:lnTo>
                    <a:pt x="218" y="514"/>
                  </a:lnTo>
                  <a:lnTo>
                    <a:pt x="218" y="434"/>
                  </a:lnTo>
                  <a:close/>
                  <a:moveTo>
                    <a:pt x="213" y="413"/>
                  </a:moveTo>
                  <a:lnTo>
                    <a:pt x="117" y="413"/>
                  </a:lnTo>
                  <a:lnTo>
                    <a:pt x="112" y="418"/>
                  </a:lnTo>
                  <a:lnTo>
                    <a:pt x="112" y="514"/>
                  </a:lnTo>
                  <a:lnTo>
                    <a:pt x="134" y="514"/>
                  </a:lnTo>
                  <a:lnTo>
                    <a:pt x="134" y="434"/>
                  </a:lnTo>
                  <a:lnTo>
                    <a:pt x="218" y="434"/>
                  </a:lnTo>
                  <a:lnTo>
                    <a:pt x="218" y="418"/>
                  </a:lnTo>
                  <a:lnTo>
                    <a:pt x="213" y="413"/>
                  </a:lnTo>
                  <a:close/>
                  <a:moveTo>
                    <a:pt x="197" y="27"/>
                  </a:moveTo>
                  <a:lnTo>
                    <a:pt x="166" y="27"/>
                  </a:lnTo>
                  <a:lnTo>
                    <a:pt x="314" y="174"/>
                  </a:lnTo>
                  <a:lnTo>
                    <a:pt x="314" y="514"/>
                  </a:lnTo>
                  <a:lnTo>
                    <a:pt x="336" y="514"/>
                  </a:lnTo>
                  <a:lnTo>
                    <a:pt x="336" y="167"/>
                  </a:lnTo>
                  <a:lnTo>
                    <a:pt x="335" y="164"/>
                  </a:lnTo>
                  <a:lnTo>
                    <a:pt x="333" y="162"/>
                  </a:lnTo>
                  <a:lnTo>
                    <a:pt x="197" y="27"/>
                  </a:lnTo>
                  <a:close/>
                </a:path>
              </a:pathLst>
            </a:custGeom>
            <a:solidFill>
              <a:srgbClr val="02498A"/>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pic>
          <p:nvPicPr>
            <p:cNvPr id="2203" name="Picture 155"/>
            <p:cNvPicPr>
              <a:picLocks noChangeAspect="1" noChangeArrowheads="1"/>
            </p:cNvPicPr>
            <p:nvPr/>
          </p:nvPicPr>
          <p:blipFill>
            <a:blip r:embed="rId7" cstate="print"/>
            <a:srcRect/>
            <a:stretch>
              <a:fillRect/>
            </a:stretch>
          </p:blipFill>
          <p:spPr bwMode="auto">
            <a:xfrm>
              <a:off x="2815" y="6849"/>
              <a:ext cx="205" cy="306"/>
            </a:xfrm>
            <a:prstGeom prst="rect">
              <a:avLst/>
            </a:prstGeom>
            <a:noFill/>
            <a:ln w="9525">
              <a:noFill/>
              <a:miter lim="800000"/>
              <a:headEnd/>
              <a:tailEnd/>
            </a:ln>
          </p:spPr>
        </p:pic>
        <p:sp>
          <p:nvSpPr>
            <p:cNvPr id="2204" name="AutoShape 156"/>
            <p:cNvSpPr>
              <a:spLocks/>
            </p:cNvSpPr>
            <p:nvPr/>
          </p:nvSpPr>
          <p:spPr bwMode="auto">
            <a:xfrm>
              <a:off x="5202" y="6896"/>
              <a:ext cx="621" cy="292"/>
            </a:xfrm>
            <a:custGeom>
              <a:avLst/>
              <a:gdLst/>
              <a:ahLst/>
              <a:cxnLst>
                <a:cxn ang="0">
                  <a:pos x="179" y="95"/>
                </a:cxn>
                <a:cxn ang="0">
                  <a:pos x="153" y="69"/>
                </a:cxn>
                <a:cxn ang="0">
                  <a:pos x="137" y="65"/>
                </a:cxn>
                <a:cxn ang="0">
                  <a:pos x="132" y="95"/>
                </a:cxn>
                <a:cxn ang="0">
                  <a:pos x="102" y="99"/>
                </a:cxn>
                <a:cxn ang="0">
                  <a:pos x="107" y="116"/>
                </a:cxn>
                <a:cxn ang="0">
                  <a:pos x="132" y="141"/>
                </a:cxn>
                <a:cxn ang="0">
                  <a:pos x="143" y="146"/>
                </a:cxn>
                <a:cxn ang="0">
                  <a:pos x="153" y="141"/>
                </a:cxn>
                <a:cxn ang="0">
                  <a:pos x="173" y="116"/>
                </a:cxn>
                <a:cxn ang="0">
                  <a:pos x="184" y="111"/>
                </a:cxn>
                <a:cxn ang="0">
                  <a:pos x="400" y="276"/>
                </a:cxn>
                <a:cxn ang="0">
                  <a:pos x="215" y="271"/>
                </a:cxn>
                <a:cxn ang="0">
                  <a:pos x="210" y="287"/>
                </a:cxn>
                <a:cxn ang="0">
                  <a:pos x="389" y="292"/>
                </a:cxn>
                <a:cxn ang="0">
                  <a:pos x="400" y="287"/>
                </a:cxn>
                <a:cxn ang="0">
                  <a:pos x="621" y="176"/>
                </a:cxn>
                <a:cxn ang="0">
                  <a:pos x="588" y="132"/>
                </a:cxn>
                <a:cxn ang="0">
                  <a:pos x="540" y="117"/>
                </a:cxn>
                <a:cxn ang="0">
                  <a:pos x="421" y="15"/>
                </a:cxn>
                <a:cxn ang="0">
                  <a:pos x="364" y="0"/>
                </a:cxn>
                <a:cxn ang="0">
                  <a:pos x="0" y="5"/>
                </a:cxn>
                <a:cxn ang="0">
                  <a:pos x="5" y="292"/>
                </a:cxn>
                <a:cxn ang="0">
                  <a:pos x="35" y="287"/>
                </a:cxn>
                <a:cxn ang="0">
                  <a:pos x="30" y="271"/>
                </a:cxn>
                <a:cxn ang="0">
                  <a:pos x="21" y="21"/>
                </a:cxn>
                <a:cxn ang="0">
                  <a:pos x="378" y="23"/>
                </a:cxn>
                <a:cxn ang="0">
                  <a:pos x="467" y="69"/>
                </a:cxn>
                <a:cxn ang="0">
                  <a:pos x="527" y="135"/>
                </a:cxn>
                <a:cxn ang="0">
                  <a:pos x="551" y="141"/>
                </a:cxn>
                <a:cxn ang="0">
                  <a:pos x="592" y="160"/>
                </a:cxn>
                <a:cxn ang="0">
                  <a:pos x="600" y="271"/>
                </a:cxn>
                <a:cxn ang="0">
                  <a:pos x="571" y="276"/>
                </a:cxn>
                <a:cxn ang="0">
                  <a:pos x="576" y="292"/>
                </a:cxn>
                <a:cxn ang="0">
                  <a:pos x="616" y="292"/>
                </a:cxn>
                <a:cxn ang="0">
                  <a:pos x="621" y="176"/>
                </a:cxn>
              </a:cxnLst>
              <a:rect l="0" t="0" r="r" b="b"/>
              <a:pathLst>
                <a:path w="621" h="292">
                  <a:moveTo>
                    <a:pt x="184" y="99"/>
                  </a:moveTo>
                  <a:lnTo>
                    <a:pt x="179" y="95"/>
                  </a:lnTo>
                  <a:lnTo>
                    <a:pt x="153" y="95"/>
                  </a:lnTo>
                  <a:lnTo>
                    <a:pt x="153" y="69"/>
                  </a:lnTo>
                  <a:lnTo>
                    <a:pt x="149" y="65"/>
                  </a:lnTo>
                  <a:lnTo>
                    <a:pt x="137" y="65"/>
                  </a:lnTo>
                  <a:lnTo>
                    <a:pt x="132" y="69"/>
                  </a:lnTo>
                  <a:lnTo>
                    <a:pt x="132" y="95"/>
                  </a:lnTo>
                  <a:lnTo>
                    <a:pt x="107" y="95"/>
                  </a:lnTo>
                  <a:lnTo>
                    <a:pt x="102" y="99"/>
                  </a:lnTo>
                  <a:lnTo>
                    <a:pt x="102" y="111"/>
                  </a:lnTo>
                  <a:lnTo>
                    <a:pt x="107" y="116"/>
                  </a:lnTo>
                  <a:lnTo>
                    <a:pt x="132" y="116"/>
                  </a:lnTo>
                  <a:lnTo>
                    <a:pt x="132" y="141"/>
                  </a:lnTo>
                  <a:lnTo>
                    <a:pt x="137" y="146"/>
                  </a:lnTo>
                  <a:lnTo>
                    <a:pt x="143" y="146"/>
                  </a:lnTo>
                  <a:lnTo>
                    <a:pt x="149" y="146"/>
                  </a:lnTo>
                  <a:lnTo>
                    <a:pt x="153" y="141"/>
                  </a:lnTo>
                  <a:lnTo>
                    <a:pt x="153" y="116"/>
                  </a:lnTo>
                  <a:lnTo>
                    <a:pt x="173" y="116"/>
                  </a:lnTo>
                  <a:lnTo>
                    <a:pt x="179" y="116"/>
                  </a:lnTo>
                  <a:lnTo>
                    <a:pt x="184" y="111"/>
                  </a:lnTo>
                  <a:lnTo>
                    <a:pt x="184" y="99"/>
                  </a:lnTo>
                  <a:close/>
                  <a:moveTo>
                    <a:pt x="400" y="276"/>
                  </a:moveTo>
                  <a:lnTo>
                    <a:pt x="395" y="271"/>
                  </a:lnTo>
                  <a:lnTo>
                    <a:pt x="215" y="271"/>
                  </a:lnTo>
                  <a:lnTo>
                    <a:pt x="210" y="276"/>
                  </a:lnTo>
                  <a:lnTo>
                    <a:pt x="210" y="287"/>
                  </a:lnTo>
                  <a:lnTo>
                    <a:pt x="215" y="292"/>
                  </a:lnTo>
                  <a:lnTo>
                    <a:pt x="389" y="292"/>
                  </a:lnTo>
                  <a:lnTo>
                    <a:pt x="395" y="292"/>
                  </a:lnTo>
                  <a:lnTo>
                    <a:pt x="400" y="287"/>
                  </a:lnTo>
                  <a:lnTo>
                    <a:pt x="400" y="276"/>
                  </a:lnTo>
                  <a:close/>
                  <a:moveTo>
                    <a:pt x="621" y="176"/>
                  </a:moveTo>
                  <a:lnTo>
                    <a:pt x="611" y="150"/>
                  </a:lnTo>
                  <a:lnTo>
                    <a:pt x="588" y="132"/>
                  </a:lnTo>
                  <a:lnTo>
                    <a:pt x="561" y="122"/>
                  </a:lnTo>
                  <a:lnTo>
                    <a:pt x="540" y="117"/>
                  </a:lnTo>
                  <a:lnTo>
                    <a:pt x="477" y="50"/>
                  </a:lnTo>
                  <a:lnTo>
                    <a:pt x="421" y="15"/>
                  </a:lnTo>
                  <a:lnTo>
                    <a:pt x="381" y="2"/>
                  </a:lnTo>
                  <a:lnTo>
                    <a:pt x="364" y="0"/>
                  </a:lnTo>
                  <a:lnTo>
                    <a:pt x="5" y="0"/>
                  </a:lnTo>
                  <a:lnTo>
                    <a:pt x="0" y="5"/>
                  </a:lnTo>
                  <a:lnTo>
                    <a:pt x="0" y="287"/>
                  </a:lnTo>
                  <a:lnTo>
                    <a:pt x="5" y="292"/>
                  </a:lnTo>
                  <a:lnTo>
                    <a:pt x="30" y="292"/>
                  </a:lnTo>
                  <a:lnTo>
                    <a:pt x="35" y="287"/>
                  </a:lnTo>
                  <a:lnTo>
                    <a:pt x="35" y="276"/>
                  </a:lnTo>
                  <a:lnTo>
                    <a:pt x="30" y="271"/>
                  </a:lnTo>
                  <a:lnTo>
                    <a:pt x="21" y="271"/>
                  </a:lnTo>
                  <a:lnTo>
                    <a:pt x="21" y="21"/>
                  </a:lnTo>
                  <a:lnTo>
                    <a:pt x="364" y="21"/>
                  </a:lnTo>
                  <a:lnTo>
                    <a:pt x="378" y="23"/>
                  </a:lnTo>
                  <a:lnTo>
                    <a:pt x="415" y="36"/>
                  </a:lnTo>
                  <a:lnTo>
                    <a:pt x="467" y="69"/>
                  </a:lnTo>
                  <a:lnTo>
                    <a:pt x="526" y="133"/>
                  </a:lnTo>
                  <a:lnTo>
                    <a:pt x="527" y="135"/>
                  </a:lnTo>
                  <a:lnTo>
                    <a:pt x="530" y="137"/>
                  </a:lnTo>
                  <a:lnTo>
                    <a:pt x="551" y="141"/>
                  </a:lnTo>
                  <a:lnTo>
                    <a:pt x="573" y="149"/>
                  </a:lnTo>
                  <a:lnTo>
                    <a:pt x="592" y="160"/>
                  </a:lnTo>
                  <a:lnTo>
                    <a:pt x="600" y="176"/>
                  </a:lnTo>
                  <a:lnTo>
                    <a:pt x="600" y="271"/>
                  </a:lnTo>
                  <a:lnTo>
                    <a:pt x="576" y="271"/>
                  </a:lnTo>
                  <a:lnTo>
                    <a:pt x="571" y="276"/>
                  </a:lnTo>
                  <a:lnTo>
                    <a:pt x="571" y="287"/>
                  </a:lnTo>
                  <a:lnTo>
                    <a:pt x="576" y="292"/>
                  </a:lnTo>
                  <a:lnTo>
                    <a:pt x="611" y="292"/>
                  </a:lnTo>
                  <a:lnTo>
                    <a:pt x="616" y="292"/>
                  </a:lnTo>
                  <a:lnTo>
                    <a:pt x="621" y="287"/>
                  </a:lnTo>
                  <a:lnTo>
                    <a:pt x="621" y="176"/>
                  </a:lnTo>
                  <a:close/>
                </a:path>
              </a:pathLst>
            </a:custGeom>
            <a:solidFill>
              <a:srgbClr val="02498A"/>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pic>
          <p:nvPicPr>
            <p:cNvPr id="2205" name="Picture 157"/>
            <p:cNvPicPr>
              <a:picLocks noChangeAspect="1" noChangeArrowheads="1"/>
            </p:cNvPicPr>
            <p:nvPr/>
          </p:nvPicPr>
          <p:blipFill>
            <a:blip r:embed="rId8" cstate="print"/>
            <a:srcRect/>
            <a:stretch>
              <a:fillRect/>
            </a:stretch>
          </p:blipFill>
          <p:spPr bwMode="auto">
            <a:xfrm>
              <a:off x="5426" y="6849"/>
              <a:ext cx="274" cy="209"/>
            </a:xfrm>
            <a:prstGeom prst="rect">
              <a:avLst/>
            </a:prstGeom>
            <a:noFill/>
            <a:ln w="9525">
              <a:noFill/>
              <a:miter lim="800000"/>
              <a:headEnd/>
              <a:tailEnd/>
            </a:ln>
          </p:spPr>
        </p:pic>
        <p:pic>
          <p:nvPicPr>
            <p:cNvPr id="2206" name="Picture 158"/>
            <p:cNvPicPr>
              <a:picLocks noChangeAspect="1" noChangeArrowheads="1"/>
            </p:cNvPicPr>
            <p:nvPr/>
          </p:nvPicPr>
          <p:blipFill>
            <a:blip r:embed="rId9" cstate="print"/>
            <a:srcRect/>
            <a:stretch>
              <a:fillRect/>
            </a:stretch>
          </p:blipFill>
          <p:spPr bwMode="auto">
            <a:xfrm>
              <a:off x="5255" y="7107"/>
              <a:ext cx="141" cy="141"/>
            </a:xfrm>
            <a:prstGeom prst="rect">
              <a:avLst/>
            </a:prstGeom>
            <a:noFill/>
            <a:ln w="9525">
              <a:noFill/>
              <a:miter lim="800000"/>
              <a:headEnd/>
              <a:tailEnd/>
            </a:ln>
          </p:spPr>
        </p:pic>
        <p:pic>
          <p:nvPicPr>
            <p:cNvPr id="2207" name="Picture 159"/>
            <p:cNvPicPr>
              <a:picLocks noChangeAspect="1" noChangeArrowheads="1"/>
            </p:cNvPicPr>
            <p:nvPr/>
          </p:nvPicPr>
          <p:blipFill>
            <a:blip r:embed="rId10" cstate="print"/>
            <a:srcRect/>
            <a:stretch>
              <a:fillRect/>
            </a:stretch>
          </p:blipFill>
          <p:spPr bwMode="auto">
            <a:xfrm>
              <a:off x="5614" y="7107"/>
              <a:ext cx="141" cy="141"/>
            </a:xfrm>
            <a:prstGeom prst="rect">
              <a:avLst/>
            </a:prstGeom>
            <a:noFill/>
            <a:ln w="9525">
              <a:noFill/>
              <a:miter lim="800000"/>
              <a:headEnd/>
              <a:tailEnd/>
            </a:ln>
          </p:spPr>
        </p:pic>
        <p:sp>
          <p:nvSpPr>
            <p:cNvPr id="2208" name="AutoShape 160"/>
            <p:cNvSpPr>
              <a:spLocks/>
            </p:cNvSpPr>
            <p:nvPr/>
          </p:nvSpPr>
          <p:spPr bwMode="auto">
            <a:xfrm>
              <a:off x="6677" y="6810"/>
              <a:ext cx="472" cy="426"/>
            </a:xfrm>
            <a:custGeom>
              <a:avLst/>
              <a:gdLst/>
              <a:ahLst/>
              <a:cxnLst>
                <a:cxn ang="0">
                  <a:pos x="82" y="178"/>
                </a:cxn>
                <a:cxn ang="0">
                  <a:pos x="61" y="178"/>
                </a:cxn>
                <a:cxn ang="0">
                  <a:pos x="61" y="420"/>
                </a:cxn>
                <a:cxn ang="0">
                  <a:pos x="66" y="425"/>
                </a:cxn>
                <a:cxn ang="0">
                  <a:pos x="406" y="425"/>
                </a:cxn>
                <a:cxn ang="0">
                  <a:pos x="411" y="420"/>
                </a:cxn>
                <a:cxn ang="0">
                  <a:pos x="411" y="403"/>
                </a:cxn>
                <a:cxn ang="0">
                  <a:pos x="82" y="403"/>
                </a:cxn>
                <a:cxn ang="0">
                  <a:pos x="82" y="178"/>
                </a:cxn>
                <a:cxn ang="0">
                  <a:pos x="269" y="26"/>
                </a:cxn>
                <a:cxn ang="0">
                  <a:pos x="236" y="26"/>
                </a:cxn>
                <a:cxn ang="0">
                  <a:pos x="389" y="159"/>
                </a:cxn>
                <a:cxn ang="0">
                  <a:pos x="389" y="403"/>
                </a:cxn>
                <a:cxn ang="0">
                  <a:pos x="411" y="403"/>
                </a:cxn>
                <a:cxn ang="0">
                  <a:pos x="411" y="178"/>
                </a:cxn>
                <a:cxn ang="0">
                  <a:pos x="445" y="178"/>
                </a:cxn>
                <a:cxn ang="0">
                  <a:pos x="410" y="148"/>
                </a:cxn>
                <a:cxn ang="0">
                  <a:pos x="409" y="146"/>
                </a:cxn>
                <a:cxn ang="0">
                  <a:pos x="407" y="144"/>
                </a:cxn>
                <a:cxn ang="0">
                  <a:pos x="404" y="143"/>
                </a:cxn>
                <a:cxn ang="0">
                  <a:pos x="269" y="26"/>
                </a:cxn>
                <a:cxn ang="0">
                  <a:pos x="239" y="0"/>
                </a:cxn>
                <a:cxn ang="0">
                  <a:pos x="233" y="0"/>
                </a:cxn>
                <a:cxn ang="0">
                  <a:pos x="68" y="143"/>
                </a:cxn>
                <a:cxn ang="0">
                  <a:pos x="65" y="144"/>
                </a:cxn>
                <a:cxn ang="0">
                  <a:pos x="63" y="146"/>
                </a:cxn>
                <a:cxn ang="0">
                  <a:pos x="62" y="148"/>
                </a:cxn>
                <a:cxn ang="0">
                  <a:pos x="1" y="201"/>
                </a:cxn>
                <a:cxn ang="0">
                  <a:pos x="0" y="208"/>
                </a:cxn>
                <a:cxn ang="0">
                  <a:pos x="6" y="215"/>
                </a:cxn>
                <a:cxn ang="0">
                  <a:pos x="9" y="216"/>
                </a:cxn>
                <a:cxn ang="0">
                  <a:pos x="12" y="216"/>
                </a:cxn>
                <a:cxn ang="0">
                  <a:pos x="15" y="217"/>
                </a:cxn>
                <a:cxn ang="0">
                  <a:pos x="17" y="216"/>
                </a:cxn>
                <a:cxn ang="0">
                  <a:pos x="61" y="178"/>
                </a:cxn>
                <a:cxn ang="0">
                  <a:pos x="82" y="178"/>
                </a:cxn>
                <a:cxn ang="0">
                  <a:pos x="82" y="159"/>
                </a:cxn>
                <a:cxn ang="0">
                  <a:pos x="236" y="26"/>
                </a:cxn>
                <a:cxn ang="0">
                  <a:pos x="269" y="26"/>
                </a:cxn>
                <a:cxn ang="0">
                  <a:pos x="239" y="0"/>
                </a:cxn>
                <a:cxn ang="0">
                  <a:pos x="445" y="178"/>
                </a:cxn>
                <a:cxn ang="0">
                  <a:pos x="411" y="178"/>
                </a:cxn>
                <a:cxn ang="0">
                  <a:pos x="454" y="216"/>
                </a:cxn>
                <a:cxn ang="0">
                  <a:pos x="457" y="216"/>
                </a:cxn>
                <a:cxn ang="0">
                  <a:pos x="463" y="216"/>
                </a:cxn>
                <a:cxn ang="0">
                  <a:pos x="466" y="215"/>
                </a:cxn>
                <a:cxn ang="0">
                  <a:pos x="472" y="208"/>
                </a:cxn>
                <a:cxn ang="0">
                  <a:pos x="471" y="201"/>
                </a:cxn>
                <a:cxn ang="0">
                  <a:pos x="445" y="178"/>
                </a:cxn>
              </a:cxnLst>
              <a:rect l="0" t="0" r="r" b="b"/>
              <a:pathLst>
                <a:path w="472" h="426">
                  <a:moveTo>
                    <a:pt x="82" y="178"/>
                  </a:moveTo>
                  <a:lnTo>
                    <a:pt x="61" y="178"/>
                  </a:lnTo>
                  <a:lnTo>
                    <a:pt x="61" y="420"/>
                  </a:lnTo>
                  <a:lnTo>
                    <a:pt x="66" y="425"/>
                  </a:lnTo>
                  <a:lnTo>
                    <a:pt x="406" y="425"/>
                  </a:lnTo>
                  <a:lnTo>
                    <a:pt x="411" y="420"/>
                  </a:lnTo>
                  <a:lnTo>
                    <a:pt x="411" y="403"/>
                  </a:lnTo>
                  <a:lnTo>
                    <a:pt x="82" y="403"/>
                  </a:lnTo>
                  <a:lnTo>
                    <a:pt x="82" y="178"/>
                  </a:lnTo>
                  <a:close/>
                  <a:moveTo>
                    <a:pt x="269" y="26"/>
                  </a:moveTo>
                  <a:lnTo>
                    <a:pt x="236" y="26"/>
                  </a:lnTo>
                  <a:lnTo>
                    <a:pt x="389" y="159"/>
                  </a:lnTo>
                  <a:lnTo>
                    <a:pt x="389" y="403"/>
                  </a:lnTo>
                  <a:lnTo>
                    <a:pt x="411" y="403"/>
                  </a:lnTo>
                  <a:lnTo>
                    <a:pt x="411" y="178"/>
                  </a:lnTo>
                  <a:lnTo>
                    <a:pt x="445" y="178"/>
                  </a:lnTo>
                  <a:lnTo>
                    <a:pt x="410" y="148"/>
                  </a:lnTo>
                  <a:lnTo>
                    <a:pt x="409" y="146"/>
                  </a:lnTo>
                  <a:lnTo>
                    <a:pt x="407" y="144"/>
                  </a:lnTo>
                  <a:lnTo>
                    <a:pt x="404" y="143"/>
                  </a:lnTo>
                  <a:lnTo>
                    <a:pt x="269" y="26"/>
                  </a:lnTo>
                  <a:close/>
                  <a:moveTo>
                    <a:pt x="239" y="0"/>
                  </a:moveTo>
                  <a:lnTo>
                    <a:pt x="233" y="0"/>
                  </a:lnTo>
                  <a:lnTo>
                    <a:pt x="68" y="143"/>
                  </a:lnTo>
                  <a:lnTo>
                    <a:pt x="65" y="144"/>
                  </a:lnTo>
                  <a:lnTo>
                    <a:pt x="63" y="146"/>
                  </a:lnTo>
                  <a:lnTo>
                    <a:pt x="62" y="148"/>
                  </a:lnTo>
                  <a:lnTo>
                    <a:pt x="1" y="201"/>
                  </a:lnTo>
                  <a:lnTo>
                    <a:pt x="0" y="208"/>
                  </a:lnTo>
                  <a:lnTo>
                    <a:pt x="6" y="215"/>
                  </a:lnTo>
                  <a:lnTo>
                    <a:pt x="9" y="216"/>
                  </a:lnTo>
                  <a:lnTo>
                    <a:pt x="12" y="216"/>
                  </a:lnTo>
                  <a:lnTo>
                    <a:pt x="15" y="217"/>
                  </a:lnTo>
                  <a:lnTo>
                    <a:pt x="17" y="216"/>
                  </a:lnTo>
                  <a:lnTo>
                    <a:pt x="61" y="178"/>
                  </a:lnTo>
                  <a:lnTo>
                    <a:pt x="82" y="178"/>
                  </a:lnTo>
                  <a:lnTo>
                    <a:pt x="82" y="159"/>
                  </a:lnTo>
                  <a:lnTo>
                    <a:pt x="236" y="26"/>
                  </a:lnTo>
                  <a:lnTo>
                    <a:pt x="269" y="26"/>
                  </a:lnTo>
                  <a:lnTo>
                    <a:pt x="239" y="0"/>
                  </a:lnTo>
                  <a:close/>
                  <a:moveTo>
                    <a:pt x="445" y="178"/>
                  </a:moveTo>
                  <a:lnTo>
                    <a:pt x="411" y="178"/>
                  </a:lnTo>
                  <a:lnTo>
                    <a:pt x="454" y="216"/>
                  </a:lnTo>
                  <a:lnTo>
                    <a:pt x="457" y="216"/>
                  </a:lnTo>
                  <a:lnTo>
                    <a:pt x="463" y="216"/>
                  </a:lnTo>
                  <a:lnTo>
                    <a:pt x="466" y="215"/>
                  </a:lnTo>
                  <a:lnTo>
                    <a:pt x="472" y="208"/>
                  </a:lnTo>
                  <a:lnTo>
                    <a:pt x="471" y="201"/>
                  </a:lnTo>
                  <a:lnTo>
                    <a:pt x="445" y="178"/>
                  </a:lnTo>
                  <a:close/>
                </a:path>
              </a:pathLst>
            </a:custGeom>
            <a:solidFill>
              <a:srgbClr val="02498A"/>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pic>
          <p:nvPicPr>
            <p:cNvPr id="2209" name="Picture 161"/>
            <p:cNvPicPr>
              <a:picLocks noChangeAspect="1" noChangeArrowheads="1"/>
            </p:cNvPicPr>
            <p:nvPr/>
          </p:nvPicPr>
          <p:blipFill>
            <a:blip r:embed="rId11" cstate="print"/>
            <a:srcRect/>
            <a:stretch>
              <a:fillRect/>
            </a:stretch>
          </p:blipFill>
          <p:spPr bwMode="auto">
            <a:xfrm>
              <a:off x="6846" y="6989"/>
              <a:ext cx="134" cy="134"/>
            </a:xfrm>
            <a:prstGeom prst="rect">
              <a:avLst/>
            </a:prstGeom>
            <a:noFill/>
            <a:ln w="9525">
              <a:noFill/>
              <a:miter lim="800000"/>
              <a:headEnd/>
              <a:tailEnd/>
            </a:ln>
          </p:spPr>
        </p:pic>
        <p:pic>
          <p:nvPicPr>
            <p:cNvPr id="2210" name="Picture 162"/>
            <p:cNvPicPr>
              <a:picLocks noChangeAspect="1" noChangeArrowheads="1"/>
            </p:cNvPicPr>
            <p:nvPr/>
          </p:nvPicPr>
          <p:blipFill>
            <a:blip r:embed="rId12" cstate="print"/>
            <a:srcRect/>
            <a:stretch>
              <a:fillRect/>
            </a:stretch>
          </p:blipFill>
          <p:spPr bwMode="auto">
            <a:xfrm>
              <a:off x="8043" y="6776"/>
              <a:ext cx="648" cy="494"/>
            </a:xfrm>
            <a:prstGeom prst="rect">
              <a:avLst/>
            </a:prstGeom>
            <a:noFill/>
            <a:ln w="9525">
              <a:noFill/>
              <a:miter lim="800000"/>
              <a:headEnd/>
              <a:tailEnd/>
            </a:ln>
          </p:spPr>
        </p:pic>
        <p:sp>
          <p:nvSpPr>
            <p:cNvPr id="2211" name="AutoShape 163"/>
            <p:cNvSpPr>
              <a:spLocks/>
            </p:cNvSpPr>
            <p:nvPr/>
          </p:nvSpPr>
          <p:spPr bwMode="auto">
            <a:xfrm>
              <a:off x="9581" y="4534"/>
              <a:ext cx="783" cy="682"/>
            </a:xfrm>
            <a:custGeom>
              <a:avLst/>
              <a:gdLst/>
              <a:ahLst/>
              <a:cxnLst>
                <a:cxn ang="0">
                  <a:pos x="105" y="474"/>
                </a:cxn>
                <a:cxn ang="0">
                  <a:pos x="142" y="512"/>
                </a:cxn>
                <a:cxn ang="0">
                  <a:pos x="142" y="389"/>
                </a:cxn>
                <a:cxn ang="0">
                  <a:pos x="105" y="426"/>
                </a:cxn>
                <a:cxn ang="0">
                  <a:pos x="142" y="389"/>
                </a:cxn>
                <a:cxn ang="0">
                  <a:pos x="640" y="474"/>
                </a:cxn>
                <a:cxn ang="0">
                  <a:pos x="678" y="511"/>
                </a:cxn>
                <a:cxn ang="0">
                  <a:pos x="678" y="389"/>
                </a:cxn>
                <a:cxn ang="0">
                  <a:pos x="640" y="426"/>
                </a:cxn>
                <a:cxn ang="0">
                  <a:pos x="678" y="389"/>
                </a:cxn>
                <a:cxn ang="0">
                  <a:pos x="778" y="659"/>
                </a:cxn>
                <a:cxn ang="0">
                  <a:pos x="744" y="331"/>
                </a:cxn>
                <a:cxn ang="0">
                  <a:pos x="739" y="309"/>
                </a:cxn>
                <a:cxn ang="0">
                  <a:pos x="722" y="331"/>
                </a:cxn>
                <a:cxn ang="0">
                  <a:pos x="596" y="659"/>
                </a:cxn>
                <a:cxn ang="0">
                  <a:pos x="722" y="331"/>
                </a:cxn>
                <a:cxn ang="0">
                  <a:pos x="596" y="309"/>
                </a:cxn>
                <a:cxn ang="0">
                  <a:pos x="642" y="123"/>
                </a:cxn>
                <a:cxn ang="0">
                  <a:pos x="650" y="113"/>
                </a:cxn>
                <a:cxn ang="0">
                  <a:pos x="644" y="101"/>
                </a:cxn>
                <a:cxn ang="0">
                  <a:pos x="617" y="101"/>
                </a:cxn>
                <a:cxn ang="0">
                  <a:pos x="574" y="123"/>
                </a:cxn>
                <a:cxn ang="0">
                  <a:pos x="495" y="659"/>
                </a:cxn>
                <a:cxn ang="0">
                  <a:pos x="495" y="565"/>
                </a:cxn>
                <a:cxn ang="0">
                  <a:pos x="472" y="560"/>
                </a:cxn>
                <a:cxn ang="0">
                  <a:pos x="472" y="659"/>
                </a:cxn>
                <a:cxn ang="0">
                  <a:pos x="310" y="582"/>
                </a:cxn>
                <a:cxn ang="0">
                  <a:pos x="472" y="560"/>
                </a:cxn>
                <a:cxn ang="0">
                  <a:pos x="288" y="565"/>
                </a:cxn>
                <a:cxn ang="0">
                  <a:pos x="208" y="659"/>
                </a:cxn>
                <a:cxn ang="0">
                  <a:pos x="208" y="123"/>
                </a:cxn>
                <a:cxn ang="0">
                  <a:pos x="574" y="101"/>
                </a:cxn>
                <a:cxn ang="0">
                  <a:pos x="217" y="22"/>
                </a:cxn>
                <a:cxn ang="0">
                  <a:pos x="617" y="101"/>
                </a:cxn>
                <a:cxn ang="0">
                  <a:pos x="592" y="22"/>
                </a:cxn>
                <a:cxn ang="0">
                  <a:pos x="575" y="0"/>
                </a:cxn>
                <a:cxn ang="0">
                  <a:pos x="204" y="2"/>
                </a:cxn>
                <a:cxn ang="0">
                  <a:pos x="133" y="113"/>
                </a:cxn>
                <a:cxn ang="0">
                  <a:pos x="141" y="123"/>
                </a:cxn>
                <a:cxn ang="0">
                  <a:pos x="186" y="309"/>
                </a:cxn>
                <a:cxn ang="0">
                  <a:pos x="186" y="331"/>
                </a:cxn>
                <a:cxn ang="0">
                  <a:pos x="61" y="659"/>
                </a:cxn>
                <a:cxn ang="0">
                  <a:pos x="186" y="331"/>
                </a:cxn>
                <a:cxn ang="0">
                  <a:pos x="44" y="309"/>
                </a:cxn>
                <a:cxn ang="0">
                  <a:pos x="39" y="659"/>
                </a:cxn>
                <a:cxn ang="0">
                  <a:pos x="0" y="664"/>
                </a:cxn>
                <a:cxn ang="0">
                  <a:pos x="5" y="681"/>
                </a:cxn>
                <a:cxn ang="0">
                  <a:pos x="783" y="676"/>
                </a:cxn>
              </a:cxnLst>
              <a:rect l="0" t="0" r="r" b="b"/>
              <a:pathLst>
                <a:path w="783" h="682">
                  <a:moveTo>
                    <a:pt x="142" y="474"/>
                  </a:moveTo>
                  <a:lnTo>
                    <a:pt x="105" y="474"/>
                  </a:lnTo>
                  <a:lnTo>
                    <a:pt x="105" y="512"/>
                  </a:lnTo>
                  <a:lnTo>
                    <a:pt x="142" y="512"/>
                  </a:lnTo>
                  <a:lnTo>
                    <a:pt x="142" y="474"/>
                  </a:lnTo>
                  <a:close/>
                  <a:moveTo>
                    <a:pt x="142" y="389"/>
                  </a:moveTo>
                  <a:lnTo>
                    <a:pt x="105" y="389"/>
                  </a:lnTo>
                  <a:lnTo>
                    <a:pt x="105" y="426"/>
                  </a:lnTo>
                  <a:lnTo>
                    <a:pt x="142" y="426"/>
                  </a:lnTo>
                  <a:lnTo>
                    <a:pt x="142" y="389"/>
                  </a:lnTo>
                  <a:close/>
                  <a:moveTo>
                    <a:pt x="678" y="474"/>
                  </a:moveTo>
                  <a:lnTo>
                    <a:pt x="640" y="474"/>
                  </a:lnTo>
                  <a:lnTo>
                    <a:pt x="640" y="511"/>
                  </a:lnTo>
                  <a:lnTo>
                    <a:pt x="678" y="511"/>
                  </a:lnTo>
                  <a:lnTo>
                    <a:pt x="678" y="474"/>
                  </a:lnTo>
                  <a:close/>
                  <a:moveTo>
                    <a:pt x="678" y="389"/>
                  </a:moveTo>
                  <a:lnTo>
                    <a:pt x="640" y="389"/>
                  </a:lnTo>
                  <a:lnTo>
                    <a:pt x="640" y="426"/>
                  </a:lnTo>
                  <a:lnTo>
                    <a:pt x="678" y="426"/>
                  </a:lnTo>
                  <a:lnTo>
                    <a:pt x="678" y="389"/>
                  </a:lnTo>
                  <a:close/>
                  <a:moveTo>
                    <a:pt x="783" y="664"/>
                  </a:moveTo>
                  <a:lnTo>
                    <a:pt x="778" y="659"/>
                  </a:lnTo>
                  <a:lnTo>
                    <a:pt x="744" y="659"/>
                  </a:lnTo>
                  <a:lnTo>
                    <a:pt x="744" y="331"/>
                  </a:lnTo>
                  <a:lnTo>
                    <a:pt x="744" y="314"/>
                  </a:lnTo>
                  <a:lnTo>
                    <a:pt x="739" y="309"/>
                  </a:lnTo>
                  <a:lnTo>
                    <a:pt x="722" y="309"/>
                  </a:lnTo>
                  <a:lnTo>
                    <a:pt x="722" y="331"/>
                  </a:lnTo>
                  <a:lnTo>
                    <a:pt x="722" y="659"/>
                  </a:lnTo>
                  <a:lnTo>
                    <a:pt x="596" y="659"/>
                  </a:lnTo>
                  <a:lnTo>
                    <a:pt x="596" y="331"/>
                  </a:lnTo>
                  <a:lnTo>
                    <a:pt x="722" y="331"/>
                  </a:lnTo>
                  <a:lnTo>
                    <a:pt x="722" y="309"/>
                  </a:lnTo>
                  <a:lnTo>
                    <a:pt x="596" y="309"/>
                  </a:lnTo>
                  <a:lnTo>
                    <a:pt x="596" y="123"/>
                  </a:lnTo>
                  <a:lnTo>
                    <a:pt x="642" y="123"/>
                  </a:lnTo>
                  <a:lnTo>
                    <a:pt x="646" y="121"/>
                  </a:lnTo>
                  <a:lnTo>
                    <a:pt x="650" y="113"/>
                  </a:lnTo>
                  <a:lnTo>
                    <a:pt x="649" y="109"/>
                  </a:lnTo>
                  <a:lnTo>
                    <a:pt x="644" y="101"/>
                  </a:lnTo>
                  <a:lnTo>
                    <a:pt x="617" y="61"/>
                  </a:lnTo>
                  <a:lnTo>
                    <a:pt x="617" y="101"/>
                  </a:lnTo>
                  <a:lnTo>
                    <a:pt x="574" y="101"/>
                  </a:lnTo>
                  <a:lnTo>
                    <a:pt x="574" y="123"/>
                  </a:lnTo>
                  <a:lnTo>
                    <a:pt x="574" y="659"/>
                  </a:lnTo>
                  <a:lnTo>
                    <a:pt x="495" y="659"/>
                  </a:lnTo>
                  <a:lnTo>
                    <a:pt x="495" y="582"/>
                  </a:lnTo>
                  <a:lnTo>
                    <a:pt x="495" y="565"/>
                  </a:lnTo>
                  <a:lnTo>
                    <a:pt x="490" y="560"/>
                  </a:lnTo>
                  <a:lnTo>
                    <a:pt x="472" y="560"/>
                  </a:lnTo>
                  <a:lnTo>
                    <a:pt x="472" y="582"/>
                  </a:lnTo>
                  <a:lnTo>
                    <a:pt x="472" y="659"/>
                  </a:lnTo>
                  <a:lnTo>
                    <a:pt x="310" y="659"/>
                  </a:lnTo>
                  <a:lnTo>
                    <a:pt x="310" y="582"/>
                  </a:lnTo>
                  <a:lnTo>
                    <a:pt x="472" y="582"/>
                  </a:lnTo>
                  <a:lnTo>
                    <a:pt x="472" y="560"/>
                  </a:lnTo>
                  <a:lnTo>
                    <a:pt x="293" y="560"/>
                  </a:lnTo>
                  <a:lnTo>
                    <a:pt x="288" y="565"/>
                  </a:lnTo>
                  <a:lnTo>
                    <a:pt x="288" y="659"/>
                  </a:lnTo>
                  <a:lnTo>
                    <a:pt x="208" y="659"/>
                  </a:lnTo>
                  <a:lnTo>
                    <a:pt x="208" y="331"/>
                  </a:lnTo>
                  <a:lnTo>
                    <a:pt x="208" y="123"/>
                  </a:lnTo>
                  <a:lnTo>
                    <a:pt x="574" y="123"/>
                  </a:lnTo>
                  <a:lnTo>
                    <a:pt x="574" y="101"/>
                  </a:lnTo>
                  <a:lnTo>
                    <a:pt x="165" y="101"/>
                  </a:lnTo>
                  <a:lnTo>
                    <a:pt x="217" y="22"/>
                  </a:lnTo>
                  <a:lnTo>
                    <a:pt x="566" y="22"/>
                  </a:lnTo>
                  <a:lnTo>
                    <a:pt x="617" y="101"/>
                  </a:lnTo>
                  <a:lnTo>
                    <a:pt x="617" y="61"/>
                  </a:lnTo>
                  <a:lnTo>
                    <a:pt x="592" y="22"/>
                  </a:lnTo>
                  <a:lnTo>
                    <a:pt x="579" y="2"/>
                  </a:lnTo>
                  <a:lnTo>
                    <a:pt x="575" y="0"/>
                  </a:lnTo>
                  <a:lnTo>
                    <a:pt x="207" y="0"/>
                  </a:lnTo>
                  <a:lnTo>
                    <a:pt x="204" y="2"/>
                  </a:lnTo>
                  <a:lnTo>
                    <a:pt x="133" y="109"/>
                  </a:lnTo>
                  <a:lnTo>
                    <a:pt x="133" y="113"/>
                  </a:lnTo>
                  <a:lnTo>
                    <a:pt x="137" y="121"/>
                  </a:lnTo>
                  <a:lnTo>
                    <a:pt x="141" y="123"/>
                  </a:lnTo>
                  <a:lnTo>
                    <a:pt x="186" y="123"/>
                  </a:lnTo>
                  <a:lnTo>
                    <a:pt x="186" y="309"/>
                  </a:lnTo>
                  <a:lnTo>
                    <a:pt x="186" y="331"/>
                  </a:lnTo>
                  <a:lnTo>
                    <a:pt x="186" y="659"/>
                  </a:lnTo>
                  <a:lnTo>
                    <a:pt x="61" y="659"/>
                  </a:lnTo>
                  <a:lnTo>
                    <a:pt x="61" y="331"/>
                  </a:lnTo>
                  <a:lnTo>
                    <a:pt x="186" y="331"/>
                  </a:lnTo>
                  <a:lnTo>
                    <a:pt x="186" y="309"/>
                  </a:lnTo>
                  <a:lnTo>
                    <a:pt x="44" y="309"/>
                  </a:lnTo>
                  <a:lnTo>
                    <a:pt x="39" y="314"/>
                  </a:lnTo>
                  <a:lnTo>
                    <a:pt x="39" y="659"/>
                  </a:lnTo>
                  <a:lnTo>
                    <a:pt x="5" y="659"/>
                  </a:lnTo>
                  <a:lnTo>
                    <a:pt x="0" y="664"/>
                  </a:lnTo>
                  <a:lnTo>
                    <a:pt x="0" y="676"/>
                  </a:lnTo>
                  <a:lnTo>
                    <a:pt x="5" y="681"/>
                  </a:lnTo>
                  <a:lnTo>
                    <a:pt x="778" y="681"/>
                  </a:lnTo>
                  <a:lnTo>
                    <a:pt x="783" y="676"/>
                  </a:lnTo>
                  <a:lnTo>
                    <a:pt x="783" y="664"/>
                  </a:lnTo>
                  <a:close/>
                </a:path>
              </a:pathLst>
            </a:custGeom>
            <a:solidFill>
              <a:srgbClr val="02498A"/>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pic>
          <p:nvPicPr>
            <p:cNvPr id="2212" name="Picture 164"/>
            <p:cNvPicPr>
              <a:picLocks noChangeAspect="1" noChangeArrowheads="1"/>
            </p:cNvPicPr>
            <p:nvPr/>
          </p:nvPicPr>
          <p:blipFill>
            <a:blip r:embed="rId13" cstate="print"/>
            <a:srcRect/>
            <a:stretch>
              <a:fillRect/>
            </a:stretch>
          </p:blipFill>
          <p:spPr bwMode="auto">
            <a:xfrm>
              <a:off x="9909" y="4672"/>
              <a:ext cx="128" cy="128"/>
            </a:xfrm>
            <a:prstGeom prst="rect">
              <a:avLst/>
            </a:prstGeom>
            <a:noFill/>
            <a:ln w="9525">
              <a:noFill/>
              <a:miter lim="800000"/>
              <a:headEnd/>
              <a:tailEnd/>
            </a:ln>
          </p:spPr>
        </p:pic>
        <p:sp>
          <p:nvSpPr>
            <p:cNvPr id="2213" name="AutoShape 165"/>
            <p:cNvSpPr>
              <a:spLocks/>
            </p:cNvSpPr>
            <p:nvPr/>
          </p:nvSpPr>
          <p:spPr bwMode="auto">
            <a:xfrm>
              <a:off x="9840" y="4837"/>
              <a:ext cx="267" cy="209"/>
            </a:xfrm>
            <a:custGeom>
              <a:avLst/>
              <a:gdLst/>
              <a:ahLst/>
              <a:cxnLst>
                <a:cxn ang="0">
                  <a:pos x="37" y="171"/>
                </a:cxn>
                <a:cxn ang="0">
                  <a:pos x="0" y="171"/>
                </a:cxn>
                <a:cxn ang="0">
                  <a:pos x="0" y="208"/>
                </a:cxn>
                <a:cxn ang="0">
                  <a:pos x="37" y="208"/>
                </a:cxn>
                <a:cxn ang="0">
                  <a:pos x="37" y="171"/>
                </a:cxn>
                <a:cxn ang="0">
                  <a:pos x="37" y="86"/>
                </a:cxn>
                <a:cxn ang="0">
                  <a:pos x="0" y="86"/>
                </a:cxn>
                <a:cxn ang="0">
                  <a:pos x="0" y="123"/>
                </a:cxn>
                <a:cxn ang="0">
                  <a:pos x="37" y="123"/>
                </a:cxn>
                <a:cxn ang="0">
                  <a:pos x="37" y="86"/>
                </a:cxn>
                <a:cxn ang="0">
                  <a:pos x="37" y="0"/>
                </a:cxn>
                <a:cxn ang="0">
                  <a:pos x="0" y="0"/>
                </a:cxn>
                <a:cxn ang="0">
                  <a:pos x="0" y="37"/>
                </a:cxn>
                <a:cxn ang="0">
                  <a:pos x="37" y="37"/>
                </a:cxn>
                <a:cxn ang="0">
                  <a:pos x="37" y="0"/>
                </a:cxn>
                <a:cxn ang="0">
                  <a:pos x="114" y="171"/>
                </a:cxn>
                <a:cxn ang="0">
                  <a:pos x="77" y="171"/>
                </a:cxn>
                <a:cxn ang="0">
                  <a:pos x="77" y="209"/>
                </a:cxn>
                <a:cxn ang="0">
                  <a:pos x="114" y="209"/>
                </a:cxn>
                <a:cxn ang="0">
                  <a:pos x="114" y="171"/>
                </a:cxn>
                <a:cxn ang="0">
                  <a:pos x="114" y="86"/>
                </a:cxn>
                <a:cxn ang="0">
                  <a:pos x="77" y="86"/>
                </a:cxn>
                <a:cxn ang="0">
                  <a:pos x="77" y="123"/>
                </a:cxn>
                <a:cxn ang="0">
                  <a:pos x="114" y="123"/>
                </a:cxn>
                <a:cxn ang="0">
                  <a:pos x="114" y="86"/>
                </a:cxn>
                <a:cxn ang="0">
                  <a:pos x="114" y="0"/>
                </a:cxn>
                <a:cxn ang="0">
                  <a:pos x="77" y="0"/>
                </a:cxn>
                <a:cxn ang="0">
                  <a:pos x="77" y="37"/>
                </a:cxn>
                <a:cxn ang="0">
                  <a:pos x="114" y="37"/>
                </a:cxn>
                <a:cxn ang="0">
                  <a:pos x="114" y="0"/>
                </a:cxn>
                <a:cxn ang="0">
                  <a:pos x="190" y="171"/>
                </a:cxn>
                <a:cxn ang="0">
                  <a:pos x="153" y="171"/>
                </a:cxn>
                <a:cxn ang="0">
                  <a:pos x="153" y="209"/>
                </a:cxn>
                <a:cxn ang="0">
                  <a:pos x="190" y="209"/>
                </a:cxn>
                <a:cxn ang="0">
                  <a:pos x="190" y="171"/>
                </a:cxn>
                <a:cxn ang="0">
                  <a:pos x="190" y="86"/>
                </a:cxn>
                <a:cxn ang="0">
                  <a:pos x="153" y="86"/>
                </a:cxn>
                <a:cxn ang="0">
                  <a:pos x="153" y="123"/>
                </a:cxn>
                <a:cxn ang="0">
                  <a:pos x="190" y="123"/>
                </a:cxn>
                <a:cxn ang="0">
                  <a:pos x="190" y="86"/>
                </a:cxn>
                <a:cxn ang="0">
                  <a:pos x="190" y="0"/>
                </a:cxn>
                <a:cxn ang="0">
                  <a:pos x="153" y="0"/>
                </a:cxn>
                <a:cxn ang="0">
                  <a:pos x="153" y="37"/>
                </a:cxn>
                <a:cxn ang="0">
                  <a:pos x="190" y="37"/>
                </a:cxn>
                <a:cxn ang="0">
                  <a:pos x="190" y="0"/>
                </a:cxn>
                <a:cxn ang="0">
                  <a:pos x="266" y="171"/>
                </a:cxn>
                <a:cxn ang="0">
                  <a:pos x="229" y="171"/>
                </a:cxn>
                <a:cxn ang="0">
                  <a:pos x="229" y="208"/>
                </a:cxn>
                <a:cxn ang="0">
                  <a:pos x="266" y="208"/>
                </a:cxn>
                <a:cxn ang="0">
                  <a:pos x="266" y="171"/>
                </a:cxn>
                <a:cxn ang="0">
                  <a:pos x="266" y="86"/>
                </a:cxn>
                <a:cxn ang="0">
                  <a:pos x="229" y="86"/>
                </a:cxn>
                <a:cxn ang="0">
                  <a:pos x="229" y="123"/>
                </a:cxn>
                <a:cxn ang="0">
                  <a:pos x="266" y="123"/>
                </a:cxn>
                <a:cxn ang="0">
                  <a:pos x="266" y="86"/>
                </a:cxn>
                <a:cxn ang="0">
                  <a:pos x="266" y="0"/>
                </a:cxn>
                <a:cxn ang="0">
                  <a:pos x="229" y="0"/>
                </a:cxn>
                <a:cxn ang="0">
                  <a:pos x="229" y="37"/>
                </a:cxn>
                <a:cxn ang="0">
                  <a:pos x="266" y="37"/>
                </a:cxn>
                <a:cxn ang="0">
                  <a:pos x="266" y="0"/>
                </a:cxn>
              </a:cxnLst>
              <a:rect l="0" t="0" r="r" b="b"/>
              <a:pathLst>
                <a:path w="267" h="209">
                  <a:moveTo>
                    <a:pt x="37" y="171"/>
                  </a:moveTo>
                  <a:lnTo>
                    <a:pt x="0" y="171"/>
                  </a:lnTo>
                  <a:lnTo>
                    <a:pt x="0" y="208"/>
                  </a:lnTo>
                  <a:lnTo>
                    <a:pt x="37" y="208"/>
                  </a:lnTo>
                  <a:lnTo>
                    <a:pt x="37" y="171"/>
                  </a:lnTo>
                  <a:close/>
                  <a:moveTo>
                    <a:pt x="37" y="86"/>
                  </a:moveTo>
                  <a:lnTo>
                    <a:pt x="0" y="86"/>
                  </a:lnTo>
                  <a:lnTo>
                    <a:pt x="0" y="123"/>
                  </a:lnTo>
                  <a:lnTo>
                    <a:pt x="37" y="123"/>
                  </a:lnTo>
                  <a:lnTo>
                    <a:pt x="37" y="86"/>
                  </a:lnTo>
                  <a:close/>
                  <a:moveTo>
                    <a:pt x="37" y="0"/>
                  </a:moveTo>
                  <a:lnTo>
                    <a:pt x="0" y="0"/>
                  </a:lnTo>
                  <a:lnTo>
                    <a:pt x="0" y="37"/>
                  </a:lnTo>
                  <a:lnTo>
                    <a:pt x="37" y="37"/>
                  </a:lnTo>
                  <a:lnTo>
                    <a:pt x="37" y="0"/>
                  </a:lnTo>
                  <a:close/>
                  <a:moveTo>
                    <a:pt x="114" y="171"/>
                  </a:moveTo>
                  <a:lnTo>
                    <a:pt x="77" y="171"/>
                  </a:lnTo>
                  <a:lnTo>
                    <a:pt x="77" y="209"/>
                  </a:lnTo>
                  <a:lnTo>
                    <a:pt x="114" y="209"/>
                  </a:lnTo>
                  <a:lnTo>
                    <a:pt x="114" y="171"/>
                  </a:lnTo>
                  <a:close/>
                  <a:moveTo>
                    <a:pt x="114" y="86"/>
                  </a:moveTo>
                  <a:lnTo>
                    <a:pt x="77" y="86"/>
                  </a:lnTo>
                  <a:lnTo>
                    <a:pt x="77" y="123"/>
                  </a:lnTo>
                  <a:lnTo>
                    <a:pt x="114" y="123"/>
                  </a:lnTo>
                  <a:lnTo>
                    <a:pt x="114" y="86"/>
                  </a:lnTo>
                  <a:close/>
                  <a:moveTo>
                    <a:pt x="114" y="0"/>
                  </a:moveTo>
                  <a:lnTo>
                    <a:pt x="77" y="0"/>
                  </a:lnTo>
                  <a:lnTo>
                    <a:pt x="77" y="37"/>
                  </a:lnTo>
                  <a:lnTo>
                    <a:pt x="114" y="37"/>
                  </a:lnTo>
                  <a:lnTo>
                    <a:pt x="114" y="0"/>
                  </a:lnTo>
                  <a:close/>
                  <a:moveTo>
                    <a:pt x="190" y="171"/>
                  </a:moveTo>
                  <a:lnTo>
                    <a:pt x="153" y="171"/>
                  </a:lnTo>
                  <a:lnTo>
                    <a:pt x="153" y="209"/>
                  </a:lnTo>
                  <a:lnTo>
                    <a:pt x="190" y="209"/>
                  </a:lnTo>
                  <a:lnTo>
                    <a:pt x="190" y="171"/>
                  </a:lnTo>
                  <a:close/>
                  <a:moveTo>
                    <a:pt x="190" y="86"/>
                  </a:moveTo>
                  <a:lnTo>
                    <a:pt x="153" y="86"/>
                  </a:lnTo>
                  <a:lnTo>
                    <a:pt x="153" y="123"/>
                  </a:lnTo>
                  <a:lnTo>
                    <a:pt x="190" y="123"/>
                  </a:lnTo>
                  <a:lnTo>
                    <a:pt x="190" y="86"/>
                  </a:lnTo>
                  <a:close/>
                  <a:moveTo>
                    <a:pt x="190" y="0"/>
                  </a:moveTo>
                  <a:lnTo>
                    <a:pt x="153" y="0"/>
                  </a:lnTo>
                  <a:lnTo>
                    <a:pt x="153" y="37"/>
                  </a:lnTo>
                  <a:lnTo>
                    <a:pt x="190" y="37"/>
                  </a:lnTo>
                  <a:lnTo>
                    <a:pt x="190" y="0"/>
                  </a:lnTo>
                  <a:close/>
                  <a:moveTo>
                    <a:pt x="266" y="171"/>
                  </a:moveTo>
                  <a:lnTo>
                    <a:pt x="229" y="171"/>
                  </a:lnTo>
                  <a:lnTo>
                    <a:pt x="229" y="208"/>
                  </a:lnTo>
                  <a:lnTo>
                    <a:pt x="266" y="208"/>
                  </a:lnTo>
                  <a:lnTo>
                    <a:pt x="266" y="171"/>
                  </a:lnTo>
                  <a:close/>
                  <a:moveTo>
                    <a:pt x="266" y="86"/>
                  </a:moveTo>
                  <a:lnTo>
                    <a:pt x="229" y="86"/>
                  </a:lnTo>
                  <a:lnTo>
                    <a:pt x="229" y="123"/>
                  </a:lnTo>
                  <a:lnTo>
                    <a:pt x="266" y="123"/>
                  </a:lnTo>
                  <a:lnTo>
                    <a:pt x="266" y="86"/>
                  </a:lnTo>
                  <a:close/>
                  <a:moveTo>
                    <a:pt x="266" y="0"/>
                  </a:moveTo>
                  <a:lnTo>
                    <a:pt x="229" y="0"/>
                  </a:lnTo>
                  <a:lnTo>
                    <a:pt x="229" y="37"/>
                  </a:lnTo>
                  <a:lnTo>
                    <a:pt x="266" y="37"/>
                  </a:lnTo>
                  <a:lnTo>
                    <a:pt x="266" y="0"/>
                  </a:lnTo>
                  <a:close/>
                </a:path>
              </a:pathLst>
            </a:custGeom>
            <a:solidFill>
              <a:srgbClr val="02498A"/>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214" name="Text Box 166"/>
            <p:cNvSpPr txBox="1">
              <a:spLocks noChangeArrowheads="1"/>
            </p:cNvSpPr>
            <p:nvPr/>
          </p:nvSpPr>
          <p:spPr bwMode="auto">
            <a:xfrm>
              <a:off x="4836" y="1567"/>
              <a:ext cx="2162" cy="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1" fontAlgn="base">
                <a:lnSpc>
                  <a:spcPct val="118000"/>
                </a:lnSpc>
                <a:spcBef>
                  <a:spcPts val="13"/>
                </a:spcBef>
                <a:spcAft>
                  <a:spcPts val="1000"/>
                </a:spcAft>
              </a:pPr>
              <a:r>
                <a:rPr kumimoji="0" lang="it-IT" sz="1300" b="1" i="0" u="none" strike="noStrike" cap="none" normalizeH="0" baseline="0" dirty="0">
                  <a:ln>
                    <a:noFill/>
                  </a:ln>
                  <a:solidFill>
                    <a:srgbClr val="FFFFFF"/>
                  </a:solidFill>
                  <a:effectLst/>
                  <a:latin typeface="Trebuchet MS" pitchFamily="34" charset="0"/>
                  <a:cs typeface="Arial" pitchFamily="34" charset="0"/>
                </a:rPr>
                <a:t>116117         </a:t>
              </a:r>
              <a:r>
                <a:rPr lang="it-IT" sz="600" b="1" dirty="0">
                  <a:solidFill>
                    <a:schemeClr val="bg1"/>
                  </a:solidFill>
                  <a:effectLst>
                    <a:outerShdw blurRad="38100" dist="38100" dir="2700000" algn="tl">
                      <a:srgbClr val="000000">
                        <a:alpha val="43137"/>
                      </a:srgbClr>
                    </a:outerShdw>
                  </a:effectLst>
                  <a:latin typeface="Trebuchet MS" pitchFamily="34" charset="0"/>
                  <a:cs typeface="Arial" pitchFamily="34" charset="0"/>
                </a:rPr>
                <a:t>NUMERO UNICO EUROPEO PER CURE NON URGENTI</a:t>
              </a:r>
            </a:p>
            <a:p>
              <a:pPr marL="457200" marR="0" lvl="1" indent="0" algn="l" defTabSz="914400" rtl="0" eaLnBrk="1" fontAlgn="base" latinLnBrk="0" hangingPunct="1">
                <a:lnSpc>
                  <a:spcPct val="118000"/>
                </a:lnSpc>
                <a:spcBef>
                  <a:spcPts val="13"/>
                </a:spcBef>
                <a:spcAft>
                  <a:spcPts val="1000"/>
                </a:spcAft>
                <a:buClrTx/>
                <a:buSzTx/>
                <a:buFontTx/>
                <a:buNone/>
                <a:tabLst/>
              </a:pPr>
              <a:r>
                <a:rPr kumimoji="0" lang="it-IT" sz="1000" b="1" i="0" u="none" strike="noStrike" cap="none" normalizeH="0" baseline="0" dirty="0">
                  <a:ln>
                    <a:noFill/>
                  </a:ln>
                  <a:solidFill>
                    <a:schemeClr val="tx1"/>
                  </a:solidFill>
                  <a:effectLst/>
                  <a:latin typeface="Trebuchet MS" pitchFamily="34" charset="0"/>
                  <a:cs typeface="Arial" pitchFamily="34" charset="0"/>
                </a:rPr>
                <a:t>1,2 milioni di abitanti</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it-IT" sz="600" b="1"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1" fontAlgn="base" latinLnBrk="0" hangingPunct="1">
                <a:lnSpc>
                  <a:spcPct val="100000"/>
                </a:lnSpc>
                <a:spcBef>
                  <a:spcPts val="475"/>
                </a:spcBef>
                <a:spcAft>
                  <a:spcPts val="1000"/>
                </a:spcAft>
                <a:buClrTx/>
                <a:buSzTx/>
                <a:buFontTx/>
                <a:buNone/>
                <a:tabLst/>
              </a:pPr>
              <a:r>
                <a:rPr kumimoji="0" lang="it-IT" sz="900" b="1" i="0" u="none" strike="noStrike" cap="none" normalizeH="0" baseline="0" dirty="0">
                  <a:ln>
                    <a:noFill/>
                  </a:ln>
                  <a:solidFill>
                    <a:srgbClr val="107BC0"/>
                  </a:solidFill>
                  <a:effectLst/>
                  <a:latin typeface="Trebuchet MS" pitchFamily="34" charset="0"/>
                  <a:cs typeface="Arial" pitchFamily="34" charset="0"/>
                </a:rPr>
                <a:t> </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
          <p:nvSpPr>
            <p:cNvPr id="2215" name="Text Box 167"/>
            <p:cNvSpPr txBox="1">
              <a:spLocks noChangeArrowheads="1"/>
            </p:cNvSpPr>
            <p:nvPr/>
          </p:nvSpPr>
          <p:spPr bwMode="auto">
            <a:xfrm>
              <a:off x="4025" y="3572"/>
              <a:ext cx="3804" cy="41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13"/>
                </a:spcBef>
                <a:spcAft>
                  <a:spcPts val="1000"/>
                </a:spcAft>
                <a:buClrTx/>
                <a:buSzTx/>
                <a:buFontTx/>
                <a:buNone/>
                <a:tabLst/>
              </a:pPr>
              <a:r>
                <a:rPr kumimoji="0" lang="it-IT" sz="900" b="1" i="0" u="none" strike="noStrike" cap="none" normalizeH="0" baseline="0" dirty="0">
                  <a:ln>
                    <a:noFill/>
                  </a:ln>
                  <a:solidFill>
                    <a:srgbClr val="FFFFFF"/>
                  </a:solidFill>
                  <a:effectLst/>
                  <a:latin typeface="Trebuchet MS" pitchFamily="34" charset="0"/>
                  <a:cs typeface="Arial" pitchFamily="34" charset="0"/>
                </a:rPr>
                <a:t>                 CENTRALE OPERATIVA TERRITORIALE</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
          <p:nvSpPr>
            <p:cNvPr id="2216" name="Text Box 168"/>
            <p:cNvSpPr txBox="1">
              <a:spLocks noChangeArrowheads="1"/>
            </p:cNvSpPr>
            <p:nvPr/>
          </p:nvSpPr>
          <p:spPr bwMode="auto">
            <a:xfrm>
              <a:off x="4864" y="3713"/>
              <a:ext cx="2113" cy="2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250"/>
                </a:spcBef>
                <a:spcAft>
                  <a:spcPts val="1000"/>
                </a:spcAft>
                <a:buClrTx/>
                <a:buSzTx/>
                <a:buFontTx/>
                <a:buNone/>
                <a:tabLst/>
              </a:pPr>
              <a:r>
                <a:rPr kumimoji="0" lang="it-IT" sz="1000" b="1" i="0" u="none" strike="noStrike" cap="none" normalizeH="0" baseline="0" dirty="0">
                  <a:ln>
                    <a:noFill/>
                  </a:ln>
                  <a:solidFill>
                    <a:srgbClr val="FFFFFF"/>
                  </a:solidFill>
                  <a:effectLst/>
                  <a:latin typeface="Trebuchet MS" pitchFamily="34" charset="0"/>
                  <a:cs typeface="Arial" pitchFamily="34" charset="0"/>
                </a:rPr>
                <a:t>    </a:t>
              </a:r>
              <a:r>
                <a:rPr kumimoji="0" lang="it-IT" sz="900" b="1" i="0" u="none" strike="noStrike" cap="none" normalizeH="0" baseline="0" dirty="0">
                  <a:ln>
                    <a:noFill/>
                  </a:ln>
                  <a:solidFill>
                    <a:srgbClr val="FFFFFF"/>
                  </a:solidFill>
                  <a:effectLst/>
                  <a:latin typeface="Trebuchet MS" pitchFamily="34" charset="0"/>
                  <a:cs typeface="Arial" pitchFamily="34" charset="0"/>
                </a:rPr>
                <a:t>ogni 100.000 abitanti</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
          <p:nvSpPr>
            <p:cNvPr id="2217" name="Text Box 169"/>
            <p:cNvSpPr txBox="1">
              <a:spLocks noChangeArrowheads="1"/>
            </p:cNvSpPr>
            <p:nvPr/>
          </p:nvSpPr>
          <p:spPr bwMode="auto">
            <a:xfrm>
              <a:off x="899" y="5304"/>
              <a:ext cx="1597" cy="9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marR="33338" lvl="1" indent="0" algn="just" defTabSz="914400" rtl="0" eaLnBrk="1" fontAlgn="base" latinLnBrk="0" hangingPunct="1">
                <a:lnSpc>
                  <a:spcPct val="100000"/>
                </a:lnSpc>
                <a:spcBef>
                  <a:spcPts val="75"/>
                </a:spcBef>
                <a:spcAft>
                  <a:spcPts val="1000"/>
                </a:spcAft>
                <a:buClrTx/>
                <a:buSzTx/>
                <a:buFontTx/>
                <a:buNone/>
                <a:tabLst/>
              </a:pPr>
              <a:r>
                <a:rPr kumimoji="0" lang="it-IT" sz="800" b="1" i="0" u="none" strike="noStrike" cap="none" normalizeH="0" baseline="0" dirty="0">
                  <a:ln>
                    <a:noFill/>
                  </a:ln>
                  <a:solidFill>
                    <a:srgbClr val="02498A"/>
                  </a:solidFill>
                  <a:effectLst/>
                  <a:latin typeface="Trebuchet MS" pitchFamily="34" charset="0"/>
                  <a:cs typeface="Arial" pitchFamily="34" charset="0"/>
                </a:rPr>
                <a:t>Consultorio</a:t>
              </a:r>
              <a:r>
                <a:rPr kumimoji="0" lang="it-IT" sz="800" b="1" i="0" u="none" strike="noStrike" cap="none" normalizeH="0" dirty="0">
                  <a:ln>
                    <a:noFill/>
                  </a:ln>
                  <a:solidFill>
                    <a:srgbClr val="02498A"/>
                  </a:solidFill>
                  <a:effectLst/>
                  <a:latin typeface="Trebuchet MS" pitchFamily="34" charset="0"/>
                  <a:cs typeface="Arial" pitchFamily="34" charset="0"/>
                </a:rPr>
                <a:t> </a:t>
              </a:r>
              <a:r>
                <a:rPr kumimoji="0" lang="it-IT" sz="800" b="1" i="0" u="none" strike="noStrike" cap="none" normalizeH="0" baseline="0" dirty="0">
                  <a:ln>
                    <a:noFill/>
                  </a:ln>
                  <a:solidFill>
                    <a:srgbClr val="02498A"/>
                  </a:solidFill>
                  <a:effectLst/>
                  <a:latin typeface="Trebuchet MS" pitchFamily="34" charset="0"/>
                  <a:cs typeface="Arial" pitchFamily="34" charset="0"/>
                </a:rPr>
                <a:t>Familiare                     </a:t>
              </a:r>
              <a:r>
                <a:rPr kumimoji="0" lang="it-IT" sz="700" b="1" i="0" u="none" strike="noStrike" cap="none" normalizeH="0" baseline="0" dirty="0">
                  <a:ln>
                    <a:noFill/>
                  </a:ln>
                  <a:solidFill>
                    <a:srgbClr val="848484"/>
                  </a:solidFill>
                  <a:effectLst/>
                  <a:latin typeface="Trebuchet MS" pitchFamily="34" charset="0"/>
                  <a:cs typeface="Arial" pitchFamily="34" charset="0"/>
                </a:rPr>
                <a:t>ogni 20.000 abitanti ogni 10.000 nelle aree interne</a:t>
              </a:r>
              <a:r>
                <a:rPr lang="it-IT" sz="700" b="1" dirty="0">
                  <a:latin typeface="Trebuchet MS" pitchFamily="34" charset="0"/>
                  <a:cs typeface="Arial" pitchFamily="34" charset="0"/>
                </a:rPr>
                <a:t> </a:t>
              </a:r>
              <a:r>
                <a:rPr kumimoji="0" lang="it-IT" sz="700" b="1" i="0" u="none" strike="noStrike" cap="none" normalizeH="0" baseline="0" dirty="0">
                  <a:ln>
                    <a:noFill/>
                  </a:ln>
                  <a:solidFill>
                    <a:srgbClr val="848484"/>
                  </a:solidFill>
                  <a:effectLst/>
                  <a:latin typeface="Trebuchet MS" pitchFamily="34" charset="0"/>
                  <a:cs typeface="Arial" pitchFamily="34" charset="0"/>
                </a:rPr>
                <a:t>e rurali</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
          <p:nvSpPr>
            <p:cNvPr id="2218" name="Text Box 170"/>
            <p:cNvSpPr txBox="1">
              <a:spLocks noChangeArrowheads="1"/>
            </p:cNvSpPr>
            <p:nvPr/>
          </p:nvSpPr>
          <p:spPr bwMode="auto">
            <a:xfrm>
              <a:off x="2815" y="5304"/>
              <a:ext cx="1569" cy="9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marR="9525" lvl="1" indent="0" algn="l" defTabSz="914400" rtl="0" eaLnBrk="1" fontAlgn="base" latinLnBrk="0" hangingPunct="1">
                <a:lnSpc>
                  <a:spcPct val="100000"/>
                </a:lnSpc>
                <a:spcBef>
                  <a:spcPts val="75"/>
                </a:spcBef>
                <a:spcAft>
                  <a:spcPts val="1000"/>
                </a:spcAft>
                <a:buClrTx/>
                <a:buSzTx/>
                <a:buFontTx/>
                <a:buNone/>
                <a:tabLst/>
              </a:pPr>
              <a:r>
                <a:rPr kumimoji="0" lang="it-IT" sz="800" b="1" i="0" u="none" strike="noStrike" cap="none" normalizeH="0" baseline="0" dirty="0">
                  <a:ln>
                    <a:noFill/>
                  </a:ln>
                  <a:solidFill>
                    <a:srgbClr val="02498A"/>
                  </a:solidFill>
                  <a:effectLst/>
                  <a:latin typeface="Trebuchet MS" pitchFamily="34" charset="0"/>
                  <a:cs typeface="Arial" pitchFamily="34" charset="0"/>
                </a:rPr>
                <a:t>1 Casa della Comunità</a:t>
              </a:r>
              <a:r>
                <a:rPr lang="it-IT" sz="800" b="1" dirty="0">
                  <a:latin typeface="Trebuchet MS" pitchFamily="34" charset="0"/>
                  <a:cs typeface="Arial" pitchFamily="34" charset="0"/>
                </a:rPr>
                <a:t> </a:t>
              </a:r>
              <a:r>
                <a:rPr kumimoji="0" lang="it-IT" sz="900" b="1" i="1" u="none" strike="noStrike" cap="none" normalizeH="0" baseline="0" dirty="0" err="1">
                  <a:ln>
                    <a:noFill/>
                  </a:ln>
                  <a:solidFill>
                    <a:srgbClr val="02498A"/>
                  </a:solidFill>
                  <a:effectLst/>
                  <a:latin typeface="Trebuchet MS" pitchFamily="34" charset="0"/>
                  <a:cs typeface="Arial" pitchFamily="34" charset="0"/>
                </a:rPr>
                <a:t>Hub</a:t>
              </a:r>
              <a:endParaRPr kumimoji="0" lang="it-IT" sz="900" b="1" i="1" u="none" strike="noStrike" cap="none" normalizeH="0" baseline="0" dirty="0">
                <a:ln>
                  <a:noFill/>
                </a:ln>
                <a:solidFill>
                  <a:schemeClr val="tx1"/>
                </a:solidFill>
                <a:effectLst/>
                <a:latin typeface="Trebuchet MS" pitchFamily="34" charset="0"/>
                <a:cs typeface="Arial" pitchFamily="34" charset="0"/>
              </a:endParaRPr>
            </a:p>
            <a:p>
              <a:pPr marL="0" marR="26988" lvl="0" indent="0" algn="ctr" defTabSz="914400" rtl="0" eaLnBrk="1" fontAlgn="base" latinLnBrk="0" hangingPunct="1">
                <a:lnSpc>
                  <a:spcPct val="56000"/>
                </a:lnSpc>
                <a:spcBef>
                  <a:spcPct val="0"/>
                </a:spcBef>
                <a:spcAft>
                  <a:spcPts val="1000"/>
                </a:spcAft>
                <a:buClrTx/>
                <a:buSzTx/>
                <a:buFontTx/>
                <a:buNone/>
                <a:tabLst/>
              </a:pPr>
              <a:r>
                <a:rPr kumimoji="0" lang="it-IT" sz="700" b="1" i="0" u="none" strike="noStrike" cap="none" normalizeH="0" baseline="0" dirty="0">
                  <a:ln>
                    <a:noFill/>
                  </a:ln>
                  <a:solidFill>
                    <a:srgbClr val="848484"/>
                  </a:solidFill>
                  <a:effectLst/>
                  <a:latin typeface="Trebuchet MS" pitchFamily="34" charset="0"/>
                  <a:cs typeface="Arial" pitchFamily="34" charset="0"/>
                </a:rPr>
                <a:t>1 ogni 40.000-50.000 abitanti</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
          <p:nvSpPr>
            <p:cNvPr id="2219" name="Text Box 171"/>
            <p:cNvSpPr txBox="1">
              <a:spLocks noChangeArrowheads="1"/>
            </p:cNvSpPr>
            <p:nvPr/>
          </p:nvSpPr>
          <p:spPr bwMode="auto">
            <a:xfrm>
              <a:off x="4932" y="5304"/>
              <a:ext cx="1180" cy="1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28575" lvl="0" indent="0" algn="ctr" defTabSz="914400" rtl="0" eaLnBrk="1" fontAlgn="base" latinLnBrk="0" hangingPunct="1">
                <a:lnSpc>
                  <a:spcPct val="100000"/>
                </a:lnSpc>
                <a:spcBef>
                  <a:spcPts val="75"/>
                </a:spcBef>
                <a:spcAft>
                  <a:spcPts val="1000"/>
                </a:spcAft>
                <a:buClrTx/>
                <a:buSzTx/>
                <a:buFontTx/>
                <a:buNone/>
                <a:tabLst/>
              </a:pPr>
              <a:r>
                <a:rPr kumimoji="0" lang="it-IT" sz="900" b="1" i="0" u="none" strike="noStrike" cap="none" normalizeH="0" baseline="0" dirty="0">
                  <a:ln>
                    <a:noFill/>
                  </a:ln>
                  <a:solidFill>
                    <a:srgbClr val="02498A"/>
                  </a:solidFill>
                  <a:effectLst/>
                  <a:latin typeface="Trebuchet MS" pitchFamily="34" charset="0"/>
                  <a:cs typeface="Arial" pitchFamily="34" charset="0"/>
                </a:rPr>
                <a:t>1 Infermiere di  Famiglia o Comunità</a:t>
              </a:r>
              <a:r>
                <a:rPr lang="it-IT" sz="900" b="1" dirty="0">
                  <a:latin typeface="Trebuchet MS" pitchFamily="34" charset="0"/>
                  <a:cs typeface="Arial" pitchFamily="34" charset="0"/>
                </a:rPr>
                <a:t>                           </a:t>
              </a:r>
              <a:r>
                <a:rPr kumimoji="0" lang="it-IT" sz="700" b="1" i="0" u="none" strike="noStrike" cap="none" normalizeH="0" baseline="0" dirty="0">
                  <a:ln>
                    <a:noFill/>
                  </a:ln>
                  <a:solidFill>
                    <a:srgbClr val="848484"/>
                  </a:solidFill>
                  <a:effectLst/>
                  <a:latin typeface="Trebuchet MS" pitchFamily="34" charset="0"/>
                  <a:cs typeface="Arial" pitchFamily="34" charset="0"/>
                </a:rPr>
                <a:t>Ogni</a:t>
              </a:r>
              <a:r>
                <a:rPr lang="it-IT" sz="700" b="1" dirty="0">
                  <a:latin typeface="Trebuchet MS" pitchFamily="34" charset="0"/>
                  <a:cs typeface="Arial" pitchFamily="34" charset="0"/>
                </a:rPr>
                <a:t> </a:t>
              </a:r>
              <a:r>
                <a:rPr kumimoji="0" lang="it-IT" sz="700" b="1" i="0" u="none" strike="noStrike" cap="none" normalizeH="0" baseline="0" dirty="0">
                  <a:ln>
                    <a:noFill/>
                  </a:ln>
                  <a:solidFill>
                    <a:srgbClr val="848484"/>
                  </a:solidFill>
                  <a:effectLst/>
                  <a:latin typeface="Trebuchet MS" pitchFamily="34" charset="0"/>
                  <a:cs typeface="Arial" pitchFamily="34" charset="0"/>
                </a:rPr>
                <a:t>3.000 abitanti</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
          <p:nvSpPr>
            <p:cNvPr id="2220" name="Text Box 172"/>
            <p:cNvSpPr txBox="1">
              <a:spLocks noChangeArrowheads="1"/>
            </p:cNvSpPr>
            <p:nvPr/>
          </p:nvSpPr>
          <p:spPr bwMode="auto">
            <a:xfrm>
              <a:off x="6112" y="5304"/>
              <a:ext cx="1717" cy="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marR="98425" lvl="1" indent="0" algn="ctr" defTabSz="914400" rtl="0" eaLnBrk="1" fontAlgn="base" latinLnBrk="0" hangingPunct="1">
                <a:lnSpc>
                  <a:spcPct val="100000"/>
                </a:lnSpc>
                <a:spcBef>
                  <a:spcPts val="75"/>
                </a:spcBef>
                <a:spcAft>
                  <a:spcPts val="1000"/>
                </a:spcAft>
                <a:buClrTx/>
                <a:buSzTx/>
                <a:buFontTx/>
                <a:buNone/>
                <a:tabLst/>
              </a:pPr>
              <a:r>
                <a:rPr kumimoji="0" lang="it-IT" sz="800" b="1" i="0" u="none" strike="noStrike" cap="none" normalizeH="0" baseline="0" dirty="0">
                  <a:ln>
                    <a:noFill/>
                  </a:ln>
                  <a:solidFill>
                    <a:srgbClr val="02498A"/>
                  </a:solidFill>
                  <a:effectLst/>
                  <a:latin typeface="Trebuchet MS" pitchFamily="34" charset="0"/>
                  <a:cs typeface="Arial" pitchFamily="34" charset="0"/>
                </a:rPr>
                <a:t>Assistenza Domiciliare</a:t>
              </a:r>
              <a:r>
                <a:rPr lang="it-IT" sz="800" b="1" dirty="0">
                  <a:latin typeface="Trebuchet MS" pitchFamily="34" charset="0"/>
                  <a:cs typeface="Arial" pitchFamily="34" charset="0"/>
                </a:rPr>
                <a:t>         </a:t>
              </a:r>
              <a:r>
                <a:rPr kumimoji="0" lang="it-IT" sz="700" b="1" i="0" u="none" strike="noStrike" cap="none" normalizeH="0" baseline="0" dirty="0">
                  <a:ln>
                    <a:noFill/>
                  </a:ln>
                  <a:solidFill>
                    <a:srgbClr val="848484"/>
                  </a:solidFill>
                  <a:effectLst/>
                  <a:latin typeface="Trebuchet MS" pitchFamily="34" charset="0"/>
                  <a:cs typeface="Arial" pitchFamily="34" charset="0"/>
                </a:rPr>
                <a:t>10% della popolazione </a:t>
              </a:r>
              <a:r>
                <a:rPr kumimoji="0" lang="it-IT" sz="700" b="1" i="0" u="none" strike="noStrike" cap="none" normalizeH="0" baseline="0" dirty="0" err="1">
                  <a:ln>
                    <a:noFill/>
                  </a:ln>
                  <a:solidFill>
                    <a:srgbClr val="848484"/>
                  </a:solidFill>
                  <a:effectLst/>
                  <a:latin typeface="Trebuchet MS" pitchFamily="34" charset="0"/>
                  <a:cs typeface="Arial" pitchFamily="34" charset="0"/>
                </a:rPr>
                <a:t>over</a:t>
              </a:r>
              <a:r>
                <a:rPr kumimoji="0" lang="it-IT" sz="700" b="1" i="0" u="none" strike="noStrike" cap="none" normalizeH="0" baseline="0" dirty="0">
                  <a:ln>
                    <a:noFill/>
                  </a:ln>
                  <a:solidFill>
                    <a:srgbClr val="848484"/>
                  </a:solidFill>
                  <a:effectLst/>
                  <a:latin typeface="Trebuchet MS" pitchFamily="34" charset="0"/>
                  <a:cs typeface="Arial" pitchFamily="34" charset="0"/>
                </a:rPr>
                <a:t> 65</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
          <p:nvSpPr>
            <p:cNvPr id="2221" name="Text Box 173"/>
            <p:cNvSpPr txBox="1">
              <a:spLocks noChangeArrowheads="1"/>
            </p:cNvSpPr>
            <p:nvPr/>
          </p:nvSpPr>
          <p:spPr bwMode="auto">
            <a:xfrm>
              <a:off x="7616" y="5304"/>
              <a:ext cx="1748" cy="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marR="0" lvl="1" indent="0" algn="l" defTabSz="914400" rtl="0" eaLnBrk="1" fontAlgn="base" latinLnBrk="0" hangingPunct="1">
                <a:spcBef>
                  <a:spcPts val="13"/>
                </a:spcBef>
                <a:spcAft>
                  <a:spcPts val="1000"/>
                </a:spcAft>
                <a:buClrTx/>
                <a:buSzTx/>
                <a:buFontTx/>
                <a:buNone/>
                <a:tabLst/>
              </a:pPr>
              <a:r>
                <a:rPr kumimoji="0" lang="it-IT" sz="900" b="1" i="0" u="none" strike="noStrike" cap="none" normalizeH="0" baseline="0" dirty="0">
                  <a:ln>
                    <a:noFill/>
                  </a:ln>
                  <a:solidFill>
                    <a:srgbClr val="02498A"/>
                  </a:solidFill>
                  <a:effectLst/>
                  <a:latin typeface="Trebuchet MS" pitchFamily="34" charset="0"/>
                  <a:cs typeface="Arial" pitchFamily="34" charset="0"/>
                </a:rPr>
                <a:t>1 </a:t>
              </a:r>
              <a:r>
                <a:rPr kumimoji="0" lang="it-IT" sz="900" b="1" i="0" u="none" strike="noStrike" cap="none" normalizeH="0" baseline="0" dirty="0" err="1">
                  <a:ln>
                    <a:noFill/>
                  </a:ln>
                  <a:solidFill>
                    <a:srgbClr val="02498A"/>
                  </a:solidFill>
                  <a:effectLst/>
                  <a:latin typeface="Trebuchet MS" pitchFamily="34" charset="0"/>
                  <a:cs typeface="Arial" pitchFamily="34" charset="0"/>
                </a:rPr>
                <a:t>Hospice</a:t>
              </a:r>
              <a:r>
                <a:rPr kumimoji="0" lang="it-IT" sz="900" b="1" i="0" u="none" strike="noStrike" cap="none" normalizeH="0" baseline="0" dirty="0">
                  <a:ln>
                    <a:noFill/>
                  </a:ln>
                  <a:solidFill>
                    <a:srgbClr val="02498A"/>
                  </a:solidFill>
                  <a:effectLst/>
                  <a:latin typeface="Trebuchet MS" pitchFamily="34" charset="0"/>
                  <a:cs typeface="Arial" pitchFamily="34" charset="0"/>
                </a:rPr>
                <a:t>                             </a:t>
              </a:r>
              <a:r>
                <a:rPr kumimoji="0" lang="it-IT" sz="900" b="1" i="0" u="none" strike="noStrike" cap="none" normalizeH="0" dirty="0">
                  <a:ln>
                    <a:noFill/>
                  </a:ln>
                  <a:solidFill>
                    <a:srgbClr val="02498A"/>
                  </a:solidFill>
                  <a:effectLst/>
                  <a:latin typeface="Trebuchet MS" pitchFamily="34" charset="0"/>
                  <a:cs typeface="Arial" pitchFamily="34" charset="0"/>
                </a:rPr>
                <a:t>        </a:t>
              </a:r>
              <a:r>
                <a:rPr kumimoji="0" lang="it-IT" sz="700" b="1" i="0" u="none" strike="noStrike" cap="none" normalizeH="0" baseline="0" dirty="0">
                  <a:ln>
                    <a:noFill/>
                  </a:ln>
                  <a:solidFill>
                    <a:srgbClr val="848484"/>
                  </a:solidFill>
                  <a:effectLst/>
                  <a:latin typeface="Trebuchet MS" pitchFamily="34" charset="0"/>
                  <a:cs typeface="Arial" pitchFamily="34" charset="0"/>
                </a:rPr>
                <a:t>8/10 posti letto ogni</a:t>
              </a:r>
              <a:r>
                <a:rPr kumimoji="0" lang="it-IT" sz="700" b="1" i="0" u="none" strike="noStrike" cap="none" normalizeH="0" dirty="0">
                  <a:ln>
                    <a:noFill/>
                  </a:ln>
                  <a:solidFill>
                    <a:srgbClr val="848484"/>
                  </a:solidFill>
                  <a:effectLst/>
                  <a:latin typeface="Trebuchet MS" pitchFamily="34" charset="0"/>
                  <a:cs typeface="Arial" pitchFamily="34" charset="0"/>
                </a:rPr>
                <a:t> </a:t>
              </a:r>
              <a:r>
                <a:rPr kumimoji="0" lang="it-IT" sz="700" b="1" i="0" u="none" strike="noStrike" cap="none" normalizeH="0" baseline="0" dirty="0">
                  <a:ln>
                    <a:noFill/>
                  </a:ln>
                  <a:solidFill>
                    <a:srgbClr val="848484"/>
                  </a:solidFill>
                  <a:effectLst/>
                  <a:latin typeface="Trebuchet MS" pitchFamily="34" charset="0"/>
                  <a:cs typeface="Arial" pitchFamily="34" charset="0"/>
                </a:rPr>
                <a:t>100.000 abitanti</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
          <p:nvSpPr>
            <p:cNvPr id="2222" name="Text Box 174"/>
            <p:cNvSpPr txBox="1">
              <a:spLocks noChangeArrowheads="1"/>
            </p:cNvSpPr>
            <p:nvPr/>
          </p:nvSpPr>
          <p:spPr bwMode="auto">
            <a:xfrm>
              <a:off x="9179" y="5304"/>
              <a:ext cx="1460" cy="1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marR="0" lvl="1" indent="0" algn="l" defTabSz="914400" rtl="0" eaLnBrk="1" fontAlgn="base" latinLnBrk="0" hangingPunct="1">
                <a:lnSpc>
                  <a:spcPct val="100000"/>
                </a:lnSpc>
                <a:spcBef>
                  <a:spcPts val="75"/>
                </a:spcBef>
                <a:spcAft>
                  <a:spcPts val="1000"/>
                </a:spcAft>
                <a:buClrTx/>
                <a:buSzTx/>
                <a:buFontTx/>
                <a:buNone/>
                <a:tabLst/>
              </a:pPr>
              <a:r>
                <a:rPr kumimoji="0" lang="it-IT" sz="900" b="1" i="0" u="none" strike="noStrike" cap="none" normalizeH="0" baseline="0" dirty="0">
                  <a:ln>
                    <a:noFill/>
                  </a:ln>
                  <a:solidFill>
                    <a:srgbClr val="02498A"/>
                  </a:solidFill>
                  <a:effectLst/>
                  <a:latin typeface="Trebuchet MS" pitchFamily="34" charset="0"/>
                  <a:cs typeface="Arial" pitchFamily="34" charset="0"/>
                </a:rPr>
                <a:t>1 Ospedale di Comunità                                        </a:t>
              </a:r>
              <a:r>
                <a:rPr kumimoji="0" lang="it-IT" sz="700" b="1" i="0" u="none" strike="noStrike" cap="none" normalizeH="0" baseline="0" dirty="0">
                  <a:ln>
                    <a:noFill/>
                  </a:ln>
                  <a:solidFill>
                    <a:srgbClr val="848484"/>
                  </a:solidFill>
                  <a:effectLst/>
                  <a:latin typeface="Trebuchet MS" pitchFamily="34" charset="0"/>
                  <a:cs typeface="Arial" pitchFamily="34" charset="0"/>
                </a:rPr>
                <a:t>20 posti letto ogni</a:t>
              </a:r>
              <a:r>
                <a:rPr lang="it-IT" sz="700" b="1" dirty="0">
                  <a:latin typeface="Trebuchet MS" pitchFamily="34" charset="0"/>
                  <a:cs typeface="Arial" pitchFamily="34" charset="0"/>
                </a:rPr>
                <a:t> </a:t>
              </a:r>
              <a:r>
                <a:rPr kumimoji="0" lang="it-IT" sz="700" b="1" i="0" u="none" strike="noStrike" cap="none" normalizeH="0" baseline="0" dirty="0">
                  <a:ln>
                    <a:noFill/>
                  </a:ln>
                  <a:solidFill>
                    <a:srgbClr val="848484"/>
                  </a:solidFill>
                  <a:effectLst/>
                  <a:latin typeface="Trebuchet MS" pitchFamily="34" charset="0"/>
                  <a:cs typeface="Arial" pitchFamily="34" charset="0"/>
                </a:rPr>
                <a:t>100.000 abitanti</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
          <p:nvSpPr>
            <p:cNvPr id="2223" name="Text Box 175"/>
            <p:cNvSpPr txBox="1">
              <a:spLocks noChangeArrowheads="1"/>
            </p:cNvSpPr>
            <p:nvPr/>
          </p:nvSpPr>
          <p:spPr bwMode="auto">
            <a:xfrm>
              <a:off x="2905" y="7360"/>
              <a:ext cx="1801" cy="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28575" lvl="0" indent="0" algn="l" defTabSz="914400" rtl="0" eaLnBrk="1" fontAlgn="base" latinLnBrk="0" hangingPunct="1">
                <a:lnSpc>
                  <a:spcPct val="100000"/>
                </a:lnSpc>
                <a:spcBef>
                  <a:spcPts val="75"/>
                </a:spcBef>
                <a:spcAft>
                  <a:spcPts val="1000"/>
                </a:spcAft>
                <a:buClrTx/>
                <a:buSzTx/>
                <a:buFontTx/>
                <a:buNone/>
                <a:tabLst/>
              </a:pPr>
              <a:r>
                <a:rPr kumimoji="0" lang="it-IT" sz="900" b="1" i="0" u="none" strike="noStrike" cap="none" normalizeH="0" baseline="0" dirty="0">
                  <a:ln>
                    <a:noFill/>
                  </a:ln>
                  <a:solidFill>
                    <a:srgbClr val="02498A"/>
                  </a:solidFill>
                  <a:effectLst/>
                  <a:latin typeface="Trebuchet MS" pitchFamily="34" charset="0"/>
                  <a:cs typeface="Arial" pitchFamily="34" charset="0"/>
                </a:rPr>
                <a:t>   Case della Comunità </a:t>
              </a:r>
              <a:r>
                <a:rPr lang="it-IT" sz="900" b="1" dirty="0">
                  <a:solidFill>
                    <a:srgbClr val="02498A"/>
                  </a:solidFill>
                  <a:latin typeface="Trebuchet MS" pitchFamily="34" charset="0"/>
                  <a:cs typeface="Arial" pitchFamily="34" charset="0"/>
                </a:rPr>
                <a:t> </a:t>
              </a:r>
              <a:r>
                <a:rPr kumimoji="0" lang="it-IT" sz="700" b="1" i="0" u="none" strike="noStrike" cap="none" normalizeH="0" baseline="0" dirty="0" err="1">
                  <a:ln>
                    <a:noFill/>
                  </a:ln>
                  <a:solidFill>
                    <a:srgbClr val="848484"/>
                  </a:solidFill>
                  <a:effectLst/>
                  <a:latin typeface="Trebuchet MS" pitchFamily="34" charset="0"/>
                  <a:cs typeface="Arial" pitchFamily="34" charset="0"/>
                </a:rPr>
                <a:t>Spoke</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
          <p:nvSpPr>
            <p:cNvPr id="2224" name="Text Box 176"/>
            <p:cNvSpPr txBox="1">
              <a:spLocks noChangeArrowheads="1"/>
            </p:cNvSpPr>
            <p:nvPr/>
          </p:nvSpPr>
          <p:spPr bwMode="auto">
            <a:xfrm>
              <a:off x="4727" y="7286"/>
              <a:ext cx="1950" cy="131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marR="168275" lvl="1" indent="0" algn="ctr" defTabSz="914400" rtl="0" eaLnBrk="1" fontAlgn="base" latinLnBrk="0" hangingPunct="1">
                <a:lnSpc>
                  <a:spcPct val="80000"/>
                </a:lnSpc>
                <a:spcBef>
                  <a:spcPts val="13"/>
                </a:spcBef>
                <a:spcAft>
                  <a:spcPts val="1000"/>
                </a:spcAft>
                <a:buClrTx/>
                <a:buSzTx/>
                <a:buFontTx/>
                <a:buNone/>
                <a:tabLst/>
              </a:pPr>
              <a:r>
                <a:rPr kumimoji="0" lang="it-IT" sz="900" b="1" i="0" u="none" strike="noStrike" cap="none" normalizeH="0" baseline="0" dirty="0">
                  <a:ln>
                    <a:noFill/>
                  </a:ln>
                  <a:solidFill>
                    <a:srgbClr val="02498A"/>
                  </a:solidFill>
                  <a:effectLst/>
                  <a:latin typeface="Trebuchet MS" pitchFamily="34" charset="0"/>
                  <a:cs typeface="Arial" pitchFamily="34" charset="0"/>
                </a:rPr>
                <a:t>1 Unità di Continuità Assistenziale</a:t>
              </a:r>
              <a:r>
                <a:rPr kumimoji="0" lang="it-IT" sz="700" b="1" i="0" u="none" strike="noStrike" cap="none" normalizeH="0" baseline="0" dirty="0">
                  <a:ln>
                    <a:noFill/>
                  </a:ln>
                  <a:solidFill>
                    <a:srgbClr val="848484"/>
                  </a:solidFill>
                  <a:effectLst/>
                  <a:latin typeface="Trebuchet MS" pitchFamily="34" charset="0"/>
                  <a:cs typeface="Arial" pitchFamily="34" charset="0"/>
                </a:rPr>
                <a:t>               1 medico e 1 infermiere</a:t>
              </a:r>
              <a:r>
                <a:rPr lang="it-IT" sz="700" b="1" dirty="0">
                  <a:latin typeface="Trebuchet MS" pitchFamily="34" charset="0"/>
                  <a:cs typeface="Arial" pitchFamily="34" charset="0"/>
                </a:rPr>
                <a:t> </a:t>
              </a:r>
              <a:r>
                <a:rPr kumimoji="0" lang="it-IT" sz="700" b="1" i="0" u="none" strike="noStrike" cap="none" normalizeH="0" baseline="0" dirty="0">
                  <a:ln>
                    <a:noFill/>
                  </a:ln>
                  <a:solidFill>
                    <a:srgbClr val="848484"/>
                  </a:solidFill>
                  <a:effectLst/>
                  <a:latin typeface="Trebuchet MS" pitchFamily="34" charset="0"/>
                  <a:cs typeface="Arial" pitchFamily="34" charset="0"/>
                </a:rPr>
                <a:t>ogni 100.000 abitanti</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
          <p:nvSpPr>
            <p:cNvPr id="2225" name="Text Box 177"/>
            <p:cNvSpPr txBox="1">
              <a:spLocks noChangeArrowheads="1"/>
            </p:cNvSpPr>
            <p:nvPr/>
          </p:nvSpPr>
          <p:spPr bwMode="auto">
            <a:xfrm>
              <a:off x="6677" y="7290"/>
              <a:ext cx="2687" cy="7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80000"/>
                </a:lnSpc>
                <a:spcBef>
                  <a:spcPts val="13"/>
                </a:spcBef>
                <a:spcAft>
                  <a:spcPts val="1000"/>
                </a:spcAft>
                <a:buClrTx/>
                <a:buSzTx/>
                <a:buFontTx/>
                <a:buNone/>
                <a:tabLst/>
              </a:pPr>
              <a:r>
                <a:rPr kumimoji="0" lang="it-IT" sz="900" b="1" i="0" u="none" strike="noStrike" cap="none" normalizeH="0" baseline="0" dirty="0">
                  <a:ln>
                    <a:noFill/>
                  </a:ln>
                  <a:solidFill>
                    <a:srgbClr val="02498A"/>
                  </a:solidFill>
                  <a:effectLst/>
                  <a:latin typeface="Trebuchet MS" pitchFamily="34" charset="0"/>
                  <a:cs typeface="Arial" pitchFamily="34" charset="0"/>
                </a:rPr>
                <a:t>Domicilio	1 Unità</a:t>
              </a:r>
              <a:r>
                <a:rPr lang="it-IT" sz="900" b="1" dirty="0">
                  <a:latin typeface="Trebuchet MS" pitchFamily="34" charset="0"/>
                  <a:cs typeface="Arial" pitchFamily="34" charset="0"/>
                </a:rPr>
                <a:t> </a:t>
              </a:r>
              <a:r>
                <a:rPr kumimoji="0" lang="it-IT" sz="900" b="1" i="0" u="none" strike="noStrike" cap="none" normalizeH="0" baseline="0" dirty="0">
                  <a:ln>
                    <a:noFill/>
                  </a:ln>
                  <a:solidFill>
                    <a:srgbClr val="02498A"/>
                  </a:solidFill>
                  <a:effectLst/>
                  <a:latin typeface="Trebuchet MS" pitchFamily="34" charset="0"/>
                  <a:cs typeface="Arial" pitchFamily="34" charset="0"/>
                </a:rPr>
                <a:t>di cure palliative</a:t>
              </a:r>
              <a:endParaRPr kumimoji="0" lang="it-IT" sz="900" b="1" i="0" u="none" strike="noStrike" cap="none" normalizeH="0" baseline="0" dirty="0">
                <a:ln>
                  <a:noFill/>
                </a:ln>
                <a:solidFill>
                  <a:schemeClr val="tx1"/>
                </a:solidFill>
                <a:effectLst/>
                <a:latin typeface="Trebuchet MS" pitchFamily="34" charset="0"/>
                <a:cs typeface="Arial" pitchFamily="34" charset="0"/>
              </a:endParaRPr>
            </a:p>
            <a:p>
              <a:pPr marL="457200" marR="28575" lvl="1" indent="0" algn="ctr" defTabSz="914400" rtl="0" eaLnBrk="1" fontAlgn="base" latinLnBrk="0" hangingPunct="1">
                <a:lnSpc>
                  <a:spcPct val="100000"/>
                </a:lnSpc>
                <a:spcBef>
                  <a:spcPct val="0"/>
                </a:spcBef>
                <a:spcAft>
                  <a:spcPts val="1000"/>
                </a:spcAft>
                <a:buClrTx/>
                <a:buSzTx/>
                <a:buFontTx/>
                <a:buNone/>
                <a:tabLst/>
              </a:pPr>
              <a:r>
                <a:rPr kumimoji="0" lang="it-IT" sz="700" b="1" i="0" u="none" strike="noStrike" cap="none" normalizeH="0" baseline="0" dirty="0">
                  <a:ln>
                    <a:noFill/>
                  </a:ln>
                  <a:solidFill>
                    <a:srgbClr val="848484"/>
                  </a:solidFill>
                  <a:effectLst/>
                  <a:latin typeface="Trebuchet MS" pitchFamily="34" charset="0"/>
                  <a:cs typeface="Arial" pitchFamily="34" charset="0"/>
                </a:rPr>
                <a:t>          ogni 100.000 abitanti</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
          <p:nvSpPr>
            <p:cNvPr id="2226" name="Text Box 178"/>
            <p:cNvSpPr txBox="1">
              <a:spLocks noChangeArrowheads="1"/>
            </p:cNvSpPr>
            <p:nvPr/>
          </p:nvSpPr>
          <p:spPr bwMode="auto">
            <a:xfrm>
              <a:off x="4727" y="8378"/>
              <a:ext cx="2810" cy="21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13"/>
                </a:spcBef>
                <a:spcAft>
                  <a:spcPts val="1000"/>
                </a:spcAft>
                <a:buClrTx/>
                <a:buSzTx/>
                <a:buFontTx/>
                <a:buNone/>
                <a:tabLst/>
              </a:pPr>
              <a:r>
                <a:rPr kumimoji="0" lang="it-IT" sz="900" b="1" i="0" u="none" strike="noStrike" cap="none" normalizeH="0" baseline="0" dirty="0">
                  <a:ln>
                    <a:noFill/>
                  </a:ln>
                  <a:solidFill>
                    <a:srgbClr val="FFFFFF"/>
                  </a:solidFill>
                  <a:effectLst/>
                  <a:latin typeface="Trebuchet MS" pitchFamily="34" charset="0"/>
                  <a:cs typeface="Arial" pitchFamily="34" charset="0"/>
                </a:rPr>
                <a:t>DISTRETTO (100.000 abitanti)</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
          <p:nvSpPr>
            <p:cNvPr id="2227" name="Text Box 179"/>
            <p:cNvSpPr txBox="1">
              <a:spLocks noChangeArrowheads="1"/>
            </p:cNvSpPr>
            <p:nvPr/>
          </p:nvSpPr>
          <p:spPr bwMode="auto">
            <a:xfrm>
              <a:off x="4243" y="596"/>
              <a:ext cx="3352" cy="5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marR="0" lvl="1" indent="0" algn="l" defTabSz="914400" rtl="0" eaLnBrk="1" fontAlgn="base" latinLnBrk="0" hangingPunct="1">
                <a:lnSpc>
                  <a:spcPct val="82000"/>
                </a:lnSpc>
                <a:spcBef>
                  <a:spcPts val="463"/>
                </a:spcBef>
                <a:spcAft>
                  <a:spcPts val="1000"/>
                </a:spcAft>
                <a:buClrTx/>
                <a:buSzTx/>
                <a:buFontTx/>
                <a:buNone/>
                <a:tabLst/>
              </a:pPr>
              <a:r>
                <a:rPr kumimoji="0" lang="it-IT" sz="900" b="1" i="0" u="none" strike="noStrike" cap="none" normalizeH="0" baseline="0" dirty="0">
                  <a:ln>
                    <a:noFill/>
                  </a:ln>
                  <a:solidFill>
                    <a:srgbClr val="107BC0"/>
                  </a:solidFill>
                  <a:effectLst/>
                  <a:latin typeface="Trebuchet MS" pitchFamily="34" charset="0"/>
                  <a:cs typeface="Arial" pitchFamily="34" charset="0"/>
                </a:rPr>
                <a:t>      Dipartimento di Prevenzione</a:t>
              </a:r>
              <a:endParaRPr kumimoji="0" lang="it-IT" sz="900" b="1" i="0" u="none" strike="noStrike" cap="none" normalizeH="0" baseline="0" dirty="0">
                <a:ln>
                  <a:noFill/>
                </a:ln>
                <a:solidFill>
                  <a:schemeClr val="tx1"/>
                </a:solidFill>
                <a:effectLst/>
                <a:latin typeface="Trebuchet MS" pitchFamily="34" charset="0"/>
                <a:cs typeface="Arial" pitchFamily="34" charset="0"/>
              </a:endParaRPr>
            </a:p>
            <a:p>
              <a:pPr marL="914400" marR="0" lvl="2" indent="0" algn="l" defTabSz="914400" rtl="0" eaLnBrk="1" fontAlgn="base" latinLnBrk="0" hangingPunct="1">
                <a:lnSpc>
                  <a:spcPct val="63000"/>
                </a:lnSpc>
                <a:spcBef>
                  <a:spcPct val="0"/>
                </a:spcBef>
                <a:spcAft>
                  <a:spcPts val="1000"/>
                </a:spcAft>
                <a:buClrTx/>
                <a:buSzTx/>
                <a:buFontTx/>
                <a:buNone/>
                <a:tabLst/>
              </a:pPr>
              <a:r>
                <a:rPr kumimoji="0" lang="it-IT" sz="700" b="1" i="0" u="none" strike="noStrike" cap="none" normalizeH="0" baseline="0" dirty="0">
                  <a:ln>
                    <a:noFill/>
                  </a:ln>
                  <a:solidFill>
                    <a:srgbClr val="848484"/>
                  </a:solidFill>
                  <a:effectLst/>
                  <a:latin typeface="Trebuchet MS" pitchFamily="34" charset="0"/>
                  <a:cs typeface="Arial" pitchFamily="34" charset="0"/>
                </a:rPr>
                <a:t>1 ogni 500.000 abitanti</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grpSp>
      <p:sp>
        <p:nvSpPr>
          <p:cNvPr id="256" name="Rettangolo 255"/>
          <p:cNvSpPr/>
          <p:nvPr/>
        </p:nvSpPr>
        <p:spPr>
          <a:xfrm>
            <a:off x="2413504" y="5761463"/>
            <a:ext cx="8393435" cy="338554"/>
          </a:xfrm>
          <a:prstGeom prst="rect">
            <a:avLst/>
          </a:prstGeom>
        </p:spPr>
        <p:txBody>
          <a:bodyPr wrap="square">
            <a:spAutoFit/>
          </a:bodyPr>
          <a:lstStyle/>
          <a:p>
            <a:r>
              <a:rPr lang="it-IT" sz="1600" dirty="0">
                <a:solidFill>
                  <a:srgbClr val="C00000"/>
                </a:solidFill>
                <a:effectLst>
                  <a:outerShdw blurRad="38100" dist="38100" dir="2700000" algn="tl">
                    <a:srgbClr val="000000">
                      <a:alpha val="43137"/>
                    </a:srgbClr>
                  </a:outerShdw>
                </a:effectLst>
                <a:latin typeface="Noto Sans Oriya" panose="020B0502040504020204" pitchFamily="34" charset="0"/>
                <a:cs typeface="Noto Sans Oriya" panose="020B0502040504020204" pitchFamily="34" charset="0"/>
              </a:rPr>
              <a:t>Schema di sintesi dell’organizzazione del Distretto e delle relazioni tra la </a:t>
            </a:r>
            <a:r>
              <a:rPr lang="it-IT" sz="1600" dirty="0" err="1">
                <a:solidFill>
                  <a:srgbClr val="C00000"/>
                </a:solidFill>
                <a:effectLst>
                  <a:outerShdw blurRad="38100" dist="38100" dir="2700000" algn="tl">
                    <a:srgbClr val="000000">
                      <a:alpha val="43137"/>
                    </a:srgbClr>
                  </a:outerShdw>
                </a:effectLst>
                <a:latin typeface="Noto Sans Oriya" panose="020B0502040504020204" pitchFamily="34" charset="0"/>
                <a:cs typeface="Noto Sans Oriya" panose="020B0502040504020204" pitchFamily="34" charset="0"/>
              </a:rPr>
              <a:t>CdC</a:t>
            </a:r>
            <a:r>
              <a:rPr lang="it-IT" sz="1600" dirty="0">
                <a:solidFill>
                  <a:srgbClr val="C00000"/>
                </a:solidFill>
                <a:effectLst>
                  <a:outerShdw blurRad="38100" dist="38100" dir="2700000" algn="tl">
                    <a:srgbClr val="000000">
                      <a:alpha val="43137"/>
                    </a:srgbClr>
                  </a:outerShdw>
                </a:effectLst>
                <a:latin typeface="Noto Sans Oriya" panose="020B0502040504020204" pitchFamily="34" charset="0"/>
                <a:cs typeface="Noto Sans Oriya" panose="020B0502040504020204" pitchFamily="34" charset="0"/>
              </a:rPr>
              <a:t>, </a:t>
            </a:r>
            <a:r>
              <a:rPr lang="it-IT" sz="1600" dirty="0" err="1">
                <a:solidFill>
                  <a:srgbClr val="C00000"/>
                </a:solidFill>
                <a:effectLst>
                  <a:outerShdw blurRad="38100" dist="38100" dir="2700000" algn="tl">
                    <a:srgbClr val="000000">
                      <a:alpha val="43137"/>
                    </a:srgbClr>
                  </a:outerShdw>
                </a:effectLst>
                <a:latin typeface="Noto Sans Oriya" panose="020B0502040504020204" pitchFamily="34" charset="0"/>
                <a:cs typeface="Noto Sans Oriya" panose="020B0502040504020204" pitchFamily="34" charset="0"/>
              </a:rPr>
              <a:t>OdC</a:t>
            </a:r>
            <a:r>
              <a:rPr lang="it-IT" sz="1600" dirty="0">
                <a:solidFill>
                  <a:srgbClr val="C00000"/>
                </a:solidFill>
                <a:effectLst>
                  <a:outerShdw blurRad="38100" dist="38100" dir="2700000" algn="tl">
                    <a:srgbClr val="000000">
                      <a:alpha val="43137"/>
                    </a:srgbClr>
                  </a:outerShdw>
                </a:effectLst>
                <a:latin typeface="Noto Sans Oriya" panose="020B0502040504020204" pitchFamily="34" charset="0"/>
                <a:cs typeface="Noto Sans Oriya" panose="020B0502040504020204" pitchFamily="34" charset="0"/>
              </a:rPr>
              <a:t> e COT </a:t>
            </a:r>
          </a:p>
        </p:txBody>
      </p:sp>
    </p:spTree>
    <p:extLst>
      <p:ext uri="{BB962C8B-B14F-4D97-AF65-F5344CB8AC3E}">
        <p14:creationId xmlns:p14="http://schemas.microsoft.com/office/powerpoint/2010/main" val="81939292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47" name="Group 75"/>
          <p:cNvGrpSpPr>
            <a:grpSpLocks/>
          </p:cNvGrpSpPr>
          <p:nvPr/>
        </p:nvGrpSpPr>
        <p:grpSpPr bwMode="auto">
          <a:xfrm>
            <a:off x="753665" y="240030"/>
            <a:ext cx="10786905" cy="5635008"/>
            <a:chOff x="1048" y="627"/>
            <a:chExt cx="9843" cy="10031"/>
          </a:xfrm>
        </p:grpSpPr>
        <p:sp>
          <p:nvSpPr>
            <p:cNvPr id="3148" name="Freeform 76"/>
            <p:cNvSpPr>
              <a:spLocks/>
            </p:cNvSpPr>
            <p:nvPr/>
          </p:nvSpPr>
          <p:spPr bwMode="auto">
            <a:xfrm>
              <a:off x="1048" y="627"/>
              <a:ext cx="2147" cy="10031"/>
            </a:xfrm>
            <a:custGeom>
              <a:avLst/>
              <a:gdLst/>
              <a:ahLst/>
              <a:cxnLst>
                <a:cxn ang="0">
                  <a:pos x="2146" y="92"/>
                </a:cxn>
                <a:cxn ang="0">
                  <a:pos x="2139" y="56"/>
                </a:cxn>
                <a:cxn ang="0">
                  <a:pos x="2119" y="27"/>
                </a:cxn>
                <a:cxn ang="0">
                  <a:pos x="2090" y="7"/>
                </a:cxn>
                <a:cxn ang="0">
                  <a:pos x="2054" y="0"/>
                </a:cxn>
                <a:cxn ang="0">
                  <a:pos x="92" y="0"/>
                </a:cxn>
                <a:cxn ang="0">
                  <a:pos x="56" y="7"/>
                </a:cxn>
                <a:cxn ang="0">
                  <a:pos x="27" y="27"/>
                </a:cxn>
                <a:cxn ang="0">
                  <a:pos x="7" y="56"/>
                </a:cxn>
                <a:cxn ang="0">
                  <a:pos x="0" y="92"/>
                </a:cxn>
                <a:cxn ang="0">
                  <a:pos x="0" y="9938"/>
                </a:cxn>
                <a:cxn ang="0">
                  <a:pos x="7" y="9974"/>
                </a:cxn>
                <a:cxn ang="0">
                  <a:pos x="27" y="10003"/>
                </a:cxn>
                <a:cxn ang="0">
                  <a:pos x="56" y="10023"/>
                </a:cxn>
                <a:cxn ang="0">
                  <a:pos x="92" y="10030"/>
                </a:cxn>
                <a:cxn ang="0">
                  <a:pos x="2054" y="10030"/>
                </a:cxn>
                <a:cxn ang="0">
                  <a:pos x="2090" y="10023"/>
                </a:cxn>
                <a:cxn ang="0">
                  <a:pos x="2119" y="10003"/>
                </a:cxn>
                <a:cxn ang="0">
                  <a:pos x="2139" y="9974"/>
                </a:cxn>
                <a:cxn ang="0">
                  <a:pos x="2146" y="9938"/>
                </a:cxn>
                <a:cxn ang="0">
                  <a:pos x="2146" y="92"/>
                </a:cxn>
              </a:cxnLst>
              <a:rect l="0" t="0" r="r" b="b"/>
              <a:pathLst>
                <a:path w="2147" h="10031">
                  <a:moveTo>
                    <a:pt x="2146" y="92"/>
                  </a:moveTo>
                  <a:lnTo>
                    <a:pt x="2139" y="56"/>
                  </a:lnTo>
                  <a:lnTo>
                    <a:pt x="2119" y="27"/>
                  </a:lnTo>
                  <a:lnTo>
                    <a:pt x="2090" y="7"/>
                  </a:lnTo>
                  <a:lnTo>
                    <a:pt x="2054" y="0"/>
                  </a:lnTo>
                  <a:lnTo>
                    <a:pt x="92" y="0"/>
                  </a:lnTo>
                  <a:lnTo>
                    <a:pt x="56" y="7"/>
                  </a:lnTo>
                  <a:lnTo>
                    <a:pt x="27" y="27"/>
                  </a:lnTo>
                  <a:lnTo>
                    <a:pt x="7" y="56"/>
                  </a:lnTo>
                  <a:lnTo>
                    <a:pt x="0" y="92"/>
                  </a:lnTo>
                  <a:lnTo>
                    <a:pt x="0" y="9938"/>
                  </a:lnTo>
                  <a:lnTo>
                    <a:pt x="7" y="9974"/>
                  </a:lnTo>
                  <a:lnTo>
                    <a:pt x="27" y="10003"/>
                  </a:lnTo>
                  <a:lnTo>
                    <a:pt x="56" y="10023"/>
                  </a:lnTo>
                  <a:lnTo>
                    <a:pt x="92" y="10030"/>
                  </a:lnTo>
                  <a:lnTo>
                    <a:pt x="2054" y="10030"/>
                  </a:lnTo>
                  <a:lnTo>
                    <a:pt x="2090" y="10023"/>
                  </a:lnTo>
                  <a:lnTo>
                    <a:pt x="2119" y="10003"/>
                  </a:lnTo>
                  <a:lnTo>
                    <a:pt x="2139" y="9974"/>
                  </a:lnTo>
                  <a:lnTo>
                    <a:pt x="2146" y="9938"/>
                  </a:lnTo>
                  <a:lnTo>
                    <a:pt x="2146" y="92"/>
                  </a:lnTo>
                  <a:close/>
                </a:path>
              </a:pathLst>
            </a:custGeom>
            <a:solidFill>
              <a:srgbClr val="107BC0">
                <a:alpha val="11998"/>
              </a:srgbClr>
            </a:solidFill>
            <a:ln w="9525">
              <a:noFill/>
              <a:round/>
              <a:headEnd/>
              <a:tailEnd/>
            </a:ln>
          </p:spPr>
          <p:txBody>
            <a:bodyPr vert="horz" wrap="square" lIns="91440" tIns="45720" rIns="91440" bIns="45720" numCol="1" anchor="t" anchorCtr="0" compatLnSpc="1">
              <a:prstTxWarp prst="textNoShape">
                <a:avLst/>
              </a:prstTxWarp>
            </a:bodyPr>
            <a:lstStyle/>
            <a:p>
              <a:endParaRPr lang="it-IT" dirty="0"/>
            </a:p>
          </p:txBody>
        </p:sp>
        <p:sp>
          <p:nvSpPr>
            <p:cNvPr id="3149" name="Freeform 77"/>
            <p:cNvSpPr>
              <a:spLocks/>
            </p:cNvSpPr>
            <p:nvPr/>
          </p:nvSpPr>
          <p:spPr bwMode="auto">
            <a:xfrm>
              <a:off x="1149" y="1124"/>
              <a:ext cx="1958" cy="390"/>
            </a:xfrm>
            <a:custGeom>
              <a:avLst/>
              <a:gdLst/>
              <a:ahLst/>
              <a:cxnLst>
                <a:cxn ang="0">
                  <a:pos x="1818" y="0"/>
                </a:cxn>
                <a:cxn ang="0">
                  <a:pos x="140" y="0"/>
                </a:cxn>
                <a:cxn ang="0">
                  <a:pos x="86" y="11"/>
                </a:cxn>
                <a:cxn ang="0">
                  <a:pos x="41" y="41"/>
                </a:cxn>
                <a:cxn ang="0">
                  <a:pos x="11" y="86"/>
                </a:cxn>
                <a:cxn ang="0">
                  <a:pos x="0" y="140"/>
                </a:cxn>
                <a:cxn ang="0">
                  <a:pos x="0" y="251"/>
                </a:cxn>
                <a:cxn ang="0">
                  <a:pos x="11" y="305"/>
                </a:cxn>
                <a:cxn ang="0">
                  <a:pos x="41" y="350"/>
                </a:cxn>
                <a:cxn ang="0">
                  <a:pos x="86" y="379"/>
                </a:cxn>
                <a:cxn ang="0">
                  <a:pos x="140" y="390"/>
                </a:cxn>
                <a:cxn ang="0">
                  <a:pos x="1818" y="390"/>
                </a:cxn>
                <a:cxn ang="0">
                  <a:pos x="1872" y="379"/>
                </a:cxn>
                <a:cxn ang="0">
                  <a:pos x="1917" y="350"/>
                </a:cxn>
                <a:cxn ang="0">
                  <a:pos x="1947" y="305"/>
                </a:cxn>
                <a:cxn ang="0">
                  <a:pos x="1958" y="251"/>
                </a:cxn>
                <a:cxn ang="0">
                  <a:pos x="1958" y="140"/>
                </a:cxn>
                <a:cxn ang="0">
                  <a:pos x="1947" y="86"/>
                </a:cxn>
                <a:cxn ang="0">
                  <a:pos x="1917" y="41"/>
                </a:cxn>
                <a:cxn ang="0">
                  <a:pos x="1872" y="11"/>
                </a:cxn>
                <a:cxn ang="0">
                  <a:pos x="1818" y="0"/>
                </a:cxn>
              </a:cxnLst>
              <a:rect l="0" t="0" r="r" b="b"/>
              <a:pathLst>
                <a:path w="1958" h="390">
                  <a:moveTo>
                    <a:pt x="1818" y="0"/>
                  </a:moveTo>
                  <a:lnTo>
                    <a:pt x="140" y="0"/>
                  </a:lnTo>
                  <a:lnTo>
                    <a:pt x="86" y="11"/>
                  </a:lnTo>
                  <a:lnTo>
                    <a:pt x="41" y="41"/>
                  </a:lnTo>
                  <a:lnTo>
                    <a:pt x="11" y="86"/>
                  </a:lnTo>
                  <a:lnTo>
                    <a:pt x="0" y="140"/>
                  </a:lnTo>
                  <a:lnTo>
                    <a:pt x="0" y="251"/>
                  </a:lnTo>
                  <a:lnTo>
                    <a:pt x="11" y="305"/>
                  </a:lnTo>
                  <a:lnTo>
                    <a:pt x="41" y="350"/>
                  </a:lnTo>
                  <a:lnTo>
                    <a:pt x="86" y="379"/>
                  </a:lnTo>
                  <a:lnTo>
                    <a:pt x="140" y="390"/>
                  </a:lnTo>
                  <a:lnTo>
                    <a:pt x="1818" y="390"/>
                  </a:lnTo>
                  <a:lnTo>
                    <a:pt x="1872" y="379"/>
                  </a:lnTo>
                  <a:lnTo>
                    <a:pt x="1917" y="350"/>
                  </a:lnTo>
                  <a:lnTo>
                    <a:pt x="1947" y="305"/>
                  </a:lnTo>
                  <a:lnTo>
                    <a:pt x="1958" y="251"/>
                  </a:lnTo>
                  <a:lnTo>
                    <a:pt x="1958" y="140"/>
                  </a:lnTo>
                  <a:lnTo>
                    <a:pt x="1947" y="86"/>
                  </a:lnTo>
                  <a:lnTo>
                    <a:pt x="1917" y="41"/>
                  </a:lnTo>
                  <a:lnTo>
                    <a:pt x="1872" y="11"/>
                  </a:lnTo>
                  <a:lnTo>
                    <a:pt x="181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150" name="Freeform 78"/>
            <p:cNvSpPr>
              <a:spLocks/>
            </p:cNvSpPr>
            <p:nvPr/>
          </p:nvSpPr>
          <p:spPr bwMode="auto">
            <a:xfrm>
              <a:off x="1149" y="1124"/>
              <a:ext cx="1958" cy="390"/>
            </a:xfrm>
            <a:custGeom>
              <a:avLst/>
              <a:gdLst/>
              <a:ahLst/>
              <a:cxnLst>
                <a:cxn ang="0">
                  <a:pos x="1818" y="390"/>
                </a:cxn>
                <a:cxn ang="0">
                  <a:pos x="140" y="390"/>
                </a:cxn>
                <a:cxn ang="0">
                  <a:pos x="86" y="379"/>
                </a:cxn>
                <a:cxn ang="0">
                  <a:pos x="41" y="350"/>
                </a:cxn>
                <a:cxn ang="0">
                  <a:pos x="11" y="305"/>
                </a:cxn>
                <a:cxn ang="0">
                  <a:pos x="0" y="251"/>
                </a:cxn>
                <a:cxn ang="0">
                  <a:pos x="0" y="140"/>
                </a:cxn>
                <a:cxn ang="0">
                  <a:pos x="11" y="86"/>
                </a:cxn>
                <a:cxn ang="0">
                  <a:pos x="41" y="41"/>
                </a:cxn>
                <a:cxn ang="0">
                  <a:pos x="86" y="11"/>
                </a:cxn>
                <a:cxn ang="0">
                  <a:pos x="140" y="0"/>
                </a:cxn>
                <a:cxn ang="0">
                  <a:pos x="1818" y="0"/>
                </a:cxn>
                <a:cxn ang="0">
                  <a:pos x="1872" y="11"/>
                </a:cxn>
                <a:cxn ang="0">
                  <a:pos x="1917" y="41"/>
                </a:cxn>
                <a:cxn ang="0">
                  <a:pos x="1947" y="86"/>
                </a:cxn>
                <a:cxn ang="0">
                  <a:pos x="1958" y="140"/>
                </a:cxn>
                <a:cxn ang="0">
                  <a:pos x="1958" y="251"/>
                </a:cxn>
                <a:cxn ang="0">
                  <a:pos x="1947" y="305"/>
                </a:cxn>
                <a:cxn ang="0">
                  <a:pos x="1917" y="350"/>
                </a:cxn>
                <a:cxn ang="0">
                  <a:pos x="1872" y="379"/>
                </a:cxn>
                <a:cxn ang="0">
                  <a:pos x="1818" y="390"/>
                </a:cxn>
              </a:cxnLst>
              <a:rect l="0" t="0" r="r" b="b"/>
              <a:pathLst>
                <a:path w="1958" h="390">
                  <a:moveTo>
                    <a:pt x="1818" y="390"/>
                  </a:moveTo>
                  <a:lnTo>
                    <a:pt x="140" y="390"/>
                  </a:lnTo>
                  <a:lnTo>
                    <a:pt x="86" y="379"/>
                  </a:lnTo>
                  <a:lnTo>
                    <a:pt x="41" y="350"/>
                  </a:lnTo>
                  <a:lnTo>
                    <a:pt x="11" y="305"/>
                  </a:lnTo>
                  <a:lnTo>
                    <a:pt x="0" y="251"/>
                  </a:lnTo>
                  <a:lnTo>
                    <a:pt x="0" y="140"/>
                  </a:lnTo>
                  <a:lnTo>
                    <a:pt x="11" y="86"/>
                  </a:lnTo>
                  <a:lnTo>
                    <a:pt x="41" y="41"/>
                  </a:lnTo>
                  <a:lnTo>
                    <a:pt x="86" y="11"/>
                  </a:lnTo>
                  <a:lnTo>
                    <a:pt x="140" y="0"/>
                  </a:lnTo>
                  <a:lnTo>
                    <a:pt x="1818" y="0"/>
                  </a:lnTo>
                  <a:lnTo>
                    <a:pt x="1872" y="11"/>
                  </a:lnTo>
                  <a:lnTo>
                    <a:pt x="1917" y="41"/>
                  </a:lnTo>
                  <a:lnTo>
                    <a:pt x="1947" y="86"/>
                  </a:lnTo>
                  <a:lnTo>
                    <a:pt x="1958" y="140"/>
                  </a:lnTo>
                  <a:lnTo>
                    <a:pt x="1958" y="251"/>
                  </a:lnTo>
                  <a:lnTo>
                    <a:pt x="1947" y="305"/>
                  </a:lnTo>
                  <a:lnTo>
                    <a:pt x="1917" y="350"/>
                  </a:lnTo>
                  <a:lnTo>
                    <a:pt x="1872" y="379"/>
                  </a:lnTo>
                  <a:lnTo>
                    <a:pt x="1818" y="390"/>
                  </a:lnTo>
                  <a:close/>
                </a:path>
              </a:pathLst>
            </a:custGeom>
            <a:noFill/>
            <a:ln w="19050">
              <a:solidFill>
                <a:srgbClr val="107BC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151" name="Freeform 79"/>
            <p:cNvSpPr>
              <a:spLocks/>
            </p:cNvSpPr>
            <p:nvPr/>
          </p:nvSpPr>
          <p:spPr bwMode="auto">
            <a:xfrm>
              <a:off x="3311" y="627"/>
              <a:ext cx="2429" cy="10031"/>
            </a:xfrm>
            <a:custGeom>
              <a:avLst/>
              <a:gdLst/>
              <a:ahLst/>
              <a:cxnLst>
                <a:cxn ang="0">
                  <a:pos x="2337" y="0"/>
                </a:cxn>
                <a:cxn ang="0">
                  <a:pos x="92" y="0"/>
                </a:cxn>
                <a:cxn ang="0">
                  <a:pos x="57" y="7"/>
                </a:cxn>
                <a:cxn ang="0">
                  <a:pos x="27" y="27"/>
                </a:cxn>
                <a:cxn ang="0">
                  <a:pos x="8" y="56"/>
                </a:cxn>
                <a:cxn ang="0">
                  <a:pos x="0" y="92"/>
                </a:cxn>
                <a:cxn ang="0">
                  <a:pos x="0" y="9938"/>
                </a:cxn>
                <a:cxn ang="0">
                  <a:pos x="8" y="9974"/>
                </a:cxn>
                <a:cxn ang="0">
                  <a:pos x="27" y="10003"/>
                </a:cxn>
                <a:cxn ang="0">
                  <a:pos x="57" y="10023"/>
                </a:cxn>
                <a:cxn ang="0">
                  <a:pos x="92" y="10030"/>
                </a:cxn>
                <a:cxn ang="0">
                  <a:pos x="2337" y="10030"/>
                </a:cxn>
                <a:cxn ang="0">
                  <a:pos x="2373" y="10023"/>
                </a:cxn>
                <a:cxn ang="0">
                  <a:pos x="2402" y="10003"/>
                </a:cxn>
                <a:cxn ang="0">
                  <a:pos x="2422" y="9974"/>
                </a:cxn>
                <a:cxn ang="0">
                  <a:pos x="2429" y="9938"/>
                </a:cxn>
                <a:cxn ang="0">
                  <a:pos x="2429" y="92"/>
                </a:cxn>
                <a:cxn ang="0">
                  <a:pos x="2422" y="56"/>
                </a:cxn>
                <a:cxn ang="0">
                  <a:pos x="2402" y="27"/>
                </a:cxn>
                <a:cxn ang="0">
                  <a:pos x="2373" y="7"/>
                </a:cxn>
                <a:cxn ang="0">
                  <a:pos x="2337" y="0"/>
                </a:cxn>
              </a:cxnLst>
              <a:rect l="0" t="0" r="r" b="b"/>
              <a:pathLst>
                <a:path w="2429" h="10031">
                  <a:moveTo>
                    <a:pt x="2337" y="0"/>
                  </a:moveTo>
                  <a:lnTo>
                    <a:pt x="92" y="0"/>
                  </a:lnTo>
                  <a:lnTo>
                    <a:pt x="57" y="7"/>
                  </a:lnTo>
                  <a:lnTo>
                    <a:pt x="27" y="27"/>
                  </a:lnTo>
                  <a:lnTo>
                    <a:pt x="8" y="56"/>
                  </a:lnTo>
                  <a:lnTo>
                    <a:pt x="0" y="92"/>
                  </a:lnTo>
                  <a:lnTo>
                    <a:pt x="0" y="9938"/>
                  </a:lnTo>
                  <a:lnTo>
                    <a:pt x="8" y="9974"/>
                  </a:lnTo>
                  <a:lnTo>
                    <a:pt x="27" y="10003"/>
                  </a:lnTo>
                  <a:lnTo>
                    <a:pt x="57" y="10023"/>
                  </a:lnTo>
                  <a:lnTo>
                    <a:pt x="92" y="10030"/>
                  </a:lnTo>
                  <a:lnTo>
                    <a:pt x="2337" y="10030"/>
                  </a:lnTo>
                  <a:lnTo>
                    <a:pt x="2373" y="10023"/>
                  </a:lnTo>
                  <a:lnTo>
                    <a:pt x="2402" y="10003"/>
                  </a:lnTo>
                  <a:lnTo>
                    <a:pt x="2422" y="9974"/>
                  </a:lnTo>
                  <a:lnTo>
                    <a:pt x="2429" y="9938"/>
                  </a:lnTo>
                  <a:lnTo>
                    <a:pt x="2429" y="92"/>
                  </a:lnTo>
                  <a:lnTo>
                    <a:pt x="2422" y="56"/>
                  </a:lnTo>
                  <a:lnTo>
                    <a:pt x="2402" y="27"/>
                  </a:lnTo>
                  <a:lnTo>
                    <a:pt x="2373" y="7"/>
                  </a:lnTo>
                  <a:lnTo>
                    <a:pt x="2337" y="0"/>
                  </a:lnTo>
                  <a:close/>
                </a:path>
              </a:pathLst>
            </a:custGeom>
            <a:solidFill>
              <a:srgbClr val="107BC0">
                <a:alpha val="11998"/>
              </a:srgbClr>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152" name="Rectangle 80"/>
            <p:cNvSpPr>
              <a:spLocks noChangeArrowheads="1"/>
            </p:cNvSpPr>
            <p:nvPr/>
          </p:nvSpPr>
          <p:spPr bwMode="auto">
            <a:xfrm>
              <a:off x="3416" y="3923"/>
              <a:ext cx="2229" cy="1177"/>
            </a:xfrm>
            <a:prstGeom prst="rect">
              <a:avLst/>
            </a:prstGeom>
            <a:solidFill>
              <a:srgbClr val="678AA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3153" name="Rectangle 81"/>
            <p:cNvSpPr>
              <a:spLocks noChangeArrowheads="1"/>
            </p:cNvSpPr>
            <p:nvPr/>
          </p:nvSpPr>
          <p:spPr bwMode="auto">
            <a:xfrm>
              <a:off x="3416" y="5816"/>
              <a:ext cx="2229" cy="952"/>
            </a:xfrm>
            <a:prstGeom prst="rect">
              <a:avLst/>
            </a:prstGeom>
            <a:solidFill>
              <a:srgbClr val="94C351"/>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3154" name="Rectangle 82"/>
            <p:cNvSpPr>
              <a:spLocks noChangeArrowheads="1"/>
            </p:cNvSpPr>
            <p:nvPr/>
          </p:nvSpPr>
          <p:spPr bwMode="auto">
            <a:xfrm>
              <a:off x="3416" y="8163"/>
              <a:ext cx="2229" cy="952"/>
            </a:xfrm>
            <a:prstGeom prst="rect">
              <a:avLst/>
            </a:prstGeom>
            <a:solidFill>
              <a:srgbClr val="E6BEDB"/>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3155" name="Rectangle 83"/>
            <p:cNvSpPr>
              <a:spLocks noChangeArrowheads="1"/>
            </p:cNvSpPr>
            <p:nvPr/>
          </p:nvSpPr>
          <p:spPr bwMode="auto">
            <a:xfrm>
              <a:off x="3416" y="2244"/>
              <a:ext cx="2229" cy="952"/>
            </a:xfrm>
            <a:prstGeom prst="rect">
              <a:avLst/>
            </a:prstGeom>
            <a:solidFill>
              <a:srgbClr val="FED46C"/>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3156" name="Freeform 84"/>
            <p:cNvSpPr>
              <a:spLocks/>
            </p:cNvSpPr>
            <p:nvPr/>
          </p:nvSpPr>
          <p:spPr bwMode="auto">
            <a:xfrm>
              <a:off x="5842" y="627"/>
              <a:ext cx="5049" cy="10031"/>
            </a:xfrm>
            <a:custGeom>
              <a:avLst/>
              <a:gdLst/>
              <a:ahLst/>
              <a:cxnLst>
                <a:cxn ang="0">
                  <a:pos x="4957" y="0"/>
                </a:cxn>
                <a:cxn ang="0">
                  <a:pos x="92" y="0"/>
                </a:cxn>
                <a:cxn ang="0">
                  <a:pos x="57" y="7"/>
                </a:cxn>
                <a:cxn ang="0">
                  <a:pos x="27" y="27"/>
                </a:cxn>
                <a:cxn ang="0">
                  <a:pos x="7" y="56"/>
                </a:cxn>
                <a:cxn ang="0">
                  <a:pos x="0" y="92"/>
                </a:cxn>
                <a:cxn ang="0">
                  <a:pos x="0" y="9938"/>
                </a:cxn>
                <a:cxn ang="0">
                  <a:pos x="7" y="9974"/>
                </a:cxn>
                <a:cxn ang="0">
                  <a:pos x="27" y="10003"/>
                </a:cxn>
                <a:cxn ang="0">
                  <a:pos x="57" y="10023"/>
                </a:cxn>
                <a:cxn ang="0">
                  <a:pos x="92" y="10030"/>
                </a:cxn>
                <a:cxn ang="0">
                  <a:pos x="4957" y="10030"/>
                </a:cxn>
                <a:cxn ang="0">
                  <a:pos x="4992" y="10023"/>
                </a:cxn>
                <a:cxn ang="0">
                  <a:pos x="5022" y="10003"/>
                </a:cxn>
                <a:cxn ang="0">
                  <a:pos x="5041" y="9974"/>
                </a:cxn>
                <a:cxn ang="0">
                  <a:pos x="5049" y="9938"/>
                </a:cxn>
                <a:cxn ang="0">
                  <a:pos x="5049" y="92"/>
                </a:cxn>
                <a:cxn ang="0">
                  <a:pos x="5041" y="56"/>
                </a:cxn>
                <a:cxn ang="0">
                  <a:pos x="5022" y="27"/>
                </a:cxn>
                <a:cxn ang="0">
                  <a:pos x="4992" y="7"/>
                </a:cxn>
                <a:cxn ang="0">
                  <a:pos x="4957" y="0"/>
                </a:cxn>
              </a:cxnLst>
              <a:rect l="0" t="0" r="r" b="b"/>
              <a:pathLst>
                <a:path w="5049" h="10031">
                  <a:moveTo>
                    <a:pt x="4957" y="0"/>
                  </a:moveTo>
                  <a:lnTo>
                    <a:pt x="92" y="0"/>
                  </a:lnTo>
                  <a:lnTo>
                    <a:pt x="57" y="7"/>
                  </a:lnTo>
                  <a:lnTo>
                    <a:pt x="27" y="27"/>
                  </a:lnTo>
                  <a:lnTo>
                    <a:pt x="7" y="56"/>
                  </a:lnTo>
                  <a:lnTo>
                    <a:pt x="0" y="92"/>
                  </a:lnTo>
                  <a:lnTo>
                    <a:pt x="0" y="9938"/>
                  </a:lnTo>
                  <a:lnTo>
                    <a:pt x="7" y="9974"/>
                  </a:lnTo>
                  <a:lnTo>
                    <a:pt x="27" y="10003"/>
                  </a:lnTo>
                  <a:lnTo>
                    <a:pt x="57" y="10023"/>
                  </a:lnTo>
                  <a:lnTo>
                    <a:pt x="92" y="10030"/>
                  </a:lnTo>
                  <a:lnTo>
                    <a:pt x="4957" y="10030"/>
                  </a:lnTo>
                  <a:lnTo>
                    <a:pt x="4992" y="10023"/>
                  </a:lnTo>
                  <a:lnTo>
                    <a:pt x="5022" y="10003"/>
                  </a:lnTo>
                  <a:lnTo>
                    <a:pt x="5041" y="9974"/>
                  </a:lnTo>
                  <a:lnTo>
                    <a:pt x="5049" y="9938"/>
                  </a:lnTo>
                  <a:lnTo>
                    <a:pt x="5049" y="92"/>
                  </a:lnTo>
                  <a:lnTo>
                    <a:pt x="5041" y="56"/>
                  </a:lnTo>
                  <a:lnTo>
                    <a:pt x="5022" y="27"/>
                  </a:lnTo>
                  <a:lnTo>
                    <a:pt x="4992" y="7"/>
                  </a:lnTo>
                  <a:lnTo>
                    <a:pt x="4957" y="0"/>
                  </a:lnTo>
                  <a:close/>
                </a:path>
              </a:pathLst>
            </a:custGeom>
            <a:solidFill>
              <a:srgbClr val="107BC0">
                <a:alpha val="11998"/>
              </a:srgbClr>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pic>
          <p:nvPicPr>
            <p:cNvPr id="3157" name="Picture 85"/>
            <p:cNvPicPr>
              <a:picLocks noChangeAspect="1" noChangeArrowheads="1"/>
            </p:cNvPicPr>
            <p:nvPr/>
          </p:nvPicPr>
          <p:blipFill>
            <a:blip r:embed="rId3" cstate="print"/>
            <a:srcRect/>
            <a:stretch>
              <a:fillRect/>
            </a:stretch>
          </p:blipFill>
          <p:spPr bwMode="auto">
            <a:xfrm>
              <a:off x="6972" y="1835"/>
              <a:ext cx="861" cy="861"/>
            </a:xfrm>
            <a:prstGeom prst="rect">
              <a:avLst/>
            </a:prstGeom>
            <a:noFill/>
            <a:ln w="9525">
              <a:noFill/>
              <a:miter lim="800000"/>
              <a:headEnd/>
              <a:tailEnd/>
            </a:ln>
          </p:spPr>
        </p:pic>
        <p:pic>
          <p:nvPicPr>
            <p:cNvPr id="3158" name="Picture 86"/>
            <p:cNvPicPr>
              <a:picLocks noChangeAspect="1" noChangeArrowheads="1"/>
            </p:cNvPicPr>
            <p:nvPr/>
          </p:nvPicPr>
          <p:blipFill>
            <a:blip r:embed="rId4" cstate="print"/>
            <a:srcRect/>
            <a:stretch>
              <a:fillRect/>
            </a:stretch>
          </p:blipFill>
          <p:spPr bwMode="auto">
            <a:xfrm>
              <a:off x="7932" y="1835"/>
              <a:ext cx="861" cy="861"/>
            </a:xfrm>
            <a:prstGeom prst="rect">
              <a:avLst/>
            </a:prstGeom>
            <a:noFill/>
            <a:ln w="9525">
              <a:noFill/>
              <a:miter lim="800000"/>
              <a:headEnd/>
              <a:tailEnd/>
            </a:ln>
          </p:spPr>
        </p:pic>
        <p:sp>
          <p:nvSpPr>
            <p:cNvPr id="3159" name="Rectangle 87"/>
            <p:cNvSpPr>
              <a:spLocks noChangeArrowheads="1"/>
            </p:cNvSpPr>
            <p:nvPr/>
          </p:nvSpPr>
          <p:spPr bwMode="auto">
            <a:xfrm>
              <a:off x="8892" y="1835"/>
              <a:ext cx="861" cy="861"/>
            </a:xfrm>
            <a:prstGeom prst="rect">
              <a:avLst/>
            </a:prstGeom>
            <a:solidFill>
              <a:srgbClr val="DD0979"/>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pic>
          <p:nvPicPr>
            <p:cNvPr id="3160" name="Picture 88"/>
            <p:cNvPicPr>
              <a:picLocks noChangeAspect="1" noChangeArrowheads="1"/>
            </p:cNvPicPr>
            <p:nvPr/>
          </p:nvPicPr>
          <p:blipFill>
            <a:blip r:embed="rId5" cstate="print"/>
            <a:srcRect/>
            <a:stretch>
              <a:fillRect/>
            </a:stretch>
          </p:blipFill>
          <p:spPr bwMode="auto">
            <a:xfrm>
              <a:off x="8957" y="1908"/>
              <a:ext cx="156" cy="177"/>
            </a:xfrm>
            <a:prstGeom prst="rect">
              <a:avLst/>
            </a:prstGeom>
            <a:noFill/>
            <a:ln w="9525">
              <a:noFill/>
              <a:miter lim="800000"/>
              <a:headEnd/>
              <a:tailEnd/>
            </a:ln>
          </p:spPr>
        </p:pic>
        <p:sp>
          <p:nvSpPr>
            <p:cNvPr id="3161" name="AutoShape 89"/>
            <p:cNvSpPr>
              <a:spLocks/>
            </p:cNvSpPr>
            <p:nvPr/>
          </p:nvSpPr>
          <p:spPr bwMode="auto">
            <a:xfrm>
              <a:off x="9093" y="2154"/>
              <a:ext cx="452" cy="452"/>
            </a:xfrm>
            <a:custGeom>
              <a:avLst/>
              <a:gdLst/>
              <a:ahLst/>
              <a:cxnLst>
                <a:cxn ang="0">
                  <a:pos x="79" y="148"/>
                </a:cxn>
                <a:cxn ang="0">
                  <a:pos x="78" y="148"/>
                </a:cxn>
                <a:cxn ang="0">
                  <a:pos x="77" y="148"/>
                </a:cxn>
                <a:cxn ang="0">
                  <a:pos x="0" y="225"/>
                </a:cxn>
                <a:cxn ang="0">
                  <a:pos x="0" y="226"/>
                </a:cxn>
                <a:cxn ang="0">
                  <a:pos x="78" y="304"/>
                </a:cxn>
                <a:cxn ang="0">
                  <a:pos x="79" y="303"/>
                </a:cxn>
                <a:cxn ang="0">
                  <a:pos x="79" y="148"/>
                </a:cxn>
                <a:cxn ang="0">
                  <a:pos x="304" y="374"/>
                </a:cxn>
                <a:cxn ang="0">
                  <a:pos x="303" y="372"/>
                </a:cxn>
                <a:cxn ang="0">
                  <a:pos x="148" y="372"/>
                </a:cxn>
                <a:cxn ang="0">
                  <a:pos x="148" y="374"/>
                </a:cxn>
                <a:cxn ang="0">
                  <a:pos x="149" y="375"/>
                </a:cxn>
                <a:cxn ang="0">
                  <a:pos x="225" y="452"/>
                </a:cxn>
                <a:cxn ang="0">
                  <a:pos x="226" y="452"/>
                </a:cxn>
                <a:cxn ang="0">
                  <a:pos x="304" y="374"/>
                </a:cxn>
                <a:cxn ang="0">
                  <a:pos x="304" y="77"/>
                </a:cxn>
                <a:cxn ang="0">
                  <a:pos x="303" y="77"/>
                </a:cxn>
                <a:cxn ang="0">
                  <a:pos x="226" y="0"/>
                </a:cxn>
                <a:cxn ang="0">
                  <a:pos x="225" y="0"/>
                </a:cxn>
                <a:cxn ang="0">
                  <a:pos x="148" y="77"/>
                </a:cxn>
                <a:cxn ang="0">
                  <a:pos x="148" y="79"/>
                </a:cxn>
                <a:cxn ang="0">
                  <a:pos x="303" y="79"/>
                </a:cxn>
                <a:cxn ang="0">
                  <a:pos x="304" y="77"/>
                </a:cxn>
                <a:cxn ang="0">
                  <a:pos x="307" y="251"/>
                </a:cxn>
                <a:cxn ang="0">
                  <a:pos x="145" y="251"/>
                </a:cxn>
                <a:cxn ang="0">
                  <a:pos x="145" y="301"/>
                </a:cxn>
                <a:cxn ang="0">
                  <a:pos x="145" y="301"/>
                </a:cxn>
                <a:cxn ang="0">
                  <a:pos x="145" y="303"/>
                </a:cxn>
                <a:cxn ang="0">
                  <a:pos x="307" y="303"/>
                </a:cxn>
                <a:cxn ang="0">
                  <a:pos x="307" y="301"/>
                </a:cxn>
                <a:cxn ang="0">
                  <a:pos x="307" y="301"/>
                </a:cxn>
                <a:cxn ang="0">
                  <a:pos x="307" y="251"/>
                </a:cxn>
                <a:cxn ang="0">
                  <a:pos x="307" y="149"/>
                </a:cxn>
                <a:cxn ang="0">
                  <a:pos x="145" y="149"/>
                </a:cxn>
                <a:cxn ang="0">
                  <a:pos x="145" y="199"/>
                </a:cxn>
                <a:cxn ang="0">
                  <a:pos x="145" y="199"/>
                </a:cxn>
                <a:cxn ang="0">
                  <a:pos x="145" y="201"/>
                </a:cxn>
                <a:cxn ang="0">
                  <a:pos x="307" y="201"/>
                </a:cxn>
                <a:cxn ang="0">
                  <a:pos x="307" y="199"/>
                </a:cxn>
                <a:cxn ang="0">
                  <a:pos x="307" y="199"/>
                </a:cxn>
                <a:cxn ang="0">
                  <a:pos x="307" y="149"/>
                </a:cxn>
                <a:cxn ang="0">
                  <a:pos x="452" y="225"/>
                </a:cxn>
                <a:cxn ang="0">
                  <a:pos x="374" y="148"/>
                </a:cxn>
                <a:cxn ang="0">
                  <a:pos x="373" y="148"/>
                </a:cxn>
                <a:cxn ang="0">
                  <a:pos x="373" y="303"/>
                </a:cxn>
                <a:cxn ang="0">
                  <a:pos x="374" y="304"/>
                </a:cxn>
                <a:cxn ang="0">
                  <a:pos x="375" y="303"/>
                </a:cxn>
                <a:cxn ang="0">
                  <a:pos x="452" y="226"/>
                </a:cxn>
                <a:cxn ang="0">
                  <a:pos x="452" y="225"/>
                </a:cxn>
              </a:cxnLst>
              <a:rect l="0" t="0" r="r" b="b"/>
              <a:pathLst>
                <a:path w="452" h="452">
                  <a:moveTo>
                    <a:pt x="79" y="148"/>
                  </a:moveTo>
                  <a:lnTo>
                    <a:pt x="78" y="148"/>
                  </a:lnTo>
                  <a:lnTo>
                    <a:pt x="77" y="148"/>
                  </a:lnTo>
                  <a:lnTo>
                    <a:pt x="0" y="225"/>
                  </a:lnTo>
                  <a:lnTo>
                    <a:pt x="0" y="226"/>
                  </a:lnTo>
                  <a:lnTo>
                    <a:pt x="78" y="304"/>
                  </a:lnTo>
                  <a:lnTo>
                    <a:pt x="79" y="303"/>
                  </a:lnTo>
                  <a:lnTo>
                    <a:pt x="79" y="148"/>
                  </a:lnTo>
                  <a:close/>
                  <a:moveTo>
                    <a:pt x="304" y="374"/>
                  </a:moveTo>
                  <a:lnTo>
                    <a:pt x="303" y="372"/>
                  </a:lnTo>
                  <a:lnTo>
                    <a:pt x="148" y="372"/>
                  </a:lnTo>
                  <a:lnTo>
                    <a:pt x="148" y="374"/>
                  </a:lnTo>
                  <a:lnTo>
                    <a:pt x="149" y="375"/>
                  </a:lnTo>
                  <a:lnTo>
                    <a:pt x="225" y="452"/>
                  </a:lnTo>
                  <a:lnTo>
                    <a:pt x="226" y="452"/>
                  </a:lnTo>
                  <a:lnTo>
                    <a:pt x="304" y="374"/>
                  </a:lnTo>
                  <a:close/>
                  <a:moveTo>
                    <a:pt x="304" y="77"/>
                  </a:moveTo>
                  <a:lnTo>
                    <a:pt x="303" y="77"/>
                  </a:lnTo>
                  <a:lnTo>
                    <a:pt x="226" y="0"/>
                  </a:lnTo>
                  <a:lnTo>
                    <a:pt x="225" y="0"/>
                  </a:lnTo>
                  <a:lnTo>
                    <a:pt x="148" y="77"/>
                  </a:lnTo>
                  <a:lnTo>
                    <a:pt x="148" y="79"/>
                  </a:lnTo>
                  <a:lnTo>
                    <a:pt x="303" y="79"/>
                  </a:lnTo>
                  <a:lnTo>
                    <a:pt x="304" y="77"/>
                  </a:lnTo>
                  <a:close/>
                  <a:moveTo>
                    <a:pt x="307" y="251"/>
                  </a:moveTo>
                  <a:lnTo>
                    <a:pt x="145" y="251"/>
                  </a:lnTo>
                  <a:lnTo>
                    <a:pt x="145" y="301"/>
                  </a:lnTo>
                  <a:lnTo>
                    <a:pt x="145" y="303"/>
                  </a:lnTo>
                  <a:lnTo>
                    <a:pt x="307" y="303"/>
                  </a:lnTo>
                  <a:lnTo>
                    <a:pt x="307" y="301"/>
                  </a:lnTo>
                  <a:lnTo>
                    <a:pt x="307" y="251"/>
                  </a:lnTo>
                  <a:close/>
                  <a:moveTo>
                    <a:pt x="307" y="149"/>
                  </a:moveTo>
                  <a:lnTo>
                    <a:pt x="145" y="149"/>
                  </a:lnTo>
                  <a:lnTo>
                    <a:pt x="145" y="199"/>
                  </a:lnTo>
                  <a:lnTo>
                    <a:pt x="145" y="201"/>
                  </a:lnTo>
                  <a:lnTo>
                    <a:pt x="307" y="201"/>
                  </a:lnTo>
                  <a:lnTo>
                    <a:pt x="307" y="199"/>
                  </a:lnTo>
                  <a:lnTo>
                    <a:pt x="307" y="149"/>
                  </a:lnTo>
                  <a:close/>
                  <a:moveTo>
                    <a:pt x="452" y="225"/>
                  </a:moveTo>
                  <a:lnTo>
                    <a:pt x="374" y="148"/>
                  </a:lnTo>
                  <a:lnTo>
                    <a:pt x="373" y="148"/>
                  </a:lnTo>
                  <a:lnTo>
                    <a:pt x="373" y="303"/>
                  </a:lnTo>
                  <a:lnTo>
                    <a:pt x="374" y="304"/>
                  </a:lnTo>
                  <a:lnTo>
                    <a:pt x="375" y="303"/>
                  </a:lnTo>
                  <a:lnTo>
                    <a:pt x="452" y="226"/>
                  </a:lnTo>
                  <a:lnTo>
                    <a:pt x="452" y="22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pic>
          <p:nvPicPr>
            <p:cNvPr id="3162" name="Picture 90"/>
            <p:cNvPicPr>
              <a:picLocks noChangeAspect="1" noChangeArrowheads="1"/>
            </p:cNvPicPr>
            <p:nvPr/>
          </p:nvPicPr>
          <p:blipFill>
            <a:blip r:embed="rId6" cstate="print"/>
            <a:srcRect/>
            <a:stretch>
              <a:fillRect/>
            </a:stretch>
          </p:blipFill>
          <p:spPr bwMode="auto">
            <a:xfrm>
              <a:off x="9171" y="1910"/>
              <a:ext cx="497" cy="174"/>
            </a:xfrm>
            <a:prstGeom prst="rect">
              <a:avLst/>
            </a:prstGeom>
            <a:noFill/>
            <a:ln w="9525">
              <a:noFill/>
              <a:miter lim="800000"/>
              <a:headEnd/>
              <a:tailEnd/>
            </a:ln>
          </p:spPr>
        </p:pic>
        <p:sp>
          <p:nvSpPr>
            <p:cNvPr id="3163" name="Rectangle 91"/>
            <p:cNvSpPr>
              <a:spLocks noChangeArrowheads="1"/>
            </p:cNvSpPr>
            <p:nvPr/>
          </p:nvSpPr>
          <p:spPr bwMode="auto">
            <a:xfrm>
              <a:off x="6972" y="6355"/>
              <a:ext cx="861" cy="861"/>
            </a:xfrm>
            <a:prstGeom prst="rect">
              <a:avLst/>
            </a:prstGeom>
            <a:solidFill>
              <a:srgbClr val="2495D3"/>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pic>
          <p:nvPicPr>
            <p:cNvPr id="3164" name="Picture 92"/>
            <p:cNvPicPr>
              <a:picLocks noChangeAspect="1" noChangeArrowheads="1"/>
            </p:cNvPicPr>
            <p:nvPr/>
          </p:nvPicPr>
          <p:blipFill>
            <a:blip r:embed="rId7" cstate="print"/>
            <a:srcRect/>
            <a:stretch>
              <a:fillRect/>
            </a:stretch>
          </p:blipFill>
          <p:spPr bwMode="auto">
            <a:xfrm>
              <a:off x="7036" y="6427"/>
              <a:ext cx="151" cy="174"/>
            </a:xfrm>
            <a:prstGeom prst="rect">
              <a:avLst/>
            </a:prstGeom>
            <a:noFill/>
            <a:ln w="9525">
              <a:noFill/>
              <a:miter lim="800000"/>
              <a:headEnd/>
              <a:tailEnd/>
            </a:ln>
          </p:spPr>
        </p:pic>
        <p:sp>
          <p:nvSpPr>
            <p:cNvPr id="3165" name="AutoShape 93"/>
            <p:cNvSpPr>
              <a:spLocks/>
            </p:cNvSpPr>
            <p:nvPr/>
          </p:nvSpPr>
          <p:spPr bwMode="auto">
            <a:xfrm>
              <a:off x="7170" y="6696"/>
              <a:ext cx="466" cy="395"/>
            </a:xfrm>
            <a:custGeom>
              <a:avLst/>
              <a:gdLst/>
              <a:ahLst/>
              <a:cxnLst>
                <a:cxn ang="0">
                  <a:pos x="458" y="15"/>
                </a:cxn>
                <a:cxn ang="0">
                  <a:pos x="388" y="21"/>
                </a:cxn>
                <a:cxn ang="0">
                  <a:pos x="352" y="1"/>
                </a:cxn>
                <a:cxn ang="0">
                  <a:pos x="272" y="23"/>
                </a:cxn>
                <a:cxn ang="0">
                  <a:pos x="231" y="0"/>
                </a:cxn>
                <a:cxn ang="0">
                  <a:pos x="155" y="22"/>
                </a:cxn>
                <a:cxn ang="0">
                  <a:pos x="108" y="0"/>
                </a:cxn>
                <a:cxn ang="0">
                  <a:pos x="21" y="22"/>
                </a:cxn>
                <a:cxn ang="0">
                  <a:pos x="0" y="16"/>
                </a:cxn>
                <a:cxn ang="0">
                  <a:pos x="36" y="57"/>
                </a:cxn>
                <a:cxn ang="0">
                  <a:pos x="105" y="30"/>
                </a:cxn>
                <a:cxn ang="0">
                  <a:pos x="184" y="54"/>
                </a:cxn>
                <a:cxn ang="0">
                  <a:pos x="232" y="30"/>
                </a:cxn>
                <a:cxn ang="0">
                  <a:pos x="315" y="54"/>
                </a:cxn>
                <a:cxn ang="0">
                  <a:pos x="359" y="31"/>
                </a:cxn>
                <a:cxn ang="0">
                  <a:pos x="427" y="57"/>
                </a:cxn>
                <a:cxn ang="0">
                  <a:pos x="462" y="16"/>
                </a:cxn>
                <a:cxn ang="0">
                  <a:pos x="458" y="86"/>
                </a:cxn>
                <a:cxn ang="0">
                  <a:pos x="388" y="92"/>
                </a:cxn>
                <a:cxn ang="0">
                  <a:pos x="352" y="72"/>
                </a:cxn>
                <a:cxn ang="0">
                  <a:pos x="272" y="94"/>
                </a:cxn>
                <a:cxn ang="0">
                  <a:pos x="231" y="71"/>
                </a:cxn>
                <a:cxn ang="0">
                  <a:pos x="155" y="93"/>
                </a:cxn>
                <a:cxn ang="0">
                  <a:pos x="110" y="71"/>
                </a:cxn>
                <a:cxn ang="0">
                  <a:pos x="75" y="92"/>
                </a:cxn>
                <a:cxn ang="0">
                  <a:pos x="3" y="86"/>
                </a:cxn>
                <a:cxn ang="0">
                  <a:pos x="0" y="109"/>
                </a:cxn>
                <a:cxn ang="0">
                  <a:pos x="66" y="125"/>
                </a:cxn>
                <a:cxn ang="0">
                  <a:pos x="105" y="101"/>
                </a:cxn>
                <a:cxn ang="0">
                  <a:pos x="184" y="125"/>
                </a:cxn>
                <a:cxn ang="0">
                  <a:pos x="232" y="101"/>
                </a:cxn>
                <a:cxn ang="0">
                  <a:pos x="315" y="125"/>
                </a:cxn>
                <a:cxn ang="0">
                  <a:pos x="359" y="102"/>
                </a:cxn>
                <a:cxn ang="0">
                  <a:pos x="427" y="128"/>
                </a:cxn>
                <a:cxn ang="0">
                  <a:pos x="462" y="87"/>
                </a:cxn>
                <a:cxn ang="0">
                  <a:pos x="465" y="286"/>
                </a:cxn>
                <a:cxn ang="0">
                  <a:pos x="408" y="229"/>
                </a:cxn>
                <a:cxn ang="0">
                  <a:pos x="367" y="282"/>
                </a:cxn>
                <a:cxn ang="0">
                  <a:pos x="341" y="299"/>
                </a:cxn>
                <a:cxn ang="0">
                  <a:pos x="314" y="282"/>
                </a:cxn>
                <a:cxn ang="0">
                  <a:pos x="315" y="260"/>
                </a:cxn>
                <a:cxn ang="0">
                  <a:pos x="341" y="242"/>
                </a:cxn>
                <a:cxn ang="0">
                  <a:pos x="367" y="260"/>
                </a:cxn>
                <a:cxn ang="0">
                  <a:pos x="354" y="196"/>
                </a:cxn>
                <a:cxn ang="0">
                  <a:pos x="166" y="221"/>
                </a:cxn>
                <a:cxn ang="0">
                  <a:pos x="89" y="219"/>
                </a:cxn>
                <a:cxn ang="0">
                  <a:pos x="6" y="183"/>
                </a:cxn>
                <a:cxn ang="0">
                  <a:pos x="4" y="183"/>
                </a:cxn>
                <a:cxn ang="0">
                  <a:pos x="1" y="185"/>
                </a:cxn>
                <a:cxn ang="0">
                  <a:pos x="11" y="204"/>
                </a:cxn>
                <a:cxn ang="0">
                  <a:pos x="34" y="286"/>
                </a:cxn>
                <a:cxn ang="0">
                  <a:pos x="22" y="349"/>
                </a:cxn>
                <a:cxn ang="0">
                  <a:pos x="2" y="390"/>
                </a:cxn>
                <a:cxn ang="0">
                  <a:pos x="4" y="394"/>
                </a:cxn>
                <a:cxn ang="0">
                  <a:pos x="51" y="379"/>
                </a:cxn>
                <a:cxn ang="0">
                  <a:pos x="110" y="317"/>
                </a:cxn>
                <a:cxn ang="0">
                  <a:pos x="236" y="393"/>
                </a:cxn>
                <a:cxn ang="0">
                  <a:pos x="408" y="348"/>
                </a:cxn>
                <a:cxn ang="0">
                  <a:pos x="457" y="299"/>
                </a:cxn>
                <a:cxn ang="0">
                  <a:pos x="466" y="289"/>
                </a:cxn>
              </a:cxnLst>
              <a:rect l="0" t="0" r="r" b="b"/>
              <a:pathLst>
                <a:path w="466" h="395">
                  <a:moveTo>
                    <a:pt x="462" y="16"/>
                  </a:moveTo>
                  <a:lnTo>
                    <a:pt x="461" y="15"/>
                  </a:lnTo>
                  <a:lnTo>
                    <a:pt x="458" y="15"/>
                  </a:lnTo>
                  <a:lnTo>
                    <a:pt x="442" y="22"/>
                  </a:lnTo>
                  <a:lnTo>
                    <a:pt x="417" y="26"/>
                  </a:lnTo>
                  <a:lnTo>
                    <a:pt x="388" y="21"/>
                  </a:lnTo>
                  <a:lnTo>
                    <a:pt x="355" y="0"/>
                  </a:lnTo>
                  <a:lnTo>
                    <a:pt x="353" y="0"/>
                  </a:lnTo>
                  <a:lnTo>
                    <a:pt x="352" y="1"/>
                  </a:lnTo>
                  <a:lnTo>
                    <a:pt x="336" y="12"/>
                  </a:lnTo>
                  <a:lnTo>
                    <a:pt x="307" y="22"/>
                  </a:lnTo>
                  <a:lnTo>
                    <a:pt x="272" y="23"/>
                  </a:lnTo>
                  <a:lnTo>
                    <a:pt x="234" y="2"/>
                  </a:lnTo>
                  <a:lnTo>
                    <a:pt x="232" y="0"/>
                  </a:lnTo>
                  <a:lnTo>
                    <a:pt x="231" y="0"/>
                  </a:lnTo>
                  <a:lnTo>
                    <a:pt x="229" y="2"/>
                  </a:lnTo>
                  <a:lnTo>
                    <a:pt x="191" y="23"/>
                  </a:lnTo>
                  <a:lnTo>
                    <a:pt x="155" y="22"/>
                  </a:lnTo>
                  <a:lnTo>
                    <a:pt x="127" y="12"/>
                  </a:lnTo>
                  <a:lnTo>
                    <a:pt x="110" y="1"/>
                  </a:lnTo>
                  <a:lnTo>
                    <a:pt x="108" y="0"/>
                  </a:lnTo>
                  <a:lnTo>
                    <a:pt x="75" y="21"/>
                  </a:lnTo>
                  <a:lnTo>
                    <a:pt x="46" y="26"/>
                  </a:lnTo>
                  <a:lnTo>
                    <a:pt x="21" y="22"/>
                  </a:lnTo>
                  <a:lnTo>
                    <a:pt x="4" y="15"/>
                  </a:lnTo>
                  <a:lnTo>
                    <a:pt x="2" y="15"/>
                  </a:lnTo>
                  <a:lnTo>
                    <a:pt x="0" y="16"/>
                  </a:lnTo>
                  <a:lnTo>
                    <a:pt x="0" y="38"/>
                  </a:lnTo>
                  <a:lnTo>
                    <a:pt x="1" y="39"/>
                  </a:lnTo>
                  <a:lnTo>
                    <a:pt x="36" y="57"/>
                  </a:lnTo>
                  <a:lnTo>
                    <a:pt x="66" y="54"/>
                  </a:lnTo>
                  <a:lnTo>
                    <a:pt x="90" y="43"/>
                  </a:lnTo>
                  <a:lnTo>
                    <a:pt x="105" y="30"/>
                  </a:lnTo>
                  <a:lnTo>
                    <a:pt x="107" y="30"/>
                  </a:lnTo>
                  <a:lnTo>
                    <a:pt x="148" y="54"/>
                  </a:lnTo>
                  <a:lnTo>
                    <a:pt x="184" y="54"/>
                  </a:lnTo>
                  <a:lnTo>
                    <a:pt x="213" y="42"/>
                  </a:lnTo>
                  <a:lnTo>
                    <a:pt x="229" y="31"/>
                  </a:lnTo>
                  <a:lnTo>
                    <a:pt x="232" y="30"/>
                  </a:lnTo>
                  <a:lnTo>
                    <a:pt x="250" y="42"/>
                  </a:lnTo>
                  <a:lnTo>
                    <a:pt x="279" y="54"/>
                  </a:lnTo>
                  <a:lnTo>
                    <a:pt x="315" y="54"/>
                  </a:lnTo>
                  <a:lnTo>
                    <a:pt x="355" y="31"/>
                  </a:lnTo>
                  <a:lnTo>
                    <a:pt x="356" y="30"/>
                  </a:lnTo>
                  <a:lnTo>
                    <a:pt x="359" y="31"/>
                  </a:lnTo>
                  <a:lnTo>
                    <a:pt x="373" y="43"/>
                  </a:lnTo>
                  <a:lnTo>
                    <a:pt x="397" y="54"/>
                  </a:lnTo>
                  <a:lnTo>
                    <a:pt x="427" y="57"/>
                  </a:lnTo>
                  <a:lnTo>
                    <a:pt x="462" y="39"/>
                  </a:lnTo>
                  <a:lnTo>
                    <a:pt x="462" y="38"/>
                  </a:lnTo>
                  <a:lnTo>
                    <a:pt x="462" y="16"/>
                  </a:lnTo>
                  <a:close/>
                  <a:moveTo>
                    <a:pt x="462" y="87"/>
                  </a:moveTo>
                  <a:lnTo>
                    <a:pt x="461" y="86"/>
                  </a:lnTo>
                  <a:lnTo>
                    <a:pt x="458" y="86"/>
                  </a:lnTo>
                  <a:lnTo>
                    <a:pt x="442" y="93"/>
                  </a:lnTo>
                  <a:lnTo>
                    <a:pt x="417" y="97"/>
                  </a:lnTo>
                  <a:lnTo>
                    <a:pt x="388" y="92"/>
                  </a:lnTo>
                  <a:lnTo>
                    <a:pt x="355" y="71"/>
                  </a:lnTo>
                  <a:lnTo>
                    <a:pt x="353" y="71"/>
                  </a:lnTo>
                  <a:lnTo>
                    <a:pt x="352" y="72"/>
                  </a:lnTo>
                  <a:lnTo>
                    <a:pt x="336" y="83"/>
                  </a:lnTo>
                  <a:lnTo>
                    <a:pt x="307" y="93"/>
                  </a:lnTo>
                  <a:lnTo>
                    <a:pt x="272" y="94"/>
                  </a:lnTo>
                  <a:lnTo>
                    <a:pt x="234" y="73"/>
                  </a:lnTo>
                  <a:lnTo>
                    <a:pt x="233" y="72"/>
                  </a:lnTo>
                  <a:lnTo>
                    <a:pt x="231" y="71"/>
                  </a:lnTo>
                  <a:lnTo>
                    <a:pt x="229" y="73"/>
                  </a:lnTo>
                  <a:lnTo>
                    <a:pt x="191" y="94"/>
                  </a:lnTo>
                  <a:lnTo>
                    <a:pt x="155" y="93"/>
                  </a:lnTo>
                  <a:lnTo>
                    <a:pt x="127" y="83"/>
                  </a:lnTo>
                  <a:lnTo>
                    <a:pt x="110" y="72"/>
                  </a:lnTo>
                  <a:lnTo>
                    <a:pt x="110" y="71"/>
                  </a:lnTo>
                  <a:lnTo>
                    <a:pt x="107" y="71"/>
                  </a:lnTo>
                  <a:lnTo>
                    <a:pt x="106" y="72"/>
                  </a:lnTo>
                  <a:lnTo>
                    <a:pt x="75" y="92"/>
                  </a:lnTo>
                  <a:lnTo>
                    <a:pt x="46" y="97"/>
                  </a:lnTo>
                  <a:lnTo>
                    <a:pt x="21" y="93"/>
                  </a:lnTo>
                  <a:lnTo>
                    <a:pt x="3" y="86"/>
                  </a:lnTo>
                  <a:lnTo>
                    <a:pt x="2" y="86"/>
                  </a:lnTo>
                  <a:lnTo>
                    <a:pt x="0" y="87"/>
                  </a:lnTo>
                  <a:lnTo>
                    <a:pt x="0" y="109"/>
                  </a:lnTo>
                  <a:lnTo>
                    <a:pt x="1" y="110"/>
                  </a:lnTo>
                  <a:lnTo>
                    <a:pt x="36" y="128"/>
                  </a:lnTo>
                  <a:lnTo>
                    <a:pt x="66" y="125"/>
                  </a:lnTo>
                  <a:lnTo>
                    <a:pt x="90" y="114"/>
                  </a:lnTo>
                  <a:lnTo>
                    <a:pt x="104" y="102"/>
                  </a:lnTo>
                  <a:lnTo>
                    <a:pt x="105" y="101"/>
                  </a:lnTo>
                  <a:lnTo>
                    <a:pt x="107" y="101"/>
                  </a:lnTo>
                  <a:lnTo>
                    <a:pt x="148" y="125"/>
                  </a:lnTo>
                  <a:lnTo>
                    <a:pt x="184" y="125"/>
                  </a:lnTo>
                  <a:lnTo>
                    <a:pt x="213" y="113"/>
                  </a:lnTo>
                  <a:lnTo>
                    <a:pt x="229" y="102"/>
                  </a:lnTo>
                  <a:lnTo>
                    <a:pt x="232" y="101"/>
                  </a:lnTo>
                  <a:lnTo>
                    <a:pt x="250" y="113"/>
                  </a:lnTo>
                  <a:lnTo>
                    <a:pt x="279" y="125"/>
                  </a:lnTo>
                  <a:lnTo>
                    <a:pt x="315" y="125"/>
                  </a:lnTo>
                  <a:lnTo>
                    <a:pt x="355" y="102"/>
                  </a:lnTo>
                  <a:lnTo>
                    <a:pt x="356" y="101"/>
                  </a:lnTo>
                  <a:lnTo>
                    <a:pt x="359" y="102"/>
                  </a:lnTo>
                  <a:lnTo>
                    <a:pt x="373" y="114"/>
                  </a:lnTo>
                  <a:lnTo>
                    <a:pt x="397" y="125"/>
                  </a:lnTo>
                  <a:lnTo>
                    <a:pt x="427" y="128"/>
                  </a:lnTo>
                  <a:lnTo>
                    <a:pt x="462" y="110"/>
                  </a:lnTo>
                  <a:lnTo>
                    <a:pt x="462" y="109"/>
                  </a:lnTo>
                  <a:lnTo>
                    <a:pt x="462" y="87"/>
                  </a:lnTo>
                  <a:close/>
                  <a:moveTo>
                    <a:pt x="466" y="288"/>
                  </a:moveTo>
                  <a:lnTo>
                    <a:pt x="466" y="287"/>
                  </a:lnTo>
                  <a:lnTo>
                    <a:pt x="465" y="286"/>
                  </a:lnTo>
                  <a:lnTo>
                    <a:pt x="446" y="264"/>
                  </a:lnTo>
                  <a:lnTo>
                    <a:pt x="423" y="242"/>
                  </a:lnTo>
                  <a:lnTo>
                    <a:pt x="408" y="229"/>
                  </a:lnTo>
                  <a:lnTo>
                    <a:pt x="369" y="206"/>
                  </a:lnTo>
                  <a:lnTo>
                    <a:pt x="369" y="271"/>
                  </a:lnTo>
                  <a:lnTo>
                    <a:pt x="367" y="282"/>
                  </a:lnTo>
                  <a:lnTo>
                    <a:pt x="361" y="291"/>
                  </a:lnTo>
                  <a:lnTo>
                    <a:pt x="352" y="297"/>
                  </a:lnTo>
                  <a:lnTo>
                    <a:pt x="341" y="299"/>
                  </a:lnTo>
                  <a:lnTo>
                    <a:pt x="330" y="297"/>
                  </a:lnTo>
                  <a:lnTo>
                    <a:pt x="321" y="291"/>
                  </a:lnTo>
                  <a:lnTo>
                    <a:pt x="314" y="282"/>
                  </a:lnTo>
                  <a:lnTo>
                    <a:pt x="312" y="271"/>
                  </a:lnTo>
                  <a:lnTo>
                    <a:pt x="314" y="260"/>
                  </a:lnTo>
                  <a:lnTo>
                    <a:pt x="315" y="260"/>
                  </a:lnTo>
                  <a:lnTo>
                    <a:pt x="321" y="251"/>
                  </a:lnTo>
                  <a:lnTo>
                    <a:pt x="330" y="244"/>
                  </a:lnTo>
                  <a:lnTo>
                    <a:pt x="341" y="242"/>
                  </a:lnTo>
                  <a:lnTo>
                    <a:pt x="352" y="244"/>
                  </a:lnTo>
                  <a:lnTo>
                    <a:pt x="361" y="251"/>
                  </a:lnTo>
                  <a:lnTo>
                    <a:pt x="367" y="260"/>
                  </a:lnTo>
                  <a:lnTo>
                    <a:pt x="369" y="271"/>
                  </a:lnTo>
                  <a:lnTo>
                    <a:pt x="369" y="206"/>
                  </a:lnTo>
                  <a:lnTo>
                    <a:pt x="354" y="196"/>
                  </a:lnTo>
                  <a:lnTo>
                    <a:pt x="286" y="182"/>
                  </a:lnTo>
                  <a:lnTo>
                    <a:pt x="223" y="194"/>
                  </a:lnTo>
                  <a:lnTo>
                    <a:pt x="166" y="221"/>
                  </a:lnTo>
                  <a:lnTo>
                    <a:pt x="126" y="247"/>
                  </a:lnTo>
                  <a:lnTo>
                    <a:pt x="110" y="260"/>
                  </a:lnTo>
                  <a:lnTo>
                    <a:pt x="89" y="219"/>
                  </a:lnTo>
                  <a:lnTo>
                    <a:pt x="71" y="197"/>
                  </a:lnTo>
                  <a:lnTo>
                    <a:pt x="47" y="188"/>
                  </a:lnTo>
                  <a:lnTo>
                    <a:pt x="6" y="183"/>
                  </a:lnTo>
                  <a:lnTo>
                    <a:pt x="5" y="183"/>
                  </a:lnTo>
                  <a:lnTo>
                    <a:pt x="4" y="183"/>
                  </a:lnTo>
                  <a:lnTo>
                    <a:pt x="3" y="183"/>
                  </a:lnTo>
                  <a:lnTo>
                    <a:pt x="1" y="184"/>
                  </a:lnTo>
                  <a:lnTo>
                    <a:pt x="1" y="185"/>
                  </a:lnTo>
                  <a:lnTo>
                    <a:pt x="2" y="187"/>
                  </a:lnTo>
                  <a:lnTo>
                    <a:pt x="3" y="188"/>
                  </a:lnTo>
                  <a:lnTo>
                    <a:pt x="11" y="204"/>
                  </a:lnTo>
                  <a:lnTo>
                    <a:pt x="22" y="228"/>
                  </a:lnTo>
                  <a:lnTo>
                    <a:pt x="31" y="257"/>
                  </a:lnTo>
                  <a:lnTo>
                    <a:pt x="34" y="286"/>
                  </a:lnTo>
                  <a:lnTo>
                    <a:pt x="34" y="289"/>
                  </a:lnTo>
                  <a:lnTo>
                    <a:pt x="31" y="320"/>
                  </a:lnTo>
                  <a:lnTo>
                    <a:pt x="22" y="349"/>
                  </a:lnTo>
                  <a:lnTo>
                    <a:pt x="11" y="373"/>
                  </a:lnTo>
                  <a:lnTo>
                    <a:pt x="2" y="389"/>
                  </a:lnTo>
                  <a:lnTo>
                    <a:pt x="2" y="390"/>
                  </a:lnTo>
                  <a:lnTo>
                    <a:pt x="1" y="392"/>
                  </a:lnTo>
                  <a:lnTo>
                    <a:pt x="3" y="394"/>
                  </a:lnTo>
                  <a:lnTo>
                    <a:pt x="4" y="394"/>
                  </a:lnTo>
                  <a:lnTo>
                    <a:pt x="5" y="394"/>
                  </a:lnTo>
                  <a:lnTo>
                    <a:pt x="51" y="379"/>
                  </a:lnTo>
                  <a:lnTo>
                    <a:pt x="84" y="353"/>
                  </a:lnTo>
                  <a:lnTo>
                    <a:pt x="104" y="328"/>
                  </a:lnTo>
                  <a:lnTo>
                    <a:pt x="110" y="317"/>
                  </a:lnTo>
                  <a:lnTo>
                    <a:pt x="164" y="361"/>
                  </a:lnTo>
                  <a:lnTo>
                    <a:pt x="200" y="384"/>
                  </a:lnTo>
                  <a:lnTo>
                    <a:pt x="236" y="393"/>
                  </a:lnTo>
                  <a:lnTo>
                    <a:pt x="286" y="394"/>
                  </a:lnTo>
                  <a:lnTo>
                    <a:pt x="354" y="380"/>
                  </a:lnTo>
                  <a:lnTo>
                    <a:pt x="408" y="348"/>
                  </a:lnTo>
                  <a:lnTo>
                    <a:pt x="442" y="317"/>
                  </a:lnTo>
                  <a:lnTo>
                    <a:pt x="446" y="313"/>
                  </a:lnTo>
                  <a:lnTo>
                    <a:pt x="457" y="299"/>
                  </a:lnTo>
                  <a:lnTo>
                    <a:pt x="465" y="290"/>
                  </a:lnTo>
                  <a:lnTo>
                    <a:pt x="466" y="289"/>
                  </a:lnTo>
                  <a:lnTo>
                    <a:pt x="466" y="28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pic>
          <p:nvPicPr>
            <p:cNvPr id="3166" name="Picture 94"/>
            <p:cNvPicPr>
              <a:picLocks noChangeAspect="1" noChangeArrowheads="1"/>
            </p:cNvPicPr>
            <p:nvPr/>
          </p:nvPicPr>
          <p:blipFill>
            <a:blip r:embed="rId8" cstate="print"/>
            <a:srcRect/>
            <a:stretch>
              <a:fillRect/>
            </a:stretch>
          </p:blipFill>
          <p:spPr bwMode="auto">
            <a:xfrm>
              <a:off x="7253" y="6425"/>
              <a:ext cx="374" cy="183"/>
            </a:xfrm>
            <a:prstGeom prst="rect">
              <a:avLst/>
            </a:prstGeom>
            <a:noFill/>
            <a:ln w="9525">
              <a:noFill/>
              <a:miter lim="800000"/>
              <a:headEnd/>
              <a:tailEnd/>
            </a:ln>
          </p:spPr>
        </p:pic>
        <p:sp>
          <p:nvSpPr>
            <p:cNvPr id="3167" name="Rectangle 95"/>
            <p:cNvSpPr>
              <a:spLocks noChangeArrowheads="1"/>
            </p:cNvSpPr>
            <p:nvPr/>
          </p:nvSpPr>
          <p:spPr bwMode="auto">
            <a:xfrm>
              <a:off x="7932" y="6355"/>
              <a:ext cx="861" cy="861"/>
            </a:xfrm>
            <a:prstGeom prst="rect">
              <a:avLst/>
            </a:prstGeom>
            <a:solidFill>
              <a:srgbClr val="5FB13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pic>
          <p:nvPicPr>
            <p:cNvPr id="3168" name="Picture 96"/>
            <p:cNvPicPr>
              <a:picLocks noChangeAspect="1" noChangeArrowheads="1"/>
            </p:cNvPicPr>
            <p:nvPr/>
          </p:nvPicPr>
          <p:blipFill>
            <a:blip r:embed="rId9" cstate="print"/>
            <a:srcRect/>
            <a:stretch>
              <a:fillRect/>
            </a:stretch>
          </p:blipFill>
          <p:spPr bwMode="auto">
            <a:xfrm>
              <a:off x="7995" y="6427"/>
              <a:ext cx="150" cy="176"/>
            </a:xfrm>
            <a:prstGeom prst="rect">
              <a:avLst/>
            </a:prstGeom>
            <a:noFill/>
            <a:ln w="9525">
              <a:noFill/>
              <a:miter lim="800000"/>
              <a:headEnd/>
              <a:tailEnd/>
            </a:ln>
          </p:spPr>
        </p:pic>
        <p:sp>
          <p:nvSpPr>
            <p:cNvPr id="3169" name="AutoShape 97"/>
            <p:cNvSpPr>
              <a:spLocks/>
            </p:cNvSpPr>
            <p:nvPr/>
          </p:nvSpPr>
          <p:spPr bwMode="auto">
            <a:xfrm>
              <a:off x="8147" y="6854"/>
              <a:ext cx="422" cy="258"/>
            </a:xfrm>
            <a:custGeom>
              <a:avLst/>
              <a:gdLst/>
              <a:ahLst/>
              <a:cxnLst>
                <a:cxn ang="0">
                  <a:pos x="143" y="83"/>
                </a:cxn>
                <a:cxn ang="0">
                  <a:pos x="115" y="83"/>
                </a:cxn>
                <a:cxn ang="0">
                  <a:pos x="114" y="149"/>
                </a:cxn>
                <a:cxn ang="0">
                  <a:pos x="143" y="150"/>
                </a:cxn>
                <a:cxn ang="0">
                  <a:pos x="144" y="84"/>
                </a:cxn>
                <a:cxn ang="0">
                  <a:pos x="411" y="16"/>
                </a:cxn>
                <a:cxn ang="0">
                  <a:pos x="389" y="0"/>
                </a:cxn>
                <a:cxn ang="0">
                  <a:pos x="346" y="10"/>
                </a:cxn>
                <a:cxn ang="0">
                  <a:pos x="335" y="10"/>
                </a:cxn>
                <a:cxn ang="0">
                  <a:pos x="292" y="0"/>
                </a:cxn>
                <a:cxn ang="0">
                  <a:pos x="270" y="15"/>
                </a:cxn>
                <a:cxn ang="0">
                  <a:pos x="270" y="21"/>
                </a:cxn>
                <a:cxn ang="0">
                  <a:pos x="272" y="23"/>
                </a:cxn>
                <a:cxn ang="0">
                  <a:pos x="275" y="23"/>
                </a:cxn>
                <a:cxn ang="0">
                  <a:pos x="285" y="18"/>
                </a:cxn>
                <a:cxn ang="0">
                  <a:pos x="302" y="19"/>
                </a:cxn>
                <a:cxn ang="0">
                  <a:pos x="324" y="27"/>
                </a:cxn>
                <a:cxn ang="0">
                  <a:pos x="338" y="37"/>
                </a:cxn>
                <a:cxn ang="0">
                  <a:pos x="342" y="38"/>
                </a:cxn>
                <a:cxn ang="0">
                  <a:pos x="344" y="36"/>
                </a:cxn>
                <a:cxn ang="0">
                  <a:pos x="369" y="21"/>
                </a:cxn>
                <a:cxn ang="0">
                  <a:pos x="387" y="18"/>
                </a:cxn>
                <a:cxn ang="0">
                  <a:pos x="402" y="20"/>
                </a:cxn>
                <a:cxn ang="0">
                  <a:pos x="408" y="23"/>
                </a:cxn>
                <a:cxn ang="0">
                  <a:pos x="412" y="21"/>
                </a:cxn>
                <a:cxn ang="0">
                  <a:pos x="422" y="227"/>
                </a:cxn>
                <a:cxn ang="0">
                  <a:pos x="0" y="255"/>
                </a:cxn>
                <a:cxn ang="0">
                  <a:pos x="1" y="257"/>
                </a:cxn>
                <a:cxn ang="0">
                  <a:pos x="421" y="255"/>
                </a:cxn>
                <a:cxn ang="0">
                  <a:pos x="422" y="227"/>
                </a:cxn>
                <a:cxn ang="0">
                  <a:pos x="0" y="177"/>
                </a:cxn>
                <a:cxn ang="0">
                  <a:pos x="1" y="205"/>
                </a:cxn>
                <a:cxn ang="0">
                  <a:pos x="421" y="207"/>
                </a:cxn>
                <a:cxn ang="0">
                  <a:pos x="422" y="205"/>
                </a:cxn>
              </a:cxnLst>
              <a:rect l="0" t="0" r="r" b="b"/>
              <a:pathLst>
                <a:path w="422" h="258">
                  <a:moveTo>
                    <a:pt x="144" y="84"/>
                  </a:moveTo>
                  <a:lnTo>
                    <a:pt x="143" y="83"/>
                  </a:lnTo>
                  <a:lnTo>
                    <a:pt x="142" y="83"/>
                  </a:lnTo>
                  <a:lnTo>
                    <a:pt x="115" y="83"/>
                  </a:lnTo>
                  <a:lnTo>
                    <a:pt x="114" y="84"/>
                  </a:lnTo>
                  <a:lnTo>
                    <a:pt x="114" y="149"/>
                  </a:lnTo>
                  <a:lnTo>
                    <a:pt x="115" y="150"/>
                  </a:lnTo>
                  <a:lnTo>
                    <a:pt x="143" y="150"/>
                  </a:lnTo>
                  <a:lnTo>
                    <a:pt x="144" y="149"/>
                  </a:lnTo>
                  <a:lnTo>
                    <a:pt x="144" y="84"/>
                  </a:lnTo>
                  <a:close/>
                  <a:moveTo>
                    <a:pt x="412" y="17"/>
                  </a:moveTo>
                  <a:lnTo>
                    <a:pt x="411" y="16"/>
                  </a:lnTo>
                  <a:lnTo>
                    <a:pt x="400" y="5"/>
                  </a:lnTo>
                  <a:lnTo>
                    <a:pt x="389" y="0"/>
                  </a:lnTo>
                  <a:lnTo>
                    <a:pt x="360" y="0"/>
                  </a:lnTo>
                  <a:lnTo>
                    <a:pt x="346" y="10"/>
                  </a:lnTo>
                  <a:lnTo>
                    <a:pt x="340" y="14"/>
                  </a:lnTo>
                  <a:lnTo>
                    <a:pt x="335" y="10"/>
                  </a:lnTo>
                  <a:lnTo>
                    <a:pt x="321" y="0"/>
                  </a:lnTo>
                  <a:lnTo>
                    <a:pt x="292" y="0"/>
                  </a:lnTo>
                  <a:lnTo>
                    <a:pt x="281" y="5"/>
                  </a:lnTo>
                  <a:lnTo>
                    <a:pt x="270" y="15"/>
                  </a:lnTo>
                  <a:lnTo>
                    <a:pt x="270" y="16"/>
                  </a:lnTo>
                  <a:lnTo>
                    <a:pt x="270" y="21"/>
                  </a:lnTo>
                  <a:lnTo>
                    <a:pt x="270" y="22"/>
                  </a:lnTo>
                  <a:lnTo>
                    <a:pt x="272" y="23"/>
                  </a:lnTo>
                  <a:lnTo>
                    <a:pt x="273" y="23"/>
                  </a:lnTo>
                  <a:lnTo>
                    <a:pt x="275" y="23"/>
                  </a:lnTo>
                  <a:lnTo>
                    <a:pt x="279" y="20"/>
                  </a:lnTo>
                  <a:lnTo>
                    <a:pt x="285" y="18"/>
                  </a:lnTo>
                  <a:lnTo>
                    <a:pt x="293" y="18"/>
                  </a:lnTo>
                  <a:lnTo>
                    <a:pt x="302" y="19"/>
                  </a:lnTo>
                  <a:lnTo>
                    <a:pt x="312" y="21"/>
                  </a:lnTo>
                  <a:lnTo>
                    <a:pt x="324" y="27"/>
                  </a:lnTo>
                  <a:lnTo>
                    <a:pt x="337" y="36"/>
                  </a:lnTo>
                  <a:lnTo>
                    <a:pt x="338" y="37"/>
                  </a:lnTo>
                  <a:lnTo>
                    <a:pt x="339" y="38"/>
                  </a:lnTo>
                  <a:lnTo>
                    <a:pt x="342" y="38"/>
                  </a:lnTo>
                  <a:lnTo>
                    <a:pt x="343" y="37"/>
                  </a:lnTo>
                  <a:lnTo>
                    <a:pt x="344" y="36"/>
                  </a:lnTo>
                  <a:lnTo>
                    <a:pt x="357" y="27"/>
                  </a:lnTo>
                  <a:lnTo>
                    <a:pt x="369" y="21"/>
                  </a:lnTo>
                  <a:lnTo>
                    <a:pt x="379" y="19"/>
                  </a:lnTo>
                  <a:lnTo>
                    <a:pt x="387" y="18"/>
                  </a:lnTo>
                  <a:lnTo>
                    <a:pt x="396" y="18"/>
                  </a:lnTo>
                  <a:lnTo>
                    <a:pt x="402" y="20"/>
                  </a:lnTo>
                  <a:lnTo>
                    <a:pt x="406" y="23"/>
                  </a:lnTo>
                  <a:lnTo>
                    <a:pt x="408" y="23"/>
                  </a:lnTo>
                  <a:lnTo>
                    <a:pt x="411" y="23"/>
                  </a:lnTo>
                  <a:lnTo>
                    <a:pt x="412" y="21"/>
                  </a:lnTo>
                  <a:lnTo>
                    <a:pt x="412" y="17"/>
                  </a:lnTo>
                  <a:close/>
                  <a:moveTo>
                    <a:pt x="422" y="227"/>
                  </a:moveTo>
                  <a:lnTo>
                    <a:pt x="0" y="227"/>
                  </a:lnTo>
                  <a:lnTo>
                    <a:pt x="0" y="255"/>
                  </a:lnTo>
                  <a:lnTo>
                    <a:pt x="1" y="255"/>
                  </a:lnTo>
                  <a:lnTo>
                    <a:pt x="1" y="257"/>
                  </a:lnTo>
                  <a:lnTo>
                    <a:pt x="421" y="257"/>
                  </a:lnTo>
                  <a:lnTo>
                    <a:pt x="421" y="255"/>
                  </a:lnTo>
                  <a:lnTo>
                    <a:pt x="422" y="255"/>
                  </a:lnTo>
                  <a:lnTo>
                    <a:pt x="422" y="227"/>
                  </a:lnTo>
                  <a:close/>
                  <a:moveTo>
                    <a:pt x="422" y="177"/>
                  </a:moveTo>
                  <a:lnTo>
                    <a:pt x="0" y="177"/>
                  </a:lnTo>
                  <a:lnTo>
                    <a:pt x="0" y="205"/>
                  </a:lnTo>
                  <a:lnTo>
                    <a:pt x="1" y="205"/>
                  </a:lnTo>
                  <a:lnTo>
                    <a:pt x="1" y="207"/>
                  </a:lnTo>
                  <a:lnTo>
                    <a:pt x="421" y="207"/>
                  </a:lnTo>
                  <a:lnTo>
                    <a:pt x="421" y="205"/>
                  </a:lnTo>
                  <a:lnTo>
                    <a:pt x="422" y="205"/>
                  </a:lnTo>
                  <a:lnTo>
                    <a:pt x="422" y="17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pic>
          <p:nvPicPr>
            <p:cNvPr id="3170" name="Picture 98"/>
            <p:cNvPicPr>
              <a:picLocks noChangeAspect="1" noChangeArrowheads="1"/>
            </p:cNvPicPr>
            <p:nvPr/>
          </p:nvPicPr>
          <p:blipFill>
            <a:blip r:embed="rId10" cstate="print"/>
            <a:srcRect/>
            <a:stretch>
              <a:fillRect/>
            </a:stretch>
          </p:blipFill>
          <p:spPr bwMode="auto">
            <a:xfrm>
              <a:off x="8161" y="6697"/>
              <a:ext cx="388" cy="224"/>
            </a:xfrm>
            <a:prstGeom prst="rect">
              <a:avLst/>
            </a:prstGeom>
            <a:noFill/>
            <a:ln w="9525">
              <a:noFill/>
              <a:miter lim="800000"/>
              <a:headEnd/>
              <a:tailEnd/>
            </a:ln>
          </p:spPr>
        </p:pic>
        <p:pic>
          <p:nvPicPr>
            <p:cNvPr id="3171" name="Picture 99"/>
            <p:cNvPicPr>
              <a:picLocks noChangeAspect="1" noChangeArrowheads="1"/>
            </p:cNvPicPr>
            <p:nvPr/>
          </p:nvPicPr>
          <p:blipFill>
            <a:blip r:embed="rId11" cstate="print"/>
            <a:srcRect/>
            <a:stretch>
              <a:fillRect/>
            </a:stretch>
          </p:blipFill>
          <p:spPr bwMode="auto">
            <a:xfrm>
              <a:off x="8197" y="6425"/>
              <a:ext cx="395" cy="175"/>
            </a:xfrm>
            <a:prstGeom prst="rect">
              <a:avLst/>
            </a:prstGeom>
            <a:noFill/>
            <a:ln w="9525">
              <a:noFill/>
              <a:miter lim="800000"/>
              <a:headEnd/>
              <a:tailEnd/>
            </a:ln>
          </p:spPr>
        </p:pic>
        <p:pic>
          <p:nvPicPr>
            <p:cNvPr id="3172" name="Picture 100"/>
            <p:cNvPicPr>
              <a:picLocks noChangeAspect="1" noChangeArrowheads="1"/>
            </p:cNvPicPr>
            <p:nvPr/>
          </p:nvPicPr>
          <p:blipFill>
            <a:blip r:embed="rId12" cstate="print"/>
            <a:srcRect/>
            <a:stretch>
              <a:fillRect/>
            </a:stretch>
          </p:blipFill>
          <p:spPr bwMode="auto">
            <a:xfrm>
              <a:off x="6972" y="7729"/>
              <a:ext cx="861" cy="861"/>
            </a:xfrm>
            <a:prstGeom prst="rect">
              <a:avLst/>
            </a:prstGeom>
            <a:noFill/>
            <a:ln w="9525">
              <a:noFill/>
              <a:miter lim="800000"/>
              <a:headEnd/>
              <a:tailEnd/>
            </a:ln>
          </p:spPr>
        </p:pic>
        <p:pic>
          <p:nvPicPr>
            <p:cNvPr id="3173" name="Picture 101"/>
            <p:cNvPicPr>
              <a:picLocks noChangeAspect="1" noChangeArrowheads="1"/>
            </p:cNvPicPr>
            <p:nvPr/>
          </p:nvPicPr>
          <p:blipFill>
            <a:blip r:embed="rId13" cstate="print"/>
            <a:srcRect/>
            <a:stretch>
              <a:fillRect/>
            </a:stretch>
          </p:blipFill>
          <p:spPr bwMode="auto">
            <a:xfrm>
              <a:off x="5565" y="1835"/>
              <a:ext cx="1308" cy="1797"/>
            </a:xfrm>
            <a:prstGeom prst="rect">
              <a:avLst/>
            </a:prstGeom>
            <a:noFill/>
            <a:ln w="9525">
              <a:noFill/>
              <a:miter lim="800000"/>
              <a:headEnd/>
              <a:tailEnd/>
            </a:ln>
          </p:spPr>
        </p:pic>
        <p:sp>
          <p:nvSpPr>
            <p:cNvPr id="3174" name="Rectangle 102"/>
            <p:cNvSpPr>
              <a:spLocks noChangeArrowheads="1"/>
            </p:cNvSpPr>
            <p:nvPr/>
          </p:nvSpPr>
          <p:spPr bwMode="auto">
            <a:xfrm>
              <a:off x="7932" y="7729"/>
              <a:ext cx="861" cy="861"/>
            </a:xfrm>
            <a:prstGeom prst="rect">
              <a:avLst/>
            </a:prstGeom>
            <a:solidFill>
              <a:srgbClr val="DD0979"/>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pic>
          <p:nvPicPr>
            <p:cNvPr id="3175" name="Picture 103"/>
            <p:cNvPicPr>
              <a:picLocks noChangeAspect="1" noChangeArrowheads="1"/>
            </p:cNvPicPr>
            <p:nvPr/>
          </p:nvPicPr>
          <p:blipFill>
            <a:blip r:embed="rId14" cstate="print"/>
            <a:srcRect/>
            <a:stretch>
              <a:fillRect/>
            </a:stretch>
          </p:blipFill>
          <p:spPr bwMode="auto">
            <a:xfrm>
              <a:off x="7997" y="7801"/>
              <a:ext cx="156" cy="177"/>
            </a:xfrm>
            <a:prstGeom prst="rect">
              <a:avLst/>
            </a:prstGeom>
            <a:noFill/>
            <a:ln w="9525">
              <a:noFill/>
              <a:miter lim="800000"/>
              <a:headEnd/>
              <a:tailEnd/>
            </a:ln>
          </p:spPr>
        </p:pic>
        <p:sp>
          <p:nvSpPr>
            <p:cNvPr id="3176" name="AutoShape 104"/>
            <p:cNvSpPr>
              <a:spLocks/>
            </p:cNvSpPr>
            <p:nvPr/>
          </p:nvSpPr>
          <p:spPr bwMode="auto">
            <a:xfrm>
              <a:off x="8133" y="8047"/>
              <a:ext cx="452" cy="452"/>
            </a:xfrm>
            <a:custGeom>
              <a:avLst/>
              <a:gdLst/>
              <a:ahLst/>
              <a:cxnLst>
                <a:cxn ang="0">
                  <a:pos x="79" y="148"/>
                </a:cxn>
                <a:cxn ang="0">
                  <a:pos x="78" y="148"/>
                </a:cxn>
                <a:cxn ang="0">
                  <a:pos x="77" y="149"/>
                </a:cxn>
                <a:cxn ang="0">
                  <a:pos x="0" y="225"/>
                </a:cxn>
                <a:cxn ang="0">
                  <a:pos x="0" y="226"/>
                </a:cxn>
                <a:cxn ang="0">
                  <a:pos x="78" y="304"/>
                </a:cxn>
                <a:cxn ang="0">
                  <a:pos x="79" y="303"/>
                </a:cxn>
                <a:cxn ang="0">
                  <a:pos x="79" y="148"/>
                </a:cxn>
                <a:cxn ang="0">
                  <a:pos x="304" y="374"/>
                </a:cxn>
                <a:cxn ang="0">
                  <a:pos x="303" y="373"/>
                </a:cxn>
                <a:cxn ang="0">
                  <a:pos x="148" y="373"/>
                </a:cxn>
                <a:cxn ang="0">
                  <a:pos x="148" y="374"/>
                </a:cxn>
                <a:cxn ang="0">
                  <a:pos x="148" y="375"/>
                </a:cxn>
                <a:cxn ang="0">
                  <a:pos x="225" y="452"/>
                </a:cxn>
                <a:cxn ang="0">
                  <a:pos x="226" y="452"/>
                </a:cxn>
                <a:cxn ang="0">
                  <a:pos x="304" y="374"/>
                </a:cxn>
                <a:cxn ang="0">
                  <a:pos x="304" y="78"/>
                </a:cxn>
                <a:cxn ang="0">
                  <a:pos x="303" y="77"/>
                </a:cxn>
                <a:cxn ang="0">
                  <a:pos x="226" y="0"/>
                </a:cxn>
                <a:cxn ang="0">
                  <a:pos x="225" y="0"/>
                </a:cxn>
                <a:cxn ang="0">
                  <a:pos x="148" y="78"/>
                </a:cxn>
                <a:cxn ang="0">
                  <a:pos x="148" y="79"/>
                </a:cxn>
                <a:cxn ang="0">
                  <a:pos x="303" y="79"/>
                </a:cxn>
                <a:cxn ang="0">
                  <a:pos x="304" y="78"/>
                </a:cxn>
                <a:cxn ang="0">
                  <a:pos x="307" y="251"/>
                </a:cxn>
                <a:cxn ang="0">
                  <a:pos x="144" y="251"/>
                </a:cxn>
                <a:cxn ang="0">
                  <a:pos x="144" y="301"/>
                </a:cxn>
                <a:cxn ang="0">
                  <a:pos x="145" y="301"/>
                </a:cxn>
                <a:cxn ang="0">
                  <a:pos x="145" y="303"/>
                </a:cxn>
                <a:cxn ang="0">
                  <a:pos x="307" y="303"/>
                </a:cxn>
                <a:cxn ang="0">
                  <a:pos x="307" y="301"/>
                </a:cxn>
                <a:cxn ang="0">
                  <a:pos x="307" y="301"/>
                </a:cxn>
                <a:cxn ang="0">
                  <a:pos x="307" y="251"/>
                </a:cxn>
                <a:cxn ang="0">
                  <a:pos x="307" y="149"/>
                </a:cxn>
                <a:cxn ang="0">
                  <a:pos x="144" y="149"/>
                </a:cxn>
                <a:cxn ang="0">
                  <a:pos x="144" y="199"/>
                </a:cxn>
                <a:cxn ang="0">
                  <a:pos x="145" y="199"/>
                </a:cxn>
                <a:cxn ang="0">
                  <a:pos x="145" y="201"/>
                </a:cxn>
                <a:cxn ang="0">
                  <a:pos x="307" y="201"/>
                </a:cxn>
                <a:cxn ang="0">
                  <a:pos x="307" y="199"/>
                </a:cxn>
                <a:cxn ang="0">
                  <a:pos x="307" y="199"/>
                </a:cxn>
                <a:cxn ang="0">
                  <a:pos x="307" y="149"/>
                </a:cxn>
                <a:cxn ang="0">
                  <a:pos x="452" y="225"/>
                </a:cxn>
                <a:cxn ang="0">
                  <a:pos x="374" y="148"/>
                </a:cxn>
                <a:cxn ang="0">
                  <a:pos x="372" y="148"/>
                </a:cxn>
                <a:cxn ang="0">
                  <a:pos x="372" y="303"/>
                </a:cxn>
                <a:cxn ang="0">
                  <a:pos x="374" y="304"/>
                </a:cxn>
                <a:cxn ang="0">
                  <a:pos x="375" y="303"/>
                </a:cxn>
                <a:cxn ang="0">
                  <a:pos x="452" y="226"/>
                </a:cxn>
                <a:cxn ang="0">
                  <a:pos x="452" y="225"/>
                </a:cxn>
              </a:cxnLst>
              <a:rect l="0" t="0" r="r" b="b"/>
              <a:pathLst>
                <a:path w="452" h="452">
                  <a:moveTo>
                    <a:pt x="79" y="148"/>
                  </a:moveTo>
                  <a:lnTo>
                    <a:pt x="78" y="148"/>
                  </a:lnTo>
                  <a:lnTo>
                    <a:pt x="77" y="149"/>
                  </a:lnTo>
                  <a:lnTo>
                    <a:pt x="0" y="225"/>
                  </a:lnTo>
                  <a:lnTo>
                    <a:pt x="0" y="226"/>
                  </a:lnTo>
                  <a:lnTo>
                    <a:pt x="78" y="304"/>
                  </a:lnTo>
                  <a:lnTo>
                    <a:pt x="79" y="303"/>
                  </a:lnTo>
                  <a:lnTo>
                    <a:pt x="79" y="148"/>
                  </a:lnTo>
                  <a:close/>
                  <a:moveTo>
                    <a:pt x="304" y="374"/>
                  </a:moveTo>
                  <a:lnTo>
                    <a:pt x="303" y="373"/>
                  </a:lnTo>
                  <a:lnTo>
                    <a:pt x="148" y="373"/>
                  </a:lnTo>
                  <a:lnTo>
                    <a:pt x="148" y="374"/>
                  </a:lnTo>
                  <a:lnTo>
                    <a:pt x="148" y="375"/>
                  </a:lnTo>
                  <a:lnTo>
                    <a:pt x="225" y="452"/>
                  </a:lnTo>
                  <a:lnTo>
                    <a:pt x="226" y="452"/>
                  </a:lnTo>
                  <a:lnTo>
                    <a:pt x="304" y="374"/>
                  </a:lnTo>
                  <a:close/>
                  <a:moveTo>
                    <a:pt x="304" y="78"/>
                  </a:moveTo>
                  <a:lnTo>
                    <a:pt x="303" y="77"/>
                  </a:lnTo>
                  <a:lnTo>
                    <a:pt x="226" y="0"/>
                  </a:lnTo>
                  <a:lnTo>
                    <a:pt x="225" y="0"/>
                  </a:lnTo>
                  <a:lnTo>
                    <a:pt x="148" y="78"/>
                  </a:lnTo>
                  <a:lnTo>
                    <a:pt x="148" y="79"/>
                  </a:lnTo>
                  <a:lnTo>
                    <a:pt x="303" y="79"/>
                  </a:lnTo>
                  <a:lnTo>
                    <a:pt x="304" y="78"/>
                  </a:lnTo>
                  <a:close/>
                  <a:moveTo>
                    <a:pt x="307" y="251"/>
                  </a:moveTo>
                  <a:lnTo>
                    <a:pt x="144" y="251"/>
                  </a:lnTo>
                  <a:lnTo>
                    <a:pt x="144" y="301"/>
                  </a:lnTo>
                  <a:lnTo>
                    <a:pt x="145" y="301"/>
                  </a:lnTo>
                  <a:lnTo>
                    <a:pt x="145" y="303"/>
                  </a:lnTo>
                  <a:lnTo>
                    <a:pt x="307" y="303"/>
                  </a:lnTo>
                  <a:lnTo>
                    <a:pt x="307" y="301"/>
                  </a:lnTo>
                  <a:lnTo>
                    <a:pt x="307" y="251"/>
                  </a:lnTo>
                  <a:close/>
                  <a:moveTo>
                    <a:pt x="307" y="149"/>
                  </a:moveTo>
                  <a:lnTo>
                    <a:pt x="144" y="149"/>
                  </a:lnTo>
                  <a:lnTo>
                    <a:pt x="144" y="199"/>
                  </a:lnTo>
                  <a:lnTo>
                    <a:pt x="145" y="199"/>
                  </a:lnTo>
                  <a:lnTo>
                    <a:pt x="145" y="201"/>
                  </a:lnTo>
                  <a:lnTo>
                    <a:pt x="307" y="201"/>
                  </a:lnTo>
                  <a:lnTo>
                    <a:pt x="307" y="199"/>
                  </a:lnTo>
                  <a:lnTo>
                    <a:pt x="307" y="149"/>
                  </a:lnTo>
                  <a:close/>
                  <a:moveTo>
                    <a:pt x="452" y="225"/>
                  </a:moveTo>
                  <a:lnTo>
                    <a:pt x="374" y="148"/>
                  </a:lnTo>
                  <a:lnTo>
                    <a:pt x="372" y="148"/>
                  </a:lnTo>
                  <a:lnTo>
                    <a:pt x="372" y="303"/>
                  </a:lnTo>
                  <a:lnTo>
                    <a:pt x="374" y="304"/>
                  </a:lnTo>
                  <a:lnTo>
                    <a:pt x="375" y="303"/>
                  </a:lnTo>
                  <a:lnTo>
                    <a:pt x="452" y="226"/>
                  </a:lnTo>
                  <a:lnTo>
                    <a:pt x="452" y="22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pic>
          <p:nvPicPr>
            <p:cNvPr id="3177" name="Picture 105"/>
            <p:cNvPicPr>
              <a:picLocks noChangeAspect="1" noChangeArrowheads="1"/>
            </p:cNvPicPr>
            <p:nvPr/>
          </p:nvPicPr>
          <p:blipFill>
            <a:blip r:embed="rId15" cstate="print"/>
            <a:srcRect/>
            <a:stretch>
              <a:fillRect/>
            </a:stretch>
          </p:blipFill>
          <p:spPr bwMode="auto">
            <a:xfrm>
              <a:off x="8211" y="7803"/>
              <a:ext cx="497" cy="174"/>
            </a:xfrm>
            <a:prstGeom prst="rect">
              <a:avLst/>
            </a:prstGeom>
            <a:noFill/>
            <a:ln w="9525">
              <a:noFill/>
              <a:miter lim="800000"/>
              <a:headEnd/>
              <a:tailEnd/>
            </a:ln>
          </p:spPr>
        </p:pic>
        <p:pic>
          <p:nvPicPr>
            <p:cNvPr id="3178" name="Picture 106"/>
            <p:cNvPicPr>
              <a:picLocks noChangeAspect="1" noChangeArrowheads="1"/>
            </p:cNvPicPr>
            <p:nvPr/>
          </p:nvPicPr>
          <p:blipFill>
            <a:blip r:embed="rId16" cstate="print"/>
            <a:srcRect/>
            <a:stretch>
              <a:fillRect/>
            </a:stretch>
          </p:blipFill>
          <p:spPr bwMode="auto">
            <a:xfrm>
              <a:off x="6972" y="8682"/>
              <a:ext cx="861" cy="861"/>
            </a:xfrm>
            <a:prstGeom prst="rect">
              <a:avLst/>
            </a:prstGeom>
            <a:noFill/>
            <a:ln w="9525">
              <a:noFill/>
              <a:miter lim="800000"/>
              <a:headEnd/>
              <a:tailEnd/>
            </a:ln>
          </p:spPr>
        </p:pic>
        <p:pic>
          <p:nvPicPr>
            <p:cNvPr id="3179" name="Picture 107"/>
            <p:cNvPicPr>
              <a:picLocks noChangeAspect="1" noChangeArrowheads="1"/>
            </p:cNvPicPr>
            <p:nvPr/>
          </p:nvPicPr>
          <p:blipFill>
            <a:blip r:embed="rId17" cstate="print"/>
            <a:srcRect/>
            <a:stretch>
              <a:fillRect/>
            </a:stretch>
          </p:blipFill>
          <p:spPr bwMode="auto">
            <a:xfrm>
              <a:off x="8892" y="2772"/>
              <a:ext cx="861" cy="861"/>
            </a:xfrm>
            <a:prstGeom prst="rect">
              <a:avLst/>
            </a:prstGeom>
            <a:noFill/>
            <a:ln w="9525">
              <a:noFill/>
              <a:miter lim="800000"/>
              <a:headEnd/>
              <a:tailEnd/>
            </a:ln>
          </p:spPr>
        </p:pic>
        <p:pic>
          <p:nvPicPr>
            <p:cNvPr id="3180" name="Picture 108"/>
            <p:cNvPicPr>
              <a:picLocks noChangeAspect="1" noChangeArrowheads="1"/>
            </p:cNvPicPr>
            <p:nvPr/>
          </p:nvPicPr>
          <p:blipFill>
            <a:blip r:embed="rId18" cstate="print"/>
            <a:srcRect/>
            <a:stretch>
              <a:fillRect/>
            </a:stretch>
          </p:blipFill>
          <p:spPr bwMode="auto">
            <a:xfrm>
              <a:off x="8892" y="4078"/>
              <a:ext cx="861" cy="861"/>
            </a:xfrm>
            <a:prstGeom prst="rect">
              <a:avLst/>
            </a:prstGeom>
            <a:noFill/>
            <a:ln w="9525">
              <a:noFill/>
              <a:miter lim="800000"/>
              <a:headEnd/>
              <a:tailEnd/>
            </a:ln>
          </p:spPr>
        </p:pic>
        <p:pic>
          <p:nvPicPr>
            <p:cNvPr id="3181" name="Picture 109"/>
            <p:cNvPicPr>
              <a:picLocks noChangeAspect="1" noChangeArrowheads="1"/>
            </p:cNvPicPr>
            <p:nvPr/>
          </p:nvPicPr>
          <p:blipFill>
            <a:blip r:embed="rId19" cstate="print"/>
            <a:srcRect/>
            <a:stretch>
              <a:fillRect/>
            </a:stretch>
          </p:blipFill>
          <p:spPr bwMode="auto">
            <a:xfrm>
              <a:off x="9852" y="1835"/>
              <a:ext cx="861" cy="861"/>
            </a:xfrm>
            <a:prstGeom prst="rect">
              <a:avLst/>
            </a:prstGeom>
            <a:noFill/>
            <a:ln w="9525">
              <a:noFill/>
              <a:miter lim="800000"/>
              <a:headEnd/>
              <a:tailEnd/>
            </a:ln>
          </p:spPr>
        </p:pic>
        <p:sp>
          <p:nvSpPr>
            <p:cNvPr id="3182" name="Rectangle 110"/>
            <p:cNvSpPr>
              <a:spLocks noChangeArrowheads="1"/>
            </p:cNvSpPr>
            <p:nvPr/>
          </p:nvSpPr>
          <p:spPr bwMode="auto">
            <a:xfrm>
              <a:off x="7932" y="2772"/>
              <a:ext cx="861" cy="861"/>
            </a:xfrm>
            <a:prstGeom prst="rect">
              <a:avLst/>
            </a:prstGeom>
            <a:solidFill>
              <a:srgbClr val="5FB13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pic>
          <p:nvPicPr>
            <p:cNvPr id="3183" name="Picture 111"/>
            <p:cNvPicPr>
              <a:picLocks noChangeAspect="1" noChangeArrowheads="1"/>
            </p:cNvPicPr>
            <p:nvPr/>
          </p:nvPicPr>
          <p:blipFill>
            <a:blip r:embed="rId9" cstate="print"/>
            <a:srcRect/>
            <a:stretch>
              <a:fillRect/>
            </a:stretch>
          </p:blipFill>
          <p:spPr bwMode="auto">
            <a:xfrm>
              <a:off x="7995" y="2844"/>
              <a:ext cx="150" cy="176"/>
            </a:xfrm>
            <a:prstGeom prst="rect">
              <a:avLst/>
            </a:prstGeom>
            <a:noFill/>
            <a:ln w="9525">
              <a:noFill/>
              <a:miter lim="800000"/>
              <a:headEnd/>
              <a:tailEnd/>
            </a:ln>
          </p:spPr>
        </p:pic>
        <p:sp>
          <p:nvSpPr>
            <p:cNvPr id="3184" name="AutoShape 112"/>
            <p:cNvSpPr>
              <a:spLocks/>
            </p:cNvSpPr>
            <p:nvPr/>
          </p:nvSpPr>
          <p:spPr bwMode="auto">
            <a:xfrm>
              <a:off x="8147" y="3271"/>
              <a:ext cx="422" cy="258"/>
            </a:xfrm>
            <a:custGeom>
              <a:avLst/>
              <a:gdLst/>
              <a:ahLst/>
              <a:cxnLst>
                <a:cxn ang="0">
                  <a:pos x="143" y="83"/>
                </a:cxn>
                <a:cxn ang="0">
                  <a:pos x="115" y="83"/>
                </a:cxn>
                <a:cxn ang="0">
                  <a:pos x="114" y="149"/>
                </a:cxn>
                <a:cxn ang="0">
                  <a:pos x="143" y="150"/>
                </a:cxn>
                <a:cxn ang="0">
                  <a:pos x="144" y="84"/>
                </a:cxn>
                <a:cxn ang="0">
                  <a:pos x="411" y="15"/>
                </a:cxn>
                <a:cxn ang="0">
                  <a:pos x="389" y="0"/>
                </a:cxn>
                <a:cxn ang="0">
                  <a:pos x="346" y="10"/>
                </a:cxn>
                <a:cxn ang="0">
                  <a:pos x="335" y="10"/>
                </a:cxn>
                <a:cxn ang="0">
                  <a:pos x="292" y="0"/>
                </a:cxn>
                <a:cxn ang="0">
                  <a:pos x="270" y="15"/>
                </a:cxn>
                <a:cxn ang="0">
                  <a:pos x="270" y="20"/>
                </a:cxn>
                <a:cxn ang="0">
                  <a:pos x="272" y="23"/>
                </a:cxn>
                <a:cxn ang="0">
                  <a:pos x="275" y="22"/>
                </a:cxn>
                <a:cxn ang="0">
                  <a:pos x="285" y="18"/>
                </a:cxn>
                <a:cxn ang="0">
                  <a:pos x="302" y="18"/>
                </a:cxn>
                <a:cxn ang="0">
                  <a:pos x="324" y="26"/>
                </a:cxn>
                <a:cxn ang="0">
                  <a:pos x="338" y="37"/>
                </a:cxn>
                <a:cxn ang="0">
                  <a:pos x="342" y="38"/>
                </a:cxn>
                <a:cxn ang="0">
                  <a:pos x="344" y="36"/>
                </a:cxn>
                <a:cxn ang="0">
                  <a:pos x="369" y="21"/>
                </a:cxn>
                <a:cxn ang="0">
                  <a:pos x="387" y="18"/>
                </a:cxn>
                <a:cxn ang="0">
                  <a:pos x="402" y="20"/>
                </a:cxn>
                <a:cxn ang="0">
                  <a:pos x="408" y="23"/>
                </a:cxn>
                <a:cxn ang="0">
                  <a:pos x="412" y="21"/>
                </a:cxn>
                <a:cxn ang="0">
                  <a:pos x="422" y="227"/>
                </a:cxn>
                <a:cxn ang="0">
                  <a:pos x="0" y="255"/>
                </a:cxn>
                <a:cxn ang="0">
                  <a:pos x="1" y="257"/>
                </a:cxn>
                <a:cxn ang="0">
                  <a:pos x="421" y="255"/>
                </a:cxn>
                <a:cxn ang="0">
                  <a:pos x="422" y="227"/>
                </a:cxn>
                <a:cxn ang="0">
                  <a:pos x="0" y="176"/>
                </a:cxn>
                <a:cxn ang="0">
                  <a:pos x="1" y="204"/>
                </a:cxn>
                <a:cxn ang="0">
                  <a:pos x="421" y="206"/>
                </a:cxn>
                <a:cxn ang="0">
                  <a:pos x="422" y="204"/>
                </a:cxn>
              </a:cxnLst>
              <a:rect l="0" t="0" r="r" b="b"/>
              <a:pathLst>
                <a:path w="422" h="258">
                  <a:moveTo>
                    <a:pt x="144" y="84"/>
                  </a:moveTo>
                  <a:lnTo>
                    <a:pt x="143" y="83"/>
                  </a:lnTo>
                  <a:lnTo>
                    <a:pt x="142" y="83"/>
                  </a:lnTo>
                  <a:lnTo>
                    <a:pt x="115" y="83"/>
                  </a:lnTo>
                  <a:lnTo>
                    <a:pt x="114" y="84"/>
                  </a:lnTo>
                  <a:lnTo>
                    <a:pt x="114" y="149"/>
                  </a:lnTo>
                  <a:lnTo>
                    <a:pt x="115" y="150"/>
                  </a:lnTo>
                  <a:lnTo>
                    <a:pt x="143" y="150"/>
                  </a:lnTo>
                  <a:lnTo>
                    <a:pt x="144" y="149"/>
                  </a:lnTo>
                  <a:lnTo>
                    <a:pt x="144" y="84"/>
                  </a:lnTo>
                  <a:close/>
                  <a:moveTo>
                    <a:pt x="412" y="16"/>
                  </a:moveTo>
                  <a:lnTo>
                    <a:pt x="411" y="15"/>
                  </a:lnTo>
                  <a:lnTo>
                    <a:pt x="400" y="5"/>
                  </a:lnTo>
                  <a:lnTo>
                    <a:pt x="389" y="0"/>
                  </a:lnTo>
                  <a:lnTo>
                    <a:pt x="360" y="0"/>
                  </a:lnTo>
                  <a:lnTo>
                    <a:pt x="346" y="10"/>
                  </a:lnTo>
                  <a:lnTo>
                    <a:pt x="340" y="14"/>
                  </a:lnTo>
                  <a:lnTo>
                    <a:pt x="335" y="10"/>
                  </a:lnTo>
                  <a:lnTo>
                    <a:pt x="321" y="0"/>
                  </a:lnTo>
                  <a:lnTo>
                    <a:pt x="292" y="0"/>
                  </a:lnTo>
                  <a:lnTo>
                    <a:pt x="281" y="5"/>
                  </a:lnTo>
                  <a:lnTo>
                    <a:pt x="270" y="15"/>
                  </a:lnTo>
                  <a:lnTo>
                    <a:pt x="270" y="16"/>
                  </a:lnTo>
                  <a:lnTo>
                    <a:pt x="270" y="20"/>
                  </a:lnTo>
                  <a:lnTo>
                    <a:pt x="270" y="21"/>
                  </a:lnTo>
                  <a:lnTo>
                    <a:pt x="272" y="23"/>
                  </a:lnTo>
                  <a:lnTo>
                    <a:pt x="273" y="23"/>
                  </a:lnTo>
                  <a:lnTo>
                    <a:pt x="275" y="22"/>
                  </a:lnTo>
                  <a:lnTo>
                    <a:pt x="279" y="20"/>
                  </a:lnTo>
                  <a:lnTo>
                    <a:pt x="285" y="18"/>
                  </a:lnTo>
                  <a:lnTo>
                    <a:pt x="293" y="18"/>
                  </a:lnTo>
                  <a:lnTo>
                    <a:pt x="302" y="18"/>
                  </a:lnTo>
                  <a:lnTo>
                    <a:pt x="312" y="21"/>
                  </a:lnTo>
                  <a:lnTo>
                    <a:pt x="324" y="26"/>
                  </a:lnTo>
                  <a:lnTo>
                    <a:pt x="337" y="36"/>
                  </a:lnTo>
                  <a:lnTo>
                    <a:pt x="338" y="37"/>
                  </a:lnTo>
                  <a:lnTo>
                    <a:pt x="339" y="38"/>
                  </a:lnTo>
                  <a:lnTo>
                    <a:pt x="342" y="38"/>
                  </a:lnTo>
                  <a:lnTo>
                    <a:pt x="343" y="37"/>
                  </a:lnTo>
                  <a:lnTo>
                    <a:pt x="344" y="36"/>
                  </a:lnTo>
                  <a:lnTo>
                    <a:pt x="357" y="26"/>
                  </a:lnTo>
                  <a:lnTo>
                    <a:pt x="369" y="21"/>
                  </a:lnTo>
                  <a:lnTo>
                    <a:pt x="379" y="18"/>
                  </a:lnTo>
                  <a:lnTo>
                    <a:pt x="387" y="18"/>
                  </a:lnTo>
                  <a:lnTo>
                    <a:pt x="396" y="18"/>
                  </a:lnTo>
                  <a:lnTo>
                    <a:pt x="402" y="20"/>
                  </a:lnTo>
                  <a:lnTo>
                    <a:pt x="406" y="22"/>
                  </a:lnTo>
                  <a:lnTo>
                    <a:pt x="408" y="23"/>
                  </a:lnTo>
                  <a:lnTo>
                    <a:pt x="411" y="22"/>
                  </a:lnTo>
                  <a:lnTo>
                    <a:pt x="412" y="21"/>
                  </a:lnTo>
                  <a:lnTo>
                    <a:pt x="412" y="16"/>
                  </a:lnTo>
                  <a:close/>
                  <a:moveTo>
                    <a:pt x="422" y="227"/>
                  </a:moveTo>
                  <a:lnTo>
                    <a:pt x="0" y="227"/>
                  </a:lnTo>
                  <a:lnTo>
                    <a:pt x="0" y="255"/>
                  </a:lnTo>
                  <a:lnTo>
                    <a:pt x="1" y="255"/>
                  </a:lnTo>
                  <a:lnTo>
                    <a:pt x="1" y="257"/>
                  </a:lnTo>
                  <a:lnTo>
                    <a:pt x="421" y="257"/>
                  </a:lnTo>
                  <a:lnTo>
                    <a:pt x="421" y="255"/>
                  </a:lnTo>
                  <a:lnTo>
                    <a:pt x="422" y="255"/>
                  </a:lnTo>
                  <a:lnTo>
                    <a:pt x="422" y="227"/>
                  </a:lnTo>
                  <a:close/>
                  <a:moveTo>
                    <a:pt x="422" y="176"/>
                  </a:moveTo>
                  <a:lnTo>
                    <a:pt x="0" y="176"/>
                  </a:lnTo>
                  <a:lnTo>
                    <a:pt x="0" y="204"/>
                  </a:lnTo>
                  <a:lnTo>
                    <a:pt x="1" y="204"/>
                  </a:lnTo>
                  <a:lnTo>
                    <a:pt x="1" y="206"/>
                  </a:lnTo>
                  <a:lnTo>
                    <a:pt x="421" y="206"/>
                  </a:lnTo>
                  <a:lnTo>
                    <a:pt x="421" y="204"/>
                  </a:lnTo>
                  <a:lnTo>
                    <a:pt x="422" y="204"/>
                  </a:lnTo>
                  <a:lnTo>
                    <a:pt x="422" y="17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pic>
          <p:nvPicPr>
            <p:cNvPr id="3185" name="Picture 113"/>
            <p:cNvPicPr>
              <a:picLocks noChangeAspect="1" noChangeArrowheads="1"/>
            </p:cNvPicPr>
            <p:nvPr/>
          </p:nvPicPr>
          <p:blipFill>
            <a:blip r:embed="rId20" cstate="print"/>
            <a:srcRect/>
            <a:stretch>
              <a:fillRect/>
            </a:stretch>
          </p:blipFill>
          <p:spPr bwMode="auto">
            <a:xfrm>
              <a:off x="8161" y="3114"/>
              <a:ext cx="388" cy="224"/>
            </a:xfrm>
            <a:prstGeom prst="rect">
              <a:avLst/>
            </a:prstGeom>
            <a:noFill/>
            <a:ln w="9525">
              <a:noFill/>
              <a:miter lim="800000"/>
              <a:headEnd/>
              <a:tailEnd/>
            </a:ln>
          </p:spPr>
        </p:pic>
        <p:pic>
          <p:nvPicPr>
            <p:cNvPr id="3186" name="Picture 114"/>
            <p:cNvPicPr>
              <a:picLocks noChangeAspect="1" noChangeArrowheads="1"/>
            </p:cNvPicPr>
            <p:nvPr/>
          </p:nvPicPr>
          <p:blipFill>
            <a:blip r:embed="rId21" cstate="print"/>
            <a:srcRect/>
            <a:stretch>
              <a:fillRect/>
            </a:stretch>
          </p:blipFill>
          <p:spPr bwMode="auto">
            <a:xfrm>
              <a:off x="8197" y="2842"/>
              <a:ext cx="395" cy="175"/>
            </a:xfrm>
            <a:prstGeom prst="rect">
              <a:avLst/>
            </a:prstGeom>
            <a:noFill/>
            <a:ln w="9525">
              <a:noFill/>
              <a:miter lim="800000"/>
              <a:headEnd/>
              <a:tailEnd/>
            </a:ln>
          </p:spPr>
        </p:pic>
        <p:sp>
          <p:nvSpPr>
            <p:cNvPr id="3187" name="Freeform 115"/>
            <p:cNvSpPr>
              <a:spLocks/>
            </p:cNvSpPr>
            <p:nvPr/>
          </p:nvSpPr>
          <p:spPr bwMode="auto">
            <a:xfrm>
              <a:off x="3416" y="1124"/>
              <a:ext cx="2229" cy="390"/>
            </a:xfrm>
            <a:custGeom>
              <a:avLst/>
              <a:gdLst/>
              <a:ahLst/>
              <a:cxnLst>
                <a:cxn ang="0">
                  <a:pos x="2088" y="0"/>
                </a:cxn>
                <a:cxn ang="0">
                  <a:pos x="139" y="0"/>
                </a:cxn>
                <a:cxn ang="0">
                  <a:pos x="85" y="11"/>
                </a:cxn>
                <a:cxn ang="0">
                  <a:pos x="41" y="41"/>
                </a:cxn>
                <a:cxn ang="0">
                  <a:pos x="11" y="86"/>
                </a:cxn>
                <a:cxn ang="0">
                  <a:pos x="0" y="140"/>
                </a:cxn>
                <a:cxn ang="0">
                  <a:pos x="0" y="251"/>
                </a:cxn>
                <a:cxn ang="0">
                  <a:pos x="11" y="305"/>
                </a:cxn>
                <a:cxn ang="0">
                  <a:pos x="41" y="350"/>
                </a:cxn>
                <a:cxn ang="0">
                  <a:pos x="85" y="379"/>
                </a:cxn>
                <a:cxn ang="0">
                  <a:pos x="139" y="390"/>
                </a:cxn>
                <a:cxn ang="0">
                  <a:pos x="2088" y="390"/>
                </a:cxn>
                <a:cxn ang="0">
                  <a:pos x="2143" y="379"/>
                </a:cxn>
                <a:cxn ang="0">
                  <a:pos x="2187" y="350"/>
                </a:cxn>
                <a:cxn ang="0">
                  <a:pos x="2217" y="305"/>
                </a:cxn>
                <a:cxn ang="0">
                  <a:pos x="2228" y="251"/>
                </a:cxn>
                <a:cxn ang="0">
                  <a:pos x="2228" y="140"/>
                </a:cxn>
                <a:cxn ang="0">
                  <a:pos x="2217" y="86"/>
                </a:cxn>
                <a:cxn ang="0">
                  <a:pos x="2187" y="41"/>
                </a:cxn>
                <a:cxn ang="0">
                  <a:pos x="2143" y="11"/>
                </a:cxn>
                <a:cxn ang="0">
                  <a:pos x="2088" y="0"/>
                </a:cxn>
              </a:cxnLst>
              <a:rect l="0" t="0" r="r" b="b"/>
              <a:pathLst>
                <a:path w="2229" h="390">
                  <a:moveTo>
                    <a:pt x="2088" y="0"/>
                  </a:moveTo>
                  <a:lnTo>
                    <a:pt x="139" y="0"/>
                  </a:lnTo>
                  <a:lnTo>
                    <a:pt x="85" y="11"/>
                  </a:lnTo>
                  <a:lnTo>
                    <a:pt x="41" y="41"/>
                  </a:lnTo>
                  <a:lnTo>
                    <a:pt x="11" y="86"/>
                  </a:lnTo>
                  <a:lnTo>
                    <a:pt x="0" y="140"/>
                  </a:lnTo>
                  <a:lnTo>
                    <a:pt x="0" y="251"/>
                  </a:lnTo>
                  <a:lnTo>
                    <a:pt x="11" y="305"/>
                  </a:lnTo>
                  <a:lnTo>
                    <a:pt x="41" y="350"/>
                  </a:lnTo>
                  <a:lnTo>
                    <a:pt x="85" y="379"/>
                  </a:lnTo>
                  <a:lnTo>
                    <a:pt x="139" y="390"/>
                  </a:lnTo>
                  <a:lnTo>
                    <a:pt x="2088" y="390"/>
                  </a:lnTo>
                  <a:lnTo>
                    <a:pt x="2143" y="379"/>
                  </a:lnTo>
                  <a:lnTo>
                    <a:pt x="2187" y="350"/>
                  </a:lnTo>
                  <a:lnTo>
                    <a:pt x="2217" y="305"/>
                  </a:lnTo>
                  <a:lnTo>
                    <a:pt x="2228" y="251"/>
                  </a:lnTo>
                  <a:lnTo>
                    <a:pt x="2228" y="140"/>
                  </a:lnTo>
                  <a:lnTo>
                    <a:pt x="2217" y="86"/>
                  </a:lnTo>
                  <a:lnTo>
                    <a:pt x="2187" y="41"/>
                  </a:lnTo>
                  <a:lnTo>
                    <a:pt x="2143" y="11"/>
                  </a:lnTo>
                  <a:lnTo>
                    <a:pt x="208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188" name="Freeform 116"/>
            <p:cNvSpPr>
              <a:spLocks/>
            </p:cNvSpPr>
            <p:nvPr/>
          </p:nvSpPr>
          <p:spPr bwMode="auto">
            <a:xfrm>
              <a:off x="3416" y="1124"/>
              <a:ext cx="2229" cy="390"/>
            </a:xfrm>
            <a:custGeom>
              <a:avLst/>
              <a:gdLst/>
              <a:ahLst/>
              <a:cxnLst>
                <a:cxn ang="0">
                  <a:pos x="2088" y="390"/>
                </a:cxn>
                <a:cxn ang="0">
                  <a:pos x="139" y="390"/>
                </a:cxn>
                <a:cxn ang="0">
                  <a:pos x="85" y="379"/>
                </a:cxn>
                <a:cxn ang="0">
                  <a:pos x="41" y="350"/>
                </a:cxn>
                <a:cxn ang="0">
                  <a:pos x="11" y="305"/>
                </a:cxn>
                <a:cxn ang="0">
                  <a:pos x="0" y="251"/>
                </a:cxn>
                <a:cxn ang="0">
                  <a:pos x="0" y="140"/>
                </a:cxn>
                <a:cxn ang="0">
                  <a:pos x="11" y="86"/>
                </a:cxn>
                <a:cxn ang="0">
                  <a:pos x="41" y="41"/>
                </a:cxn>
                <a:cxn ang="0">
                  <a:pos x="85" y="11"/>
                </a:cxn>
                <a:cxn ang="0">
                  <a:pos x="139" y="0"/>
                </a:cxn>
                <a:cxn ang="0">
                  <a:pos x="2088" y="0"/>
                </a:cxn>
                <a:cxn ang="0">
                  <a:pos x="2143" y="11"/>
                </a:cxn>
                <a:cxn ang="0">
                  <a:pos x="2187" y="41"/>
                </a:cxn>
                <a:cxn ang="0">
                  <a:pos x="2217" y="86"/>
                </a:cxn>
                <a:cxn ang="0">
                  <a:pos x="2228" y="140"/>
                </a:cxn>
                <a:cxn ang="0">
                  <a:pos x="2228" y="251"/>
                </a:cxn>
                <a:cxn ang="0">
                  <a:pos x="2217" y="305"/>
                </a:cxn>
                <a:cxn ang="0">
                  <a:pos x="2187" y="350"/>
                </a:cxn>
                <a:cxn ang="0">
                  <a:pos x="2143" y="379"/>
                </a:cxn>
                <a:cxn ang="0">
                  <a:pos x="2088" y="390"/>
                </a:cxn>
              </a:cxnLst>
              <a:rect l="0" t="0" r="r" b="b"/>
              <a:pathLst>
                <a:path w="2229" h="390">
                  <a:moveTo>
                    <a:pt x="2088" y="390"/>
                  </a:moveTo>
                  <a:lnTo>
                    <a:pt x="139" y="390"/>
                  </a:lnTo>
                  <a:lnTo>
                    <a:pt x="85" y="379"/>
                  </a:lnTo>
                  <a:lnTo>
                    <a:pt x="41" y="350"/>
                  </a:lnTo>
                  <a:lnTo>
                    <a:pt x="11" y="305"/>
                  </a:lnTo>
                  <a:lnTo>
                    <a:pt x="0" y="251"/>
                  </a:lnTo>
                  <a:lnTo>
                    <a:pt x="0" y="140"/>
                  </a:lnTo>
                  <a:lnTo>
                    <a:pt x="11" y="86"/>
                  </a:lnTo>
                  <a:lnTo>
                    <a:pt x="41" y="41"/>
                  </a:lnTo>
                  <a:lnTo>
                    <a:pt x="85" y="11"/>
                  </a:lnTo>
                  <a:lnTo>
                    <a:pt x="139" y="0"/>
                  </a:lnTo>
                  <a:lnTo>
                    <a:pt x="2088" y="0"/>
                  </a:lnTo>
                  <a:lnTo>
                    <a:pt x="2143" y="11"/>
                  </a:lnTo>
                  <a:lnTo>
                    <a:pt x="2187" y="41"/>
                  </a:lnTo>
                  <a:lnTo>
                    <a:pt x="2217" y="86"/>
                  </a:lnTo>
                  <a:lnTo>
                    <a:pt x="2228" y="140"/>
                  </a:lnTo>
                  <a:lnTo>
                    <a:pt x="2228" y="251"/>
                  </a:lnTo>
                  <a:lnTo>
                    <a:pt x="2217" y="305"/>
                  </a:lnTo>
                  <a:lnTo>
                    <a:pt x="2187" y="350"/>
                  </a:lnTo>
                  <a:lnTo>
                    <a:pt x="2143" y="379"/>
                  </a:lnTo>
                  <a:lnTo>
                    <a:pt x="2088" y="390"/>
                  </a:lnTo>
                  <a:close/>
                </a:path>
              </a:pathLst>
            </a:custGeom>
            <a:noFill/>
            <a:ln w="19050">
              <a:solidFill>
                <a:srgbClr val="107BC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189" name="Freeform 117"/>
            <p:cNvSpPr>
              <a:spLocks/>
            </p:cNvSpPr>
            <p:nvPr/>
          </p:nvSpPr>
          <p:spPr bwMode="auto">
            <a:xfrm>
              <a:off x="6012" y="1124"/>
              <a:ext cx="4701" cy="390"/>
            </a:xfrm>
            <a:custGeom>
              <a:avLst/>
              <a:gdLst/>
              <a:ahLst/>
              <a:cxnLst>
                <a:cxn ang="0">
                  <a:pos x="4561" y="0"/>
                </a:cxn>
                <a:cxn ang="0">
                  <a:pos x="140" y="0"/>
                </a:cxn>
                <a:cxn ang="0">
                  <a:pos x="85" y="11"/>
                </a:cxn>
                <a:cxn ang="0">
                  <a:pos x="41" y="41"/>
                </a:cxn>
                <a:cxn ang="0">
                  <a:pos x="11" y="86"/>
                </a:cxn>
                <a:cxn ang="0">
                  <a:pos x="0" y="140"/>
                </a:cxn>
                <a:cxn ang="0">
                  <a:pos x="0" y="251"/>
                </a:cxn>
                <a:cxn ang="0">
                  <a:pos x="11" y="305"/>
                </a:cxn>
                <a:cxn ang="0">
                  <a:pos x="41" y="350"/>
                </a:cxn>
                <a:cxn ang="0">
                  <a:pos x="85" y="379"/>
                </a:cxn>
                <a:cxn ang="0">
                  <a:pos x="140" y="390"/>
                </a:cxn>
                <a:cxn ang="0">
                  <a:pos x="4561" y="390"/>
                </a:cxn>
                <a:cxn ang="0">
                  <a:pos x="4616" y="379"/>
                </a:cxn>
                <a:cxn ang="0">
                  <a:pos x="4660" y="350"/>
                </a:cxn>
                <a:cxn ang="0">
                  <a:pos x="4690" y="305"/>
                </a:cxn>
                <a:cxn ang="0">
                  <a:pos x="4701" y="251"/>
                </a:cxn>
                <a:cxn ang="0">
                  <a:pos x="4701" y="140"/>
                </a:cxn>
                <a:cxn ang="0">
                  <a:pos x="4690" y="86"/>
                </a:cxn>
                <a:cxn ang="0">
                  <a:pos x="4660" y="41"/>
                </a:cxn>
                <a:cxn ang="0">
                  <a:pos x="4616" y="11"/>
                </a:cxn>
                <a:cxn ang="0">
                  <a:pos x="4561" y="0"/>
                </a:cxn>
              </a:cxnLst>
              <a:rect l="0" t="0" r="r" b="b"/>
              <a:pathLst>
                <a:path w="4701" h="390">
                  <a:moveTo>
                    <a:pt x="4561" y="0"/>
                  </a:moveTo>
                  <a:lnTo>
                    <a:pt x="140" y="0"/>
                  </a:lnTo>
                  <a:lnTo>
                    <a:pt x="85" y="11"/>
                  </a:lnTo>
                  <a:lnTo>
                    <a:pt x="41" y="41"/>
                  </a:lnTo>
                  <a:lnTo>
                    <a:pt x="11" y="86"/>
                  </a:lnTo>
                  <a:lnTo>
                    <a:pt x="0" y="140"/>
                  </a:lnTo>
                  <a:lnTo>
                    <a:pt x="0" y="251"/>
                  </a:lnTo>
                  <a:lnTo>
                    <a:pt x="11" y="305"/>
                  </a:lnTo>
                  <a:lnTo>
                    <a:pt x="41" y="350"/>
                  </a:lnTo>
                  <a:lnTo>
                    <a:pt x="85" y="379"/>
                  </a:lnTo>
                  <a:lnTo>
                    <a:pt x="140" y="390"/>
                  </a:lnTo>
                  <a:lnTo>
                    <a:pt x="4561" y="390"/>
                  </a:lnTo>
                  <a:lnTo>
                    <a:pt x="4616" y="379"/>
                  </a:lnTo>
                  <a:lnTo>
                    <a:pt x="4660" y="350"/>
                  </a:lnTo>
                  <a:lnTo>
                    <a:pt x="4690" y="305"/>
                  </a:lnTo>
                  <a:lnTo>
                    <a:pt x="4701" y="251"/>
                  </a:lnTo>
                  <a:lnTo>
                    <a:pt x="4701" y="140"/>
                  </a:lnTo>
                  <a:lnTo>
                    <a:pt x="4690" y="86"/>
                  </a:lnTo>
                  <a:lnTo>
                    <a:pt x="4660" y="41"/>
                  </a:lnTo>
                  <a:lnTo>
                    <a:pt x="4616" y="11"/>
                  </a:lnTo>
                  <a:lnTo>
                    <a:pt x="456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190" name="Freeform 118"/>
            <p:cNvSpPr>
              <a:spLocks/>
            </p:cNvSpPr>
            <p:nvPr/>
          </p:nvSpPr>
          <p:spPr bwMode="auto">
            <a:xfrm>
              <a:off x="6012" y="1124"/>
              <a:ext cx="4701" cy="390"/>
            </a:xfrm>
            <a:custGeom>
              <a:avLst/>
              <a:gdLst/>
              <a:ahLst/>
              <a:cxnLst>
                <a:cxn ang="0">
                  <a:pos x="4561" y="390"/>
                </a:cxn>
                <a:cxn ang="0">
                  <a:pos x="140" y="390"/>
                </a:cxn>
                <a:cxn ang="0">
                  <a:pos x="85" y="379"/>
                </a:cxn>
                <a:cxn ang="0">
                  <a:pos x="41" y="350"/>
                </a:cxn>
                <a:cxn ang="0">
                  <a:pos x="11" y="305"/>
                </a:cxn>
                <a:cxn ang="0">
                  <a:pos x="0" y="251"/>
                </a:cxn>
                <a:cxn ang="0">
                  <a:pos x="0" y="140"/>
                </a:cxn>
                <a:cxn ang="0">
                  <a:pos x="11" y="86"/>
                </a:cxn>
                <a:cxn ang="0">
                  <a:pos x="41" y="41"/>
                </a:cxn>
                <a:cxn ang="0">
                  <a:pos x="85" y="11"/>
                </a:cxn>
                <a:cxn ang="0">
                  <a:pos x="140" y="0"/>
                </a:cxn>
                <a:cxn ang="0">
                  <a:pos x="4561" y="0"/>
                </a:cxn>
                <a:cxn ang="0">
                  <a:pos x="4616" y="11"/>
                </a:cxn>
                <a:cxn ang="0">
                  <a:pos x="4660" y="41"/>
                </a:cxn>
                <a:cxn ang="0">
                  <a:pos x="4690" y="86"/>
                </a:cxn>
                <a:cxn ang="0">
                  <a:pos x="4701" y="140"/>
                </a:cxn>
                <a:cxn ang="0">
                  <a:pos x="4701" y="251"/>
                </a:cxn>
                <a:cxn ang="0">
                  <a:pos x="4690" y="305"/>
                </a:cxn>
                <a:cxn ang="0">
                  <a:pos x="4660" y="350"/>
                </a:cxn>
                <a:cxn ang="0">
                  <a:pos x="4616" y="379"/>
                </a:cxn>
                <a:cxn ang="0">
                  <a:pos x="4561" y="390"/>
                </a:cxn>
              </a:cxnLst>
              <a:rect l="0" t="0" r="r" b="b"/>
              <a:pathLst>
                <a:path w="4701" h="390">
                  <a:moveTo>
                    <a:pt x="4561" y="390"/>
                  </a:moveTo>
                  <a:lnTo>
                    <a:pt x="140" y="390"/>
                  </a:lnTo>
                  <a:lnTo>
                    <a:pt x="85" y="379"/>
                  </a:lnTo>
                  <a:lnTo>
                    <a:pt x="41" y="350"/>
                  </a:lnTo>
                  <a:lnTo>
                    <a:pt x="11" y="305"/>
                  </a:lnTo>
                  <a:lnTo>
                    <a:pt x="0" y="251"/>
                  </a:lnTo>
                  <a:lnTo>
                    <a:pt x="0" y="140"/>
                  </a:lnTo>
                  <a:lnTo>
                    <a:pt x="11" y="86"/>
                  </a:lnTo>
                  <a:lnTo>
                    <a:pt x="41" y="41"/>
                  </a:lnTo>
                  <a:lnTo>
                    <a:pt x="85" y="11"/>
                  </a:lnTo>
                  <a:lnTo>
                    <a:pt x="140" y="0"/>
                  </a:lnTo>
                  <a:lnTo>
                    <a:pt x="4561" y="0"/>
                  </a:lnTo>
                  <a:lnTo>
                    <a:pt x="4616" y="11"/>
                  </a:lnTo>
                  <a:lnTo>
                    <a:pt x="4660" y="41"/>
                  </a:lnTo>
                  <a:lnTo>
                    <a:pt x="4690" y="86"/>
                  </a:lnTo>
                  <a:lnTo>
                    <a:pt x="4701" y="140"/>
                  </a:lnTo>
                  <a:lnTo>
                    <a:pt x="4701" y="251"/>
                  </a:lnTo>
                  <a:lnTo>
                    <a:pt x="4690" y="305"/>
                  </a:lnTo>
                  <a:lnTo>
                    <a:pt x="4660" y="350"/>
                  </a:lnTo>
                  <a:lnTo>
                    <a:pt x="4616" y="379"/>
                  </a:lnTo>
                  <a:lnTo>
                    <a:pt x="4561" y="390"/>
                  </a:lnTo>
                  <a:close/>
                </a:path>
              </a:pathLst>
            </a:custGeom>
            <a:noFill/>
            <a:ln w="19050">
              <a:solidFill>
                <a:srgbClr val="107BC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191" name="Line 119"/>
            <p:cNvSpPr>
              <a:spLocks noChangeShapeType="1"/>
            </p:cNvSpPr>
            <p:nvPr/>
          </p:nvSpPr>
          <p:spPr bwMode="auto">
            <a:xfrm>
              <a:off x="3502" y="2720"/>
              <a:ext cx="0" cy="0"/>
            </a:xfrm>
            <a:prstGeom prst="line">
              <a:avLst/>
            </a:prstGeom>
            <a:noFill/>
            <a:ln w="9525">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192" name="Freeform 120"/>
            <p:cNvSpPr>
              <a:spLocks/>
            </p:cNvSpPr>
            <p:nvPr/>
          </p:nvSpPr>
          <p:spPr bwMode="auto">
            <a:xfrm>
              <a:off x="3488" y="2675"/>
              <a:ext cx="78" cy="90"/>
            </a:xfrm>
            <a:custGeom>
              <a:avLst/>
              <a:gdLst/>
              <a:ahLst/>
              <a:cxnLst>
                <a:cxn ang="0">
                  <a:pos x="0" y="0"/>
                </a:cxn>
                <a:cxn ang="0">
                  <a:pos x="0" y="90"/>
                </a:cxn>
                <a:cxn ang="0">
                  <a:pos x="78" y="45"/>
                </a:cxn>
                <a:cxn ang="0">
                  <a:pos x="0" y="0"/>
                </a:cxn>
              </a:cxnLst>
              <a:rect l="0" t="0" r="r" b="b"/>
              <a:pathLst>
                <a:path w="78" h="90">
                  <a:moveTo>
                    <a:pt x="0" y="0"/>
                  </a:moveTo>
                  <a:lnTo>
                    <a:pt x="0" y="90"/>
                  </a:lnTo>
                  <a:lnTo>
                    <a:pt x="78" y="45"/>
                  </a:lnTo>
                  <a:lnTo>
                    <a:pt x="0" y="0"/>
                  </a:lnTo>
                  <a:close/>
                </a:path>
              </a:pathLst>
            </a:custGeom>
            <a:solidFill>
              <a:srgbClr val="004989"/>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193" name="Line 121"/>
            <p:cNvSpPr>
              <a:spLocks noChangeShapeType="1"/>
            </p:cNvSpPr>
            <p:nvPr/>
          </p:nvSpPr>
          <p:spPr bwMode="auto">
            <a:xfrm>
              <a:off x="3502" y="4517"/>
              <a:ext cx="0" cy="0"/>
            </a:xfrm>
            <a:prstGeom prst="line">
              <a:avLst/>
            </a:prstGeom>
            <a:noFill/>
            <a:ln w="9525">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194" name="Freeform 122"/>
            <p:cNvSpPr>
              <a:spLocks/>
            </p:cNvSpPr>
            <p:nvPr/>
          </p:nvSpPr>
          <p:spPr bwMode="auto">
            <a:xfrm>
              <a:off x="3488" y="4472"/>
              <a:ext cx="78" cy="90"/>
            </a:xfrm>
            <a:custGeom>
              <a:avLst/>
              <a:gdLst/>
              <a:ahLst/>
              <a:cxnLst>
                <a:cxn ang="0">
                  <a:pos x="0" y="0"/>
                </a:cxn>
                <a:cxn ang="0">
                  <a:pos x="0" y="90"/>
                </a:cxn>
                <a:cxn ang="0">
                  <a:pos x="78" y="45"/>
                </a:cxn>
                <a:cxn ang="0">
                  <a:pos x="0" y="0"/>
                </a:cxn>
              </a:cxnLst>
              <a:rect l="0" t="0" r="r" b="b"/>
              <a:pathLst>
                <a:path w="78" h="90">
                  <a:moveTo>
                    <a:pt x="0" y="0"/>
                  </a:moveTo>
                  <a:lnTo>
                    <a:pt x="0" y="90"/>
                  </a:lnTo>
                  <a:lnTo>
                    <a:pt x="78" y="45"/>
                  </a:lnTo>
                  <a:lnTo>
                    <a:pt x="0" y="0"/>
                  </a:lnTo>
                  <a:close/>
                </a:path>
              </a:pathLst>
            </a:custGeom>
            <a:solidFill>
              <a:srgbClr val="004989"/>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195" name="Line 123"/>
            <p:cNvSpPr>
              <a:spLocks noChangeShapeType="1"/>
            </p:cNvSpPr>
            <p:nvPr/>
          </p:nvSpPr>
          <p:spPr bwMode="auto">
            <a:xfrm>
              <a:off x="3502" y="6293"/>
              <a:ext cx="0" cy="0"/>
            </a:xfrm>
            <a:prstGeom prst="line">
              <a:avLst/>
            </a:prstGeom>
            <a:noFill/>
            <a:ln w="9525">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196" name="Freeform 124"/>
            <p:cNvSpPr>
              <a:spLocks/>
            </p:cNvSpPr>
            <p:nvPr/>
          </p:nvSpPr>
          <p:spPr bwMode="auto">
            <a:xfrm>
              <a:off x="3488" y="6247"/>
              <a:ext cx="78" cy="90"/>
            </a:xfrm>
            <a:custGeom>
              <a:avLst/>
              <a:gdLst/>
              <a:ahLst/>
              <a:cxnLst>
                <a:cxn ang="0">
                  <a:pos x="0" y="0"/>
                </a:cxn>
                <a:cxn ang="0">
                  <a:pos x="0" y="90"/>
                </a:cxn>
                <a:cxn ang="0">
                  <a:pos x="78" y="45"/>
                </a:cxn>
                <a:cxn ang="0">
                  <a:pos x="0" y="0"/>
                </a:cxn>
              </a:cxnLst>
              <a:rect l="0" t="0" r="r" b="b"/>
              <a:pathLst>
                <a:path w="78" h="90">
                  <a:moveTo>
                    <a:pt x="0" y="0"/>
                  </a:moveTo>
                  <a:lnTo>
                    <a:pt x="0" y="90"/>
                  </a:lnTo>
                  <a:lnTo>
                    <a:pt x="78" y="45"/>
                  </a:lnTo>
                  <a:lnTo>
                    <a:pt x="0" y="0"/>
                  </a:lnTo>
                  <a:close/>
                </a:path>
              </a:pathLst>
            </a:custGeom>
            <a:solidFill>
              <a:srgbClr val="004989"/>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197" name="Line 125"/>
            <p:cNvSpPr>
              <a:spLocks noChangeShapeType="1"/>
            </p:cNvSpPr>
            <p:nvPr/>
          </p:nvSpPr>
          <p:spPr bwMode="auto">
            <a:xfrm>
              <a:off x="3502" y="8640"/>
              <a:ext cx="0" cy="0"/>
            </a:xfrm>
            <a:prstGeom prst="line">
              <a:avLst/>
            </a:prstGeom>
            <a:noFill/>
            <a:ln w="9525">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198" name="Freeform 126"/>
            <p:cNvSpPr>
              <a:spLocks/>
            </p:cNvSpPr>
            <p:nvPr/>
          </p:nvSpPr>
          <p:spPr bwMode="auto">
            <a:xfrm>
              <a:off x="3488" y="8594"/>
              <a:ext cx="78" cy="90"/>
            </a:xfrm>
            <a:custGeom>
              <a:avLst/>
              <a:gdLst/>
              <a:ahLst/>
              <a:cxnLst>
                <a:cxn ang="0">
                  <a:pos x="0" y="0"/>
                </a:cxn>
                <a:cxn ang="0">
                  <a:pos x="0" y="89"/>
                </a:cxn>
                <a:cxn ang="0">
                  <a:pos x="78" y="45"/>
                </a:cxn>
                <a:cxn ang="0">
                  <a:pos x="0" y="0"/>
                </a:cxn>
              </a:cxnLst>
              <a:rect l="0" t="0" r="r" b="b"/>
              <a:pathLst>
                <a:path w="78" h="90">
                  <a:moveTo>
                    <a:pt x="0" y="0"/>
                  </a:moveTo>
                  <a:lnTo>
                    <a:pt x="0" y="89"/>
                  </a:lnTo>
                  <a:lnTo>
                    <a:pt x="78" y="45"/>
                  </a:lnTo>
                  <a:lnTo>
                    <a:pt x="0" y="0"/>
                  </a:lnTo>
                  <a:close/>
                </a:path>
              </a:pathLst>
            </a:custGeom>
            <a:solidFill>
              <a:srgbClr val="004989"/>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199" name="Line 127"/>
            <p:cNvSpPr>
              <a:spLocks noChangeShapeType="1"/>
            </p:cNvSpPr>
            <p:nvPr/>
          </p:nvSpPr>
          <p:spPr bwMode="auto">
            <a:xfrm>
              <a:off x="5855" y="4517"/>
              <a:ext cx="0" cy="0"/>
            </a:xfrm>
            <a:prstGeom prst="line">
              <a:avLst/>
            </a:prstGeom>
            <a:noFill/>
            <a:ln w="9525">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200" name="Freeform 128"/>
            <p:cNvSpPr>
              <a:spLocks/>
            </p:cNvSpPr>
            <p:nvPr/>
          </p:nvSpPr>
          <p:spPr bwMode="auto">
            <a:xfrm>
              <a:off x="5841" y="4472"/>
              <a:ext cx="78" cy="90"/>
            </a:xfrm>
            <a:custGeom>
              <a:avLst/>
              <a:gdLst/>
              <a:ahLst/>
              <a:cxnLst>
                <a:cxn ang="0">
                  <a:pos x="0" y="0"/>
                </a:cxn>
                <a:cxn ang="0">
                  <a:pos x="0" y="90"/>
                </a:cxn>
                <a:cxn ang="0">
                  <a:pos x="78" y="45"/>
                </a:cxn>
                <a:cxn ang="0">
                  <a:pos x="0" y="0"/>
                </a:cxn>
              </a:cxnLst>
              <a:rect l="0" t="0" r="r" b="b"/>
              <a:pathLst>
                <a:path w="78" h="90">
                  <a:moveTo>
                    <a:pt x="0" y="0"/>
                  </a:moveTo>
                  <a:lnTo>
                    <a:pt x="0" y="90"/>
                  </a:lnTo>
                  <a:lnTo>
                    <a:pt x="78" y="45"/>
                  </a:lnTo>
                  <a:lnTo>
                    <a:pt x="0" y="0"/>
                  </a:lnTo>
                  <a:close/>
                </a:path>
              </a:pathLst>
            </a:custGeom>
            <a:solidFill>
              <a:srgbClr val="004989"/>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201" name="Line 129"/>
            <p:cNvSpPr>
              <a:spLocks noChangeShapeType="1"/>
            </p:cNvSpPr>
            <p:nvPr/>
          </p:nvSpPr>
          <p:spPr bwMode="auto">
            <a:xfrm>
              <a:off x="5855" y="6293"/>
              <a:ext cx="0" cy="0"/>
            </a:xfrm>
            <a:prstGeom prst="line">
              <a:avLst/>
            </a:prstGeom>
            <a:noFill/>
            <a:ln w="9525">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202" name="Freeform 130"/>
            <p:cNvSpPr>
              <a:spLocks/>
            </p:cNvSpPr>
            <p:nvPr/>
          </p:nvSpPr>
          <p:spPr bwMode="auto">
            <a:xfrm>
              <a:off x="5841" y="6247"/>
              <a:ext cx="78" cy="90"/>
            </a:xfrm>
            <a:custGeom>
              <a:avLst/>
              <a:gdLst/>
              <a:ahLst/>
              <a:cxnLst>
                <a:cxn ang="0">
                  <a:pos x="0" y="0"/>
                </a:cxn>
                <a:cxn ang="0">
                  <a:pos x="0" y="90"/>
                </a:cxn>
                <a:cxn ang="0">
                  <a:pos x="78" y="45"/>
                </a:cxn>
                <a:cxn ang="0">
                  <a:pos x="0" y="0"/>
                </a:cxn>
              </a:cxnLst>
              <a:rect l="0" t="0" r="r" b="b"/>
              <a:pathLst>
                <a:path w="78" h="90">
                  <a:moveTo>
                    <a:pt x="0" y="0"/>
                  </a:moveTo>
                  <a:lnTo>
                    <a:pt x="0" y="90"/>
                  </a:lnTo>
                  <a:lnTo>
                    <a:pt x="78" y="45"/>
                  </a:lnTo>
                  <a:lnTo>
                    <a:pt x="0" y="0"/>
                  </a:lnTo>
                  <a:close/>
                </a:path>
              </a:pathLst>
            </a:custGeom>
            <a:solidFill>
              <a:srgbClr val="004989"/>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203" name="Line 131"/>
            <p:cNvSpPr>
              <a:spLocks noChangeShapeType="1"/>
            </p:cNvSpPr>
            <p:nvPr/>
          </p:nvSpPr>
          <p:spPr bwMode="auto">
            <a:xfrm>
              <a:off x="5855" y="8640"/>
              <a:ext cx="0" cy="0"/>
            </a:xfrm>
            <a:prstGeom prst="line">
              <a:avLst/>
            </a:prstGeom>
            <a:noFill/>
            <a:ln w="9525">
              <a:solidFill>
                <a:srgbClr val="004989"/>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204" name="Freeform 132"/>
            <p:cNvSpPr>
              <a:spLocks/>
            </p:cNvSpPr>
            <p:nvPr/>
          </p:nvSpPr>
          <p:spPr bwMode="auto">
            <a:xfrm>
              <a:off x="5841" y="8594"/>
              <a:ext cx="78" cy="90"/>
            </a:xfrm>
            <a:custGeom>
              <a:avLst/>
              <a:gdLst/>
              <a:ahLst/>
              <a:cxnLst>
                <a:cxn ang="0">
                  <a:pos x="0" y="0"/>
                </a:cxn>
                <a:cxn ang="0">
                  <a:pos x="0" y="89"/>
                </a:cxn>
                <a:cxn ang="0">
                  <a:pos x="78" y="45"/>
                </a:cxn>
                <a:cxn ang="0">
                  <a:pos x="0" y="0"/>
                </a:cxn>
              </a:cxnLst>
              <a:rect l="0" t="0" r="r" b="b"/>
              <a:pathLst>
                <a:path w="78" h="90">
                  <a:moveTo>
                    <a:pt x="0" y="0"/>
                  </a:moveTo>
                  <a:lnTo>
                    <a:pt x="0" y="89"/>
                  </a:lnTo>
                  <a:lnTo>
                    <a:pt x="78" y="45"/>
                  </a:lnTo>
                  <a:lnTo>
                    <a:pt x="0" y="0"/>
                  </a:lnTo>
                  <a:close/>
                </a:path>
              </a:pathLst>
            </a:custGeom>
            <a:solidFill>
              <a:srgbClr val="004989"/>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205" name="Rectangle 133"/>
            <p:cNvSpPr>
              <a:spLocks noChangeArrowheads="1"/>
            </p:cNvSpPr>
            <p:nvPr/>
          </p:nvSpPr>
          <p:spPr bwMode="auto">
            <a:xfrm>
              <a:off x="6012" y="4078"/>
              <a:ext cx="861" cy="861"/>
            </a:xfrm>
            <a:prstGeom prst="rect">
              <a:avLst/>
            </a:prstGeom>
            <a:solidFill>
              <a:srgbClr val="C41722"/>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3206" name="AutoShape 134"/>
            <p:cNvSpPr>
              <a:spLocks/>
            </p:cNvSpPr>
            <p:nvPr/>
          </p:nvSpPr>
          <p:spPr bwMode="auto">
            <a:xfrm>
              <a:off x="6095" y="4150"/>
              <a:ext cx="592" cy="668"/>
            </a:xfrm>
            <a:custGeom>
              <a:avLst/>
              <a:gdLst/>
              <a:ahLst/>
              <a:cxnLst>
                <a:cxn ang="0">
                  <a:pos x="91" y="122"/>
                </a:cxn>
                <a:cxn ang="0">
                  <a:pos x="79" y="122"/>
                </a:cxn>
                <a:cxn ang="0">
                  <a:pos x="79" y="51"/>
                </a:cxn>
                <a:cxn ang="0">
                  <a:pos x="79" y="0"/>
                </a:cxn>
                <a:cxn ang="0">
                  <a:pos x="52" y="0"/>
                </a:cxn>
                <a:cxn ang="0">
                  <a:pos x="52" y="51"/>
                </a:cxn>
                <a:cxn ang="0">
                  <a:pos x="52" y="122"/>
                </a:cxn>
                <a:cxn ang="0">
                  <a:pos x="26" y="122"/>
                </a:cxn>
                <a:cxn ang="0">
                  <a:pos x="52" y="51"/>
                </a:cxn>
                <a:cxn ang="0">
                  <a:pos x="52" y="51"/>
                </a:cxn>
                <a:cxn ang="0">
                  <a:pos x="52" y="0"/>
                </a:cxn>
                <a:cxn ang="0">
                  <a:pos x="51" y="0"/>
                </a:cxn>
                <a:cxn ang="0">
                  <a:pos x="0" y="127"/>
                </a:cxn>
                <a:cxn ang="0">
                  <a:pos x="0" y="145"/>
                </a:cxn>
                <a:cxn ang="0">
                  <a:pos x="52" y="145"/>
                </a:cxn>
                <a:cxn ang="0">
                  <a:pos x="52" y="173"/>
                </a:cxn>
                <a:cxn ang="0">
                  <a:pos x="79" y="173"/>
                </a:cxn>
                <a:cxn ang="0">
                  <a:pos x="79" y="145"/>
                </a:cxn>
                <a:cxn ang="0">
                  <a:pos x="91" y="145"/>
                </a:cxn>
                <a:cxn ang="0">
                  <a:pos x="91" y="122"/>
                </a:cxn>
                <a:cxn ang="0">
                  <a:pos x="299" y="389"/>
                </a:cxn>
                <a:cxn ang="0">
                  <a:pos x="144" y="300"/>
                </a:cxn>
                <a:cxn ang="0">
                  <a:pos x="144" y="588"/>
                </a:cxn>
                <a:cxn ang="0">
                  <a:pos x="299" y="635"/>
                </a:cxn>
                <a:cxn ang="0">
                  <a:pos x="299" y="389"/>
                </a:cxn>
                <a:cxn ang="0">
                  <a:pos x="471" y="300"/>
                </a:cxn>
                <a:cxn ang="0">
                  <a:pos x="316" y="390"/>
                </a:cxn>
                <a:cxn ang="0">
                  <a:pos x="316" y="635"/>
                </a:cxn>
                <a:cxn ang="0">
                  <a:pos x="471" y="588"/>
                </a:cxn>
                <a:cxn ang="0">
                  <a:pos x="471" y="300"/>
                </a:cxn>
                <a:cxn ang="0">
                  <a:pos x="504" y="312"/>
                </a:cxn>
                <a:cxn ang="0">
                  <a:pos x="487" y="299"/>
                </a:cxn>
                <a:cxn ang="0">
                  <a:pos x="487" y="596"/>
                </a:cxn>
                <a:cxn ang="0">
                  <a:pos x="316" y="651"/>
                </a:cxn>
                <a:cxn ang="0">
                  <a:pos x="299" y="651"/>
                </a:cxn>
                <a:cxn ang="0">
                  <a:pos x="128" y="604"/>
                </a:cxn>
                <a:cxn ang="0">
                  <a:pos x="128" y="299"/>
                </a:cxn>
                <a:cxn ang="0">
                  <a:pos x="111" y="312"/>
                </a:cxn>
                <a:cxn ang="0">
                  <a:pos x="111" y="615"/>
                </a:cxn>
                <a:cxn ang="0">
                  <a:pos x="298" y="667"/>
                </a:cxn>
                <a:cxn ang="0">
                  <a:pos x="317" y="667"/>
                </a:cxn>
                <a:cxn ang="0">
                  <a:pos x="489" y="612"/>
                </a:cxn>
                <a:cxn ang="0">
                  <a:pos x="504" y="608"/>
                </a:cxn>
                <a:cxn ang="0">
                  <a:pos x="504" y="312"/>
                </a:cxn>
                <a:cxn ang="0">
                  <a:pos x="592" y="327"/>
                </a:cxn>
                <a:cxn ang="0">
                  <a:pos x="555" y="327"/>
                </a:cxn>
                <a:cxn ang="0">
                  <a:pos x="555" y="583"/>
                </a:cxn>
                <a:cxn ang="0">
                  <a:pos x="565" y="583"/>
                </a:cxn>
                <a:cxn ang="0">
                  <a:pos x="565" y="647"/>
                </a:cxn>
                <a:cxn ang="0">
                  <a:pos x="583" y="647"/>
                </a:cxn>
                <a:cxn ang="0">
                  <a:pos x="583" y="583"/>
                </a:cxn>
                <a:cxn ang="0">
                  <a:pos x="592" y="583"/>
                </a:cxn>
                <a:cxn ang="0">
                  <a:pos x="592" y="327"/>
                </a:cxn>
                <a:cxn ang="0">
                  <a:pos x="592" y="282"/>
                </a:cxn>
                <a:cxn ang="0">
                  <a:pos x="584" y="274"/>
                </a:cxn>
                <a:cxn ang="0">
                  <a:pos x="564" y="274"/>
                </a:cxn>
                <a:cxn ang="0">
                  <a:pos x="555" y="282"/>
                </a:cxn>
                <a:cxn ang="0">
                  <a:pos x="555" y="312"/>
                </a:cxn>
                <a:cxn ang="0">
                  <a:pos x="592" y="312"/>
                </a:cxn>
                <a:cxn ang="0">
                  <a:pos x="592" y="293"/>
                </a:cxn>
                <a:cxn ang="0">
                  <a:pos x="592" y="282"/>
                </a:cxn>
              </a:cxnLst>
              <a:rect l="0" t="0" r="r" b="b"/>
              <a:pathLst>
                <a:path w="592" h="668">
                  <a:moveTo>
                    <a:pt x="91" y="122"/>
                  </a:moveTo>
                  <a:lnTo>
                    <a:pt x="79" y="122"/>
                  </a:lnTo>
                  <a:lnTo>
                    <a:pt x="79" y="51"/>
                  </a:lnTo>
                  <a:lnTo>
                    <a:pt x="79" y="0"/>
                  </a:lnTo>
                  <a:lnTo>
                    <a:pt x="52" y="0"/>
                  </a:lnTo>
                  <a:lnTo>
                    <a:pt x="52" y="51"/>
                  </a:lnTo>
                  <a:lnTo>
                    <a:pt x="52" y="122"/>
                  </a:lnTo>
                  <a:lnTo>
                    <a:pt x="26" y="122"/>
                  </a:lnTo>
                  <a:lnTo>
                    <a:pt x="52" y="51"/>
                  </a:lnTo>
                  <a:lnTo>
                    <a:pt x="52" y="0"/>
                  </a:lnTo>
                  <a:lnTo>
                    <a:pt x="51" y="0"/>
                  </a:lnTo>
                  <a:lnTo>
                    <a:pt x="0" y="127"/>
                  </a:lnTo>
                  <a:lnTo>
                    <a:pt x="0" y="145"/>
                  </a:lnTo>
                  <a:lnTo>
                    <a:pt x="52" y="145"/>
                  </a:lnTo>
                  <a:lnTo>
                    <a:pt x="52" y="173"/>
                  </a:lnTo>
                  <a:lnTo>
                    <a:pt x="79" y="173"/>
                  </a:lnTo>
                  <a:lnTo>
                    <a:pt x="79" y="145"/>
                  </a:lnTo>
                  <a:lnTo>
                    <a:pt x="91" y="145"/>
                  </a:lnTo>
                  <a:lnTo>
                    <a:pt x="91" y="122"/>
                  </a:lnTo>
                  <a:close/>
                  <a:moveTo>
                    <a:pt x="299" y="389"/>
                  </a:moveTo>
                  <a:lnTo>
                    <a:pt x="144" y="300"/>
                  </a:lnTo>
                  <a:lnTo>
                    <a:pt x="144" y="588"/>
                  </a:lnTo>
                  <a:lnTo>
                    <a:pt x="299" y="635"/>
                  </a:lnTo>
                  <a:lnTo>
                    <a:pt x="299" y="389"/>
                  </a:lnTo>
                  <a:close/>
                  <a:moveTo>
                    <a:pt x="471" y="300"/>
                  </a:moveTo>
                  <a:lnTo>
                    <a:pt x="316" y="390"/>
                  </a:lnTo>
                  <a:lnTo>
                    <a:pt x="316" y="635"/>
                  </a:lnTo>
                  <a:lnTo>
                    <a:pt x="471" y="588"/>
                  </a:lnTo>
                  <a:lnTo>
                    <a:pt x="471" y="300"/>
                  </a:lnTo>
                  <a:close/>
                  <a:moveTo>
                    <a:pt x="504" y="312"/>
                  </a:moveTo>
                  <a:lnTo>
                    <a:pt x="487" y="299"/>
                  </a:lnTo>
                  <a:lnTo>
                    <a:pt x="487" y="596"/>
                  </a:lnTo>
                  <a:lnTo>
                    <a:pt x="316" y="651"/>
                  </a:lnTo>
                  <a:lnTo>
                    <a:pt x="299" y="651"/>
                  </a:lnTo>
                  <a:lnTo>
                    <a:pt x="128" y="604"/>
                  </a:lnTo>
                  <a:lnTo>
                    <a:pt x="128" y="299"/>
                  </a:lnTo>
                  <a:lnTo>
                    <a:pt x="111" y="312"/>
                  </a:lnTo>
                  <a:lnTo>
                    <a:pt x="111" y="615"/>
                  </a:lnTo>
                  <a:lnTo>
                    <a:pt x="298" y="667"/>
                  </a:lnTo>
                  <a:lnTo>
                    <a:pt x="317" y="667"/>
                  </a:lnTo>
                  <a:lnTo>
                    <a:pt x="489" y="612"/>
                  </a:lnTo>
                  <a:lnTo>
                    <a:pt x="504" y="608"/>
                  </a:lnTo>
                  <a:lnTo>
                    <a:pt x="504" y="312"/>
                  </a:lnTo>
                  <a:close/>
                  <a:moveTo>
                    <a:pt x="592" y="327"/>
                  </a:moveTo>
                  <a:lnTo>
                    <a:pt x="555" y="327"/>
                  </a:lnTo>
                  <a:lnTo>
                    <a:pt x="555" y="583"/>
                  </a:lnTo>
                  <a:lnTo>
                    <a:pt x="565" y="583"/>
                  </a:lnTo>
                  <a:lnTo>
                    <a:pt x="565" y="647"/>
                  </a:lnTo>
                  <a:lnTo>
                    <a:pt x="583" y="647"/>
                  </a:lnTo>
                  <a:lnTo>
                    <a:pt x="583" y="583"/>
                  </a:lnTo>
                  <a:lnTo>
                    <a:pt x="592" y="583"/>
                  </a:lnTo>
                  <a:lnTo>
                    <a:pt x="592" y="327"/>
                  </a:lnTo>
                  <a:close/>
                  <a:moveTo>
                    <a:pt x="592" y="282"/>
                  </a:moveTo>
                  <a:lnTo>
                    <a:pt x="584" y="274"/>
                  </a:lnTo>
                  <a:lnTo>
                    <a:pt x="564" y="274"/>
                  </a:lnTo>
                  <a:lnTo>
                    <a:pt x="555" y="282"/>
                  </a:lnTo>
                  <a:lnTo>
                    <a:pt x="555" y="312"/>
                  </a:lnTo>
                  <a:lnTo>
                    <a:pt x="592" y="312"/>
                  </a:lnTo>
                  <a:lnTo>
                    <a:pt x="592" y="293"/>
                  </a:lnTo>
                  <a:lnTo>
                    <a:pt x="592" y="28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pic>
          <p:nvPicPr>
            <p:cNvPr id="3207" name="Picture 135"/>
            <p:cNvPicPr>
              <a:picLocks noChangeAspect="1" noChangeArrowheads="1"/>
            </p:cNvPicPr>
            <p:nvPr/>
          </p:nvPicPr>
          <p:blipFill>
            <a:blip r:embed="rId22" cstate="print"/>
            <a:srcRect/>
            <a:stretch>
              <a:fillRect/>
            </a:stretch>
          </p:blipFill>
          <p:spPr bwMode="auto">
            <a:xfrm>
              <a:off x="6257" y="4147"/>
              <a:ext cx="346" cy="184"/>
            </a:xfrm>
            <a:prstGeom prst="rect">
              <a:avLst/>
            </a:prstGeom>
            <a:noFill/>
            <a:ln w="9525">
              <a:noFill/>
              <a:miter lim="800000"/>
              <a:headEnd/>
              <a:tailEnd/>
            </a:ln>
          </p:spPr>
        </p:pic>
        <p:pic>
          <p:nvPicPr>
            <p:cNvPr id="3208" name="Picture 136"/>
            <p:cNvPicPr>
              <a:picLocks noChangeAspect="1" noChangeArrowheads="1"/>
            </p:cNvPicPr>
            <p:nvPr/>
          </p:nvPicPr>
          <p:blipFill>
            <a:blip r:embed="rId23" cstate="print"/>
            <a:srcRect/>
            <a:stretch>
              <a:fillRect/>
            </a:stretch>
          </p:blipFill>
          <p:spPr bwMode="auto">
            <a:xfrm>
              <a:off x="6972" y="4078"/>
              <a:ext cx="861" cy="861"/>
            </a:xfrm>
            <a:prstGeom prst="rect">
              <a:avLst/>
            </a:prstGeom>
            <a:noFill/>
            <a:ln w="9525">
              <a:noFill/>
              <a:miter lim="800000"/>
              <a:headEnd/>
              <a:tailEnd/>
            </a:ln>
          </p:spPr>
        </p:pic>
        <p:pic>
          <p:nvPicPr>
            <p:cNvPr id="3209" name="Picture 137"/>
            <p:cNvPicPr>
              <a:picLocks noChangeAspect="1" noChangeArrowheads="1"/>
            </p:cNvPicPr>
            <p:nvPr/>
          </p:nvPicPr>
          <p:blipFill>
            <a:blip r:embed="rId24" cstate="print"/>
            <a:srcRect/>
            <a:stretch>
              <a:fillRect/>
            </a:stretch>
          </p:blipFill>
          <p:spPr bwMode="auto">
            <a:xfrm>
              <a:off x="7932" y="4078"/>
              <a:ext cx="861" cy="861"/>
            </a:xfrm>
            <a:prstGeom prst="rect">
              <a:avLst/>
            </a:prstGeom>
            <a:noFill/>
            <a:ln w="9525">
              <a:noFill/>
              <a:miter lim="800000"/>
              <a:headEnd/>
              <a:tailEnd/>
            </a:ln>
          </p:spPr>
        </p:pic>
        <p:pic>
          <p:nvPicPr>
            <p:cNvPr id="3210" name="Picture 138"/>
            <p:cNvPicPr>
              <a:picLocks noChangeAspect="1" noChangeArrowheads="1"/>
            </p:cNvPicPr>
            <p:nvPr/>
          </p:nvPicPr>
          <p:blipFill>
            <a:blip r:embed="rId25" cstate="print"/>
            <a:srcRect/>
            <a:stretch>
              <a:fillRect/>
            </a:stretch>
          </p:blipFill>
          <p:spPr bwMode="auto">
            <a:xfrm>
              <a:off x="6012" y="5428"/>
              <a:ext cx="861" cy="861"/>
            </a:xfrm>
            <a:prstGeom prst="rect">
              <a:avLst/>
            </a:prstGeom>
            <a:noFill/>
            <a:ln w="9525">
              <a:noFill/>
              <a:miter lim="800000"/>
              <a:headEnd/>
              <a:tailEnd/>
            </a:ln>
          </p:spPr>
        </p:pic>
        <p:pic>
          <p:nvPicPr>
            <p:cNvPr id="3211" name="Picture 139"/>
            <p:cNvPicPr>
              <a:picLocks noChangeAspect="1" noChangeArrowheads="1"/>
            </p:cNvPicPr>
            <p:nvPr/>
          </p:nvPicPr>
          <p:blipFill>
            <a:blip r:embed="rId26" cstate="print"/>
            <a:srcRect/>
            <a:stretch>
              <a:fillRect/>
            </a:stretch>
          </p:blipFill>
          <p:spPr bwMode="auto">
            <a:xfrm>
              <a:off x="6972" y="5428"/>
              <a:ext cx="861" cy="861"/>
            </a:xfrm>
            <a:prstGeom prst="rect">
              <a:avLst/>
            </a:prstGeom>
            <a:noFill/>
            <a:ln w="9525">
              <a:noFill/>
              <a:miter lim="800000"/>
              <a:headEnd/>
              <a:tailEnd/>
            </a:ln>
          </p:spPr>
        </p:pic>
        <p:pic>
          <p:nvPicPr>
            <p:cNvPr id="3212" name="Picture 140"/>
            <p:cNvPicPr>
              <a:picLocks noChangeAspect="1" noChangeArrowheads="1"/>
            </p:cNvPicPr>
            <p:nvPr/>
          </p:nvPicPr>
          <p:blipFill>
            <a:blip r:embed="rId27" cstate="print"/>
            <a:srcRect/>
            <a:stretch>
              <a:fillRect/>
            </a:stretch>
          </p:blipFill>
          <p:spPr bwMode="auto">
            <a:xfrm>
              <a:off x="7932" y="5428"/>
              <a:ext cx="861" cy="861"/>
            </a:xfrm>
            <a:prstGeom prst="rect">
              <a:avLst/>
            </a:prstGeom>
            <a:noFill/>
            <a:ln w="9525">
              <a:noFill/>
              <a:miter lim="800000"/>
              <a:headEnd/>
              <a:tailEnd/>
            </a:ln>
          </p:spPr>
        </p:pic>
        <p:pic>
          <p:nvPicPr>
            <p:cNvPr id="3213" name="Picture 141"/>
            <p:cNvPicPr>
              <a:picLocks noChangeAspect="1" noChangeArrowheads="1"/>
            </p:cNvPicPr>
            <p:nvPr/>
          </p:nvPicPr>
          <p:blipFill>
            <a:blip r:embed="rId28" cstate="print"/>
            <a:srcRect/>
            <a:stretch>
              <a:fillRect/>
            </a:stretch>
          </p:blipFill>
          <p:spPr bwMode="auto">
            <a:xfrm>
              <a:off x="6972" y="2772"/>
              <a:ext cx="868" cy="868"/>
            </a:xfrm>
            <a:prstGeom prst="rect">
              <a:avLst/>
            </a:prstGeom>
            <a:noFill/>
            <a:ln w="9525">
              <a:noFill/>
              <a:miter lim="800000"/>
              <a:headEnd/>
              <a:tailEnd/>
            </a:ln>
          </p:spPr>
        </p:pic>
        <p:pic>
          <p:nvPicPr>
            <p:cNvPr id="3214" name="Picture 142"/>
            <p:cNvPicPr>
              <a:picLocks noChangeAspect="1" noChangeArrowheads="1"/>
            </p:cNvPicPr>
            <p:nvPr/>
          </p:nvPicPr>
          <p:blipFill>
            <a:blip r:embed="rId29" cstate="print"/>
            <a:srcRect/>
            <a:stretch>
              <a:fillRect/>
            </a:stretch>
          </p:blipFill>
          <p:spPr bwMode="auto">
            <a:xfrm>
              <a:off x="6012" y="6355"/>
              <a:ext cx="868" cy="868"/>
            </a:xfrm>
            <a:prstGeom prst="rect">
              <a:avLst/>
            </a:prstGeom>
            <a:noFill/>
            <a:ln w="9525">
              <a:noFill/>
              <a:miter lim="800000"/>
              <a:headEnd/>
              <a:tailEnd/>
            </a:ln>
          </p:spPr>
        </p:pic>
        <p:pic>
          <p:nvPicPr>
            <p:cNvPr id="3215" name="Picture 143"/>
            <p:cNvPicPr>
              <a:picLocks noChangeAspect="1" noChangeArrowheads="1"/>
            </p:cNvPicPr>
            <p:nvPr/>
          </p:nvPicPr>
          <p:blipFill>
            <a:blip r:embed="rId30" cstate="print"/>
            <a:srcRect/>
            <a:stretch>
              <a:fillRect/>
            </a:stretch>
          </p:blipFill>
          <p:spPr bwMode="auto">
            <a:xfrm>
              <a:off x="7932" y="8682"/>
              <a:ext cx="868" cy="868"/>
            </a:xfrm>
            <a:prstGeom prst="rect">
              <a:avLst/>
            </a:prstGeom>
            <a:noFill/>
            <a:ln w="9525">
              <a:noFill/>
              <a:miter lim="800000"/>
              <a:headEnd/>
              <a:tailEnd/>
            </a:ln>
          </p:spPr>
        </p:pic>
        <p:pic>
          <p:nvPicPr>
            <p:cNvPr id="3216" name="Picture 144"/>
            <p:cNvPicPr>
              <a:picLocks noChangeAspect="1" noChangeArrowheads="1"/>
            </p:cNvPicPr>
            <p:nvPr/>
          </p:nvPicPr>
          <p:blipFill>
            <a:blip r:embed="rId30" cstate="print"/>
            <a:srcRect/>
            <a:stretch>
              <a:fillRect/>
            </a:stretch>
          </p:blipFill>
          <p:spPr bwMode="auto">
            <a:xfrm>
              <a:off x="6012" y="8682"/>
              <a:ext cx="868" cy="868"/>
            </a:xfrm>
            <a:prstGeom prst="rect">
              <a:avLst/>
            </a:prstGeom>
            <a:noFill/>
            <a:ln w="9525">
              <a:noFill/>
              <a:miter lim="800000"/>
              <a:headEnd/>
              <a:tailEnd/>
            </a:ln>
          </p:spPr>
        </p:pic>
        <p:sp>
          <p:nvSpPr>
            <p:cNvPr id="3217" name="Rectangle 145"/>
            <p:cNvSpPr>
              <a:spLocks noChangeArrowheads="1"/>
            </p:cNvSpPr>
            <p:nvPr/>
          </p:nvSpPr>
          <p:spPr bwMode="auto">
            <a:xfrm>
              <a:off x="6012" y="7729"/>
              <a:ext cx="868" cy="868"/>
            </a:xfrm>
            <a:prstGeom prst="rect">
              <a:avLst/>
            </a:prstGeom>
            <a:solidFill>
              <a:srgbClr val="E6341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3218" name="AutoShape 146"/>
            <p:cNvSpPr>
              <a:spLocks/>
            </p:cNvSpPr>
            <p:nvPr/>
          </p:nvSpPr>
          <p:spPr bwMode="auto">
            <a:xfrm>
              <a:off x="6098" y="7801"/>
              <a:ext cx="548" cy="718"/>
            </a:xfrm>
            <a:custGeom>
              <a:avLst/>
              <a:gdLst/>
              <a:ahLst/>
              <a:cxnLst>
                <a:cxn ang="0">
                  <a:pos x="73" y="64"/>
                </a:cxn>
                <a:cxn ang="0">
                  <a:pos x="41" y="55"/>
                </a:cxn>
                <a:cxn ang="0">
                  <a:pos x="27" y="67"/>
                </a:cxn>
                <a:cxn ang="0">
                  <a:pos x="78" y="0"/>
                </a:cxn>
                <a:cxn ang="0">
                  <a:pos x="27" y="98"/>
                </a:cxn>
                <a:cxn ang="0">
                  <a:pos x="49" y="78"/>
                </a:cxn>
                <a:cxn ang="0">
                  <a:pos x="50" y="152"/>
                </a:cxn>
                <a:cxn ang="0">
                  <a:pos x="27" y="113"/>
                </a:cxn>
                <a:cxn ang="0">
                  <a:pos x="2" y="151"/>
                </a:cxn>
                <a:cxn ang="0">
                  <a:pos x="41" y="177"/>
                </a:cxn>
                <a:cxn ang="0">
                  <a:pos x="80" y="153"/>
                </a:cxn>
                <a:cxn ang="0">
                  <a:pos x="411" y="465"/>
                </a:cxn>
                <a:cxn ang="0">
                  <a:pos x="283" y="465"/>
                </a:cxn>
                <a:cxn ang="0">
                  <a:pos x="283" y="498"/>
                </a:cxn>
                <a:cxn ang="0">
                  <a:pos x="411" y="465"/>
                </a:cxn>
                <a:cxn ang="0">
                  <a:pos x="410" y="410"/>
                </a:cxn>
                <a:cxn ang="0">
                  <a:pos x="282" y="443"/>
                </a:cxn>
                <a:cxn ang="0">
                  <a:pos x="411" y="443"/>
                </a:cxn>
                <a:cxn ang="0">
                  <a:pos x="547" y="255"/>
                </a:cxn>
                <a:cxn ang="0">
                  <a:pos x="437" y="293"/>
                </a:cxn>
                <a:cxn ang="0">
                  <a:pos x="450" y="325"/>
                </a:cxn>
                <a:cxn ang="0">
                  <a:pos x="420" y="526"/>
                </a:cxn>
                <a:cxn ang="0">
                  <a:pos x="306" y="549"/>
                </a:cxn>
                <a:cxn ang="0">
                  <a:pos x="243" y="453"/>
                </a:cxn>
                <a:cxn ang="0">
                  <a:pos x="306" y="357"/>
                </a:cxn>
                <a:cxn ang="0">
                  <a:pos x="420" y="379"/>
                </a:cxn>
                <a:cxn ang="0">
                  <a:pos x="450" y="325"/>
                </a:cxn>
                <a:cxn ang="0">
                  <a:pos x="393" y="320"/>
                </a:cxn>
                <a:cxn ang="0">
                  <a:pos x="292" y="323"/>
                </a:cxn>
                <a:cxn ang="0">
                  <a:pos x="205" y="453"/>
                </a:cxn>
                <a:cxn ang="0">
                  <a:pos x="280" y="577"/>
                </a:cxn>
                <a:cxn ang="0">
                  <a:pos x="285" y="634"/>
                </a:cxn>
                <a:cxn ang="0">
                  <a:pos x="285" y="675"/>
                </a:cxn>
                <a:cxn ang="0">
                  <a:pos x="329" y="717"/>
                </a:cxn>
                <a:cxn ang="0">
                  <a:pos x="369" y="675"/>
                </a:cxn>
                <a:cxn ang="0">
                  <a:pos x="413" y="635"/>
                </a:cxn>
                <a:cxn ang="0">
                  <a:pos x="369" y="592"/>
                </a:cxn>
                <a:cxn ang="0">
                  <a:pos x="454" y="545"/>
                </a:cxn>
                <a:cxn ang="0">
                  <a:pos x="486" y="431"/>
                </a:cxn>
                <a:cxn ang="0">
                  <a:pos x="462" y="372"/>
                </a:cxn>
                <a:cxn ang="0">
                  <a:pos x="509" y="325"/>
                </a:cxn>
                <a:cxn ang="0">
                  <a:pos x="547" y="366"/>
                </a:cxn>
                <a:cxn ang="0">
                  <a:pos x="548" y="256"/>
                </a:cxn>
              </a:cxnLst>
              <a:rect l="0" t="0" r="r" b="b"/>
              <a:pathLst>
                <a:path w="548" h="718">
                  <a:moveTo>
                    <a:pt x="82" y="94"/>
                  </a:moveTo>
                  <a:lnTo>
                    <a:pt x="80" y="76"/>
                  </a:lnTo>
                  <a:lnTo>
                    <a:pt x="73" y="64"/>
                  </a:lnTo>
                  <a:lnTo>
                    <a:pt x="64" y="57"/>
                  </a:lnTo>
                  <a:lnTo>
                    <a:pt x="52" y="55"/>
                  </a:lnTo>
                  <a:lnTo>
                    <a:pt x="41" y="55"/>
                  </a:lnTo>
                  <a:lnTo>
                    <a:pt x="32" y="59"/>
                  </a:lnTo>
                  <a:lnTo>
                    <a:pt x="28" y="67"/>
                  </a:lnTo>
                  <a:lnTo>
                    <a:pt x="27" y="67"/>
                  </a:lnTo>
                  <a:lnTo>
                    <a:pt x="27" y="24"/>
                  </a:lnTo>
                  <a:lnTo>
                    <a:pt x="78" y="24"/>
                  </a:lnTo>
                  <a:lnTo>
                    <a:pt x="78" y="0"/>
                  </a:lnTo>
                  <a:lnTo>
                    <a:pt x="1" y="0"/>
                  </a:lnTo>
                  <a:lnTo>
                    <a:pt x="1" y="98"/>
                  </a:lnTo>
                  <a:lnTo>
                    <a:pt x="27" y="98"/>
                  </a:lnTo>
                  <a:lnTo>
                    <a:pt x="27" y="84"/>
                  </a:lnTo>
                  <a:lnTo>
                    <a:pt x="32" y="78"/>
                  </a:lnTo>
                  <a:lnTo>
                    <a:pt x="49" y="78"/>
                  </a:lnTo>
                  <a:lnTo>
                    <a:pt x="53" y="85"/>
                  </a:lnTo>
                  <a:lnTo>
                    <a:pt x="53" y="146"/>
                  </a:lnTo>
                  <a:lnTo>
                    <a:pt x="50" y="152"/>
                  </a:lnTo>
                  <a:lnTo>
                    <a:pt x="31" y="152"/>
                  </a:lnTo>
                  <a:lnTo>
                    <a:pt x="27" y="146"/>
                  </a:lnTo>
                  <a:lnTo>
                    <a:pt x="27" y="113"/>
                  </a:lnTo>
                  <a:lnTo>
                    <a:pt x="0" y="113"/>
                  </a:lnTo>
                  <a:lnTo>
                    <a:pt x="0" y="133"/>
                  </a:lnTo>
                  <a:lnTo>
                    <a:pt x="2" y="151"/>
                  </a:lnTo>
                  <a:lnTo>
                    <a:pt x="9" y="165"/>
                  </a:lnTo>
                  <a:lnTo>
                    <a:pt x="22" y="174"/>
                  </a:lnTo>
                  <a:lnTo>
                    <a:pt x="41" y="177"/>
                  </a:lnTo>
                  <a:lnTo>
                    <a:pt x="60" y="174"/>
                  </a:lnTo>
                  <a:lnTo>
                    <a:pt x="73" y="166"/>
                  </a:lnTo>
                  <a:lnTo>
                    <a:pt x="80" y="153"/>
                  </a:lnTo>
                  <a:lnTo>
                    <a:pt x="82" y="137"/>
                  </a:lnTo>
                  <a:lnTo>
                    <a:pt x="82" y="94"/>
                  </a:lnTo>
                  <a:close/>
                  <a:moveTo>
                    <a:pt x="411" y="465"/>
                  </a:moveTo>
                  <a:lnTo>
                    <a:pt x="411" y="465"/>
                  </a:lnTo>
                  <a:lnTo>
                    <a:pt x="410" y="465"/>
                  </a:lnTo>
                  <a:lnTo>
                    <a:pt x="283" y="465"/>
                  </a:lnTo>
                  <a:lnTo>
                    <a:pt x="282" y="465"/>
                  </a:lnTo>
                  <a:lnTo>
                    <a:pt x="282" y="497"/>
                  </a:lnTo>
                  <a:lnTo>
                    <a:pt x="283" y="498"/>
                  </a:lnTo>
                  <a:lnTo>
                    <a:pt x="411" y="498"/>
                  </a:lnTo>
                  <a:lnTo>
                    <a:pt x="411" y="497"/>
                  </a:lnTo>
                  <a:lnTo>
                    <a:pt x="411" y="465"/>
                  </a:lnTo>
                  <a:close/>
                  <a:moveTo>
                    <a:pt x="411" y="411"/>
                  </a:moveTo>
                  <a:lnTo>
                    <a:pt x="411" y="410"/>
                  </a:lnTo>
                  <a:lnTo>
                    <a:pt x="410" y="410"/>
                  </a:lnTo>
                  <a:lnTo>
                    <a:pt x="283" y="410"/>
                  </a:lnTo>
                  <a:lnTo>
                    <a:pt x="282" y="411"/>
                  </a:lnTo>
                  <a:lnTo>
                    <a:pt x="282" y="443"/>
                  </a:lnTo>
                  <a:lnTo>
                    <a:pt x="283" y="443"/>
                  </a:lnTo>
                  <a:lnTo>
                    <a:pt x="411" y="443"/>
                  </a:lnTo>
                  <a:lnTo>
                    <a:pt x="411" y="411"/>
                  </a:lnTo>
                  <a:close/>
                  <a:moveTo>
                    <a:pt x="548" y="256"/>
                  </a:moveTo>
                  <a:lnTo>
                    <a:pt x="547" y="255"/>
                  </a:lnTo>
                  <a:lnTo>
                    <a:pt x="438" y="255"/>
                  </a:lnTo>
                  <a:lnTo>
                    <a:pt x="437" y="256"/>
                  </a:lnTo>
                  <a:lnTo>
                    <a:pt x="437" y="293"/>
                  </a:lnTo>
                  <a:lnTo>
                    <a:pt x="438" y="294"/>
                  </a:lnTo>
                  <a:lnTo>
                    <a:pt x="481" y="294"/>
                  </a:lnTo>
                  <a:lnTo>
                    <a:pt x="450" y="325"/>
                  </a:lnTo>
                  <a:lnTo>
                    <a:pt x="450" y="453"/>
                  </a:lnTo>
                  <a:lnTo>
                    <a:pt x="442" y="493"/>
                  </a:lnTo>
                  <a:lnTo>
                    <a:pt x="420" y="526"/>
                  </a:lnTo>
                  <a:lnTo>
                    <a:pt x="387" y="549"/>
                  </a:lnTo>
                  <a:lnTo>
                    <a:pt x="346" y="557"/>
                  </a:lnTo>
                  <a:lnTo>
                    <a:pt x="306" y="549"/>
                  </a:lnTo>
                  <a:lnTo>
                    <a:pt x="273" y="526"/>
                  </a:lnTo>
                  <a:lnTo>
                    <a:pt x="251" y="493"/>
                  </a:lnTo>
                  <a:lnTo>
                    <a:pt x="243" y="453"/>
                  </a:lnTo>
                  <a:lnTo>
                    <a:pt x="251" y="412"/>
                  </a:lnTo>
                  <a:lnTo>
                    <a:pt x="273" y="379"/>
                  </a:lnTo>
                  <a:lnTo>
                    <a:pt x="306" y="357"/>
                  </a:lnTo>
                  <a:lnTo>
                    <a:pt x="346" y="349"/>
                  </a:lnTo>
                  <a:lnTo>
                    <a:pt x="387" y="357"/>
                  </a:lnTo>
                  <a:lnTo>
                    <a:pt x="420" y="379"/>
                  </a:lnTo>
                  <a:lnTo>
                    <a:pt x="442" y="412"/>
                  </a:lnTo>
                  <a:lnTo>
                    <a:pt x="450" y="453"/>
                  </a:lnTo>
                  <a:lnTo>
                    <a:pt x="450" y="325"/>
                  </a:lnTo>
                  <a:lnTo>
                    <a:pt x="434" y="342"/>
                  </a:lnTo>
                  <a:lnTo>
                    <a:pt x="414" y="329"/>
                  </a:lnTo>
                  <a:lnTo>
                    <a:pt x="393" y="320"/>
                  </a:lnTo>
                  <a:lnTo>
                    <a:pt x="371" y="314"/>
                  </a:lnTo>
                  <a:lnTo>
                    <a:pt x="346" y="312"/>
                  </a:lnTo>
                  <a:lnTo>
                    <a:pt x="292" y="323"/>
                  </a:lnTo>
                  <a:lnTo>
                    <a:pt x="247" y="353"/>
                  </a:lnTo>
                  <a:lnTo>
                    <a:pt x="216" y="398"/>
                  </a:lnTo>
                  <a:lnTo>
                    <a:pt x="205" y="453"/>
                  </a:lnTo>
                  <a:lnTo>
                    <a:pt x="215" y="504"/>
                  </a:lnTo>
                  <a:lnTo>
                    <a:pt x="241" y="546"/>
                  </a:lnTo>
                  <a:lnTo>
                    <a:pt x="280" y="577"/>
                  </a:lnTo>
                  <a:lnTo>
                    <a:pt x="328" y="593"/>
                  </a:lnTo>
                  <a:lnTo>
                    <a:pt x="328" y="634"/>
                  </a:lnTo>
                  <a:lnTo>
                    <a:pt x="285" y="634"/>
                  </a:lnTo>
                  <a:lnTo>
                    <a:pt x="284" y="635"/>
                  </a:lnTo>
                  <a:lnTo>
                    <a:pt x="284" y="675"/>
                  </a:lnTo>
                  <a:lnTo>
                    <a:pt x="285" y="675"/>
                  </a:lnTo>
                  <a:lnTo>
                    <a:pt x="328" y="675"/>
                  </a:lnTo>
                  <a:lnTo>
                    <a:pt x="328" y="717"/>
                  </a:lnTo>
                  <a:lnTo>
                    <a:pt x="329" y="717"/>
                  </a:lnTo>
                  <a:lnTo>
                    <a:pt x="369" y="717"/>
                  </a:lnTo>
                  <a:lnTo>
                    <a:pt x="369" y="675"/>
                  </a:lnTo>
                  <a:lnTo>
                    <a:pt x="413" y="675"/>
                  </a:lnTo>
                  <a:lnTo>
                    <a:pt x="413" y="635"/>
                  </a:lnTo>
                  <a:lnTo>
                    <a:pt x="413" y="634"/>
                  </a:lnTo>
                  <a:lnTo>
                    <a:pt x="369" y="634"/>
                  </a:lnTo>
                  <a:lnTo>
                    <a:pt x="369" y="592"/>
                  </a:lnTo>
                  <a:lnTo>
                    <a:pt x="416" y="576"/>
                  </a:lnTo>
                  <a:lnTo>
                    <a:pt x="439" y="557"/>
                  </a:lnTo>
                  <a:lnTo>
                    <a:pt x="454" y="545"/>
                  </a:lnTo>
                  <a:lnTo>
                    <a:pt x="479" y="503"/>
                  </a:lnTo>
                  <a:lnTo>
                    <a:pt x="488" y="453"/>
                  </a:lnTo>
                  <a:lnTo>
                    <a:pt x="486" y="431"/>
                  </a:lnTo>
                  <a:lnTo>
                    <a:pt x="481" y="410"/>
                  </a:lnTo>
                  <a:lnTo>
                    <a:pt x="473" y="390"/>
                  </a:lnTo>
                  <a:lnTo>
                    <a:pt x="462" y="372"/>
                  </a:lnTo>
                  <a:lnTo>
                    <a:pt x="485" y="349"/>
                  </a:lnTo>
                  <a:lnTo>
                    <a:pt x="492" y="342"/>
                  </a:lnTo>
                  <a:lnTo>
                    <a:pt x="509" y="325"/>
                  </a:lnTo>
                  <a:lnTo>
                    <a:pt x="509" y="365"/>
                  </a:lnTo>
                  <a:lnTo>
                    <a:pt x="510" y="366"/>
                  </a:lnTo>
                  <a:lnTo>
                    <a:pt x="547" y="366"/>
                  </a:lnTo>
                  <a:lnTo>
                    <a:pt x="548" y="365"/>
                  </a:lnTo>
                  <a:lnTo>
                    <a:pt x="548" y="325"/>
                  </a:lnTo>
                  <a:lnTo>
                    <a:pt x="548" y="2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219" name="Freeform 147"/>
            <p:cNvSpPr>
              <a:spLocks/>
            </p:cNvSpPr>
            <p:nvPr/>
          </p:nvSpPr>
          <p:spPr bwMode="auto">
            <a:xfrm>
              <a:off x="6267" y="7800"/>
              <a:ext cx="34" cy="74"/>
            </a:xfrm>
            <a:custGeom>
              <a:avLst/>
              <a:gdLst/>
              <a:ahLst/>
              <a:cxnLst>
                <a:cxn ang="0">
                  <a:pos x="18" y="43"/>
                </a:cxn>
                <a:cxn ang="0">
                  <a:pos x="23" y="43"/>
                </a:cxn>
                <a:cxn ang="0">
                  <a:pos x="23" y="56"/>
                </a:cxn>
                <a:cxn ang="0">
                  <a:pos x="23" y="61"/>
                </a:cxn>
                <a:cxn ang="0">
                  <a:pos x="21" y="63"/>
                </a:cxn>
                <a:cxn ang="0">
                  <a:pos x="17" y="63"/>
                </a:cxn>
                <a:cxn ang="0">
                  <a:pos x="14" y="63"/>
                </a:cxn>
                <a:cxn ang="0">
                  <a:pos x="11" y="61"/>
                </a:cxn>
                <a:cxn ang="0">
                  <a:pos x="11" y="56"/>
                </a:cxn>
                <a:cxn ang="0">
                  <a:pos x="11" y="17"/>
                </a:cxn>
                <a:cxn ang="0">
                  <a:pos x="11" y="12"/>
                </a:cxn>
                <a:cxn ang="0">
                  <a:pos x="14" y="10"/>
                </a:cxn>
                <a:cxn ang="0">
                  <a:pos x="17" y="10"/>
                </a:cxn>
                <a:cxn ang="0">
                  <a:pos x="21" y="10"/>
                </a:cxn>
                <a:cxn ang="0">
                  <a:pos x="23" y="12"/>
                </a:cxn>
                <a:cxn ang="0">
                  <a:pos x="23" y="17"/>
                </a:cxn>
                <a:cxn ang="0">
                  <a:pos x="23" y="25"/>
                </a:cxn>
                <a:cxn ang="0">
                  <a:pos x="34" y="25"/>
                </a:cxn>
                <a:cxn ang="0">
                  <a:pos x="34" y="18"/>
                </a:cxn>
                <a:cxn ang="0">
                  <a:pos x="34" y="6"/>
                </a:cxn>
                <a:cxn ang="0">
                  <a:pos x="28" y="0"/>
                </a:cxn>
                <a:cxn ang="0">
                  <a:pos x="17" y="0"/>
                </a:cxn>
                <a:cxn ang="0">
                  <a:pos x="6" y="0"/>
                </a:cxn>
                <a:cxn ang="0">
                  <a:pos x="0" y="6"/>
                </a:cxn>
                <a:cxn ang="0">
                  <a:pos x="0" y="18"/>
                </a:cxn>
                <a:cxn ang="0">
                  <a:pos x="0" y="55"/>
                </a:cxn>
                <a:cxn ang="0">
                  <a:pos x="0" y="66"/>
                </a:cxn>
                <a:cxn ang="0">
                  <a:pos x="6" y="73"/>
                </a:cxn>
                <a:cxn ang="0">
                  <a:pos x="17" y="73"/>
                </a:cxn>
                <a:cxn ang="0">
                  <a:pos x="28" y="73"/>
                </a:cxn>
                <a:cxn ang="0">
                  <a:pos x="34" y="66"/>
                </a:cxn>
                <a:cxn ang="0">
                  <a:pos x="34" y="55"/>
                </a:cxn>
                <a:cxn ang="0">
                  <a:pos x="34" y="32"/>
                </a:cxn>
                <a:cxn ang="0">
                  <a:pos x="18" y="32"/>
                </a:cxn>
                <a:cxn ang="0">
                  <a:pos x="18" y="43"/>
                </a:cxn>
              </a:cxnLst>
              <a:rect l="0" t="0" r="r" b="b"/>
              <a:pathLst>
                <a:path w="34" h="74">
                  <a:moveTo>
                    <a:pt x="18" y="43"/>
                  </a:moveTo>
                  <a:lnTo>
                    <a:pt x="23" y="43"/>
                  </a:lnTo>
                  <a:lnTo>
                    <a:pt x="23" y="56"/>
                  </a:lnTo>
                  <a:lnTo>
                    <a:pt x="23" y="61"/>
                  </a:lnTo>
                  <a:lnTo>
                    <a:pt x="21" y="63"/>
                  </a:lnTo>
                  <a:lnTo>
                    <a:pt x="17" y="63"/>
                  </a:lnTo>
                  <a:lnTo>
                    <a:pt x="14" y="63"/>
                  </a:lnTo>
                  <a:lnTo>
                    <a:pt x="11" y="61"/>
                  </a:lnTo>
                  <a:lnTo>
                    <a:pt x="11" y="56"/>
                  </a:lnTo>
                  <a:lnTo>
                    <a:pt x="11" y="17"/>
                  </a:lnTo>
                  <a:lnTo>
                    <a:pt x="11" y="12"/>
                  </a:lnTo>
                  <a:lnTo>
                    <a:pt x="14" y="10"/>
                  </a:lnTo>
                  <a:lnTo>
                    <a:pt x="17" y="10"/>
                  </a:lnTo>
                  <a:lnTo>
                    <a:pt x="21" y="10"/>
                  </a:lnTo>
                  <a:lnTo>
                    <a:pt x="23" y="12"/>
                  </a:lnTo>
                  <a:lnTo>
                    <a:pt x="23" y="17"/>
                  </a:lnTo>
                  <a:lnTo>
                    <a:pt x="23" y="25"/>
                  </a:lnTo>
                  <a:lnTo>
                    <a:pt x="34" y="25"/>
                  </a:lnTo>
                  <a:lnTo>
                    <a:pt x="34" y="18"/>
                  </a:lnTo>
                  <a:lnTo>
                    <a:pt x="34" y="6"/>
                  </a:lnTo>
                  <a:lnTo>
                    <a:pt x="28" y="0"/>
                  </a:lnTo>
                  <a:lnTo>
                    <a:pt x="17" y="0"/>
                  </a:lnTo>
                  <a:lnTo>
                    <a:pt x="6" y="0"/>
                  </a:lnTo>
                  <a:lnTo>
                    <a:pt x="0" y="6"/>
                  </a:lnTo>
                  <a:lnTo>
                    <a:pt x="0" y="18"/>
                  </a:lnTo>
                  <a:lnTo>
                    <a:pt x="0" y="55"/>
                  </a:lnTo>
                  <a:lnTo>
                    <a:pt x="0" y="66"/>
                  </a:lnTo>
                  <a:lnTo>
                    <a:pt x="6" y="73"/>
                  </a:lnTo>
                  <a:lnTo>
                    <a:pt x="17" y="73"/>
                  </a:lnTo>
                  <a:lnTo>
                    <a:pt x="28" y="73"/>
                  </a:lnTo>
                  <a:lnTo>
                    <a:pt x="34" y="66"/>
                  </a:lnTo>
                  <a:lnTo>
                    <a:pt x="34" y="55"/>
                  </a:lnTo>
                  <a:lnTo>
                    <a:pt x="34" y="32"/>
                  </a:lnTo>
                  <a:lnTo>
                    <a:pt x="18" y="32"/>
                  </a:lnTo>
                  <a:lnTo>
                    <a:pt x="18" y="43"/>
                  </a:lnTo>
                  <a:close/>
                </a:path>
              </a:pathLst>
            </a:custGeom>
            <a:noFill/>
            <a:ln w="127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220" name="Freeform 148"/>
            <p:cNvSpPr>
              <a:spLocks/>
            </p:cNvSpPr>
            <p:nvPr/>
          </p:nvSpPr>
          <p:spPr bwMode="auto">
            <a:xfrm>
              <a:off x="6309" y="7801"/>
              <a:ext cx="31" cy="72"/>
            </a:xfrm>
            <a:custGeom>
              <a:avLst/>
              <a:gdLst/>
              <a:ahLst/>
              <a:cxnLst>
                <a:cxn ang="0">
                  <a:pos x="12" y="10"/>
                </a:cxn>
                <a:cxn ang="0">
                  <a:pos x="31" y="10"/>
                </a:cxn>
                <a:cxn ang="0">
                  <a:pos x="31" y="0"/>
                </a:cxn>
                <a:cxn ang="0">
                  <a:pos x="0" y="0"/>
                </a:cxn>
                <a:cxn ang="0">
                  <a:pos x="0" y="71"/>
                </a:cxn>
                <a:cxn ang="0">
                  <a:pos x="31" y="71"/>
                </a:cxn>
                <a:cxn ang="0">
                  <a:pos x="31" y="61"/>
                </a:cxn>
                <a:cxn ang="0">
                  <a:pos x="12" y="61"/>
                </a:cxn>
                <a:cxn ang="0">
                  <a:pos x="12" y="40"/>
                </a:cxn>
                <a:cxn ang="0">
                  <a:pos x="27" y="40"/>
                </a:cxn>
                <a:cxn ang="0">
                  <a:pos x="27" y="30"/>
                </a:cxn>
                <a:cxn ang="0">
                  <a:pos x="12" y="30"/>
                </a:cxn>
                <a:cxn ang="0">
                  <a:pos x="12" y="10"/>
                </a:cxn>
              </a:cxnLst>
              <a:rect l="0" t="0" r="r" b="b"/>
              <a:pathLst>
                <a:path w="31" h="72">
                  <a:moveTo>
                    <a:pt x="12" y="10"/>
                  </a:moveTo>
                  <a:lnTo>
                    <a:pt x="31" y="10"/>
                  </a:lnTo>
                  <a:lnTo>
                    <a:pt x="31" y="0"/>
                  </a:lnTo>
                  <a:lnTo>
                    <a:pt x="0" y="0"/>
                  </a:lnTo>
                  <a:lnTo>
                    <a:pt x="0" y="71"/>
                  </a:lnTo>
                  <a:lnTo>
                    <a:pt x="31" y="71"/>
                  </a:lnTo>
                  <a:lnTo>
                    <a:pt x="31" y="61"/>
                  </a:lnTo>
                  <a:lnTo>
                    <a:pt x="12" y="61"/>
                  </a:lnTo>
                  <a:lnTo>
                    <a:pt x="12" y="40"/>
                  </a:lnTo>
                  <a:lnTo>
                    <a:pt x="27" y="40"/>
                  </a:lnTo>
                  <a:lnTo>
                    <a:pt x="27" y="30"/>
                  </a:lnTo>
                  <a:lnTo>
                    <a:pt x="12" y="30"/>
                  </a:lnTo>
                  <a:lnTo>
                    <a:pt x="12" y="10"/>
                  </a:lnTo>
                  <a:close/>
                </a:path>
              </a:pathLst>
            </a:custGeom>
            <a:noFill/>
            <a:ln w="127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221" name="Freeform 149"/>
            <p:cNvSpPr>
              <a:spLocks/>
            </p:cNvSpPr>
            <p:nvPr/>
          </p:nvSpPr>
          <p:spPr bwMode="auto">
            <a:xfrm>
              <a:off x="6348" y="7801"/>
              <a:ext cx="36" cy="72"/>
            </a:xfrm>
            <a:custGeom>
              <a:avLst/>
              <a:gdLst/>
              <a:ahLst/>
              <a:cxnLst>
                <a:cxn ang="0">
                  <a:pos x="25" y="71"/>
                </a:cxn>
                <a:cxn ang="0">
                  <a:pos x="36" y="71"/>
                </a:cxn>
                <a:cxn ang="0">
                  <a:pos x="36" y="0"/>
                </a:cxn>
                <a:cxn ang="0">
                  <a:pos x="26" y="0"/>
                </a:cxn>
                <a:cxn ang="0">
                  <a:pos x="26" y="42"/>
                </a:cxn>
                <a:cxn ang="0">
                  <a:pos x="15" y="0"/>
                </a:cxn>
                <a:cxn ang="0">
                  <a:pos x="0" y="0"/>
                </a:cxn>
                <a:cxn ang="0">
                  <a:pos x="0" y="71"/>
                </a:cxn>
                <a:cxn ang="0">
                  <a:pos x="11" y="71"/>
                </a:cxn>
                <a:cxn ang="0">
                  <a:pos x="11" y="19"/>
                </a:cxn>
                <a:cxn ang="0">
                  <a:pos x="25" y="71"/>
                </a:cxn>
              </a:cxnLst>
              <a:rect l="0" t="0" r="r" b="b"/>
              <a:pathLst>
                <a:path w="36" h="72">
                  <a:moveTo>
                    <a:pt x="25" y="71"/>
                  </a:moveTo>
                  <a:lnTo>
                    <a:pt x="36" y="71"/>
                  </a:lnTo>
                  <a:lnTo>
                    <a:pt x="36" y="0"/>
                  </a:lnTo>
                  <a:lnTo>
                    <a:pt x="26" y="0"/>
                  </a:lnTo>
                  <a:lnTo>
                    <a:pt x="26" y="42"/>
                  </a:lnTo>
                  <a:lnTo>
                    <a:pt x="15" y="0"/>
                  </a:lnTo>
                  <a:lnTo>
                    <a:pt x="0" y="0"/>
                  </a:lnTo>
                  <a:lnTo>
                    <a:pt x="0" y="71"/>
                  </a:lnTo>
                  <a:lnTo>
                    <a:pt x="11" y="71"/>
                  </a:lnTo>
                  <a:lnTo>
                    <a:pt x="11" y="19"/>
                  </a:lnTo>
                  <a:lnTo>
                    <a:pt x="25" y="71"/>
                  </a:lnTo>
                  <a:close/>
                </a:path>
              </a:pathLst>
            </a:custGeom>
            <a:noFill/>
            <a:ln w="127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222" name="AutoShape 150"/>
            <p:cNvSpPr>
              <a:spLocks/>
            </p:cNvSpPr>
            <p:nvPr/>
          </p:nvSpPr>
          <p:spPr bwMode="auto">
            <a:xfrm>
              <a:off x="6393" y="7801"/>
              <a:ext cx="35" cy="72"/>
            </a:xfrm>
            <a:custGeom>
              <a:avLst/>
              <a:gdLst/>
              <a:ahLst/>
              <a:cxnLst>
                <a:cxn ang="0">
                  <a:pos x="0" y="71"/>
                </a:cxn>
                <a:cxn ang="0">
                  <a:pos x="18" y="71"/>
                </a:cxn>
                <a:cxn ang="0">
                  <a:pos x="29" y="71"/>
                </a:cxn>
                <a:cxn ang="0">
                  <a:pos x="35" y="65"/>
                </a:cxn>
                <a:cxn ang="0">
                  <a:pos x="35" y="53"/>
                </a:cxn>
                <a:cxn ang="0">
                  <a:pos x="35" y="17"/>
                </a:cxn>
                <a:cxn ang="0">
                  <a:pos x="35" y="6"/>
                </a:cxn>
                <a:cxn ang="0">
                  <a:pos x="29" y="0"/>
                </a:cxn>
                <a:cxn ang="0">
                  <a:pos x="18" y="0"/>
                </a:cxn>
                <a:cxn ang="0">
                  <a:pos x="0" y="0"/>
                </a:cxn>
                <a:cxn ang="0">
                  <a:pos x="0" y="71"/>
                </a:cxn>
                <a:cxn ang="0">
                  <a:pos x="18" y="10"/>
                </a:cxn>
                <a:cxn ang="0">
                  <a:pos x="22" y="10"/>
                </a:cxn>
                <a:cxn ang="0">
                  <a:pos x="24" y="12"/>
                </a:cxn>
                <a:cxn ang="0">
                  <a:pos x="24" y="17"/>
                </a:cxn>
                <a:cxn ang="0">
                  <a:pos x="24" y="54"/>
                </a:cxn>
                <a:cxn ang="0">
                  <a:pos x="24" y="59"/>
                </a:cxn>
                <a:cxn ang="0">
                  <a:pos x="22" y="61"/>
                </a:cxn>
                <a:cxn ang="0">
                  <a:pos x="18" y="61"/>
                </a:cxn>
                <a:cxn ang="0">
                  <a:pos x="12" y="61"/>
                </a:cxn>
                <a:cxn ang="0">
                  <a:pos x="12" y="10"/>
                </a:cxn>
                <a:cxn ang="0">
                  <a:pos x="18" y="10"/>
                </a:cxn>
              </a:cxnLst>
              <a:rect l="0" t="0" r="r" b="b"/>
              <a:pathLst>
                <a:path w="35" h="72">
                  <a:moveTo>
                    <a:pt x="0" y="71"/>
                  </a:moveTo>
                  <a:lnTo>
                    <a:pt x="18" y="71"/>
                  </a:lnTo>
                  <a:lnTo>
                    <a:pt x="29" y="71"/>
                  </a:lnTo>
                  <a:lnTo>
                    <a:pt x="35" y="65"/>
                  </a:lnTo>
                  <a:lnTo>
                    <a:pt x="35" y="53"/>
                  </a:lnTo>
                  <a:lnTo>
                    <a:pt x="35" y="17"/>
                  </a:lnTo>
                  <a:lnTo>
                    <a:pt x="35" y="6"/>
                  </a:lnTo>
                  <a:lnTo>
                    <a:pt x="29" y="0"/>
                  </a:lnTo>
                  <a:lnTo>
                    <a:pt x="18" y="0"/>
                  </a:lnTo>
                  <a:lnTo>
                    <a:pt x="0" y="0"/>
                  </a:lnTo>
                  <a:lnTo>
                    <a:pt x="0" y="71"/>
                  </a:lnTo>
                  <a:close/>
                  <a:moveTo>
                    <a:pt x="18" y="10"/>
                  </a:moveTo>
                  <a:lnTo>
                    <a:pt x="22" y="10"/>
                  </a:lnTo>
                  <a:lnTo>
                    <a:pt x="24" y="12"/>
                  </a:lnTo>
                  <a:lnTo>
                    <a:pt x="24" y="17"/>
                  </a:lnTo>
                  <a:lnTo>
                    <a:pt x="24" y="54"/>
                  </a:lnTo>
                  <a:lnTo>
                    <a:pt x="24" y="59"/>
                  </a:lnTo>
                  <a:lnTo>
                    <a:pt x="22" y="61"/>
                  </a:lnTo>
                  <a:lnTo>
                    <a:pt x="18" y="61"/>
                  </a:lnTo>
                  <a:lnTo>
                    <a:pt x="12" y="61"/>
                  </a:lnTo>
                  <a:lnTo>
                    <a:pt x="12" y="10"/>
                  </a:lnTo>
                  <a:lnTo>
                    <a:pt x="18" y="10"/>
                  </a:lnTo>
                  <a:close/>
                </a:path>
              </a:pathLst>
            </a:custGeom>
            <a:no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223" name="Freeform 151"/>
            <p:cNvSpPr>
              <a:spLocks/>
            </p:cNvSpPr>
            <p:nvPr/>
          </p:nvSpPr>
          <p:spPr bwMode="auto">
            <a:xfrm>
              <a:off x="6436" y="7801"/>
              <a:ext cx="31" cy="72"/>
            </a:xfrm>
            <a:custGeom>
              <a:avLst/>
              <a:gdLst/>
              <a:ahLst/>
              <a:cxnLst>
                <a:cxn ang="0">
                  <a:pos x="11" y="10"/>
                </a:cxn>
                <a:cxn ang="0">
                  <a:pos x="30" y="10"/>
                </a:cxn>
                <a:cxn ang="0">
                  <a:pos x="30" y="0"/>
                </a:cxn>
                <a:cxn ang="0">
                  <a:pos x="0" y="0"/>
                </a:cxn>
                <a:cxn ang="0">
                  <a:pos x="0" y="71"/>
                </a:cxn>
                <a:cxn ang="0">
                  <a:pos x="30" y="71"/>
                </a:cxn>
                <a:cxn ang="0">
                  <a:pos x="30" y="61"/>
                </a:cxn>
                <a:cxn ang="0">
                  <a:pos x="11" y="61"/>
                </a:cxn>
                <a:cxn ang="0">
                  <a:pos x="11" y="40"/>
                </a:cxn>
                <a:cxn ang="0">
                  <a:pos x="26" y="40"/>
                </a:cxn>
                <a:cxn ang="0">
                  <a:pos x="26" y="30"/>
                </a:cxn>
                <a:cxn ang="0">
                  <a:pos x="11" y="30"/>
                </a:cxn>
                <a:cxn ang="0">
                  <a:pos x="11" y="10"/>
                </a:cxn>
              </a:cxnLst>
              <a:rect l="0" t="0" r="r" b="b"/>
              <a:pathLst>
                <a:path w="31" h="72">
                  <a:moveTo>
                    <a:pt x="11" y="10"/>
                  </a:moveTo>
                  <a:lnTo>
                    <a:pt x="30" y="10"/>
                  </a:lnTo>
                  <a:lnTo>
                    <a:pt x="30" y="0"/>
                  </a:lnTo>
                  <a:lnTo>
                    <a:pt x="0" y="0"/>
                  </a:lnTo>
                  <a:lnTo>
                    <a:pt x="0" y="71"/>
                  </a:lnTo>
                  <a:lnTo>
                    <a:pt x="30" y="71"/>
                  </a:lnTo>
                  <a:lnTo>
                    <a:pt x="30" y="61"/>
                  </a:lnTo>
                  <a:lnTo>
                    <a:pt x="11" y="61"/>
                  </a:lnTo>
                  <a:lnTo>
                    <a:pt x="11" y="40"/>
                  </a:lnTo>
                  <a:lnTo>
                    <a:pt x="26" y="40"/>
                  </a:lnTo>
                  <a:lnTo>
                    <a:pt x="26" y="30"/>
                  </a:lnTo>
                  <a:lnTo>
                    <a:pt x="11" y="30"/>
                  </a:lnTo>
                  <a:lnTo>
                    <a:pt x="11" y="10"/>
                  </a:lnTo>
                  <a:close/>
                </a:path>
              </a:pathLst>
            </a:custGeom>
            <a:noFill/>
            <a:ln w="127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224" name="AutoShape 152"/>
            <p:cNvSpPr>
              <a:spLocks/>
            </p:cNvSpPr>
            <p:nvPr/>
          </p:nvSpPr>
          <p:spPr bwMode="auto">
            <a:xfrm>
              <a:off x="6475" y="7801"/>
              <a:ext cx="35" cy="72"/>
            </a:xfrm>
            <a:custGeom>
              <a:avLst/>
              <a:gdLst/>
              <a:ahLst/>
              <a:cxnLst>
                <a:cxn ang="0">
                  <a:pos x="35" y="71"/>
                </a:cxn>
                <a:cxn ang="0">
                  <a:pos x="34" y="68"/>
                </a:cxn>
                <a:cxn ang="0">
                  <a:pos x="34" y="66"/>
                </a:cxn>
                <a:cxn ang="0">
                  <a:pos x="34" y="62"/>
                </a:cxn>
                <a:cxn ang="0">
                  <a:pos x="34" y="51"/>
                </a:cxn>
                <a:cxn ang="0">
                  <a:pos x="34" y="44"/>
                </a:cxn>
                <a:cxn ang="0">
                  <a:pos x="32" y="39"/>
                </a:cxn>
                <a:cxn ang="0">
                  <a:pos x="26" y="36"/>
                </a:cxn>
                <a:cxn ang="0">
                  <a:pos x="31" y="34"/>
                </a:cxn>
                <a:cxn ang="0">
                  <a:pos x="33" y="29"/>
                </a:cxn>
                <a:cxn ang="0">
                  <a:pos x="33" y="22"/>
                </a:cxn>
                <a:cxn ang="0">
                  <a:pos x="33" y="16"/>
                </a:cxn>
                <a:cxn ang="0">
                  <a:pos x="33" y="5"/>
                </a:cxn>
                <a:cxn ang="0">
                  <a:pos x="28" y="0"/>
                </a:cxn>
                <a:cxn ang="0">
                  <a:pos x="17" y="0"/>
                </a:cxn>
                <a:cxn ang="0">
                  <a:pos x="0" y="0"/>
                </a:cxn>
                <a:cxn ang="0">
                  <a:pos x="0" y="71"/>
                </a:cxn>
                <a:cxn ang="0">
                  <a:pos x="11" y="71"/>
                </a:cxn>
                <a:cxn ang="0">
                  <a:pos x="11" y="42"/>
                </a:cxn>
                <a:cxn ang="0">
                  <a:pos x="15" y="42"/>
                </a:cxn>
                <a:cxn ang="0">
                  <a:pos x="20" y="42"/>
                </a:cxn>
                <a:cxn ang="0">
                  <a:pos x="22" y="44"/>
                </a:cxn>
                <a:cxn ang="0">
                  <a:pos x="22" y="51"/>
                </a:cxn>
                <a:cxn ang="0">
                  <a:pos x="22" y="62"/>
                </a:cxn>
                <a:cxn ang="0">
                  <a:pos x="22" y="68"/>
                </a:cxn>
                <a:cxn ang="0">
                  <a:pos x="23" y="69"/>
                </a:cxn>
                <a:cxn ang="0">
                  <a:pos x="23" y="71"/>
                </a:cxn>
                <a:cxn ang="0">
                  <a:pos x="35" y="71"/>
                </a:cxn>
                <a:cxn ang="0">
                  <a:pos x="16" y="10"/>
                </a:cxn>
                <a:cxn ang="0">
                  <a:pos x="20" y="10"/>
                </a:cxn>
                <a:cxn ang="0">
                  <a:pos x="22" y="12"/>
                </a:cxn>
                <a:cxn ang="0">
                  <a:pos x="22" y="17"/>
                </a:cxn>
                <a:cxn ang="0">
                  <a:pos x="22" y="24"/>
                </a:cxn>
                <a:cxn ang="0">
                  <a:pos x="22" y="30"/>
                </a:cxn>
                <a:cxn ang="0">
                  <a:pos x="20" y="32"/>
                </a:cxn>
                <a:cxn ang="0">
                  <a:pos x="15" y="32"/>
                </a:cxn>
                <a:cxn ang="0">
                  <a:pos x="11" y="32"/>
                </a:cxn>
                <a:cxn ang="0">
                  <a:pos x="11" y="10"/>
                </a:cxn>
                <a:cxn ang="0">
                  <a:pos x="16" y="10"/>
                </a:cxn>
              </a:cxnLst>
              <a:rect l="0" t="0" r="r" b="b"/>
              <a:pathLst>
                <a:path w="35" h="72">
                  <a:moveTo>
                    <a:pt x="35" y="71"/>
                  </a:moveTo>
                  <a:lnTo>
                    <a:pt x="34" y="68"/>
                  </a:lnTo>
                  <a:lnTo>
                    <a:pt x="34" y="66"/>
                  </a:lnTo>
                  <a:lnTo>
                    <a:pt x="34" y="62"/>
                  </a:lnTo>
                  <a:lnTo>
                    <a:pt x="34" y="51"/>
                  </a:lnTo>
                  <a:lnTo>
                    <a:pt x="34" y="44"/>
                  </a:lnTo>
                  <a:lnTo>
                    <a:pt x="32" y="39"/>
                  </a:lnTo>
                  <a:lnTo>
                    <a:pt x="26" y="36"/>
                  </a:lnTo>
                  <a:lnTo>
                    <a:pt x="31" y="34"/>
                  </a:lnTo>
                  <a:lnTo>
                    <a:pt x="33" y="29"/>
                  </a:lnTo>
                  <a:lnTo>
                    <a:pt x="33" y="22"/>
                  </a:lnTo>
                  <a:lnTo>
                    <a:pt x="33" y="16"/>
                  </a:lnTo>
                  <a:lnTo>
                    <a:pt x="33" y="5"/>
                  </a:lnTo>
                  <a:lnTo>
                    <a:pt x="28" y="0"/>
                  </a:lnTo>
                  <a:lnTo>
                    <a:pt x="17" y="0"/>
                  </a:lnTo>
                  <a:lnTo>
                    <a:pt x="0" y="0"/>
                  </a:lnTo>
                  <a:lnTo>
                    <a:pt x="0" y="71"/>
                  </a:lnTo>
                  <a:lnTo>
                    <a:pt x="11" y="71"/>
                  </a:lnTo>
                  <a:lnTo>
                    <a:pt x="11" y="42"/>
                  </a:lnTo>
                  <a:lnTo>
                    <a:pt x="15" y="42"/>
                  </a:lnTo>
                  <a:lnTo>
                    <a:pt x="20" y="42"/>
                  </a:lnTo>
                  <a:lnTo>
                    <a:pt x="22" y="44"/>
                  </a:lnTo>
                  <a:lnTo>
                    <a:pt x="22" y="51"/>
                  </a:lnTo>
                  <a:lnTo>
                    <a:pt x="22" y="62"/>
                  </a:lnTo>
                  <a:lnTo>
                    <a:pt x="22" y="68"/>
                  </a:lnTo>
                  <a:lnTo>
                    <a:pt x="23" y="69"/>
                  </a:lnTo>
                  <a:lnTo>
                    <a:pt x="23" y="71"/>
                  </a:lnTo>
                  <a:lnTo>
                    <a:pt x="35" y="71"/>
                  </a:lnTo>
                  <a:close/>
                  <a:moveTo>
                    <a:pt x="16" y="10"/>
                  </a:moveTo>
                  <a:lnTo>
                    <a:pt x="20" y="10"/>
                  </a:lnTo>
                  <a:lnTo>
                    <a:pt x="22" y="12"/>
                  </a:lnTo>
                  <a:lnTo>
                    <a:pt x="22" y="17"/>
                  </a:lnTo>
                  <a:lnTo>
                    <a:pt x="22" y="24"/>
                  </a:lnTo>
                  <a:lnTo>
                    <a:pt x="22" y="30"/>
                  </a:lnTo>
                  <a:lnTo>
                    <a:pt x="20" y="32"/>
                  </a:lnTo>
                  <a:lnTo>
                    <a:pt x="15" y="32"/>
                  </a:lnTo>
                  <a:lnTo>
                    <a:pt x="11" y="32"/>
                  </a:lnTo>
                  <a:lnTo>
                    <a:pt x="11" y="10"/>
                  </a:lnTo>
                  <a:lnTo>
                    <a:pt x="16" y="10"/>
                  </a:lnTo>
                  <a:close/>
                </a:path>
              </a:pathLst>
            </a:custGeom>
            <a:no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225" name="Freeform 153"/>
            <p:cNvSpPr>
              <a:spLocks/>
            </p:cNvSpPr>
            <p:nvPr/>
          </p:nvSpPr>
          <p:spPr bwMode="auto">
            <a:xfrm>
              <a:off x="6268" y="7903"/>
              <a:ext cx="31" cy="72"/>
            </a:xfrm>
            <a:custGeom>
              <a:avLst/>
              <a:gdLst/>
              <a:ahLst/>
              <a:cxnLst>
                <a:cxn ang="0">
                  <a:pos x="11" y="10"/>
                </a:cxn>
                <a:cxn ang="0">
                  <a:pos x="31" y="10"/>
                </a:cxn>
                <a:cxn ang="0">
                  <a:pos x="31" y="0"/>
                </a:cxn>
                <a:cxn ang="0">
                  <a:pos x="0" y="0"/>
                </a:cxn>
                <a:cxn ang="0">
                  <a:pos x="0" y="71"/>
                </a:cxn>
                <a:cxn ang="0">
                  <a:pos x="31" y="71"/>
                </a:cxn>
                <a:cxn ang="0">
                  <a:pos x="31" y="61"/>
                </a:cxn>
                <a:cxn ang="0">
                  <a:pos x="11" y="61"/>
                </a:cxn>
                <a:cxn ang="0">
                  <a:pos x="11" y="40"/>
                </a:cxn>
                <a:cxn ang="0">
                  <a:pos x="27" y="40"/>
                </a:cxn>
                <a:cxn ang="0">
                  <a:pos x="27" y="30"/>
                </a:cxn>
                <a:cxn ang="0">
                  <a:pos x="11" y="30"/>
                </a:cxn>
                <a:cxn ang="0">
                  <a:pos x="11" y="10"/>
                </a:cxn>
              </a:cxnLst>
              <a:rect l="0" t="0" r="r" b="b"/>
              <a:pathLst>
                <a:path w="31" h="72">
                  <a:moveTo>
                    <a:pt x="11" y="10"/>
                  </a:moveTo>
                  <a:lnTo>
                    <a:pt x="31" y="10"/>
                  </a:lnTo>
                  <a:lnTo>
                    <a:pt x="31" y="0"/>
                  </a:lnTo>
                  <a:lnTo>
                    <a:pt x="0" y="0"/>
                  </a:lnTo>
                  <a:lnTo>
                    <a:pt x="0" y="71"/>
                  </a:lnTo>
                  <a:lnTo>
                    <a:pt x="31" y="71"/>
                  </a:lnTo>
                  <a:lnTo>
                    <a:pt x="31" y="61"/>
                  </a:lnTo>
                  <a:lnTo>
                    <a:pt x="11" y="61"/>
                  </a:lnTo>
                  <a:lnTo>
                    <a:pt x="11" y="40"/>
                  </a:lnTo>
                  <a:lnTo>
                    <a:pt x="27" y="40"/>
                  </a:lnTo>
                  <a:lnTo>
                    <a:pt x="27" y="30"/>
                  </a:lnTo>
                  <a:lnTo>
                    <a:pt x="11" y="30"/>
                  </a:lnTo>
                  <a:lnTo>
                    <a:pt x="11" y="10"/>
                  </a:lnTo>
                  <a:close/>
                </a:path>
              </a:pathLst>
            </a:custGeom>
            <a:noFill/>
            <a:ln w="127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226" name="AutoShape 154"/>
            <p:cNvSpPr>
              <a:spLocks/>
            </p:cNvSpPr>
            <p:nvPr/>
          </p:nvSpPr>
          <p:spPr bwMode="auto">
            <a:xfrm>
              <a:off x="6306" y="7902"/>
              <a:ext cx="37" cy="77"/>
            </a:xfrm>
            <a:custGeom>
              <a:avLst/>
              <a:gdLst/>
              <a:ahLst/>
              <a:cxnLst>
                <a:cxn ang="0">
                  <a:pos x="0" y="55"/>
                </a:cxn>
                <a:cxn ang="0">
                  <a:pos x="0" y="66"/>
                </a:cxn>
                <a:cxn ang="0">
                  <a:pos x="6" y="73"/>
                </a:cxn>
                <a:cxn ang="0">
                  <a:pos x="17" y="73"/>
                </a:cxn>
                <a:cxn ang="0">
                  <a:pos x="20" y="73"/>
                </a:cxn>
                <a:cxn ang="0">
                  <a:pos x="22" y="72"/>
                </a:cxn>
                <a:cxn ang="0">
                  <a:pos x="24" y="72"/>
                </a:cxn>
                <a:cxn ang="0">
                  <a:pos x="26" y="75"/>
                </a:cxn>
                <a:cxn ang="0">
                  <a:pos x="29" y="76"/>
                </a:cxn>
                <a:cxn ang="0">
                  <a:pos x="34" y="76"/>
                </a:cxn>
                <a:cxn ang="0">
                  <a:pos x="36" y="76"/>
                </a:cxn>
                <a:cxn ang="0">
                  <a:pos x="36" y="66"/>
                </a:cxn>
                <a:cxn ang="0">
                  <a:pos x="35" y="66"/>
                </a:cxn>
                <a:cxn ang="0">
                  <a:pos x="33" y="66"/>
                </a:cxn>
                <a:cxn ang="0">
                  <a:pos x="32" y="66"/>
                </a:cxn>
                <a:cxn ang="0">
                  <a:pos x="31" y="65"/>
                </a:cxn>
                <a:cxn ang="0">
                  <a:pos x="33" y="62"/>
                </a:cxn>
                <a:cxn ang="0">
                  <a:pos x="34" y="59"/>
                </a:cxn>
                <a:cxn ang="0">
                  <a:pos x="34" y="55"/>
                </a:cxn>
                <a:cxn ang="0">
                  <a:pos x="34" y="18"/>
                </a:cxn>
                <a:cxn ang="0">
                  <a:pos x="34" y="6"/>
                </a:cxn>
                <a:cxn ang="0">
                  <a:pos x="28" y="0"/>
                </a:cxn>
                <a:cxn ang="0">
                  <a:pos x="17" y="0"/>
                </a:cxn>
                <a:cxn ang="0">
                  <a:pos x="6" y="0"/>
                </a:cxn>
                <a:cxn ang="0">
                  <a:pos x="0" y="6"/>
                </a:cxn>
                <a:cxn ang="0">
                  <a:pos x="0" y="18"/>
                </a:cxn>
                <a:cxn ang="0">
                  <a:pos x="0" y="55"/>
                </a:cxn>
                <a:cxn ang="0">
                  <a:pos x="11" y="17"/>
                </a:cxn>
                <a:cxn ang="0">
                  <a:pos x="11" y="12"/>
                </a:cxn>
                <a:cxn ang="0">
                  <a:pos x="13" y="10"/>
                </a:cxn>
                <a:cxn ang="0">
                  <a:pos x="17" y="10"/>
                </a:cxn>
                <a:cxn ang="0">
                  <a:pos x="20" y="10"/>
                </a:cxn>
                <a:cxn ang="0">
                  <a:pos x="22" y="12"/>
                </a:cxn>
                <a:cxn ang="0">
                  <a:pos x="22" y="17"/>
                </a:cxn>
                <a:cxn ang="0">
                  <a:pos x="22" y="56"/>
                </a:cxn>
                <a:cxn ang="0">
                  <a:pos x="22" y="61"/>
                </a:cxn>
                <a:cxn ang="0">
                  <a:pos x="20" y="63"/>
                </a:cxn>
                <a:cxn ang="0">
                  <a:pos x="17" y="63"/>
                </a:cxn>
                <a:cxn ang="0">
                  <a:pos x="13" y="63"/>
                </a:cxn>
                <a:cxn ang="0">
                  <a:pos x="11" y="61"/>
                </a:cxn>
                <a:cxn ang="0">
                  <a:pos x="11" y="56"/>
                </a:cxn>
                <a:cxn ang="0">
                  <a:pos x="11" y="17"/>
                </a:cxn>
              </a:cxnLst>
              <a:rect l="0" t="0" r="r" b="b"/>
              <a:pathLst>
                <a:path w="37" h="77">
                  <a:moveTo>
                    <a:pt x="0" y="55"/>
                  </a:moveTo>
                  <a:lnTo>
                    <a:pt x="0" y="66"/>
                  </a:lnTo>
                  <a:lnTo>
                    <a:pt x="6" y="73"/>
                  </a:lnTo>
                  <a:lnTo>
                    <a:pt x="17" y="73"/>
                  </a:lnTo>
                  <a:lnTo>
                    <a:pt x="20" y="73"/>
                  </a:lnTo>
                  <a:lnTo>
                    <a:pt x="22" y="72"/>
                  </a:lnTo>
                  <a:lnTo>
                    <a:pt x="24" y="72"/>
                  </a:lnTo>
                  <a:lnTo>
                    <a:pt x="26" y="75"/>
                  </a:lnTo>
                  <a:lnTo>
                    <a:pt x="29" y="76"/>
                  </a:lnTo>
                  <a:lnTo>
                    <a:pt x="34" y="76"/>
                  </a:lnTo>
                  <a:lnTo>
                    <a:pt x="36" y="76"/>
                  </a:lnTo>
                  <a:lnTo>
                    <a:pt x="36" y="66"/>
                  </a:lnTo>
                  <a:lnTo>
                    <a:pt x="35" y="66"/>
                  </a:lnTo>
                  <a:lnTo>
                    <a:pt x="33" y="66"/>
                  </a:lnTo>
                  <a:lnTo>
                    <a:pt x="32" y="66"/>
                  </a:lnTo>
                  <a:lnTo>
                    <a:pt x="31" y="65"/>
                  </a:lnTo>
                  <a:lnTo>
                    <a:pt x="33" y="62"/>
                  </a:lnTo>
                  <a:lnTo>
                    <a:pt x="34" y="59"/>
                  </a:lnTo>
                  <a:lnTo>
                    <a:pt x="34" y="55"/>
                  </a:lnTo>
                  <a:lnTo>
                    <a:pt x="34" y="18"/>
                  </a:lnTo>
                  <a:lnTo>
                    <a:pt x="34" y="6"/>
                  </a:lnTo>
                  <a:lnTo>
                    <a:pt x="28" y="0"/>
                  </a:lnTo>
                  <a:lnTo>
                    <a:pt x="17" y="0"/>
                  </a:lnTo>
                  <a:lnTo>
                    <a:pt x="6" y="0"/>
                  </a:lnTo>
                  <a:lnTo>
                    <a:pt x="0" y="6"/>
                  </a:lnTo>
                  <a:lnTo>
                    <a:pt x="0" y="18"/>
                  </a:lnTo>
                  <a:lnTo>
                    <a:pt x="0" y="55"/>
                  </a:lnTo>
                  <a:close/>
                  <a:moveTo>
                    <a:pt x="11" y="17"/>
                  </a:moveTo>
                  <a:lnTo>
                    <a:pt x="11" y="12"/>
                  </a:lnTo>
                  <a:lnTo>
                    <a:pt x="13" y="10"/>
                  </a:lnTo>
                  <a:lnTo>
                    <a:pt x="17" y="10"/>
                  </a:lnTo>
                  <a:lnTo>
                    <a:pt x="20" y="10"/>
                  </a:lnTo>
                  <a:lnTo>
                    <a:pt x="22" y="12"/>
                  </a:lnTo>
                  <a:lnTo>
                    <a:pt x="22" y="17"/>
                  </a:lnTo>
                  <a:lnTo>
                    <a:pt x="22" y="56"/>
                  </a:lnTo>
                  <a:lnTo>
                    <a:pt x="22" y="61"/>
                  </a:lnTo>
                  <a:lnTo>
                    <a:pt x="20" y="63"/>
                  </a:lnTo>
                  <a:lnTo>
                    <a:pt x="17" y="63"/>
                  </a:lnTo>
                  <a:lnTo>
                    <a:pt x="13" y="63"/>
                  </a:lnTo>
                  <a:lnTo>
                    <a:pt x="11" y="61"/>
                  </a:lnTo>
                  <a:lnTo>
                    <a:pt x="11" y="56"/>
                  </a:lnTo>
                  <a:lnTo>
                    <a:pt x="11" y="17"/>
                  </a:lnTo>
                  <a:close/>
                </a:path>
              </a:pathLst>
            </a:custGeom>
            <a:no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227" name="Freeform 155"/>
            <p:cNvSpPr>
              <a:spLocks/>
            </p:cNvSpPr>
            <p:nvPr/>
          </p:nvSpPr>
          <p:spPr bwMode="auto">
            <a:xfrm>
              <a:off x="6349" y="7903"/>
              <a:ext cx="34" cy="73"/>
            </a:xfrm>
            <a:custGeom>
              <a:avLst/>
              <a:gdLst/>
              <a:ahLst/>
              <a:cxnLst>
                <a:cxn ang="0">
                  <a:pos x="0" y="0"/>
                </a:cxn>
                <a:cxn ang="0">
                  <a:pos x="0" y="54"/>
                </a:cxn>
                <a:cxn ang="0">
                  <a:pos x="0" y="65"/>
                </a:cxn>
                <a:cxn ang="0">
                  <a:pos x="6" y="72"/>
                </a:cxn>
                <a:cxn ang="0">
                  <a:pos x="17" y="72"/>
                </a:cxn>
                <a:cxn ang="0">
                  <a:pos x="28" y="72"/>
                </a:cxn>
                <a:cxn ang="0">
                  <a:pos x="34" y="65"/>
                </a:cxn>
                <a:cxn ang="0">
                  <a:pos x="34" y="54"/>
                </a:cxn>
                <a:cxn ang="0">
                  <a:pos x="34" y="0"/>
                </a:cxn>
                <a:cxn ang="0">
                  <a:pos x="23" y="0"/>
                </a:cxn>
                <a:cxn ang="0">
                  <a:pos x="23" y="55"/>
                </a:cxn>
                <a:cxn ang="0">
                  <a:pos x="23" y="60"/>
                </a:cxn>
                <a:cxn ang="0">
                  <a:pos x="21" y="62"/>
                </a:cxn>
                <a:cxn ang="0">
                  <a:pos x="17" y="62"/>
                </a:cxn>
                <a:cxn ang="0">
                  <a:pos x="14" y="62"/>
                </a:cxn>
                <a:cxn ang="0">
                  <a:pos x="11" y="60"/>
                </a:cxn>
                <a:cxn ang="0">
                  <a:pos x="11" y="55"/>
                </a:cxn>
                <a:cxn ang="0">
                  <a:pos x="11" y="0"/>
                </a:cxn>
                <a:cxn ang="0">
                  <a:pos x="0" y="0"/>
                </a:cxn>
              </a:cxnLst>
              <a:rect l="0" t="0" r="r" b="b"/>
              <a:pathLst>
                <a:path w="34" h="73">
                  <a:moveTo>
                    <a:pt x="0" y="0"/>
                  </a:moveTo>
                  <a:lnTo>
                    <a:pt x="0" y="54"/>
                  </a:lnTo>
                  <a:lnTo>
                    <a:pt x="0" y="65"/>
                  </a:lnTo>
                  <a:lnTo>
                    <a:pt x="6" y="72"/>
                  </a:lnTo>
                  <a:lnTo>
                    <a:pt x="17" y="72"/>
                  </a:lnTo>
                  <a:lnTo>
                    <a:pt x="28" y="72"/>
                  </a:lnTo>
                  <a:lnTo>
                    <a:pt x="34" y="65"/>
                  </a:lnTo>
                  <a:lnTo>
                    <a:pt x="34" y="54"/>
                  </a:lnTo>
                  <a:lnTo>
                    <a:pt x="34" y="0"/>
                  </a:lnTo>
                  <a:lnTo>
                    <a:pt x="23" y="0"/>
                  </a:lnTo>
                  <a:lnTo>
                    <a:pt x="23" y="55"/>
                  </a:lnTo>
                  <a:lnTo>
                    <a:pt x="23" y="60"/>
                  </a:lnTo>
                  <a:lnTo>
                    <a:pt x="21" y="62"/>
                  </a:lnTo>
                  <a:lnTo>
                    <a:pt x="17" y="62"/>
                  </a:lnTo>
                  <a:lnTo>
                    <a:pt x="14" y="62"/>
                  </a:lnTo>
                  <a:lnTo>
                    <a:pt x="11" y="60"/>
                  </a:lnTo>
                  <a:lnTo>
                    <a:pt x="11" y="55"/>
                  </a:lnTo>
                  <a:lnTo>
                    <a:pt x="11" y="0"/>
                  </a:lnTo>
                  <a:lnTo>
                    <a:pt x="0" y="0"/>
                  </a:lnTo>
                  <a:close/>
                </a:path>
              </a:pathLst>
            </a:custGeom>
            <a:noFill/>
            <a:ln w="127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228" name="AutoShape 156"/>
            <p:cNvSpPr>
              <a:spLocks/>
            </p:cNvSpPr>
            <p:nvPr/>
          </p:nvSpPr>
          <p:spPr bwMode="auto">
            <a:xfrm>
              <a:off x="6389" y="7903"/>
              <a:ext cx="40" cy="72"/>
            </a:xfrm>
            <a:custGeom>
              <a:avLst/>
              <a:gdLst/>
              <a:ahLst/>
              <a:cxnLst>
                <a:cxn ang="0">
                  <a:pos x="28" y="0"/>
                </a:cxn>
                <a:cxn ang="0">
                  <a:pos x="12" y="0"/>
                </a:cxn>
                <a:cxn ang="0">
                  <a:pos x="0" y="71"/>
                </a:cxn>
                <a:cxn ang="0">
                  <a:pos x="10" y="71"/>
                </a:cxn>
                <a:cxn ang="0">
                  <a:pos x="12" y="58"/>
                </a:cxn>
                <a:cxn ang="0">
                  <a:pos x="26" y="58"/>
                </a:cxn>
                <a:cxn ang="0">
                  <a:pos x="28" y="71"/>
                </a:cxn>
                <a:cxn ang="0">
                  <a:pos x="39" y="71"/>
                </a:cxn>
                <a:cxn ang="0">
                  <a:pos x="28" y="0"/>
                </a:cxn>
                <a:cxn ang="0">
                  <a:pos x="19" y="12"/>
                </a:cxn>
                <a:cxn ang="0">
                  <a:pos x="25" y="48"/>
                </a:cxn>
                <a:cxn ang="0">
                  <a:pos x="14" y="48"/>
                </a:cxn>
                <a:cxn ang="0">
                  <a:pos x="19" y="12"/>
                </a:cxn>
              </a:cxnLst>
              <a:rect l="0" t="0" r="r" b="b"/>
              <a:pathLst>
                <a:path w="40" h="72">
                  <a:moveTo>
                    <a:pt x="28" y="0"/>
                  </a:moveTo>
                  <a:lnTo>
                    <a:pt x="12" y="0"/>
                  </a:lnTo>
                  <a:lnTo>
                    <a:pt x="0" y="71"/>
                  </a:lnTo>
                  <a:lnTo>
                    <a:pt x="10" y="71"/>
                  </a:lnTo>
                  <a:lnTo>
                    <a:pt x="12" y="58"/>
                  </a:lnTo>
                  <a:lnTo>
                    <a:pt x="26" y="58"/>
                  </a:lnTo>
                  <a:lnTo>
                    <a:pt x="28" y="71"/>
                  </a:lnTo>
                  <a:lnTo>
                    <a:pt x="39" y="71"/>
                  </a:lnTo>
                  <a:lnTo>
                    <a:pt x="28" y="0"/>
                  </a:lnTo>
                  <a:close/>
                  <a:moveTo>
                    <a:pt x="19" y="12"/>
                  </a:moveTo>
                  <a:lnTo>
                    <a:pt x="25" y="48"/>
                  </a:lnTo>
                  <a:lnTo>
                    <a:pt x="14" y="48"/>
                  </a:lnTo>
                  <a:lnTo>
                    <a:pt x="19" y="12"/>
                  </a:lnTo>
                  <a:close/>
                </a:path>
              </a:pathLst>
            </a:custGeom>
            <a:noFill/>
            <a:ln w="1270">
              <a:solidFill>
                <a:srgbClr val="FFFFFF"/>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229" name="Freeform 157"/>
            <p:cNvSpPr>
              <a:spLocks/>
            </p:cNvSpPr>
            <p:nvPr/>
          </p:nvSpPr>
          <p:spPr bwMode="auto">
            <a:xfrm>
              <a:off x="6435" y="7903"/>
              <a:ext cx="30" cy="72"/>
            </a:xfrm>
            <a:custGeom>
              <a:avLst/>
              <a:gdLst/>
              <a:ahLst/>
              <a:cxnLst>
                <a:cxn ang="0">
                  <a:pos x="0" y="71"/>
                </a:cxn>
                <a:cxn ang="0">
                  <a:pos x="30" y="71"/>
                </a:cxn>
                <a:cxn ang="0">
                  <a:pos x="30" y="61"/>
                </a:cxn>
                <a:cxn ang="0">
                  <a:pos x="11" y="61"/>
                </a:cxn>
                <a:cxn ang="0">
                  <a:pos x="11" y="0"/>
                </a:cxn>
                <a:cxn ang="0">
                  <a:pos x="0" y="0"/>
                </a:cxn>
                <a:cxn ang="0">
                  <a:pos x="0" y="71"/>
                </a:cxn>
              </a:cxnLst>
              <a:rect l="0" t="0" r="r" b="b"/>
              <a:pathLst>
                <a:path w="30" h="72">
                  <a:moveTo>
                    <a:pt x="0" y="71"/>
                  </a:moveTo>
                  <a:lnTo>
                    <a:pt x="30" y="71"/>
                  </a:lnTo>
                  <a:lnTo>
                    <a:pt x="30" y="61"/>
                  </a:lnTo>
                  <a:lnTo>
                    <a:pt x="11" y="61"/>
                  </a:lnTo>
                  <a:lnTo>
                    <a:pt x="11" y="0"/>
                  </a:lnTo>
                  <a:lnTo>
                    <a:pt x="0" y="0"/>
                  </a:lnTo>
                  <a:lnTo>
                    <a:pt x="0" y="71"/>
                  </a:lnTo>
                  <a:close/>
                </a:path>
              </a:pathLst>
            </a:custGeom>
            <a:noFill/>
            <a:ln w="127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230" name="Rectangle 158"/>
            <p:cNvSpPr>
              <a:spLocks noChangeArrowheads="1"/>
            </p:cNvSpPr>
            <p:nvPr/>
          </p:nvSpPr>
          <p:spPr bwMode="auto">
            <a:xfrm>
              <a:off x="6472" y="7903"/>
              <a:ext cx="12" cy="72"/>
            </a:xfrm>
            <a:prstGeom prst="rect">
              <a:avLst/>
            </a:prstGeom>
            <a:noFill/>
            <a:ln w="127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3231" name="Freeform 159"/>
            <p:cNvSpPr>
              <a:spLocks/>
            </p:cNvSpPr>
            <p:nvPr/>
          </p:nvSpPr>
          <p:spPr bwMode="auto">
            <a:xfrm>
              <a:off x="6491" y="7903"/>
              <a:ext cx="35" cy="72"/>
            </a:xfrm>
            <a:custGeom>
              <a:avLst/>
              <a:gdLst/>
              <a:ahLst/>
              <a:cxnLst>
                <a:cxn ang="0">
                  <a:pos x="0" y="10"/>
                </a:cxn>
                <a:cxn ang="0">
                  <a:pos x="11" y="10"/>
                </a:cxn>
                <a:cxn ang="0">
                  <a:pos x="11" y="71"/>
                </a:cxn>
                <a:cxn ang="0">
                  <a:pos x="23" y="71"/>
                </a:cxn>
                <a:cxn ang="0">
                  <a:pos x="23" y="10"/>
                </a:cxn>
                <a:cxn ang="0">
                  <a:pos x="34" y="10"/>
                </a:cxn>
                <a:cxn ang="0">
                  <a:pos x="34" y="0"/>
                </a:cxn>
                <a:cxn ang="0">
                  <a:pos x="0" y="0"/>
                </a:cxn>
                <a:cxn ang="0">
                  <a:pos x="0" y="10"/>
                </a:cxn>
              </a:cxnLst>
              <a:rect l="0" t="0" r="r" b="b"/>
              <a:pathLst>
                <a:path w="35" h="72">
                  <a:moveTo>
                    <a:pt x="0" y="10"/>
                  </a:moveTo>
                  <a:lnTo>
                    <a:pt x="11" y="10"/>
                  </a:lnTo>
                  <a:lnTo>
                    <a:pt x="11" y="71"/>
                  </a:lnTo>
                  <a:lnTo>
                    <a:pt x="23" y="71"/>
                  </a:lnTo>
                  <a:lnTo>
                    <a:pt x="23" y="10"/>
                  </a:lnTo>
                  <a:lnTo>
                    <a:pt x="34" y="10"/>
                  </a:lnTo>
                  <a:lnTo>
                    <a:pt x="34" y="0"/>
                  </a:lnTo>
                  <a:lnTo>
                    <a:pt x="0" y="0"/>
                  </a:lnTo>
                  <a:lnTo>
                    <a:pt x="0" y="10"/>
                  </a:lnTo>
                  <a:close/>
                </a:path>
              </a:pathLst>
            </a:custGeom>
            <a:noFill/>
            <a:ln w="127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232" name="Freeform 160"/>
            <p:cNvSpPr>
              <a:spLocks/>
            </p:cNvSpPr>
            <p:nvPr/>
          </p:nvSpPr>
          <p:spPr bwMode="auto">
            <a:xfrm>
              <a:off x="6531" y="7903"/>
              <a:ext cx="40" cy="72"/>
            </a:xfrm>
            <a:custGeom>
              <a:avLst/>
              <a:gdLst/>
              <a:ahLst/>
              <a:cxnLst>
                <a:cxn ang="0">
                  <a:pos x="14" y="71"/>
                </a:cxn>
                <a:cxn ang="0">
                  <a:pos x="25" y="71"/>
                </a:cxn>
                <a:cxn ang="0">
                  <a:pos x="25" y="47"/>
                </a:cxn>
                <a:cxn ang="0">
                  <a:pos x="39" y="0"/>
                </a:cxn>
                <a:cxn ang="0">
                  <a:pos x="29" y="0"/>
                </a:cxn>
                <a:cxn ang="0">
                  <a:pos x="20" y="32"/>
                </a:cxn>
                <a:cxn ang="0">
                  <a:pos x="11" y="0"/>
                </a:cxn>
                <a:cxn ang="0">
                  <a:pos x="0" y="0"/>
                </a:cxn>
                <a:cxn ang="0">
                  <a:pos x="14" y="47"/>
                </a:cxn>
                <a:cxn ang="0">
                  <a:pos x="14" y="71"/>
                </a:cxn>
              </a:cxnLst>
              <a:rect l="0" t="0" r="r" b="b"/>
              <a:pathLst>
                <a:path w="40" h="72">
                  <a:moveTo>
                    <a:pt x="14" y="71"/>
                  </a:moveTo>
                  <a:lnTo>
                    <a:pt x="25" y="71"/>
                  </a:lnTo>
                  <a:lnTo>
                    <a:pt x="25" y="47"/>
                  </a:lnTo>
                  <a:lnTo>
                    <a:pt x="39" y="0"/>
                  </a:lnTo>
                  <a:lnTo>
                    <a:pt x="29" y="0"/>
                  </a:lnTo>
                  <a:lnTo>
                    <a:pt x="20" y="32"/>
                  </a:lnTo>
                  <a:lnTo>
                    <a:pt x="11" y="0"/>
                  </a:lnTo>
                  <a:lnTo>
                    <a:pt x="0" y="0"/>
                  </a:lnTo>
                  <a:lnTo>
                    <a:pt x="14" y="47"/>
                  </a:lnTo>
                  <a:lnTo>
                    <a:pt x="14" y="71"/>
                  </a:lnTo>
                  <a:close/>
                </a:path>
              </a:pathLst>
            </a:custGeom>
            <a:noFill/>
            <a:ln w="127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233" name="Text Box 161"/>
            <p:cNvSpPr txBox="1">
              <a:spLocks noChangeArrowheads="1"/>
            </p:cNvSpPr>
            <p:nvPr/>
          </p:nvSpPr>
          <p:spPr bwMode="auto">
            <a:xfrm>
              <a:off x="1553" y="1225"/>
              <a:ext cx="1173" cy="2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914377" fontAlgn="base">
                <a:spcBef>
                  <a:spcPct val="0"/>
                </a:spcBef>
                <a:spcAft>
                  <a:spcPts val="1000"/>
                </a:spcAft>
              </a:pPr>
              <a:r>
                <a:rPr lang="it-IT" sz="900" b="1">
                  <a:solidFill>
                    <a:srgbClr val="107BC0"/>
                  </a:solidFill>
                  <a:latin typeface="Trebuchet MS" pitchFamily="34" charset="0"/>
                  <a:cs typeface="Arial" pitchFamily="34" charset="0"/>
                </a:rPr>
                <a:t>PROGETTO</a:t>
              </a:r>
              <a:endParaRPr lang="it-IT">
                <a:latin typeface="Arial" pitchFamily="34" charset="0"/>
                <a:cs typeface="Arial" pitchFamily="34" charset="0"/>
              </a:endParaRPr>
            </a:p>
          </p:txBody>
        </p:sp>
        <p:sp>
          <p:nvSpPr>
            <p:cNvPr id="3234" name="Text Box 162"/>
            <p:cNvSpPr txBox="1">
              <a:spLocks noChangeArrowheads="1"/>
            </p:cNvSpPr>
            <p:nvPr/>
          </p:nvSpPr>
          <p:spPr bwMode="auto">
            <a:xfrm>
              <a:off x="3730" y="1225"/>
              <a:ext cx="1619" cy="2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914377" fontAlgn="base">
                <a:spcBef>
                  <a:spcPct val="0"/>
                </a:spcBef>
                <a:spcAft>
                  <a:spcPts val="1000"/>
                </a:spcAft>
              </a:pPr>
              <a:r>
                <a:rPr lang="it-IT" sz="900" b="1">
                  <a:solidFill>
                    <a:srgbClr val="107BC0"/>
                  </a:solidFill>
                  <a:latin typeface="Trebuchet MS" pitchFamily="34" charset="0"/>
                  <a:cs typeface="Arial" pitchFamily="34" charset="0"/>
                </a:rPr>
                <a:t>MISSIONI PNRR</a:t>
              </a:r>
              <a:endParaRPr lang="it-IT">
                <a:latin typeface="Arial" pitchFamily="34" charset="0"/>
                <a:cs typeface="Arial" pitchFamily="34" charset="0"/>
              </a:endParaRPr>
            </a:p>
          </p:txBody>
        </p:sp>
        <p:sp>
          <p:nvSpPr>
            <p:cNvPr id="3235" name="Text Box 163"/>
            <p:cNvSpPr txBox="1">
              <a:spLocks noChangeArrowheads="1"/>
            </p:cNvSpPr>
            <p:nvPr/>
          </p:nvSpPr>
          <p:spPr bwMode="auto">
            <a:xfrm>
              <a:off x="6448" y="1225"/>
              <a:ext cx="3852" cy="2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914377" fontAlgn="base">
                <a:spcBef>
                  <a:spcPct val="0"/>
                </a:spcBef>
                <a:spcAft>
                  <a:spcPts val="1000"/>
                </a:spcAft>
              </a:pPr>
              <a:r>
                <a:rPr lang="it-IT" sz="900" b="1">
                  <a:solidFill>
                    <a:srgbClr val="107BC0"/>
                  </a:solidFill>
                  <a:latin typeface="Trebuchet MS" pitchFamily="34" charset="0"/>
                  <a:cs typeface="Arial" pitchFamily="34" charset="0"/>
                </a:rPr>
                <a:t>SUSTAINABLE DEVELOPMENT GOALS</a:t>
              </a:r>
              <a:endParaRPr lang="it-IT">
                <a:latin typeface="Arial" pitchFamily="34" charset="0"/>
                <a:cs typeface="Arial" pitchFamily="34" charset="0"/>
              </a:endParaRPr>
            </a:p>
          </p:txBody>
        </p:sp>
        <p:sp>
          <p:nvSpPr>
            <p:cNvPr id="3236" name="Text Box 164"/>
            <p:cNvSpPr txBox="1">
              <a:spLocks noChangeArrowheads="1"/>
            </p:cNvSpPr>
            <p:nvPr/>
          </p:nvSpPr>
          <p:spPr bwMode="auto">
            <a:xfrm>
              <a:off x="3918" y="2468"/>
              <a:ext cx="1244" cy="4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189" marR="20638" lvl="1" defTabSz="914377" fontAlgn="base">
                <a:spcBef>
                  <a:spcPts val="200"/>
                </a:spcBef>
                <a:spcAft>
                  <a:spcPts val="1000"/>
                </a:spcAft>
              </a:pPr>
              <a:r>
                <a:rPr lang="it-IT" sz="1100" b="1" dirty="0">
                  <a:solidFill>
                    <a:srgbClr val="FFFFFF"/>
                  </a:solidFill>
                  <a:effectLst>
                    <a:outerShdw blurRad="38100" dist="38100" dir="2700000" algn="tl">
                      <a:srgbClr val="000000">
                        <a:alpha val="43137"/>
                      </a:srgbClr>
                    </a:outerShdw>
                  </a:effectLst>
                  <a:latin typeface="Trebuchet MS" pitchFamily="34" charset="0"/>
                  <a:cs typeface="Arial" pitchFamily="34" charset="0"/>
                </a:rPr>
                <a:t>Missione 6: SALUTE</a:t>
              </a:r>
              <a:endParaRPr lang="it-IT" dirty="0">
                <a:effectLst>
                  <a:outerShdw blurRad="38100" dist="38100" dir="2700000" algn="tl">
                    <a:srgbClr val="000000">
                      <a:alpha val="43137"/>
                    </a:srgbClr>
                  </a:outerShdw>
                </a:effectLst>
                <a:latin typeface="Arial" pitchFamily="34" charset="0"/>
                <a:cs typeface="Arial" pitchFamily="34" charset="0"/>
              </a:endParaRPr>
            </a:p>
          </p:txBody>
        </p:sp>
        <p:sp>
          <p:nvSpPr>
            <p:cNvPr id="3237" name="Text Box 165"/>
            <p:cNvSpPr txBox="1">
              <a:spLocks noChangeArrowheads="1"/>
            </p:cNvSpPr>
            <p:nvPr/>
          </p:nvSpPr>
          <p:spPr bwMode="auto">
            <a:xfrm>
              <a:off x="7234" y="2823"/>
              <a:ext cx="342" cy="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R="22225" defTabSz="914377" fontAlgn="base">
                <a:spcBef>
                  <a:spcPts val="25"/>
                </a:spcBef>
                <a:spcAft>
                  <a:spcPts val="1000"/>
                </a:spcAft>
              </a:pPr>
              <a:r>
                <a:rPr lang="it-IT" sz="500" b="1">
                  <a:solidFill>
                    <a:srgbClr val="FFFFFF"/>
                  </a:solidFill>
                  <a:latin typeface="Trebuchet MS" pitchFamily="34" charset="0"/>
                  <a:cs typeface="Arial" pitchFamily="34" charset="0"/>
                </a:rPr>
                <a:t>AGIRE PER IL CLIMA</a:t>
              </a:r>
              <a:endParaRPr lang="it-IT">
                <a:latin typeface="Arial" pitchFamily="34" charset="0"/>
                <a:cs typeface="Arial" pitchFamily="34" charset="0"/>
              </a:endParaRPr>
            </a:p>
          </p:txBody>
        </p:sp>
        <p:sp>
          <p:nvSpPr>
            <p:cNvPr id="3238" name="Text Box 166"/>
            <p:cNvSpPr txBox="1">
              <a:spLocks noChangeArrowheads="1"/>
            </p:cNvSpPr>
            <p:nvPr/>
          </p:nvSpPr>
          <p:spPr bwMode="auto">
            <a:xfrm>
              <a:off x="3568" y="3962"/>
              <a:ext cx="1945" cy="110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R="28574" algn="ctr" defTabSz="914377" fontAlgn="base">
                <a:spcBef>
                  <a:spcPts val="200"/>
                </a:spcBef>
                <a:spcAft>
                  <a:spcPts val="1000"/>
                </a:spcAft>
              </a:pPr>
              <a:r>
                <a:rPr lang="it-IT" sz="1100" b="1" dirty="0">
                  <a:solidFill>
                    <a:srgbClr val="FFFFFF"/>
                  </a:solidFill>
                  <a:effectLst>
                    <a:outerShdw blurRad="38100" dist="38100" dir="2700000" algn="tl">
                      <a:srgbClr val="000000">
                        <a:alpha val="43137"/>
                      </a:srgbClr>
                    </a:outerShdw>
                  </a:effectLst>
                  <a:latin typeface="Trebuchet MS" pitchFamily="34" charset="0"/>
                  <a:cs typeface="Arial" pitchFamily="34" charset="0"/>
                </a:rPr>
                <a:t>Missione 1 digitalizzazione, innovazione, competitività, cultura e turismo</a:t>
              </a:r>
              <a:endParaRPr lang="it-IT" dirty="0">
                <a:effectLst>
                  <a:outerShdw blurRad="38100" dist="38100" dir="2700000" algn="tl">
                    <a:srgbClr val="000000">
                      <a:alpha val="43137"/>
                    </a:srgbClr>
                  </a:outerShdw>
                </a:effectLst>
                <a:latin typeface="Arial" pitchFamily="34" charset="0"/>
                <a:cs typeface="Arial" pitchFamily="34" charset="0"/>
              </a:endParaRPr>
            </a:p>
          </p:txBody>
        </p:sp>
        <p:sp>
          <p:nvSpPr>
            <p:cNvPr id="3239" name="Text Box 167"/>
            <p:cNvSpPr txBox="1">
              <a:spLocks noChangeArrowheads="1"/>
            </p:cNvSpPr>
            <p:nvPr/>
          </p:nvSpPr>
          <p:spPr bwMode="auto">
            <a:xfrm>
              <a:off x="3564" y="5823"/>
              <a:ext cx="1947" cy="8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R="28574" algn="ctr" defTabSz="914377" fontAlgn="base">
                <a:spcBef>
                  <a:spcPts val="200"/>
                </a:spcBef>
                <a:spcAft>
                  <a:spcPts val="1000"/>
                </a:spcAft>
              </a:pPr>
              <a:r>
                <a:rPr lang="it-IT" sz="1100" b="1" dirty="0">
                  <a:solidFill>
                    <a:srgbClr val="FFFFFF"/>
                  </a:solidFill>
                  <a:effectLst>
                    <a:outerShdw blurRad="38100" dist="38100" dir="2700000" algn="tl">
                      <a:srgbClr val="000000">
                        <a:alpha val="43137"/>
                      </a:srgbClr>
                    </a:outerShdw>
                  </a:effectLst>
                  <a:latin typeface="Trebuchet MS" pitchFamily="34" charset="0"/>
                  <a:cs typeface="Arial" pitchFamily="34" charset="0"/>
                </a:rPr>
                <a:t>Missione 2 rivoluzione verde e transizione ecologica</a:t>
              </a:r>
              <a:endParaRPr lang="it-IT" dirty="0">
                <a:effectLst>
                  <a:outerShdw blurRad="38100" dist="38100" dir="2700000" algn="tl">
                    <a:srgbClr val="000000">
                      <a:alpha val="43137"/>
                    </a:srgbClr>
                  </a:outerShdw>
                </a:effectLst>
                <a:latin typeface="Arial" pitchFamily="34" charset="0"/>
                <a:cs typeface="Arial" pitchFamily="34" charset="0"/>
              </a:endParaRPr>
            </a:p>
          </p:txBody>
        </p:sp>
        <p:sp>
          <p:nvSpPr>
            <p:cNvPr id="3240" name="Text Box 168"/>
            <p:cNvSpPr txBox="1">
              <a:spLocks noChangeArrowheads="1"/>
            </p:cNvSpPr>
            <p:nvPr/>
          </p:nvSpPr>
          <p:spPr bwMode="auto">
            <a:xfrm>
              <a:off x="6274" y="6406"/>
              <a:ext cx="342" cy="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R="22225" defTabSz="914377" fontAlgn="base">
                <a:spcBef>
                  <a:spcPts val="25"/>
                </a:spcBef>
                <a:spcAft>
                  <a:spcPts val="1000"/>
                </a:spcAft>
              </a:pPr>
              <a:r>
                <a:rPr lang="it-IT" sz="500" b="1">
                  <a:solidFill>
                    <a:srgbClr val="FFFFFF"/>
                  </a:solidFill>
                  <a:latin typeface="Trebuchet MS" pitchFamily="34" charset="0"/>
                  <a:cs typeface="Arial" pitchFamily="34" charset="0"/>
                </a:rPr>
                <a:t>AGIRE PER IL CLIMA</a:t>
              </a:r>
              <a:endParaRPr lang="it-IT">
                <a:latin typeface="Arial" pitchFamily="34" charset="0"/>
                <a:cs typeface="Arial" pitchFamily="34" charset="0"/>
              </a:endParaRPr>
            </a:p>
          </p:txBody>
        </p:sp>
        <p:sp>
          <p:nvSpPr>
            <p:cNvPr id="3241" name="Text Box 169"/>
            <p:cNvSpPr txBox="1">
              <a:spLocks noChangeArrowheads="1"/>
            </p:cNvSpPr>
            <p:nvPr/>
          </p:nvSpPr>
          <p:spPr bwMode="auto">
            <a:xfrm>
              <a:off x="3948" y="8249"/>
              <a:ext cx="719" cy="6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R="30162" algn="just" defTabSz="914377" fontAlgn="base">
                <a:spcBef>
                  <a:spcPts val="200"/>
                </a:spcBef>
                <a:spcAft>
                  <a:spcPts val="1000"/>
                </a:spcAft>
              </a:pPr>
              <a:r>
                <a:rPr lang="it-IT" sz="1100" b="1" dirty="0">
                  <a:solidFill>
                    <a:srgbClr val="FFFFFF"/>
                  </a:solidFill>
                  <a:effectLst>
                    <a:outerShdw blurRad="38100" dist="38100" dir="2700000" algn="tl">
                      <a:srgbClr val="000000">
                        <a:alpha val="43137"/>
                      </a:srgbClr>
                    </a:outerShdw>
                  </a:effectLst>
                  <a:latin typeface="Trebuchet MS" pitchFamily="34" charset="0"/>
                  <a:cs typeface="Arial" pitchFamily="34" charset="0"/>
                </a:rPr>
                <a:t>Missione 5 coesione e inclusione</a:t>
              </a:r>
              <a:endParaRPr lang="it-IT" dirty="0">
                <a:effectLst>
                  <a:outerShdw blurRad="38100" dist="38100" dir="2700000" algn="tl">
                    <a:srgbClr val="000000">
                      <a:alpha val="43137"/>
                    </a:srgbClr>
                  </a:outerShdw>
                </a:effectLst>
                <a:latin typeface="Arial" pitchFamily="34" charset="0"/>
                <a:cs typeface="Arial" pitchFamily="34" charset="0"/>
              </a:endParaRPr>
            </a:p>
          </p:txBody>
        </p:sp>
        <p:sp>
          <p:nvSpPr>
            <p:cNvPr id="3242" name="Text Box 170"/>
            <p:cNvSpPr txBox="1">
              <a:spLocks noChangeArrowheads="1"/>
            </p:cNvSpPr>
            <p:nvPr/>
          </p:nvSpPr>
          <p:spPr bwMode="auto">
            <a:xfrm>
              <a:off x="6286" y="8737"/>
              <a:ext cx="587" cy="6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R="20638" defTabSz="914377" fontAlgn="base">
                <a:spcBef>
                  <a:spcPts val="25"/>
                </a:spcBef>
                <a:spcAft>
                  <a:spcPts val="1000"/>
                </a:spcAft>
              </a:pPr>
              <a:r>
                <a:rPr lang="it-IT" sz="500" b="1" dirty="0">
                  <a:solidFill>
                    <a:srgbClr val="FFFFFF"/>
                  </a:solidFill>
                  <a:latin typeface="Trebuchet MS" pitchFamily="34" charset="0"/>
                  <a:cs typeface="Arial" pitchFamily="34" charset="0"/>
                </a:rPr>
                <a:t>PACE, GIUSTIZIA E ISTITUZIONI FORTI</a:t>
              </a:r>
              <a:endParaRPr lang="it-IT" dirty="0">
                <a:latin typeface="Arial" pitchFamily="34" charset="0"/>
                <a:cs typeface="Arial" pitchFamily="34" charset="0"/>
              </a:endParaRPr>
            </a:p>
          </p:txBody>
        </p:sp>
        <p:sp>
          <p:nvSpPr>
            <p:cNvPr id="3243" name="Text Box 171"/>
            <p:cNvSpPr txBox="1">
              <a:spLocks noChangeArrowheads="1"/>
            </p:cNvSpPr>
            <p:nvPr/>
          </p:nvSpPr>
          <p:spPr bwMode="auto">
            <a:xfrm>
              <a:off x="8194" y="8733"/>
              <a:ext cx="342" cy="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R="22225" defTabSz="914377" fontAlgn="base">
                <a:spcBef>
                  <a:spcPts val="25"/>
                </a:spcBef>
                <a:spcAft>
                  <a:spcPts val="1000"/>
                </a:spcAft>
              </a:pPr>
              <a:r>
                <a:rPr lang="it-IT" sz="500" b="1">
                  <a:solidFill>
                    <a:srgbClr val="FFFFFF"/>
                  </a:solidFill>
                  <a:latin typeface="Trebuchet MS" pitchFamily="34" charset="0"/>
                  <a:cs typeface="Arial" pitchFamily="34" charset="0"/>
                </a:rPr>
                <a:t>AGIRE PER IL CLIMA</a:t>
              </a:r>
              <a:endParaRPr lang="it-IT">
                <a:latin typeface="Arial" pitchFamily="34" charset="0"/>
                <a:cs typeface="Arial" pitchFamily="34" charset="0"/>
              </a:endParaRPr>
            </a:p>
          </p:txBody>
        </p:sp>
        <p:sp>
          <p:nvSpPr>
            <p:cNvPr id="3244" name="Text Box 172"/>
            <p:cNvSpPr txBox="1">
              <a:spLocks noChangeArrowheads="1"/>
            </p:cNvSpPr>
            <p:nvPr/>
          </p:nvSpPr>
          <p:spPr bwMode="auto">
            <a:xfrm>
              <a:off x="6012" y="7729"/>
              <a:ext cx="868" cy="8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189" marR="123822" lvl="1" defTabSz="914377" fontAlgn="base">
                <a:spcBef>
                  <a:spcPts val="300"/>
                </a:spcBef>
                <a:spcAft>
                  <a:spcPts val="1000"/>
                </a:spcAft>
              </a:pPr>
              <a:r>
                <a:rPr lang="it-IT" sz="500" b="1">
                  <a:solidFill>
                    <a:srgbClr val="FFFFFF"/>
                  </a:solidFill>
                  <a:latin typeface="Trebuchet MS" pitchFamily="34" charset="0"/>
                  <a:cs typeface="Arial" pitchFamily="34" charset="0"/>
                </a:rPr>
                <a:t>GENDER EQUALITY</a:t>
              </a:r>
              <a:endParaRPr lang="it-IT">
                <a:latin typeface="Arial" pitchFamily="34" charset="0"/>
                <a:cs typeface="Arial" pitchFamily="34" charset="0"/>
              </a:endParaRPr>
            </a:p>
          </p:txBody>
        </p:sp>
      </p:grpSp>
      <p:sp>
        <p:nvSpPr>
          <p:cNvPr id="379" name="Rettangolo 378"/>
          <p:cNvSpPr/>
          <p:nvPr/>
        </p:nvSpPr>
        <p:spPr>
          <a:xfrm>
            <a:off x="1087412" y="5955039"/>
            <a:ext cx="10897496" cy="738664"/>
          </a:xfrm>
          <a:prstGeom prst="rect">
            <a:avLst/>
          </a:prstGeom>
        </p:spPr>
        <p:txBody>
          <a:bodyPr wrap="square">
            <a:spAutoFit/>
          </a:bodyPr>
          <a:lstStyle/>
          <a:p>
            <a:r>
              <a:rPr lang="it-IT" sz="1400" dirty="0">
                <a:solidFill>
                  <a:srgbClr val="C00000"/>
                </a:solidFill>
                <a:effectLst>
                  <a:outerShdw blurRad="38100" dist="38100" dir="2700000" algn="tl">
                    <a:srgbClr val="000000">
                      <a:alpha val="43137"/>
                    </a:srgbClr>
                  </a:outerShdw>
                </a:effectLst>
                <a:latin typeface="Noto Sans Oriya" panose="020B0502040504020204" pitchFamily="34" charset="0"/>
                <a:cs typeface="Noto Sans Oriya" panose="020B0502040504020204" pitchFamily="34" charset="0"/>
              </a:rPr>
              <a:t>Schema che identiﬁca le correlazioni tra le Missioni del PNRR e </a:t>
            </a:r>
            <a:r>
              <a:rPr lang="it-IT" sz="1400" dirty="0" err="1">
                <a:solidFill>
                  <a:srgbClr val="C00000"/>
                </a:solidFill>
                <a:effectLst>
                  <a:outerShdw blurRad="38100" dist="38100" dir="2700000" algn="tl">
                    <a:srgbClr val="000000">
                      <a:alpha val="43137"/>
                    </a:srgbClr>
                  </a:outerShdw>
                </a:effectLst>
                <a:latin typeface="Noto Sans Oriya" panose="020B0502040504020204" pitchFamily="34" charset="0"/>
                <a:cs typeface="Noto Sans Oriya" panose="020B0502040504020204" pitchFamily="34" charset="0"/>
              </a:rPr>
              <a:t>Susteinable</a:t>
            </a:r>
            <a:r>
              <a:rPr lang="it-IT" sz="1400" dirty="0">
                <a:solidFill>
                  <a:srgbClr val="C00000"/>
                </a:solidFill>
                <a:effectLst>
                  <a:outerShdw blurRad="38100" dist="38100" dir="2700000" algn="tl">
                    <a:srgbClr val="000000">
                      <a:alpha val="43137"/>
                    </a:srgbClr>
                  </a:outerShdw>
                </a:effectLst>
                <a:latin typeface="Noto Sans Oriya" panose="020B0502040504020204" pitchFamily="34" charset="0"/>
                <a:cs typeface="Noto Sans Oriya" panose="020B0502040504020204" pitchFamily="34" charset="0"/>
              </a:rPr>
              <a:t> Development Goals </a:t>
            </a:r>
            <a:r>
              <a:rPr lang="it-IT" sz="1400" dirty="0" err="1">
                <a:solidFill>
                  <a:srgbClr val="C00000"/>
                </a:solidFill>
                <a:effectLst>
                  <a:outerShdw blurRad="38100" dist="38100" dir="2700000" algn="tl">
                    <a:srgbClr val="000000">
                      <a:alpha val="43137"/>
                    </a:srgbClr>
                  </a:outerShdw>
                </a:effectLst>
                <a:latin typeface="Noto Sans Oriya" panose="020B0502040504020204" pitchFamily="34" charset="0"/>
                <a:cs typeface="Noto Sans Oriya" panose="020B0502040504020204" pitchFamily="34" charset="0"/>
              </a:rPr>
              <a:t>SDGs</a:t>
            </a:r>
            <a:r>
              <a:rPr lang="it-IT" sz="1400" dirty="0">
                <a:solidFill>
                  <a:srgbClr val="C00000"/>
                </a:solidFill>
                <a:effectLst>
                  <a:outerShdw blurRad="38100" dist="38100" dir="2700000" algn="tl">
                    <a:srgbClr val="000000">
                      <a:alpha val="43137"/>
                    </a:srgbClr>
                  </a:outerShdw>
                </a:effectLst>
                <a:latin typeface="Noto Sans Oriya" panose="020B0502040504020204" pitchFamily="34" charset="0"/>
                <a:cs typeface="Noto Sans Oriya" panose="020B0502040504020204" pitchFamily="34" charset="0"/>
              </a:rPr>
              <a:t>.</a:t>
            </a:r>
          </a:p>
          <a:p>
            <a:r>
              <a:rPr lang="it-IT" sz="1400" dirty="0">
                <a:solidFill>
                  <a:srgbClr val="C00000"/>
                </a:solidFill>
                <a:effectLst>
                  <a:outerShdw blurRad="38100" dist="38100" dir="2700000" algn="tl">
                    <a:srgbClr val="000000">
                      <a:alpha val="43137"/>
                    </a:srgbClr>
                  </a:outerShdw>
                </a:effectLst>
                <a:latin typeface="Noto Sans Oriya" panose="020B0502040504020204" pitchFamily="34" charset="0"/>
                <a:cs typeface="Noto Sans Oriya" panose="020B0502040504020204" pitchFamily="34" charset="0"/>
              </a:rPr>
              <a:t>Tutti gli obiettivi generali (Sociali e Urbani; Ambientali e Climatici; Architettonico-funzionali) specificati per rispondere efficacemente all’attuazione della Missione 6 “Salute” per la realizzazione degli </a:t>
            </a:r>
            <a:r>
              <a:rPr lang="it-IT" sz="1400" dirty="0" err="1">
                <a:solidFill>
                  <a:srgbClr val="C00000"/>
                </a:solidFill>
                <a:effectLst>
                  <a:outerShdw blurRad="38100" dist="38100" dir="2700000" algn="tl">
                    <a:srgbClr val="000000">
                      <a:alpha val="43137"/>
                    </a:srgbClr>
                  </a:outerShdw>
                </a:effectLst>
                <a:latin typeface="Noto Sans Oriya" panose="020B0502040504020204" pitchFamily="34" charset="0"/>
                <a:cs typeface="Noto Sans Oriya" panose="020B0502040504020204" pitchFamily="34" charset="0"/>
              </a:rPr>
              <a:t>OdC</a:t>
            </a:r>
            <a:r>
              <a:rPr lang="it-IT" sz="1400" dirty="0">
                <a:solidFill>
                  <a:srgbClr val="C00000"/>
                </a:solidFill>
                <a:effectLst>
                  <a:outerShdw blurRad="38100" dist="38100" dir="2700000" algn="tl">
                    <a:srgbClr val="000000">
                      <a:alpha val="43137"/>
                    </a:srgbClr>
                  </a:outerShdw>
                </a:effectLst>
                <a:latin typeface="Noto Sans Oriya" panose="020B0502040504020204" pitchFamily="34" charset="0"/>
                <a:cs typeface="Noto Sans Oriya" panose="020B0502040504020204" pitchFamily="34" charset="0"/>
              </a:rPr>
              <a:t>, sono obiettivi assolutamente trasversali ad altre Missioni. </a:t>
            </a:r>
          </a:p>
        </p:txBody>
      </p:sp>
      <p:sp>
        <p:nvSpPr>
          <p:cNvPr id="482" name="CasellaDiTesto 481"/>
          <p:cNvSpPr txBox="1"/>
          <p:nvPr/>
        </p:nvSpPr>
        <p:spPr>
          <a:xfrm>
            <a:off x="753665" y="2271578"/>
            <a:ext cx="1865575" cy="984885"/>
          </a:xfrm>
          <a:prstGeom prst="rect">
            <a:avLst/>
          </a:prstGeom>
          <a:noFill/>
        </p:spPr>
        <p:txBody>
          <a:bodyPr wrap="none" rtlCol="0">
            <a:spAutoFit/>
          </a:bodyPr>
          <a:lstStyle/>
          <a:p>
            <a:pPr algn="ctr"/>
            <a:r>
              <a:rPr lang="it-IT" sz="2400" b="1" dirty="0">
                <a:solidFill>
                  <a:srgbClr val="C00000"/>
                </a:solidFill>
                <a:effectLst>
                  <a:outerShdw blurRad="38100" dist="38100" dir="2700000" algn="tl">
                    <a:srgbClr val="000000">
                      <a:alpha val="43137"/>
                    </a:srgbClr>
                  </a:outerShdw>
                </a:effectLst>
                <a:latin typeface="Abadi MT Condensed Light" panose="020B0306030101010103" pitchFamily="34" charset="77"/>
              </a:rPr>
              <a:t>METAPROGETTO</a:t>
            </a:r>
          </a:p>
          <a:p>
            <a:pPr algn="ctr"/>
            <a:endParaRPr lang="it-IT" b="1" dirty="0">
              <a:solidFill>
                <a:srgbClr val="C00000"/>
              </a:solidFill>
              <a:effectLst>
                <a:outerShdw blurRad="38100" dist="38100" dir="2700000" algn="tl">
                  <a:srgbClr val="000000">
                    <a:alpha val="43137"/>
                  </a:srgbClr>
                </a:outerShdw>
              </a:effectLst>
              <a:latin typeface="Abadi MT Condensed Light" panose="020B0306030101010103" pitchFamily="34" charset="77"/>
            </a:endParaRPr>
          </a:p>
          <a:p>
            <a:pPr algn="ctr"/>
            <a:r>
              <a:rPr lang="it-IT" sz="1600" dirty="0">
                <a:solidFill>
                  <a:srgbClr val="C00000"/>
                </a:solidFill>
                <a:effectLst>
                  <a:outerShdw blurRad="38100" dist="38100" dir="2700000" algn="tl">
                    <a:srgbClr val="000000">
                      <a:alpha val="43137"/>
                    </a:srgbClr>
                  </a:outerShdw>
                </a:effectLst>
                <a:latin typeface="Abadi MT Condensed Light" panose="020B0306030101010103" pitchFamily="34" charset="77"/>
              </a:rPr>
              <a:t>Ospedale di Comunità</a:t>
            </a:r>
          </a:p>
        </p:txBody>
      </p:sp>
    </p:spTree>
    <p:extLst>
      <p:ext uri="{BB962C8B-B14F-4D97-AF65-F5344CB8AC3E}">
        <p14:creationId xmlns:p14="http://schemas.microsoft.com/office/powerpoint/2010/main" val="56845665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3" name="Rectangle 1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7503" name="WordArt 95"/>
          <p:cNvSpPr>
            <a:spLocks noChangeArrowheads="1" noChangeShapeType="1" noTextEdit="1"/>
          </p:cNvSpPr>
          <p:nvPr/>
        </p:nvSpPr>
        <p:spPr bwMode="auto">
          <a:xfrm rot="60000">
            <a:off x="3665538" y="1828800"/>
            <a:ext cx="60325"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t</a:t>
            </a:r>
          </a:p>
        </p:txBody>
      </p:sp>
      <p:sp>
        <p:nvSpPr>
          <p:cNvPr id="17501" name="WordArt 93"/>
          <p:cNvSpPr>
            <a:spLocks noChangeArrowheads="1" noChangeShapeType="1" noTextEdit="1"/>
          </p:cNvSpPr>
          <p:nvPr/>
        </p:nvSpPr>
        <p:spPr bwMode="auto">
          <a:xfrm rot="240000">
            <a:off x="3722688" y="1828800"/>
            <a:ext cx="96837" cy="138113"/>
          </a:xfrm>
          <a:prstGeom prst="rect">
            <a:avLst/>
          </a:prstGeom>
        </p:spPr>
        <p:txBody>
          <a:bodyPr wrap="none" fromWordArt="1">
            <a:prstTxWarp prst="textPlain">
              <a:avLst>
                <a:gd name="adj" fmla="val 50000"/>
              </a:avLst>
            </a:prstTxWarp>
          </a:bodyPr>
          <a:lstStyle/>
          <a:p>
            <a:pPr algn="ctr" rtl="0"/>
            <a:r>
              <a:rPr lang="it-IT" sz="1000" b="1" kern="10" spc="0" dirty="0">
                <a:ln w="9525">
                  <a:noFill/>
                  <a:round/>
                  <a:headEnd/>
                  <a:tailEnd/>
                </a:ln>
                <a:solidFill>
                  <a:srgbClr val="FFFFFF"/>
                </a:solidFill>
                <a:latin typeface="Verdana"/>
                <a:ea typeface="Verdana"/>
              </a:rPr>
              <a:t>u</a:t>
            </a:r>
          </a:p>
        </p:txBody>
      </p:sp>
      <p:sp>
        <p:nvSpPr>
          <p:cNvPr id="17497" name="WordArt 89"/>
          <p:cNvSpPr>
            <a:spLocks noChangeArrowheads="1" noChangeShapeType="1" noTextEdit="1"/>
          </p:cNvSpPr>
          <p:nvPr/>
        </p:nvSpPr>
        <p:spPr bwMode="auto">
          <a:xfrm rot="600000">
            <a:off x="3873500" y="1828800"/>
            <a:ext cx="87313"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a</a:t>
            </a:r>
          </a:p>
        </p:txBody>
      </p:sp>
      <p:sp>
        <p:nvSpPr>
          <p:cNvPr id="17496" name="WordArt 88"/>
          <p:cNvSpPr>
            <a:spLocks noChangeArrowheads="1" noChangeShapeType="1" noTextEdit="1"/>
          </p:cNvSpPr>
          <p:nvPr/>
        </p:nvSpPr>
        <p:spPr bwMode="auto">
          <a:xfrm rot="780000">
            <a:off x="3956050" y="1828800"/>
            <a:ext cx="41275"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l</a:t>
            </a:r>
          </a:p>
        </p:txBody>
      </p:sp>
      <p:sp>
        <p:nvSpPr>
          <p:cNvPr id="17495" name="WordArt 87"/>
          <p:cNvSpPr>
            <a:spLocks noChangeArrowheads="1" noChangeShapeType="1" noTextEdit="1"/>
          </p:cNvSpPr>
          <p:nvPr/>
        </p:nvSpPr>
        <p:spPr bwMode="auto">
          <a:xfrm rot="840000">
            <a:off x="3994150" y="1828800"/>
            <a:ext cx="44450"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i</a:t>
            </a:r>
          </a:p>
        </p:txBody>
      </p:sp>
      <p:sp>
        <p:nvSpPr>
          <p:cNvPr id="17465" name="Text Box 57"/>
          <p:cNvSpPr txBox="1">
            <a:spLocks noChangeArrowheads="1"/>
          </p:cNvSpPr>
          <p:nvPr/>
        </p:nvSpPr>
        <p:spPr bwMode="auto">
          <a:xfrm>
            <a:off x="4881563" y="4572000"/>
            <a:ext cx="193675" cy="131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rgbClr val="FFFFFF"/>
                </a:solidFill>
                <a:effectLst/>
                <a:latin typeface="Arial" pitchFamily="34" charset="0"/>
                <a:ea typeface="Verdana" pitchFamily="34" charset="0"/>
                <a:cs typeface="Verdana" pitchFamily="34" charset="0"/>
              </a:rPr>
              <a:t>A</a:t>
            </a:r>
            <a:endParaRPr kumimoji="0" lang="it-IT" sz="1800" b="0" i="0" u="none" strike="noStrike" cap="none" normalizeH="0" baseline="0">
              <a:ln>
                <a:noFill/>
              </a:ln>
              <a:solidFill>
                <a:schemeClr val="tx1"/>
              </a:solidFill>
              <a:effectLst/>
              <a:latin typeface="Arial" pitchFamily="34" charset="0"/>
              <a:cs typeface="Arial" pitchFamily="34" charset="0"/>
            </a:endParaRPr>
          </a:p>
        </p:txBody>
      </p:sp>
      <p:sp>
        <p:nvSpPr>
          <p:cNvPr id="17464" name="WordArt 56"/>
          <p:cNvSpPr>
            <a:spLocks noChangeArrowheads="1" noChangeShapeType="1" noTextEdit="1"/>
          </p:cNvSpPr>
          <p:nvPr/>
        </p:nvSpPr>
        <p:spPr bwMode="auto">
          <a:xfrm rot="5700000">
            <a:off x="4898232" y="4636293"/>
            <a:ext cx="146050"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m</a:t>
            </a:r>
          </a:p>
        </p:txBody>
      </p:sp>
      <p:sp>
        <p:nvSpPr>
          <p:cNvPr id="17462" name="WordArt 54"/>
          <p:cNvSpPr>
            <a:spLocks noChangeArrowheads="1" noChangeShapeType="1" noTextEdit="1"/>
          </p:cNvSpPr>
          <p:nvPr/>
        </p:nvSpPr>
        <p:spPr bwMode="auto">
          <a:xfrm rot="6000000">
            <a:off x="4908550" y="4754563"/>
            <a:ext cx="96838" cy="138112"/>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b</a:t>
            </a:r>
          </a:p>
        </p:txBody>
      </p:sp>
      <p:sp>
        <p:nvSpPr>
          <p:cNvPr id="17461" name="WordArt 53"/>
          <p:cNvSpPr>
            <a:spLocks noChangeArrowheads="1" noChangeShapeType="1" noTextEdit="1"/>
          </p:cNvSpPr>
          <p:nvPr/>
        </p:nvSpPr>
        <p:spPr bwMode="auto">
          <a:xfrm rot="6180000">
            <a:off x="4920456" y="4820445"/>
            <a:ext cx="41275" cy="138112"/>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i</a:t>
            </a:r>
          </a:p>
        </p:txBody>
      </p:sp>
      <p:sp>
        <p:nvSpPr>
          <p:cNvPr id="17460" name="WordArt 52"/>
          <p:cNvSpPr>
            <a:spLocks noChangeArrowheads="1" noChangeShapeType="1" noTextEdit="1"/>
          </p:cNvSpPr>
          <p:nvPr/>
        </p:nvSpPr>
        <p:spPr bwMode="auto">
          <a:xfrm rot="6300000">
            <a:off x="4880769" y="4880769"/>
            <a:ext cx="88900" cy="138112"/>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e</a:t>
            </a:r>
          </a:p>
        </p:txBody>
      </p:sp>
      <p:sp>
        <p:nvSpPr>
          <p:cNvPr id="17458" name="WordArt 50"/>
          <p:cNvSpPr>
            <a:spLocks noChangeArrowheads="1" noChangeShapeType="1" noTextEdit="1"/>
          </p:cNvSpPr>
          <p:nvPr/>
        </p:nvSpPr>
        <p:spPr bwMode="auto">
          <a:xfrm rot="6540000">
            <a:off x="4851400" y="5080001"/>
            <a:ext cx="96837" cy="138112"/>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n</a:t>
            </a:r>
          </a:p>
        </p:txBody>
      </p:sp>
      <p:sp>
        <p:nvSpPr>
          <p:cNvPr id="17456" name="WordArt 48"/>
          <p:cNvSpPr>
            <a:spLocks noChangeArrowheads="1" noChangeShapeType="1" noTextEdit="1"/>
          </p:cNvSpPr>
          <p:nvPr/>
        </p:nvSpPr>
        <p:spPr bwMode="auto">
          <a:xfrm rot="6720000">
            <a:off x="4841876" y="5151437"/>
            <a:ext cx="61912"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t</a:t>
            </a:r>
          </a:p>
        </p:txBody>
      </p:sp>
      <p:sp>
        <p:nvSpPr>
          <p:cNvPr id="17454" name="WordArt 46"/>
          <p:cNvSpPr>
            <a:spLocks noChangeArrowheads="1" noChangeShapeType="1" noTextEdit="1"/>
          </p:cNvSpPr>
          <p:nvPr/>
        </p:nvSpPr>
        <p:spPr bwMode="auto">
          <a:xfrm rot="6900000">
            <a:off x="4799806" y="5217320"/>
            <a:ext cx="85725" cy="138112"/>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a</a:t>
            </a:r>
          </a:p>
        </p:txBody>
      </p:sp>
      <p:sp>
        <p:nvSpPr>
          <p:cNvPr id="17453" name="WordArt 45"/>
          <p:cNvSpPr>
            <a:spLocks noChangeArrowheads="1" noChangeShapeType="1" noTextEdit="1"/>
          </p:cNvSpPr>
          <p:nvPr/>
        </p:nvSpPr>
        <p:spPr bwMode="auto">
          <a:xfrm rot="7020000">
            <a:off x="4793457" y="5271293"/>
            <a:ext cx="44450"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l</a:t>
            </a:r>
          </a:p>
        </p:txBody>
      </p:sp>
      <p:sp>
        <p:nvSpPr>
          <p:cNvPr id="17448" name="WordArt 40"/>
          <p:cNvSpPr>
            <a:spLocks noChangeArrowheads="1" noChangeShapeType="1" noTextEdit="1"/>
          </p:cNvSpPr>
          <p:nvPr/>
        </p:nvSpPr>
        <p:spPr bwMode="auto">
          <a:xfrm rot="7140000">
            <a:off x="4775200" y="5438775"/>
            <a:ext cx="42863"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i</a:t>
            </a:r>
          </a:p>
        </p:txBody>
      </p:sp>
      <p:sp>
        <p:nvSpPr>
          <p:cNvPr id="17447" name="WordArt 39"/>
          <p:cNvSpPr>
            <a:spLocks noChangeArrowheads="1" noChangeShapeType="1" noTextEdit="1"/>
          </p:cNvSpPr>
          <p:nvPr/>
        </p:nvSpPr>
        <p:spPr bwMode="auto">
          <a:xfrm rot="7380000">
            <a:off x="4699794" y="5461794"/>
            <a:ext cx="88900" cy="138112"/>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e</a:t>
            </a:r>
          </a:p>
        </p:txBody>
      </p:sp>
      <p:sp>
        <p:nvSpPr>
          <p:cNvPr id="17446" name="WordArt 38"/>
          <p:cNvSpPr>
            <a:spLocks noChangeArrowheads="1" noChangeShapeType="1" noTextEdit="1"/>
          </p:cNvSpPr>
          <p:nvPr/>
        </p:nvSpPr>
        <p:spPr bwMode="auto">
          <a:xfrm rot="7680000">
            <a:off x="4615656" y="5488782"/>
            <a:ext cx="104775" cy="138112"/>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C</a:t>
            </a:r>
          </a:p>
        </p:txBody>
      </p:sp>
      <p:sp>
        <p:nvSpPr>
          <p:cNvPr id="17444" name="WordArt 36"/>
          <p:cNvSpPr>
            <a:spLocks noChangeArrowheads="1" noChangeShapeType="1" noTextEdit="1"/>
          </p:cNvSpPr>
          <p:nvPr/>
        </p:nvSpPr>
        <p:spPr bwMode="auto">
          <a:xfrm rot="7860000">
            <a:off x="4599782" y="5542756"/>
            <a:ext cx="44450"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l</a:t>
            </a:r>
          </a:p>
        </p:txBody>
      </p:sp>
      <p:sp>
        <p:nvSpPr>
          <p:cNvPr id="17443" name="WordArt 35"/>
          <p:cNvSpPr>
            <a:spLocks noChangeArrowheads="1" noChangeShapeType="1" noTextEdit="1"/>
          </p:cNvSpPr>
          <p:nvPr/>
        </p:nvSpPr>
        <p:spPr bwMode="auto">
          <a:xfrm rot="7980000">
            <a:off x="4575176" y="5570537"/>
            <a:ext cx="42862"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i</a:t>
            </a:r>
          </a:p>
        </p:txBody>
      </p:sp>
      <p:sp>
        <p:nvSpPr>
          <p:cNvPr id="17442" name="WordArt 34"/>
          <p:cNvSpPr>
            <a:spLocks noChangeArrowheads="1" noChangeShapeType="1" noTextEdit="1"/>
          </p:cNvSpPr>
          <p:nvPr/>
        </p:nvSpPr>
        <p:spPr bwMode="auto">
          <a:xfrm rot="8220000">
            <a:off x="4457700" y="5943600"/>
            <a:ext cx="146050"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m</a:t>
            </a:r>
          </a:p>
        </p:txBody>
      </p:sp>
      <p:sp>
        <p:nvSpPr>
          <p:cNvPr id="17441" name="WordArt 33"/>
          <p:cNvSpPr>
            <a:spLocks noChangeArrowheads="1" noChangeShapeType="1" noTextEdit="1"/>
          </p:cNvSpPr>
          <p:nvPr/>
        </p:nvSpPr>
        <p:spPr bwMode="auto">
          <a:xfrm rot="8460000">
            <a:off x="4400550" y="5943600"/>
            <a:ext cx="88900"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a</a:t>
            </a:r>
          </a:p>
        </p:txBody>
      </p:sp>
      <p:sp>
        <p:nvSpPr>
          <p:cNvPr id="17440" name="WordArt 32"/>
          <p:cNvSpPr>
            <a:spLocks noChangeArrowheads="1" noChangeShapeType="1" noTextEdit="1"/>
          </p:cNvSpPr>
          <p:nvPr/>
        </p:nvSpPr>
        <p:spPr bwMode="auto">
          <a:xfrm rot="8640000">
            <a:off x="4354513" y="5943600"/>
            <a:ext cx="63500"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t</a:t>
            </a:r>
          </a:p>
        </p:txBody>
      </p:sp>
      <p:sp>
        <p:nvSpPr>
          <p:cNvPr id="17439" name="WordArt 31"/>
          <p:cNvSpPr>
            <a:spLocks noChangeArrowheads="1" noChangeShapeType="1" noTextEdit="1"/>
          </p:cNvSpPr>
          <p:nvPr/>
        </p:nvSpPr>
        <p:spPr bwMode="auto">
          <a:xfrm rot="8760000">
            <a:off x="4324350" y="5943600"/>
            <a:ext cx="44450"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i</a:t>
            </a:r>
          </a:p>
        </p:txBody>
      </p:sp>
      <p:sp>
        <p:nvSpPr>
          <p:cNvPr id="17438" name="WordArt 30"/>
          <p:cNvSpPr>
            <a:spLocks noChangeArrowheads="1" noChangeShapeType="1" noTextEdit="1"/>
          </p:cNvSpPr>
          <p:nvPr/>
        </p:nvSpPr>
        <p:spPr bwMode="auto">
          <a:xfrm rot="8940000">
            <a:off x="4254500" y="5943600"/>
            <a:ext cx="82550"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c</a:t>
            </a:r>
          </a:p>
        </p:txBody>
      </p:sp>
      <p:sp>
        <p:nvSpPr>
          <p:cNvPr id="17437" name="WordArt 29"/>
          <p:cNvSpPr>
            <a:spLocks noChangeArrowheads="1" noChangeShapeType="1" noTextEdit="1"/>
          </p:cNvSpPr>
          <p:nvPr/>
        </p:nvSpPr>
        <p:spPr bwMode="auto">
          <a:xfrm rot="9060000">
            <a:off x="4221163" y="5943600"/>
            <a:ext cx="44450"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i</a:t>
            </a:r>
          </a:p>
        </p:txBody>
      </p:sp>
      <p:sp>
        <p:nvSpPr>
          <p:cNvPr id="17436" name="WordArt 28"/>
          <p:cNvSpPr>
            <a:spLocks noChangeArrowheads="1" noChangeShapeType="1" noTextEdit="1"/>
          </p:cNvSpPr>
          <p:nvPr/>
        </p:nvSpPr>
        <p:spPr bwMode="auto">
          <a:xfrm rot="12240000">
            <a:off x="3049588" y="5943600"/>
            <a:ext cx="101600"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P</a:t>
            </a:r>
          </a:p>
        </p:txBody>
      </p:sp>
      <p:sp>
        <p:nvSpPr>
          <p:cNvPr id="17435" name="WordArt 27"/>
          <p:cNvSpPr>
            <a:spLocks noChangeArrowheads="1" noChangeShapeType="1" noTextEdit="1"/>
          </p:cNvSpPr>
          <p:nvPr/>
        </p:nvSpPr>
        <p:spPr bwMode="auto">
          <a:xfrm rot="12420000">
            <a:off x="2998788" y="5943600"/>
            <a:ext cx="60325"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r</a:t>
            </a:r>
          </a:p>
        </p:txBody>
      </p:sp>
      <p:sp>
        <p:nvSpPr>
          <p:cNvPr id="17434" name="WordArt 26"/>
          <p:cNvSpPr>
            <a:spLocks noChangeArrowheads="1" noChangeShapeType="1" noTextEdit="1"/>
          </p:cNvSpPr>
          <p:nvPr/>
        </p:nvSpPr>
        <p:spPr bwMode="auto">
          <a:xfrm rot="12600000">
            <a:off x="2917825" y="5943600"/>
            <a:ext cx="90488"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o</a:t>
            </a:r>
          </a:p>
        </p:txBody>
      </p:sp>
      <p:sp>
        <p:nvSpPr>
          <p:cNvPr id="17433" name="WordArt 25"/>
          <p:cNvSpPr>
            <a:spLocks noChangeArrowheads="1" noChangeShapeType="1" noTextEdit="1"/>
          </p:cNvSpPr>
          <p:nvPr/>
        </p:nvSpPr>
        <p:spPr bwMode="auto">
          <a:xfrm rot="12600000">
            <a:off x="3016250" y="5943600"/>
            <a:ext cx="119063" cy="138113"/>
          </a:xfrm>
          <a:prstGeom prst="rect">
            <a:avLst/>
          </a:prstGeom>
        </p:spPr>
        <p:txBody>
          <a:bodyPr wrap="none" fromWordArt="1">
            <a:prstTxWarp prst="textPlain">
              <a:avLst>
                <a:gd name="adj" fmla="val 50000"/>
              </a:avLst>
            </a:prstTxWarp>
          </a:bodyPr>
          <a:lstStyle/>
          <a:p>
            <a:pPr algn="ctr" rtl="0"/>
            <a:endParaRPr lang="it-IT" sz="1000" b="1" kern="10" spc="0" dirty="0">
              <a:ln w="9525">
                <a:noFill/>
                <a:round/>
                <a:headEnd/>
                <a:tailEnd/>
              </a:ln>
              <a:solidFill>
                <a:srgbClr val="13516F"/>
              </a:solidFill>
              <a:latin typeface="Tahoma"/>
              <a:ea typeface="Tahoma"/>
              <a:cs typeface="Tahoma"/>
            </a:endParaRPr>
          </a:p>
        </p:txBody>
      </p:sp>
      <p:sp>
        <p:nvSpPr>
          <p:cNvPr id="17432" name="WordArt 24"/>
          <p:cNvSpPr>
            <a:spLocks noChangeArrowheads="1" noChangeShapeType="1" noTextEdit="1"/>
          </p:cNvSpPr>
          <p:nvPr/>
        </p:nvSpPr>
        <p:spPr bwMode="auto">
          <a:xfrm rot="12840000">
            <a:off x="2836863" y="5943600"/>
            <a:ext cx="98425"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g</a:t>
            </a:r>
          </a:p>
        </p:txBody>
      </p:sp>
      <p:sp>
        <p:nvSpPr>
          <p:cNvPr id="17430" name="WordArt 22"/>
          <p:cNvSpPr>
            <a:spLocks noChangeArrowheads="1" noChangeShapeType="1" noTextEdit="1"/>
          </p:cNvSpPr>
          <p:nvPr/>
        </p:nvSpPr>
        <p:spPr bwMode="auto">
          <a:xfrm rot="13080000">
            <a:off x="2767013" y="5943600"/>
            <a:ext cx="88900"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e</a:t>
            </a:r>
          </a:p>
        </p:txBody>
      </p:sp>
      <p:sp>
        <p:nvSpPr>
          <p:cNvPr id="17428" name="WordArt 20"/>
          <p:cNvSpPr>
            <a:spLocks noChangeArrowheads="1" noChangeShapeType="1" noTextEdit="1"/>
          </p:cNvSpPr>
          <p:nvPr/>
        </p:nvSpPr>
        <p:spPr bwMode="auto">
          <a:xfrm rot="13260000">
            <a:off x="2724150" y="5943600"/>
            <a:ext cx="61913"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t</a:t>
            </a:r>
          </a:p>
        </p:txBody>
      </p:sp>
      <p:sp>
        <p:nvSpPr>
          <p:cNvPr id="17427" name="WordArt 19"/>
          <p:cNvSpPr>
            <a:spLocks noChangeArrowheads="1" noChangeShapeType="1" noTextEdit="1"/>
          </p:cNvSpPr>
          <p:nvPr/>
        </p:nvSpPr>
        <p:spPr bwMode="auto">
          <a:xfrm rot="13380000">
            <a:off x="2682875" y="5943600"/>
            <a:ext cx="60325"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t</a:t>
            </a:r>
          </a:p>
        </p:txBody>
      </p:sp>
      <p:sp>
        <p:nvSpPr>
          <p:cNvPr id="17425" name="WordArt 17"/>
          <p:cNvSpPr>
            <a:spLocks noChangeArrowheads="1" noChangeShapeType="1" noTextEdit="1"/>
          </p:cNvSpPr>
          <p:nvPr/>
        </p:nvSpPr>
        <p:spPr bwMode="auto">
          <a:xfrm rot="13560000">
            <a:off x="2609057" y="5922168"/>
            <a:ext cx="95250"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u</a:t>
            </a:r>
          </a:p>
        </p:txBody>
      </p:sp>
      <p:sp>
        <p:nvSpPr>
          <p:cNvPr id="17471" name="WordArt 63"/>
          <p:cNvSpPr>
            <a:spLocks noChangeArrowheads="1" noChangeShapeType="1" noTextEdit="1"/>
          </p:cNvSpPr>
          <p:nvPr/>
        </p:nvSpPr>
        <p:spPr bwMode="auto">
          <a:xfrm rot="13800000">
            <a:off x="2554288" y="3894138"/>
            <a:ext cx="87312" cy="138112"/>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a</a:t>
            </a:r>
          </a:p>
        </p:txBody>
      </p:sp>
      <p:sp>
        <p:nvSpPr>
          <p:cNvPr id="17469" name="WordArt 61"/>
          <p:cNvSpPr>
            <a:spLocks noChangeArrowheads="1" noChangeShapeType="1" noTextEdit="1"/>
          </p:cNvSpPr>
          <p:nvPr/>
        </p:nvSpPr>
        <p:spPr bwMode="auto">
          <a:xfrm rot="13920000">
            <a:off x="2537619" y="3847306"/>
            <a:ext cx="41275"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l</a:t>
            </a:r>
          </a:p>
        </p:txBody>
      </p:sp>
      <p:sp>
        <p:nvSpPr>
          <p:cNvPr id="17468" name="WordArt 60"/>
          <p:cNvSpPr>
            <a:spLocks noChangeArrowheads="1" noChangeShapeType="1" noTextEdit="1"/>
          </p:cNvSpPr>
          <p:nvPr/>
        </p:nvSpPr>
        <p:spPr bwMode="auto">
          <a:xfrm rot="14040000">
            <a:off x="2514600" y="3816350"/>
            <a:ext cx="42863"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i</a:t>
            </a:r>
          </a:p>
        </p:txBody>
      </p:sp>
      <p:sp>
        <p:nvSpPr>
          <p:cNvPr id="17467" name="WordArt 59"/>
          <p:cNvSpPr>
            <a:spLocks noChangeArrowheads="1" noChangeShapeType="1" noTextEdit="1"/>
          </p:cNvSpPr>
          <p:nvPr/>
        </p:nvSpPr>
        <p:spPr bwMode="auto">
          <a:xfrm rot="14280000">
            <a:off x="2434432" y="3734593"/>
            <a:ext cx="88900"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e</a:t>
            </a:r>
          </a:p>
        </p:txBody>
      </p:sp>
      <p:sp>
        <p:nvSpPr>
          <p:cNvPr id="17478" name="WordArt 70"/>
          <p:cNvSpPr>
            <a:spLocks noChangeArrowheads="1" noChangeShapeType="1" noTextEdit="1"/>
          </p:cNvSpPr>
          <p:nvPr/>
        </p:nvSpPr>
        <p:spPr bwMode="auto">
          <a:xfrm rot="14460000">
            <a:off x="2684462" y="3279776"/>
            <a:ext cx="42863" cy="138112"/>
          </a:xfrm>
          <a:prstGeom prst="rect">
            <a:avLst/>
          </a:prstGeom>
        </p:spPr>
        <p:txBody>
          <a:bodyPr wrap="none" fromWordArt="1">
            <a:prstTxWarp prst="textPlain">
              <a:avLst>
                <a:gd name="adj" fmla="val 50000"/>
              </a:avLst>
            </a:prstTxWarp>
          </a:bodyPr>
          <a:lstStyle/>
          <a:p>
            <a:pPr algn="ctr" rtl="0"/>
            <a:endParaRPr lang="it-IT" sz="1000" b="1" kern="10" spc="0" dirty="0">
              <a:ln w="9525">
                <a:noFill/>
                <a:round/>
                <a:headEnd/>
                <a:tailEnd/>
              </a:ln>
              <a:solidFill>
                <a:srgbClr val="13516F"/>
              </a:solidFill>
              <a:latin typeface="Tahoma"/>
              <a:ea typeface="Tahoma"/>
              <a:cs typeface="Tahoma"/>
            </a:endParaRPr>
          </a:p>
        </p:txBody>
      </p:sp>
      <p:sp>
        <p:nvSpPr>
          <p:cNvPr id="17477" name="WordArt 69"/>
          <p:cNvSpPr>
            <a:spLocks noChangeArrowheads="1" noChangeShapeType="1" noTextEdit="1"/>
          </p:cNvSpPr>
          <p:nvPr/>
        </p:nvSpPr>
        <p:spPr bwMode="auto">
          <a:xfrm rot="14580000">
            <a:off x="2372519" y="3404394"/>
            <a:ext cx="88900" cy="138112"/>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F</a:t>
            </a:r>
          </a:p>
        </p:txBody>
      </p:sp>
      <p:sp>
        <p:nvSpPr>
          <p:cNvPr id="17476" name="WordArt 68"/>
          <p:cNvSpPr>
            <a:spLocks noChangeArrowheads="1" noChangeShapeType="1" noTextEdit="1"/>
          </p:cNvSpPr>
          <p:nvPr/>
        </p:nvSpPr>
        <p:spPr bwMode="auto">
          <a:xfrm rot="14820000">
            <a:off x="2330450" y="3321051"/>
            <a:ext cx="96837" cy="138112"/>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u</a:t>
            </a:r>
          </a:p>
        </p:txBody>
      </p:sp>
      <p:sp>
        <p:nvSpPr>
          <p:cNvPr id="17475" name="WordArt 67"/>
          <p:cNvSpPr>
            <a:spLocks noChangeArrowheads="1" noChangeShapeType="1" noTextEdit="1"/>
          </p:cNvSpPr>
          <p:nvPr/>
        </p:nvSpPr>
        <p:spPr bwMode="auto">
          <a:xfrm rot="15060000">
            <a:off x="2295525" y="3233738"/>
            <a:ext cx="96838" cy="138112"/>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n</a:t>
            </a:r>
          </a:p>
        </p:txBody>
      </p:sp>
      <p:sp>
        <p:nvSpPr>
          <p:cNvPr id="17474" name="WordArt 66"/>
          <p:cNvSpPr>
            <a:spLocks noChangeArrowheads="1" noChangeShapeType="1" noTextEdit="1"/>
          </p:cNvSpPr>
          <p:nvPr/>
        </p:nvSpPr>
        <p:spPr bwMode="auto">
          <a:xfrm rot="15240000">
            <a:off x="2280444" y="3169444"/>
            <a:ext cx="76200" cy="138112"/>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z</a:t>
            </a:r>
          </a:p>
        </p:txBody>
      </p:sp>
      <p:sp>
        <p:nvSpPr>
          <p:cNvPr id="17473" name="WordArt 65"/>
          <p:cNvSpPr>
            <a:spLocks noChangeArrowheads="1" noChangeShapeType="1" noTextEdit="1"/>
          </p:cNvSpPr>
          <p:nvPr/>
        </p:nvSpPr>
        <p:spPr bwMode="auto">
          <a:xfrm rot="15420000">
            <a:off x="2282032" y="3153568"/>
            <a:ext cx="44450"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i</a:t>
            </a:r>
          </a:p>
        </p:txBody>
      </p:sp>
      <p:sp>
        <p:nvSpPr>
          <p:cNvPr id="17483" name="WordArt 75"/>
          <p:cNvSpPr>
            <a:spLocks noChangeArrowheads="1" noChangeShapeType="1" noTextEdit="1"/>
          </p:cNvSpPr>
          <p:nvPr/>
        </p:nvSpPr>
        <p:spPr bwMode="auto">
          <a:xfrm rot="15540000">
            <a:off x="2244725" y="2921001"/>
            <a:ext cx="90487" cy="138112"/>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o</a:t>
            </a:r>
          </a:p>
        </p:txBody>
      </p:sp>
      <p:sp>
        <p:nvSpPr>
          <p:cNvPr id="17482" name="WordArt 74"/>
          <p:cNvSpPr>
            <a:spLocks noChangeArrowheads="1" noChangeShapeType="1" noTextEdit="1"/>
          </p:cNvSpPr>
          <p:nvPr/>
        </p:nvSpPr>
        <p:spPr bwMode="auto">
          <a:xfrm rot="15780000">
            <a:off x="2227263" y="2830512"/>
            <a:ext cx="96838"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n</a:t>
            </a:r>
          </a:p>
        </p:txBody>
      </p:sp>
      <p:sp>
        <p:nvSpPr>
          <p:cNvPr id="17481" name="WordArt 73"/>
          <p:cNvSpPr>
            <a:spLocks noChangeArrowheads="1" noChangeShapeType="1" noTextEdit="1"/>
          </p:cNvSpPr>
          <p:nvPr/>
        </p:nvSpPr>
        <p:spPr bwMode="auto">
          <a:xfrm rot="16020000">
            <a:off x="2222500" y="2743200"/>
            <a:ext cx="87313"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a</a:t>
            </a:r>
          </a:p>
        </p:txBody>
      </p:sp>
      <p:sp>
        <p:nvSpPr>
          <p:cNvPr id="17484" name="Text Box 76"/>
          <p:cNvSpPr txBox="1">
            <a:spLocks noChangeArrowheads="1"/>
          </p:cNvSpPr>
          <p:nvPr/>
        </p:nvSpPr>
        <p:spPr bwMode="auto">
          <a:xfrm>
            <a:off x="2166938" y="2454275"/>
            <a:ext cx="195262" cy="1095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1" i="0" u="none" strike="noStrike" cap="none" normalizeH="0" baseline="0">
                <a:ln>
                  <a:noFill/>
                </a:ln>
                <a:solidFill>
                  <a:srgbClr val="FFFFFF"/>
                </a:solidFill>
                <a:effectLst/>
                <a:latin typeface="Arial" pitchFamily="34" charset="0"/>
                <a:ea typeface="Verdana" pitchFamily="34" charset="0"/>
                <a:cs typeface="Verdana" pitchFamily="34" charset="0"/>
              </a:rPr>
              <a:t>li</a:t>
            </a:r>
            <a:endParaRPr kumimoji="0" lang="it-IT" sz="1800" b="0" i="0" u="none" strike="noStrike" cap="none" normalizeH="0" baseline="0">
              <a:ln>
                <a:noFill/>
              </a:ln>
              <a:solidFill>
                <a:schemeClr val="tx1"/>
              </a:solidFill>
              <a:effectLst/>
              <a:latin typeface="Arial" pitchFamily="34" charset="0"/>
              <a:cs typeface="Arial" pitchFamily="34" charset="0"/>
            </a:endParaRPr>
          </a:p>
        </p:txBody>
      </p:sp>
      <p:sp>
        <p:nvSpPr>
          <p:cNvPr id="17494" name="WordArt 86"/>
          <p:cNvSpPr>
            <a:spLocks noChangeArrowheads="1" noChangeShapeType="1" noTextEdit="1"/>
          </p:cNvSpPr>
          <p:nvPr/>
        </p:nvSpPr>
        <p:spPr bwMode="auto">
          <a:xfrm rot="19620000">
            <a:off x="2857500" y="1828800"/>
            <a:ext cx="88900"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S</a:t>
            </a:r>
          </a:p>
        </p:txBody>
      </p:sp>
      <p:sp>
        <p:nvSpPr>
          <p:cNvPr id="17508" name="WordArt 100"/>
          <p:cNvSpPr>
            <a:spLocks noChangeArrowheads="1" noChangeShapeType="1" noTextEdit="1"/>
          </p:cNvSpPr>
          <p:nvPr/>
        </p:nvSpPr>
        <p:spPr bwMode="auto">
          <a:xfrm rot="19860000">
            <a:off x="2930525" y="1130300"/>
            <a:ext cx="92075"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o</a:t>
            </a:r>
          </a:p>
        </p:txBody>
      </p:sp>
      <p:sp>
        <p:nvSpPr>
          <p:cNvPr id="17507" name="WordArt 99"/>
          <p:cNvSpPr>
            <a:spLocks noChangeArrowheads="1" noChangeShapeType="1" noTextEdit="1"/>
          </p:cNvSpPr>
          <p:nvPr/>
        </p:nvSpPr>
        <p:spPr bwMode="auto">
          <a:xfrm rot="20100000">
            <a:off x="3009900" y="1090613"/>
            <a:ext cx="84138" cy="138112"/>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c</a:t>
            </a:r>
          </a:p>
        </p:txBody>
      </p:sp>
      <p:sp>
        <p:nvSpPr>
          <p:cNvPr id="17506" name="WordArt 98"/>
          <p:cNvSpPr>
            <a:spLocks noChangeArrowheads="1" noChangeShapeType="1" noTextEdit="1"/>
          </p:cNvSpPr>
          <p:nvPr/>
        </p:nvSpPr>
        <p:spPr bwMode="auto">
          <a:xfrm rot="20220000">
            <a:off x="3084513" y="1065213"/>
            <a:ext cx="42862" cy="138112"/>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i</a:t>
            </a:r>
          </a:p>
        </p:txBody>
      </p:sp>
      <p:sp>
        <p:nvSpPr>
          <p:cNvPr id="17505" name="WordArt 97"/>
          <p:cNvSpPr>
            <a:spLocks noChangeArrowheads="1" noChangeShapeType="1" noTextEdit="1"/>
          </p:cNvSpPr>
          <p:nvPr/>
        </p:nvSpPr>
        <p:spPr bwMode="auto">
          <a:xfrm rot="20340000">
            <a:off x="3201988" y="1733550"/>
            <a:ext cx="119062" cy="138113"/>
          </a:xfrm>
          <a:prstGeom prst="rect">
            <a:avLst/>
          </a:prstGeom>
        </p:spPr>
        <p:txBody>
          <a:bodyPr wrap="none" fromWordArt="1">
            <a:prstTxWarp prst="textPlain">
              <a:avLst>
                <a:gd name="adj" fmla="val 50000"/>
              </a:avLst>
            </a:prstTxWarp>
          </a:bodyPr>
          <a:lstStyle/>
          <a:p>
            <a:pPr algn="ctr" rtl="0"/>
            <a:endParaRPr lang="it-IT" sz="1000" b="1" kern="10" spc="0" dirty="0">
              <a:ln w="9525">
                <a:noFill/>
                <a:round/>
                <a:headEnd/>
                <a:tailEnd/>
              </a:ln>
              <a:solidFill>
                <a:srgbClr val="5BA9C7"/>
              </a:solidFill>
              <a:latin typeface="Tahoma"/>
              <a:ea typeface="Tahoma"/>
              <a:cs typeface="Tahoma"/>
            </a:endParaRPr>
          </a:p>
        </p:txBody>
      </p:sp>
      <p:sp>
        <p:nvSpPr>
          <p:cNvPr id="17493" name="WordArt 85"/>
          <p:cNvSpPr>
            <a:spLocks noChangeArrowheads="1" noChangeShapeType="1" noTextEdit="1"/>
          </p:cNvSpPr>
          <p:nvPr/>
        </p:nvSpPr>
        <p:spPr bwMode="auto">
          <a:xfrm rot="20400000">
            <a:off x="3119438" y="1828800"/>
            <a:ext cx="88900"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a</a:t>
            </a:r>
          </a:p>
        </p:txBody>
      </p:sp>
      <p:sp>
        <p:nvSpPr>
          <p:cNvPr id="17492" name="WordArt 84"/>
          <p:cNvSpPr>
            <a:spLocks noChangeArrowheads="1" noChangeShapeType="1" noTextEdit="1"/>
          </p:cNvSpPr>
          <p:nvPr/>
        </p:nvSpPr>
        <p:spPr bwMode="auto">
          <a:xfrm rot="20520000">
            <a:off x="3200400" y="1828800"/>
            <a:ext cx="42863"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l</a:t>
            </a:r>
          </a:p>
        </p:txBody>
      </p:sp>
      <p:sp>
        <p:nvSpPr>
          <p:cNvPr id="17491" name="WordArt 83"/>
          <p:cNvSpPr>
            <a:spLocks noChangeArrowheads="1" noChangeShapeType="1" noTextEdit="1"/>
          </p:cNvSpPr>
          <p:nvPr/>
        </p:nvSpPr>
        <p:spPr bwMode="auto">
          <a:xfrm rot="20640000">
            <a:off x="3236913" y="1828800"/>
            <a:ext cx="44450"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i</a:t>
            </a:r>
          </a:p>
        </p:txBody>
      </p:sp>
      <p:sp>
        <p:nvSpPr>
          <p:cNvPr id="17490" name="WordArt 82"/>
          <p:cNvSpPr>
            <a:spLocks noChangeArrowheads="1" noChangeShapeType="1" noTextEdit="1"/>
          </p:cNvSpPr>
          <p:nvPr/>
        </p:nvSpPr>
        <p:spPr bwMode="auto">
          <a:xfrm rot="20880000">
            <a:off x="3311525" y="1828800"/>
            <a:ext cx="88900"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e</a:t>
            </a:r>
          </a:p>
        </p:txBody>
      </p:sp>
      <p:sp>
        <p:nvSpPr>
          <p:cNvPr id="17488" name="WordArt 80"/>
          <p:cNvSpPr>
            <a:spLocks noChangeArrowheads="1" noChangeShapeType="1" noTextEdit="1"/>
          </p:cNvSpPr>
          <p:nvPr/>
        </p:nvSpPr>
        <p:spPr bwMode="auto">
          <a:xfrm rot="21180000">
            <a:off x="3432175" y="1828800"/>
            <a:ext cx="101600" cy="138113"/>
          </a:xfrm>
          <a:prstGeom prst="rect">
            <a:avLst/>
          </a:prstGeom>
        </p:spPr>
        <p:txBody>
          <a:bodyPr wrap="none" fromWordArt="1">
            <a:prstTxWarp prst="textPlain">
              <a:avLst>
                <a:gd name="adj" fmla="val 50000"/>
              </a:avLst>
            </a:prstTxWarp>
          </a:bodyPr>
          <a:lstStyle/>
          <a:p>
            <a:pPr algn="ctr" rtl="0"/>
            <a:r>
              <a:rPr lang="it-IT" sz="1000" b="1" kern="10" spc="0">
                <a:ln w="9525">
                  <a:noFill/>
                  <a:round/>
                  <a:headEnd/>
                  <a:tailEnd/>
                </a:ln>
                <a:solidFill>
                  <a:srgbClr val="FFFFFF"/>
                </a:solidFill>
                <a:latin typeface="Verdana"/>
                <a:ea typeface="Verdana"/>
              </a:rPr>
              <a:t>C</a:t>
            </a:r>
          </a:p>
        </p:txBody>
      </p:sp>
      <p:sp>
        <p:nvSpPr>
          <p:cNvPr id="17486" name="WordArt 78"/>
          <p:cNvSpPr>
            <a:spLocks noChangeArrowheads="1" noChangeShapeType="1" noTextEdit="1"/>
          </p:cNvSpPr>
          <p:nvPr/>
        </p:nvSpPr>
        <p:spPr bwMode="auto">
          <a:xfrm rot="21420000">
            <a:off x="3532188" y="1828800"/>
            <a:ext cx="96837" cy="138113"/>
          </a:xfrm>
          <a:prstGeom prst="rect">
            <a:avLst/>
          </a:prstGeom>
        </p:spPr>
        <p:txBody>
          <a:bodyPr wrap="none" fromWordArt="1">
            <a:prstTxWarp prst="textPlain">
              <a:avLst>
                <a:gd name="adj" fmla="val 50000"/>
              </a:avLst>
            </a:prstTxWarp>
          </a:bodyPr>
          <a:lstStyle/>
          <a:p>
            <a:pPr algn="ctr" rtl="0"/>
            <a:r>
              <a:rPr lang="it-IT" sz="1000" b="1" kern="10" spc="0" dirty="0">
                <a:ln w="9525">
                  <a:noFill/>
                  <a:round/>
                  <a:headEnd/>
                  <a:tailEnd/>
                </a:ln>
                <a:solidFill>
                  <a:srgbClr val="FFFFFF"/>
                </a:solidFill>
                <a:latin typeface="Verdana"/>
                <a:ea typeface="Verdana"/>
              </a:rPr>
              <a:t>u</a:t>
            </a:r>
          </a:p>
        </p:txBody>
      </p:sp>
      <p:sp>
        <p:nvSpPr>
          <p:cNvPr id="17485" name="WordArt 77"/>
          <p:cNvSpPr>
            <a:spLocks noChangeArrowheads="1" noChangeShapeType="1" noTextEdit="1"/>
          </p:cNvSpPr>
          <p:nvPr/>
        </p:nvSpPr>
        <p:spPr bwMode="auto">
          <a:xfrm rot="21420000">
            <a:off x="3527425" y="1828800"/>
            <a:ext cx="60325" cy="138113"/>
          </a:xfrm>
          <a:prstGeom prst="rect">
            <a:avLst/>
          </a:prstGeom>
        </p:spPr>
        <p:txBody>
          <a:bodyPr wrap="none" fromWordArt="1">
            <a:prstTxWarp prst="textPlain">
              <a:avLst>
                <a:gd name="adj" fmla="val 50000"/>
              </a:avLst>
            </a:prstTxWarp>
          </a:bodyPr>
          <a:lstStyle/>
          <a:p>
            <a:pPr algn="ctr" rtl="0"/>
            <a:endParaRPr lang="it-IT" sz="1000" b="1" kern="10" spc="0" dirty="0">
              <a:ln w="9525">
                <a:noFill/>
                <a:round/>
                <a:headEnd/>
                <a:tailEnd/>
              </a:ln>
              <a:solidFill>
                <a:srgbClr val="5BA9C7"/>
              </a:solidFill>
              <a:latin typeface="Tahoma"/>
              <a:ea typeface="Tahoma"/>
              <a:cs typeface="Tahoma"/>
            </a:endParaRPr>
          </a:p>
        </p:txBody>
      </p:sp>
      <p:grpSp>
        <p:nvGrpSpPr>
          <p:cNvPr id="17509" name="Group 101"/>
          <p:cNvGrpSpPr>
            <a:grpSpLocks/>
          </p:cNvGrpSpPr>
          <p:nvPr/>
        </p:nvGrpSpPr>
        <p:grpSpPr bwMode="auto">
          <a:xfrm>
            <a:off x="4121550" y="783508"/>
            <a:ext cx="4127500" cy="4070350"/>
            <a:chOff x="2432" y="376"/>
            <a:chExt cx="6499" cy="6411"/>
          </a:xfrm>
        </p:grpSpPr>
        <p:sp>
          <p:nvSpPr>
            <p:cNvPr id="17529" name="Freeform 121"/>
            <p:cNvSpPr>
              <a:spLocks/>
            </p:cNvSpPr>
            <p:nvPr/>
          </p:nvSpPr>
          <p:spPr bwMode="auto">
            <a:xfrm>
              <a:off x="5878" y="2607"/>
              <a:ext cx="2277" cy="3425"/>
            </a:xfrm>
            <a:custGeom>
              <a:avLst/>
              <a:gdLst/>
              <a:ahLst/>
              <a:cxnLst>
                <a:cxn ang="0">
                  <a:pos x="1513" y="251"/>
                </a:cxn>
                <a:cxn ang="0">
                  <a:pos x="1568" y="390"/>
                </a:cxn>
                <a:cxn ang="0">
                  <a:pos x="1612" y="534"/>
                </a:cxn>
                <a:cxn ang="0">
                  <a:pos x="1644" y="683"/>
                </a:cxn>
                <a:cxn ang="0">
                  <a:pos x="1664" y="836"/>
                </a:cxn>
                <a:cxn ang="0">
                  <a:pos x="1670" y="993"/>
                </a:cxn>
                <a:cxn ang="0">
                  <a:pos x="1664" y="1147"/>
                </a:cxn>
                <a:cxn ang="0">
                  <a:pos x="1645" y="1297"/>
                </a:cxn>
                <a:cxn ang="0">
                  <a:pos x="1615" y="1444"/>
                </a:cxn>
                <a:cxn ang="0">
                  <a:pos x="1573" y="1585"/>
                </a:cxn>
                <a:cxn ang="0">
                  <a:pos x="1520" y="1722"/>
                </a:cxn>
                <a:cxn ang="0">
                  <a:pos x="1457" y="1853"/>
                </a:cxn>
                <a:cxn ang="0">
                  <a:pos x="1384" y="1978"/>
                </a:cxn>
                <a:cxn ang="0">
                  <a:pos x="1302" y="2097"/>
                </a:cxn>
                <a:cxn ang="0">
                  <a:pos x="1210" y="2208"/>
                </a:cxn>
                <a:cxn ang="0">
                  <a:pos x="1111" y="2312"/>
                </a:cxn>
                <a:cxn ang="0">
                  <a:pos x="1004" y="2408"/>
                </a:cxn>
                <a:cxn ang="0">
                  <a:pos x="889" y="2496"/>
                </a:cxn>
                <a:cxn ang="0">
                  <a:pos x="768" y="2574"/>
                </a:cxn>
                <a:cxn ang="0">
                  <a:pos x="640" y="2643"/>
                </a:cxn>
                <a:cxn ang="0">
                  <a:pos x="506" y="2701"/>
                </a:cxn>
                <a:cxn ang="0">
                  <a:pos x="367" y="2750"/>
                </a:cxn>
                <a:cxn ang="0">
                  <a:pos x="224" y="2787"/>
                </a:cxn>
                <a:cxn ang="0">
                  <a:pos x="76" y="2812"/>
                </a:cxn>
                <a:cxn ang="0">
                  <a:pos x="59" y="3424"/>
                </a:cxn>
                <a:cxn ang="0">
                  <a:pos x="210" y="3406"/>
                </a:cxn>
                <a:cxn ang="0">
                  <a:pos x="357" y="3378"/>
                </a:cxn>
                <a:cxn ang="0">
                  <a:pos x="502" y="3342"/>
                </a:cxn>
                <a:cxn ang="0">
                  <a:pos x="643" y="3297"/>
                </a:cxn>
                <a:cxn ang="0">
                  <a:pos x="780" y="3245"/>
                </a:cxn>
                <a:cxn ang="0">
                  <a:pos x="913" y="3184"/>
                </a:cxn>
                <a:cxn ang="0">
                  <a:pos x="1042" y="3116"/>
                </a:cxn>
                <a:cxn ang="0">
                  <a:pos x="1166" y="3040"/>
                </a:cxn>
                <a:cxn ang="0">
                  <a:pos x="1285" y="2957"/>
                </a:cxn>
                <a:cxn ang="0">
                  <a:pos x="1399" y="2868"/>
                </a:cxn>
                <a:cxn ang="0">
                  <a:pos x="1507" y="2772"/>
                </a:cxn>
                <a:cxn ang="0">
                  <a:pos x="1609" y="2670"/>
                </a:cxn>
                <a:cxn ang="0">
                  <a:pos x="1706" y="2563"/>
                </a:cxn>
                <a:cxn ang="0">
                  <a:pos x="1795" y="2449"/>
                </a:cxn>
                <a:cxn ang="0">
                  <a:pos x="1878" y="2330"/>
                </a:cxn>
                <a:cxn ang="0">
                  <a:pos x="1954" y="2207"/>
                </a:cxn>
                <a:cxn ang="0">
                  <a:pos x="2023" y="2078"/>
                </a:cxn>
                <a:cxn ang="0">
                  <a:pos x="2084" y="1945"/>
                </a:cxn>
                <a:cxn ang="0">
                  <a:pos x="2137" y="1808"/>
                </a:cxn>
                <a:cxn ang="0">
                  <a:pos x="2182" y="1667"/>
                </a:cxn>
                <a:cxn ang="0">
                  <a:pos x="2219" y="1523"/>
                </a:cxn>
                <a:cxn ang="0">
                  <a:pos x="2247" y="1375"/>
                </a:cxn>
                <a:cxn ang="0">
                  <a:pos x="2266" y="1225"/>
                </a:cxn>
                <a:cxn ang="0">
                  <a:pos x="2275" y="1071"/>
                </a:cxn>
                <a:cxn ang="0">
                  <a:pos x="2275" y="912"/>
                </a:cxn>
                <a:cxn ang="0">
                  <a:pos x="2265" y="751"/>
                </a:cxn>
                <a:cxn ang="0">
                  <a:pos x="2244" y="594"/>
                </a:cxn>
                <a:cxn ang="0">
                  <a:pos x="2214" y="440"/>
                </a:cxn>
                <a:cxn ang="0">
                  <a:pos x="2173" y="289"/>
                </a:cxn>
                <a:cxn ang="0">
                  <a:pos x="2124" y="142"/>
                </a:cxn>
                <a:cxn ang="0">
                  <a:pos x="2066" y="0"/>
                </a:cxn>
              </a:cxnLst>
              <a:rect l="0" t="0" r="r" b="b"/>
              <a:pathLst>
                <a:path w="2277" h="3425">
                  <a:moveTo>
                    <a:pt x="2066" y="0"/>
                  </a:moveTo>
                  <a:lnTo>
                    <a:pt x="1513" y="251"/>
                  </a:lnTo>
                  <a:lnTo>
                    <a:pt x="1542" y="319"/>
                  </a:lnTo>
                  <a:lnTo>
                    <a:pt x="1568" y="390"/>
                  </a:lnTo>
                  <a:lnTo>
                    <a:pt x="1592" y="461"/>
                  </a:lnTo>
                  <a:lnTo>
                    <a:pt x="1612" y="534"/>
                  </a:lnTo>
                  <a:lnTo>
                    <a:pt x="1630" y="608"/>
                  </a:lnTo>
                  <a:lnTo>
                    <a:pt x="1644" y="683"/>
                  </a:lnTo>
                  <a:lnTo>
                    <a:pt x="1655" y="759"/>
                  </a:lnTo>
                  <a:lnTo>
                    <a:pt x="1664" y="836"/>
                  </a:lnTo>
                  <a:lnTo>
                    <a:pt x="1669" y="915"/>
                  </a:lnTo>
                  <a:lnTo>
                    <a:pt x="1670" y="993"/>
                  </a:lnTo>
                  <a:lnTo>
                    <a:pt x="1669" y="1071"/>
                  </a:lnTo>
                  <a:lnTo>
                    <a:pt x="1664" y="1147"/>
                  </a:lnTo>
                  <a:lnTo>
                    <a:pt x="1656" y="1223"/>
                  </a:lnTo>
                  <a:lnTo>
                    <a:pt x="1645" y="1297"/>
                  </a:lnTo>
                  <a:lnTo>
                    <a:pt x="1631" y="1371"/>
                  </a:lnTo>
                  <a:lnTo>
                    <a:pt x="1615" y="1444"/>
                  </a:lnTo>
                  <a:lnTo>
                    <a:pt x="1595" y="1515"/>
                  </a:lnTo>
                  <a:lnTo>
                    <a:pt x="1573" y="1585"/>
                  </a:lnTo>
                  <a:lnTo>
                    <a:pt x="1548" y="1654"/>
                  </a:lnTo>
                  <a:lnTo>
                    <a:pt x="1520" y="1722"/>
                  </a:lnTo>
                  <a:lnTo>
                    <a:pt x="1490" y="1788"/>
                  </a:lnTo>
                  <a:lnTo>
                    <a:pt x="1457" y="1853"/>
                  </a:lnTo>
                  <a:lnTo>
                    <a:pt x="1421" y="1916"/>
                  </a:lnTo>
                  <a:lnTo>
                    <a:pt x="1384" y="1978"/>
                  </a:lnTo>
                  <a:lnTo>
                    <a:pt x="1344" y="2038"/>
                  </a:lnTo>
                  <a:lnTo>
                    <a:pt x="1302" y="2097"/>
                  </a:lnTo>
                  <a:lnTo>
                    <a:pt x="1257" y="2153"/>
                  </a:lnTo>
                  <a:lnTo>
                    <a:pt x="1210" y="2208"/>
                  </a:lnTo>
                  <a:lnTo>
                    <a:pt x="1162" y="2261"/>
                  </a:lnTo>
                  <a:lnTo>
                    <a:pt x="1111" y="2312"/>
                  </a:lnTo>
                  <a:lnTo>
                    <a:pt x="1058" y="2361"/>
                  </a:lnTo>
                  <a:lnTo>
                    <a:pt x="1004" y="2408"/>
                  </a:lnTo>
                  <a:lnTo>
                    <a:pt x="947" y="2453"/>
                  </a:lnTo>
                  <a:lnTo>
                    <a:pt x="889" y="2496"/>
                  </a:lnTo>
                  <a:lnTo>
                    <a:pt x="829" y="2536"/>
                  </a:lnTo>
                  <a:lnTo>
                    <a:pt x="768" y="2574"/>
                  </a:lnTo>
                  <a:lnTo>
                    <a:pt x="704" y="2610"/>
                  </a:lnTo>
                  <a:lnTo>
                    <a:pt x="640" y="2643"/>
                  </a:lnTo>
                  <a:lnTo>
                    <a:pt x="574" y="2673"/>
                  </a:lnTo>
                  <a:lnTo>
                    <a:pt x="506" y="2701"/>
                  </a:lnTo>
                  <a:lnTo>
                    <a:pt x="437" y="2727"/>
                  </a:lnTo>
                  <a:lnTo>
                    <a:pt x="367" y="2750"/>
                  </a:lnTo>
                  <a:lnTo>
                    <a:pt x="296" y="2770"/>
                  </a:lnTo>
                  <a:lnTo>
                    <a:pt x="224" y="2787"/>
                  </a:lnTo>
                  <a:lnTo>
                    <a:pt x="150" y="2801"/>
                  </a:lnTo>
                  <a:lnTo>
                    <a:pt x="76" y="2812"/>
                  </a:lnTo>
                  <a:lnTo>
                    <a:pt x="0" y="2820"/>
                  </a:lnTo>
                  <a:lnTo>
                    <a:pt x="59" y="3424"/>
                  </a:lnTo>
                  <a:lnTo>
                    <a:pt x="134" y="3416"/>
                  </a:lnTo>
                  <a:lnTo>
                    <a:pt x="210" y="3406"/>
                  </a:lnTo>
                  <a:lnTo>
                    <a:pt x="284" y="3393"/>
                  </a:lnTo>
                  <a:lnTo>
                    <a:pt x="357" y="3378"/>
                  </a:lnTo>
                  <a:lnTo>
                    <a:pt x="430" y="3361"/>
                  </a:lnTo>
                  <a:lnTo>
                    <a:pt x="502" y="3342"/>
                  </a:lnTo>
                  <a:lnTo>
                    <a:pt x="573" y="3321"/>
                  </a:lnTo>
                  <a:lnTo>
                    <a:pt x="643" y="3297"/>
                  </a:lnTo>
                  <a:lnTo>
                    <a:pt x="712" y="3272"/>
                  </a:lnTo>
                  <a:lnTo>
                    <a:pt x="780" y="3245"/>
                  </a:lnTo>
                  <a:lnTo>
                    <a:pt x="847" y="3215"/>
                  </a:lnTo>
                  <a:lnTo>
                    <a:pt x="913" y="3184"/>
                  </a:lnTo>
                  <a:lnTo>
                    <a:pt x="978" y="3151"/>
                  </a:lnTo>
                  <a:lnTo>
                    <a:pt x="1042" y="3116"/>
                  </a:lnTo>
                  <a:lnTo>
                    <a:pt x="1105" y="3079"/>
                  </a:lnTo>
                  <a:lnTo>
                    <a:pt x="1166" y="3040"/>
                  </a:lnTo>
                  <a:lnTo>
                    <a:pt x="1226" y="3000"/>
                  </a:lnTo>
                  <a:lnTo>
                    <a:pt x="1285" y="2957"/>
                  </a:lnTo>
                  <a:lnTo>
                    <a:pt x="1343" y="2914"/>
                  </a:lnTo>
                  <a:lnTo>
                    <a:pt x="1399" y="2868"/>
                  </a:lnTo>
                  <a:lnTo>
                    <a:pt x="1454" y="2821"/>
                  </a:lnTo>
                  <a:lnTo>
                    <a:pt x="1507" y="2772"/>
                  </a:lnTo>
                  <a:lnTo>
                    <a:pt x="1559" y="2722"/>
                  </a:lnTo>
                  <a:lnTo>
                    <a:pt x="1609" y="2670"/>
                  </a:lnTo>
                  <a:lnTo>
                    <a:pt x="1658" y="2617"/>
                  </a:lnTo>
                  <a:lnTo>
                    <a:pt x="1706" y="2563"/>
                  </a:lnTo>
                  <a:lnTo>
                    <a:pt x="1751" y="2507"/>
                  </a:lnTo>
                  <a:lnTo>
                    <a:pt x="1795" y="2449"/>
                  </a:lnTo>
                  <a:lnTo>
                    <a:pt x="1838" y="2390"/>
                  </a:lnTo>
                  <a:lnTo>
                    <a:pt x="1878" y="2330"/>
                  </a:lnTo>
                  <a:lnTo>
                    <a:pt x="1917" y="2269"/>
                  </a:lnTo>
                  <a:lnTo>
                    <a:pt x="1954" y="2207"/>
                  </a:lnTo>
                  <a:lnTo>
                    <a:pt x="1990" y="2143"/>
                  </a:lnTo>
                  <a:lnTo>
                    <a:pt x="2023" y="2078"/>
                  </a:lnTo>
                  <a:lnTo>
                    <a:pt x="2054" y="2012"/>
                  </a:lnTo>
                  <a:lnTo>
                    <a:pt x="2084" y="1945"/>
                  </a:lnTo>
                  <a:lnTo>
                    <a:pt x="2112" y="1877"/>
                  </a:lnTo>
                  <a:lnTo>
                    <a:pt x="2137" y="1808"/>
                  </a:lnTo>
                  <a:lnTo>
                    <a:pt x="2161" y="1738"/>
                  </a:lnTo>
                  <a:lnTo>
                    <a:pt x="2182" y="1667"/>
                  </a:lnTo>
                  <a:lnTo>
                    <a:pt x="2202" y="1596"/>
                  </a:lnTo>
                  <a:lnTo>
                    <a:pt x="2219" y="1523"/>
                  </a:lnTo>
                  <a:lnTo>
                    <a:pt x="2234" y="1450"/>
                  </a:lnTo>
                  <a:lnTo>
                    <a:pt x="2247" y="1375"/>
                  </a:lnTo>
                  <a:lnTo>
                    <a:pt x="2258" y="1300"/>
                  </a:lnTo>
                  <a:lnTo>
                    <a:pt x="2266" y="1225"/>
                  </a:lnTo>
                  <a:lnTo>
                    <a:pt x="2272" y="1148"/>
                  </a:lnTo>
                  <a:lnTo>
                    <a:pt x="2275" y="1071"/>
                  </a:lnTo>
                  <a:lnTo>
                    <a:pt x="2277" y="993"/>
                  </a:lnTo>
                  <a:lnTo>
                    <a:pt x="2275" y="912"/>
                  </a:lnTo>
                  <a:lnTo>
                    <a:pt x="2271" y="831"/>
                  </a:lnTo>
                  <a:lnTo>
                    <a:pt x="2265" y="751"/>
                  </a:lnTo>
                  <a:lnTo>
                    <a:pt x="2256" y="672"/>
                  </a:lnTo>
                  <a:lnTo>
                    <a:pt x="2244" y="594"/>
                  </a:lnTo>
                  <a:lnTo>
                    <a:pt x="2230" y="516"/>
                  </a:lnTo>
                  <a:lnTo>
                    <a:pt x="2214" y="440"/>
                  </a:lnTo>
                  <a:lnTo>
                    <a:pt x="2195" y="364"/>
                  </a:lnTo>
                  <a:lnTo>
                    <a:pt x="2173" y="289"/>
                  </a:lnTo>
                  <a:lnTo>
                    <a:pt x="2150" y="215"/>
                  </a:lnTo>
                  <a:lnTo>
                    <a:pt x="2124" y="142"/>
                  </a:lnTo>
                  <a:lnTo>
                    <a:pt x="2096" y="70"/>
                  </a:lnTo>
                  <a:lnTo>
                    <a:pt x="2066" y="0"/>
                  </a:lnTo>
                  <a:close/>
                </a:path>
              </a:pathLst>
            </a:custGeom>
            <a:solidFill>
              <a:srgbClr val="23AF8C"/>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7528" name="Freeform 120"/>
            <p:cNvSpPr>
              <a:spLocks/>
            </p:cNvSpPr>
            <p:nvPr/>
          </p:nvSpPr>
          <p:spPr bwMode="auto">
            <a:xfrm>
              <a:off x="3322" y="1160"/>
              <a:ext cx="4622" cy="2098"/>
            </a:xfrm>
            <a:custGeom>
              <a:avLst/>
              <a:gdLst/>
              <a:ahLst/>
              <a:cxnLst>
                <a:cxn ang="0">
                  <a:pos x="2235" y="5"/>
                </a:cxn>
                <a:cxn ang="0">
                  <a:pos x="2006" y="30"/>
                </a:cxn>
                <a:cxn ang="0">
                  <a:pos x="1784" y="76"/>
                </a:cxn>
                <a:cxn ang="0">
                  <a:pos x="1569" y="141"/>
                </a:cxn>
                <a:cxn ang="0">
                  <a:pos x="1364" y="226"/>
                </a:cxn>
                <a:cxn ang="0">
                  <a:pos x="1168" y="328"/>
                </a:cxn>
                <a:cxn ang="0">
                  <a:pos x="983" y="446"/>
                </a:cxn>
                <a:cxn ang="0">
                  <a:pos x="811" y="580"/>
                </a:cxn>
                <a:cxn ang="0">
                  <a:pos x="651" y="729"/>
                </a:cxn>
                <a:cxn ang="0">
                  <a:pos x="504" y="892"/>
                </a:cxn>
                <a:cxn ang="0">
                  <a:pos x="373" y="1067"/>
                </a:cxn>
                <a:cxn ang="0">
                  <a:pos x="258" y="1254"/>
                </a:cxn>
                <a:cxn ang="0">
                  <a:pos x="159" y="1451"/>
                </a:cxn>
                <a:cxn ang="0">
                  <a:pos x="78" y="1658"/>
                </a:cxn>
                <a:cxn ang="0">
                  <a:pos x="16" y="1874"/>
                </a:cxn>
                <a:cxn ang="0">
                  <a:pos x="604" y="2022"/>
                </a:cxn>
                <a:cxn ang="0">
                  <a:pos x="669" y="1806"/>
                </a:cxn>
                <a:cxn ang="0">
                  <a:pos x="759" y="1603"/>
                </a:cxn>
                <a:cxn ang="0">
                  <a:pos x="871" y="1413"/>
                </a:cxn>
                <a:cxn ang="0">
                  <a:pos x="1005" y="1238"/>
                </a:cxn>
                <a:cxn ang="0">
                  <a:pos x="1159" y="1081"/>
                </a:cxn>
                <a:cxn ang="0">
                  <a:pos x="1330" y="944"/>
                </a:cxn>
                <a:cxn ang="0">
                  <a:pos x="1518" y="827"/>
                </a:cxn>
                <a:cxn ang="0">
                  <a:pos x="1719" y="733"/>
                </a:cxn>
                <a:cxn ang="0">
                  <a:pos x="1933" y="664"/>
                </a:cxn>
                <a:cxn ang="0">
                  <a:pos x="2158" y="621"/>
                </a:cxn>
                <a:cxn ang="0">
                  <a:pos x="2391" y="606"/>
                </a:cxn>
                <a:cxn ang="0">
                  <a:pos x="2628" y="621"/>
                </a:cxn>
                <a:cxn ang="0">
                  <a:pos x="2855" y="665"/>
                </a:cxn>
                <a:cxn ang="0">
                  <a:pos x="3072" y="737"/>
                </a:cxn>
                <a:cxn ang="0">
                  <a:pos x="3276" y="833"/>
                </a:cxn>
                <a:cxn ang="0">
                  <a:pos x="3465" y="953"/>
                </a:cxn>
                <a:cxn ang="0">
                  <a:pos x="3637" y="1095"/>
                </a:cxn>
                <a:cxn ang="0">
                  <a:pos x="3791" y="1256"/>
                </a:cxn>
                <a:cxn ang="0">
                  <a:pos x="3925" y="1435"/>
                </a:cxn>
                <a:cxn ang="0">
                  <a:pos x="4036" y="1629"/>
                </a:cxn>
                <a:cxn ang="0">
                  <a:pos x="4589" y="1378"/>
                </a:cxn>
                <a:cxn ang="0">
                  <a:pos x="4481" y="1180"/>
                </a:cxn>
                <a:cxn ang="0">
                  <a:pos x="4356" y="993"/>
                </a:cxn>
                <a:cxn ang="0">
                  <a:pos x="4215" y="819"/>
                </a:cxn>
                <a:cxn ang="0">
                  <a:pos x="4059" y="658"/>
                </a:cxn>
                <a:cxn ang="0">
                  <a:pos x="3888" y="513"/>
                </a:cxn>
                <a:cxn ang="0">
                  <a:pos x="3705" y="383"/>
                </a:cxn>
                <a:cxn ang="0">
                  <a:pos x="3509" y="270"/>
                </a:cxn>
                <a:cxn ang="0">
                  <a:pos x="3303" y="176"/>
                </a:cxn>
                <a:cxn ang="0">
                  <a:pos x="3087" y="100"/>
                </a:cxn>
                <a:cxn ang="0">
                  <a:pos x="2862" y="45"/>
                </a:cxn>
                <a:cxn ang="0">
                  <a:pos x="2630" y="11"/>
                </a:cxn>
                <a:cxn ang="0">
                  <a:pos x="2391" y="0"/>
                </a:cxn>
              </a:cxnLst>
              <a:rect l="0" t="0" r="r" b="b"/>
              <a:pathLst>
                <a:path w="4622" h="2098">
                  <a:moveTo>
                    <a:pt x="2391" y="0"/>
                  </a:moveTo>
                  <a:lnTo>
                    <a:pt x="2313" y="1"/>
                  </a:lnTo>
                  <a:lnTo>
                    <a:pt x="2235" y="5"/>
                  </a:lnTo>
                  <a:lnTo>
                    <a:pt x="2158" y="11"/>
                  </a:lnTo>
                  <a:lnTo>
                    <a:pt x="2081" y="19"/>
                  </a:lnTo>
                  <a:lnTo>
                    <a:pt x="2006" y="30"/>
                  </a:lnTo>
                  <a:lnTo>
                    <a:pt x="1931" y="43"/>
                  </a:lnTo>
                  <a:lnTo>
                    <a:pt x="1857" y="58"/>
                  </a:lnTo>
                  <a:lnTo>
                    <a:pt x="1784" y="76"/>
                  </a:lnTo>
                  <a:lnTo>
                    <a:pt x="1711" y="96"/>
                  </a:lnTo>
                  <a:lnTo>
                    <a:pt x="1640" y="117"/>
                  </a:lnTo>
                  <a:lnTo>
                    <a:pt x="1569" y="141"/>
                  </a:lnTo>
                  <a:lnTo>
                    <a:pt x="1500" y="167"/>
                  </a:lnTo>
                  <a:lnTo>
                    <a:pt x="1431" y="196"/>
                  </a:lnTo>
                  <a:lnTo>
                    <a:pt x="1364" y="226"/>
                  </a:lnTo>
                  <a:lnTo>
                    <a:pt x="1297" y="258"/>
                  </a:lnTo>
                  <a:lnTo>
                    <a:pt x="1232" y="292"/>
                  </a:lnTo>
                  <a:lnTo>
                    <a:pt x="1168" y="328"/>
                  </a:lnTo>
                  <a:lnTo>
                    <a:pt x="1105" y="365"/>
                  </a:lnTo>
                  <a:lnTo>
                    <a:pt x="1044" y="405"/>
                  </a:lnTo>
                  <a:lnTo>
                    <a:pt x="983" y="446"/>
                  </a:lnTo>
                  <a:lnTo>
                    <a:pt x="924" y="489"/>
                  </a:lnTo>
                  <a:lnTo>
                    <a:pt x="867" y="534"/>
                  </a:lnTo>
                  <a:lnTo>
                    <a:pt x="811" y="580"/>
                  </a:lnTo>
                  <a:lnTo>
                    <a:pt x="756" y="628"/>
                  </a:lnTo>
                  <a:lnTo>
                    <a:pt x="702" y="678"/>
                  </a:lnTo>
                  <a:lnTo>
                    <a:pt x="651" y="729"/>
                  </a:lnTo>
                  <a:lnTo>
                    <a:pt x="600" y="782"/>
                  </a:lnTo>
                  <a:lnTo>
                    <a:pt x="551" y="836"/>
                  </a:lnTo>
                  <a:lnTo>
                    <a:pt x="504" y="892"/>
                  </a:lnTo>
                  <a:lnTo>
                    <a:pt x="459" y="949"/>
                  </a:lnTo>
                  <a:lnTo>
                    <a:pt x="415" y="1007"/>
                  </a:lnTo>
                  <a:lnTo>
                    <a:pt x="373" y="1067"/>
                  </a:lnTo>
                  <a:lnTo>
                    <a:pt x="333" y="1128"/>
                  </a:lnTo>
                  <a:lnTo>
                    <a:pt x="294" y="1190"/>
                  </a:lnTo>
                  <a:lnTo>
                    <a:pt x="258" y="1254"/>
                  </a:lnTo>
                  <a:lnTo>
                    <a:pt x="223" y="1318"/>
                  </a:lnTo>
                  <a:lnTo>
                    <a:pt x="190" y="1384"/>
                  </a:lnTo>
                  <a:lnTo>
                    <a:pt x="159" y="1451"/>
                  </a:lnTo>
                  <a:lnTo>
                    <a:pt x="130" y="1519"/>
                  </a:lnTo>
                  <a:lnTo>
                    <a:pt x="103" y="1588"/>
                  </a:lnTo>
                  <a:lnTo>
                    <a:pt x="78" y="1658"/>
                  </a:lnTo>
                  <a:lnTo>
                    <a:pt x="55" y="1729"/>
                  </a:lnTo>
                  <a:lnTo>
                    <a:pt x="35" y="1801"/>
                  </a:lnTo>
                  <a:lnTo>
                    <a:pt x="16" y="1874"/>
                  </a:lnTo>
                  <a:lnTo>
                    <a:pt x="0" y="1948"/>
                  </a:lnTo>
                  <a:lnTo>
                    <a:pt x="589" y="2097"/>
                  </a:lnTo>
                  <a:lnTo>
                    <a:pt x="604" y="2022"/>
                  </a:lnTo>
                  <a:lnTo>
                    <a:pt x="623" y="1949"/>
                  </a:lnTo>
                  <a:lnTo>
                    <a:pt x="645" y="1877"/>
                  </a:lnTo>
                  <a:lnTo>
                    <a:pt x="669" y="1806"/>
                  </a:lnTo>
                  <a:lnTo>
                    <a:pt x="696" y="1737"/>
                  </a:lnTo>
                  <a:lnTo>
                    <a:pt x="726" y="1669"/>
                  </a:lnTo>
                  <a:lnTo>
                    <a:pt x="759" y="1603"/>
                  </a:lnTo>
                  <a:lnTo>
                    <a:pt x="794" y="1538"/>
                  </a:lnTo>
                  <a:lnTo>
                    <a:pt x="831" y="1474"/>
                  </a:lnTo>
                  <a:lnTo>
                    <a:pt x="871" y="1413"/>
                  </a:lnTo>
                  <a:lnTo>
                    <a:pt x="914" y="1353"/>
                  </a:lnTo>
                  <a:lnTo>
                    <a:pt x="958" y="1294"/>
                  </a:lnTo>
                  <a:lnTo>
                    <a:pt x="1005" y="1238"/>
                  </a:lnTo>
                  <a:lnTo>
                    <a:pt x="1054" y="1184"/>
                  </a:lnTo>
                  <a:lnTo>
                    <a:pt x="1106" y="1132"/>
                  </a:lnTo>
                  <a:lnTo>
                    <a:pt x="1159" y="1081"/>
                  </a:lnTo>
                  <a:lnTo>
                    <a:pt x="1214" y="1033"/>
                  </a:lnTo>
                  <a:lnTo>
                    <a:pt x="1271" y="987"/>
                  </a:lnTo>
                  <a:lnTo>
                    <a:pt x="1330" y="944"/>
                  </a:lnTo>
                  <a:lnTo>
                    <a:pt x="1391" y="902"/>
                  </a:lnTo>
                  <a:lnTo>
                    <a:pt x="1454" y="863"/>
                  </a:lnTo>
                  <a:lnTo>
                    <a:pt x="1518" y="827"/>
                  </a:lnTo>
                  <a:lnTo>
                    <a:pt x="1583" y="793"/>
                  </a:lnTo>
                  <a:lnTo>
                    <a:pt x="1651" y="762"/>
                  </a:lnTo>
                  <a:lnTo>
                    <a:pt x="1719" y="733"/>
                  </a:lnTo>
                  <a:lnTo>
                    <a:pt x="1789" y="707"/>
                  </a:lnTo>
                  <a:lnTo>
                    <a:pt x="1860" y="684"/>
                  </a:lnTo>
                  <a:lnTo>
                    <a:pt x="1933" y="664"/>
                  </a:lnTo>
                  <a:lnTo>
                    <a:pt x="2007" y="646"/>
                  </a:lnTo>
                  <a:lnTo>
                    <a:pt x="2082" y="632"/>
                  </a:lnTo>
                  <a:lnTo>
                    <a:pt x="2158" y="621"/>
                  </a:lnTo>
                  <a:lnTo>
                    <a:pt x="2234" y="613"/>
                  </a:lnTo>
                  <a:lnTo>
                    <a:pt x="2312" y="608"/>
                  </a:lnTo>
                  <a:lnTo>
                    <a:pt x="2391" y="606"/>
                  </a:lnTo>
                  <a:lnTo>
                    <a:pt x="2471" y="608"/>
                  </a:lnTo>
                  <a:lnTo>
                    <a:pt x="2550" y="613"/>
                  </a:lnTo>
                  <a:lnTo>
                    <a:pt x="2628" y="621"/>
                  </a:lnTo>
                  <a:lnTo>
                    <a:pt x="2705" y="633"/>
                  </a:lnTo>
                  <a:lnTo>
                    <a:pt x="2780" y="648"/>
                  </a:lnTo>
                  <a:lnTo>
                    <a:pt x="2855" y="665"/>
                  </a:lnTo>
                  <a:lnTo>
                    <a:pt x="2929" y="686"/>
                  </a:lnTo>
                  <a:lnTo>
                    <a:pt x="3001" y="710"/>
                  </a:lnTo>
                  <a:lnTo>
                    <a:pt x="3072" y="737"/>
                  </a:lnTo>
                  <a:lnTo>
                    <a:pt x="3141" y="766"/>
                  </a:lnTo>
                  <a:lnTo>
                    <a:pt x="3209" y="798"/>
                  </a:lnTo>
                  <a:lnTo>
                    <a:pt x="3276" y="833"/>
                  </a:lnTo>
                  <a:lnTo>
                    <a:pt x="3340" y="871"/>
                  </a:lnTo>
                  <a:lnTo>
                    <a:pt x="3403" y="911"/>
                  </a:lnTo>
                  <a:lnTo>
                    <a:pt x="3465" y="953"/>
                  </a:lnTo>
                  <a:lnTo>
                    <a:pt x="3524" y="998"/>
                  </a:lnTo>
                  <a:lnTo>
                    <a:pt x="3582" y="1045"/>
                  </a:lnTo>
                  <a:lnTo>
                    <a:pt x="3637" y="1095"/>
                  </a:lnTo>
                  <a:lnTo>
                    <a:pt x="3691" y="1146"/>
                  </a:lnTo>
                  <a:lnTo>
                    <a:pt x="3742" y="1200"/>
                  </a:lnTo>
                  <a:lnTo>
                    <a:pt x="3791" y="1256"/>
                  </a:lnTo>
                  <a:lnTo>
                    <a:pt x="3838" y="1314"/>
                  </a:lnTo>
                  <a:lnTo>
                    <a:pt x="3883" y="1373"/>
                  </a:lnTo>
                  <a:lnTo>
                    <a:pt x="3925" y="1435"/>
                  </a:lnTo>
                  <a:lnTo>
                    <a:pt x="3965" y="1498"/>
                  </a:lnTo>
                  <a:lnTo>
                    <a:pt x="4002" y="1563"/>
                  </a:lnTo>
                  <a:lnTo>
                    <a:pt x="4036" y="1629"/>
                  </a:lnTo>
                  <a:lnTo>
                    <a:pt x="4068" y="1698"/>
                  </a:lnTo>
                  <a:lnTo>
                    <a:pt x="4621" y="1447"/>
                  </a:lnTo>
                  <a:lnTo>
                    <a:pt x="4589" y="1378"/>
                  </a:lnTo>
                  <a:lnTo>
                    <a:pt x="4555" y="1311"/>
                  </a:lnTo>
                  <a:lnTo>
                    <a:pt x="4519" y="1245"/>
                  </a:lnTo>
                  <a:lnTo>
                    <a:pt x="4481" y="1180"/>
                  </a:lnTo>
                  <a:lnTo>
                    <a:pt x="4441" y="1116"/>
                  </a:lnTo>
                  <a:lnTo>
                    <a:pt x="4400" y="1054"/>
                  </a:lnTo>
                  <a:lnTo>
                    <a:pt x="4356" y="993"/>
                  </a:lnTo>
                  <a:lnTo>
                    <a:pt x="4311" y="933"/>
                  </a:lnTo>
                  <a:lnTo>
                    <a:pt x="4264" y="875"/>
                  </a:lnTo>
                  <a:lnTo>
                    <a:pt x="4215" y="819"/>
                  </a:lnTo>
                  <a:lnTo>
                    <a:pt x="4164" y="764"/>
                  </a:lnTo>
                  <a:lnTo>
                    <a:pt x="4112" y="710"/>
                  </a:lnTo>
                  <a:lnTo>
                    <a:pt x="4059" y="658"/>
                  </a:lnTo>
                  <a:lnTo>
                    <a:pt x="4003" y="608"/>
                  </a:lnTo>
                  <a:lnTo>
                    <a:pt x="3946" y="559"/>
                  </a:lnTo>
                  <a:lnTo>
                    <a:pt x="3888" y="513"/>
                  </a:lnTo>
                  <a:lnTo>
                    <a:pt x="3828" y="468"/>
                  </a:lnTo>
                  <a:lnTo>
                    <a:pt x="3767" y="424"/>
                  </a:lnTo>
                  <a:lnTo>
                    <a:pt x="3705" y="383"/>
                  </a:lnTo>
                  <a:lnTo>
                    <a:pt x="3641" y="343"/>
                  </a:lnTo>
                  <a:lnTo>
                    <a:pt x="3576" y="306"/>
                  </a:lnTo>
                  <a:lnTo>
                    <a:pt x="3509" y="270"/>
                  </a:lnTo>
                  <a:lnTo>
                    <a:pt x="3442" y="237"/>
                  </a:lnTo>
                  <a:lnTo>
                    <a:pt x="3373" y="205"/>
                  </a:lnTo>
                  <a:lnTo>
                    <a:pt x="3303" y="176"/>
                  </a:lnTo>
                  <a:lnTo>
                    <a:pt x="3232" y="148"/>
                  </a:lnTo>
                  <a:lnTo>
                    <a:pt x="3160" y="123"/>
                  </a:lnTo>
                  <a:lnTo>
                    <a:pt x="3087" y="100"/>
                  </a:lnTo>
                  <a:lnTo>
                    <a:pt x="3013" y="80"/>
                  </a:lnTo>
                  <a:lnTo>
                    <a:pt x="2938" y="61"/>
                  </a:lnTo>
                  <a:lnTo>
                    <a:pt x="2862" y="45"/>
                  </a:lnTo>
                  <a:lnTo>
                    <a:pt x="2785" y="31"/>
                  </a:lnTo>
                  <a:lnTo>
                    <a:pt x="2708" y="20"/>
                  </a:lnTo>
                  <a:lnTo>
                    <a:pt x="2630" y="11"/>
                  </a:lnTo>
                  <a:lnTo>
                    <a:pt x="2551" y="5"/>
                  </a:lnTo>
                  <a:lnTo>
                    <a:pt x="2471" y="1"/>
                  </a:lnTo>
                  <a:lnTo>
                    <a:pt x="2391" y="0"/>
                  </a:lnTo>
                  <a:close/>
                </a:path>
              </a:pathLst>
            </a:custGeom>
            <a:solidFill>
              <a:srgbClr val="5BA9C7"/>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7527" name="Freeform 119"/>
            <p:cNvSpPr>
              <a:spLocks/>
            </p:cNvSpPr>
            <p:nvPr/>
          </p:nvSpPr>
          <p:spPr bwMode="auto">
            <a:xfrm>
              <a:off x="3273" y="3108"/>
              <a:ext cx="2664" cy="2934"/>
            </a:xfrm>
            <a:custGeom>
              <a:avLst/>
              <a:gdLst/>
              <a:ahLst/>
              <a:cxnLst>
                <a:cxn ang="0">
                  <a:pos x="35" y="80"/>
                </a:cxn>
                <a:cxn ang="0">
                  <a:pos x="13" y="243"/>
                </a:cxn>
                <a:cxn ang="0">
                  <a:pos x="1" y="408"/>
                </a:cxn>
                <a:cxn ang="0">
                  <a:pos x="1" y="569"/>
                </a:cxn>
                <a:cxn ang="0">
                  <a:pos x="10" y="719"/>
                </a:cxn>
                <a:cxn ang="0">
                  <a:pos x="29" y="867"/>
                </a:cxn>
                <a:cxn ang="0">
                  <a:pos x="55" y="1011"/>
                </a:cxn>
                <a:cxn ang="0">
                  <a:pos x="90" y="1153"/>
                </a:cxn>
                <a:cxn ang="0">
                  <a:pos x="134" y="1291"/>
                </a:cxn>
                <a:cxn ang="0">
                  <a:pos x="185" y="1426"/>
                </a:cxn>
                <a:cxn ang="0">
                  <a:pos x="244" y="1557"/>
                </a:cxn>
                <a:cxn ang="0">
                  <a:pos x="310" y="1683"/>
                </a:cxn>
                <a:cxn ang="0">
                  <a:pos x="383" y="1805"/>
                </a:cxn>
                <a:cxn ang="0">
                  <a:pos x="463" y="1923"/>
                </a:cxn>
                <a:cxn ang="0">
                  <a:pos x="549" y="2035"/>
                </a:cxn>
                <a:cxn ang="0">
                  <a:pos x="642" y="2142"/>
                </a:cxn>
                <a:cxn ang="0">
                  <a:pos x="740" y="2243"/>
                </a:cxn>
                <a:cxn ang="0">
                  <a:pos x="844" y="2339"/>
                </a:cxn>
                <a:cxn ang="0">
                  <a:pos x="954" y="2428"/>
                </a:cxn>
                <a:cxn ang="0">
                  <a:pos x="1069" y="2511"/>
                </a:cxn>
                <a:cxn ang="0">
                  <a:pos x="1189" y="2588"/>
                </a:cxn>
                <a:cxn ang="0">
                  <a:pos x="1313" y="2658"/>
                </a:cxn>
                <a:cxn ang="0">
                  <a:pos x="1441" y="2720"/>
                </a:cxn>
                <a:cxn ang="0">
                  <a:pos x="1574" y="2775"/>
                </a:cxn>
                <a:cxn ang="0">
                  <a:pos x="1711" y="2822"/>
                </a:cxn>
                <a:cxn ang="0">
                  <a:pos x="1851" y="2862"/>
                </a:cxn>
                <a:cxn ang="0">
                  <a:pos x="1994" y="2893"/>
                </a:cxn>
                <a:cxn ang="0">
                  <a:pos x="2140" y="2915"/>
                </a:cxn>
                <a:cxn ang="0">
                  <a:pos x="2289" y="2929"/>
                </a:cxn>
                <a:cxn ang="0">
                  <a:pos x="2441" y="2933"/>
                </a:cxn>
                <a:cxn ang="0">
                  <a:pos x="2553" y="2931"/>
                </a:cxn>
                <a:cxn ang="0">
                  <a:pos x="2664" y="2923"/>
                </a:cxn>
                <a:cxn ang="0">
                  <a:pos x="2565" y="2323"/>
                </a:cxn>
                <a:cxn ang="0">
                  <a:pos x="2482" y="2327"/>
                </a:cxn>
                <a:cxn ang="0">
                  <a:pos x="2365" y="2325"/>
                </a:cxn>
                <a:cxn ang="0">
                  <a:pos x="2216" y="2313"/>
                </a:cxn>
                <a:cxn ang="0">
                  <a:pos x="2071" y="2290"/>
                </a:cxn>
                <a:cxn ang="0">
                  <a:pos x="1930" y="2255"/>
                </a:cxn>
                <a:cxn ang="0">
                  <a:pos x="1793" y="2209"/>
                </a:cxn>
                <a:cxn ang="0">
                  <a:pos x="1662" y="2154"/>
                </a:cxn>
                <a:cxn ang="0">
                  <a:pos x="1535" y="2088"/>
                </a:cxn>
                <a:cxn ang="0">
                  <a:pos x="1415" y="2014"/>
                </a:cxn>
                <a:cxn ang="0">
                  <a:pos x="1301" y="1930"/>
                </a:cxn>
                <a:cxn ang="0">
                  <a:pos x="1194" y="1839"/>
                </a:cxn>
                <a:cxn ang="0">
                  <a:pos x="1095" y="1739"/>
                </a:cxn>
                <a:cxn ang="0">
                  <a:pos x="1003" y="1632"/>
                </a:cxn>
                <a:cxn ang="0">
                  <a:pos x="920" y="1518"/>
                </a:cxn>
                <a:cxn ang="0">
                  <a:pos x="845" y="1398"/>
                </a:cxn>
                <a:cxn ang="0">
                  <a:pos x="780" y="1272"/>
                </a:cxn>
                <a:cxn ang="0">
                  <a:pos x="724" y="1140"/>
                </a:cxn>
                <a:cxn ang="0">
                  <a:pos x="678" y="1003"/>
                </a:cxn>
                <a:cxn ang="0">
                  <a:pos x="644" y="862"/>
                </a:cxn>
                <a:cxn ang="0">
                  <a:pos x="620" y="717"/>
                </a:cxn>
                <a:cxn ang="0">
                  <a:pos x="608" y="568"/>
                </a:cxn>
                <a:cxn ang="0">
                  <a:pos x="608" y="405"/>
                </a:cxn>
                <a:cxn ang="0">
                  <a:pos x="625" y="233"/>
                </a:cxn>
                <a:cxn ang="0">
                  <a:pos x="50" y="0"/>
                </a:cxn>
              </a:cxnLst>
              <a:rect l="0" t="0" r="r" b="b"/>
              <a:pathLst>
                <a:path w="2664" h="2934">
                  <a:moveTo>
                    <a:pt x="50" y="0"/>
                  </a:moveTo>
                  <a:lnTo>
                    <a:pt x="35" y="80"/>
                  </a:lnTo>
                  <a:lnTo>
                    <a:pt x="22" y="161"/>
                  </a:lnTo>
                  <a:lnTo>
                    <a:pt x="13" y="243"/>
                  </a:lnTo>
                  <a:lnTo>
                    <a:pt x="6" y="325"/>
                  </a:lnTo>
                  <a:lnTo>
                    <a:pt x="1" y="408"/>
                  </a:lnTo>
                  <a:lnTo>
                    <a:pt x="0" y="492"/>
                  </a:lnTo>
                  <a:lnTo>
                    <a:pt x="1" y="569"/>
                  </a:lnTo>
                  <a:lnTo>
                    <a:pt x="5" y="644"/>
                  </a:lnTo>
                  <a:lnTo>
                    <a:pt x="10" y="719"/>
                  </a:lnTo>
                  <a:lnTo>
                    <a:pt x="18" y="793"/>
                  </a:lnTo>
                  <a:lnTo>
                    <a:pt x="29" y="867"/>
                  </a:lnTo>
                  <a:lnTo>
                    <a:pt x="41" y="939"/>
                  </a:lnTo>
                  <a:lnTo>
                    <a:pt x="55" y="1011"/>
                  </a:lnTo>
                  <a:lnTo>
                    <a:pt x="72" y="1083"/>
                  </a:lnTo>
                  <a:lnTo>
                    <a:pt x="90" y="1153"/>
                  </a:lnTo>
                  <a:lnTo>
                    <a:pt x="111" y="1223"/>
                  </a:lnTo>
                  <a:lnTo>
                    <a:pt x="134" y="1291"/>
                  </a:lnTo>
                  <a:lnTo>
                    <a:pt x="158" y="1359"/>
                  </a:lnTo>
                  <a:lnTo>
                    <a:pt x="185" y="1426"/>
                  </a:lnTo>
                  <a:lnTo>
                    <a:pt x="213" y="1492"/>
                  </a:lnTo>
                  <a:lnTo>
                    <a:pt x="244" y="1557"/>
                  </a:lnTo>
                  <a:lnTo>
                    <a:pt x="276" y="1621"/>
                  </a:lnTo>
                  <a:lnTo>
                    <a:pt x="310" y="1683"/>
                  </a:lnTo>
                  <a:lnTo>
                    <a:pt x="345" y="1745"/>
                  </a:lnTo>
                  <a:lnTo>
                    <a:pt x="383" y="1805"/>
                  </a:lnTo>
                  <a:lnTo>
                    <a:pt x="422" y="1865"/>
                  </a:lnTo>
                  <a:lnTo>
                    <a:pt x="463" y="1923"/>
                  </a:lnTo>
                  <a:lnTo>
                    <a:pt x="505" y="1979"/>
                  </a:lnTo>
                  <a:lnTo>
                    <a:pt x="549" y="2035"/>
                  </a:lnTo>
                  <a:lnTo>
                    <a:pt x="595" y="2089"/>
                  </a:lnTo>
                  <a:lnTo>
                    <a:pt x="642" y="2142"/>
                  </a:lnTo>
                  <a:lnTo>
                    <a:pt x="690" y="2193"/>
                  </a:lnTo>
                  <a:lnTo>
                    <a:pt x="740" y="2243"/>
                  </a:lnTo>
                  <a:lnTo>
                    <a:pt x="792" y="2292"/>
                  </a:lnTo>
                  <a:lnTo>
                    <a:pt x="844" y="2339"/>
                  </a:lnTo>
                  <a:lnTo>
                    <a:pt x="899" y="2384"/>
                  </a:lnTo>
                  <a:lnTo>
                    <a:pt x="954" y="2428"/>
                  </a:lnTo>
                  <a:lnTo>
                    <a:pt x="1011" y="2471"/>
                  </a:lnTo>
                  <a:lnTo>
                    <a:pt x="1069" y="2511"/>
                  </a:lnTo>
                  <a:lnTo>
                    <a:pt x="1128" y="2551"/>
                  </a:lnTo>
                  <a:lnTo>
                    <a:pt x="1189" y="2588"/>
                  </a:lnTo>
                  <a:lnTo>
                    <a:pt x="1250" y="2624"/>
                  </a:lnTo>
                  <a:lnTo>
                    <a:pt x="1313" y="2658"/>
                  </a:lnTo>
                  <a:lnTo>
                    <a:pt x="1377" y="2690"/>
                  </a:lnTo>
                  <a:lnTo>
                    <a:pt x="1441" y="2720"/>
                  </a:lnTo>
                  <a:lnTo>
                    <a:pt x="1507" y="2748"/>
                  </a:lnTo>
                  <a:lnTo>
                    <a:pt x="1574" y="2775"/>
                  </a:lnTo>
                  <a:lnTo>
                    <a:pt x="1642" y="2800"/>
                  </a:lnTo>
                  <a:lnTo>
                    <a:pt x="1711" y="2822"/>
                  </a:lnTo>
                  <a:lnTo>
                    <a:pt x="1780" y="2843"/>
                  </a:lnTo>
                  <a:lnTo>
                    <a:pt x="1851" y="2862"/>
                  </a:lnTo>
                  <a:lnTo>
                    <a:pt x="1922" y="2878"/>
                  </a:lnTo>
                  <a:lnTo>
                    <a:pt x="1994" y="2893"/>
                  </a:lnTo>
                  <a:lnTo>
                    <a:pt x="2067" y="2905"/>
                  </a:lnTo>
                  <a:lnTo>
                    <a:pt x="2140" y="2915"/>
                  </a:lnTo>
                  <a:lnTo>
                    <a:pt x="2215" y="2923"/>
                  </a:lnTo>
                  <a:lnTo>
                    <a:pt x="2289" y="2929"/>
                  </a:lnTo>
                  <a:lnTo>
                    <a:pt x="2365" y="2932"/>
                  </a:lnTo>
                  <a:lnTo>
                    <a:pt x="2441" y="2933"/>
                  </a:lnTo>
                  <a:lnTo>
                    <a:pt x="2497" y="2933"/>
                  </a:lnTo>
                  <a:lnTo>
                    <a:pt x="2553" y="2931"/>
                  </a:lnTo>
                  <a:lnTo>
                    <a:pt x="2608" y="2928"/>
                  </a:lnTo>
                  <a:lnTo>
                    <a:pt x="2664" y="2923"/>
                  </a:lnTo>
                  <a:lnTo>
                    <a:pt x="2605" y="2319"/>
                  </a:lnTo>
                  <a:lnTo>
                    <a:pt x="2565" y="2323"/>
                  </a:lnTo>
                  <a:lnTo>
                    <a:pt x="2524" y="2325"/>
                  </a:lnTo>
                  <a:lnTo>
                    <a:pt x="2482" y="2327"/>
                  </a:lnTo>
                  <a:lnTo>
                    <a:pt x="2441" y="2327"/>
                  </a:lnTo>
                  <a:lnTo>
                    <a:pt x="2365" y="2325"/>
                  </a:lnTo>
                  <a:lnTo>
                    <a:pt x="2290" y="2321"/>
                  </a:lnTo>
                  <a:lnTo>
                    <a:pt x="2216" y="2313"/>
                  </a:lnTo>
                  <a:lnTo>
                    <a:pt x="2143" y="2303"/>
                  </a:lnTo>
                  <a:lnTo>
                    <a:pt x="2071" y="2290"/>
                  </a:lnTo>
                  <a:lnTo>
                    <a:pt x="2000" y="2274"/>
                  </a:lnTo>
                  <a:lnTo>
                    <a:pt x="1930" y="2255"/>
                  </a:lnTo>
                  <a:lnTo>
                    <a:pt x="1861" y="2233"/>
                  </a:lnTo>
                  <a:lnTo>
                    <a:pt x="1793" y="2209"/>
                  </a:lnTo>
                  <a:lnTo>
                    <a:pt x="1727" y="2183"/>
                  </a:lnTo>
                  <a:lnTo>
                    <a:pt x="1662" y="2154"/>
                  </a:lnTo>
                  <a:lnTo>
                    <a:pt x="1598" y="2122"/>
                  </a:lnTo>
                  <a:lnTo>
                    <a:pt x="1535" y="2088"/>
                  </a:lnTo>
                  <a:lnTo>
                    <a:pt x="1475" y="2052"/>
                  </a:lnTo>
                  <a:lnTo>
                    <a:pt x="1415" y="2014"/>
                  </a:lnTo>
                  <a:lnTo>
                    <a:pt x="1357" y="1973"/>
                  </a:lnTo>
                  <a:lnTo>
                    <a:pt x="1301" y="1930"/>
                  </a:lnTo>
                  <a:lnTo>
                    <a:pt x="1247" y="1885"/>
                  </a:lnTo>
                  <a:lnTo>
                    <a:pt x="1194" y="1839"/>
                  </a:lnTo>
                  <a:lnTo>
                    <a:pt x="1144" y="1790"/>
                  </a:lnTo>
                  <a:lnTo>
                    <a:pt x="1095" y="1739"/>
                  </a:lnTo>
                  <a:lnTo>
                    <a:pt x="1048" y="1686"/>
                  </a:lnTo>
                  <a:lnTo>
                    <a:pt x="1003" y="1632"/>
                  </a:lnTo>
                  <a:lnTo>
                    <a:pt x="960" y="1576"/>
                  </a:lnTo>
                  <a:lnTo>
                    <a:pt x="920" y="1518"/>
                  </a:lnTo>
                  <a:lnTo>
                    <a:pt x="881" y="1459"/>
                  </a:lnTo>
                  <a:lnTo>
                    <a:pt x="845" y="1398"/>
                  </a:lnTo>
                  <a:lnTo>
                    <a:pt x="811" y="1336"/>
                  </a:lnTo>
                  <a:lnTo>
                    <a:pt x="780" y="1272"/>
                  </a:lnTo>
                  <a:lnTo>
                    <a:pt x="751" y="1207"/>
                  </a:lnTo>
                  <a:lnTo>
                    <a:pt x="724" y="1140"/>
                  </a:lnTo>
                  <a:lnTo>
                    <a:pt x="700" y="1072"/>
                  </a:lnTo>
                  <a:lnTo>
                    <a:pt x="678" y="1003"/>
                  </a:lnTo>
                  <a:lnTo>
                    <a:pt x="660" y="933"/>
                  </a:lnTo>
                  <a:lnTo>
                    <a:pt x="644" y="862"/>
                  </a:lnTo>
                  <a:lnTo>
                    <a:pt x="630" y="790"/>
                  </a:lnTo>
                  <a:lnTo>
                    <a:pt x="620" y="717"/>
                  </a:lnTo>
                  <a:lnTo>
                    <a:pt x="612" y="643"/>
                  </a:lnTo>
                  <a:lnTo>
                    <a:pt x="608" y="568"/>
                  </a:lnTo>
                  <a:lnTo>
                    <a:pt x="606" y="492"/>
                  </a:lnTo>
                  <a:lnTo>
                    <a:pt x="608" y="405"/>
                  </a:lnTo>
                  <a:lnTo>
                    <a:pt x="615" y="318"/>
                  </a:lnTo>
                  <a:lnTo>
                    <a:pt x="625" y="233"/>
                  </a:lnTo>
                  <a:lnTo>
                    <a:pt x="639" y="149"/>
                  </a:lnTo>
                  <a:lnTo>
                    <a:pt x="50" y="0"/>
                  </a:lnTo>
                  <a:close/>
                </a:path>
              </a:pathLst>
            </a:custGeom>
            <a:solidFill>
              <a:srgbClr val="13516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7526" name="Freeform 118"/>
            <p:cNvSpPr>
              <a:spLocks/>
            </p:cNvSpPr>
            <p:nvPr/>
          </p:nvSpPr>
          <p:spPr bwMode="auto">
            <a:xfrm>
              <a:off x="3879" y="3257"/>
              <a:ext cx="1999" cy="2179"/>
            </a:xfrm>
            <a:custGeom>
              <a:avLst/>
              <a:gdLst/>
              <a:ahLst/>
              <a:cxnLst>
                <a:cxn ang="0">
                  <a:pos x="19" y="84"/>
                </a:cxn>
                <a:cxn ang="0">
                  <a:pos x="2" y="256"/>
                </a:cxn>
                <a:cxn ang="0">
                  <a:pos x="2" y="419"/>
                </a:cxn>
                <a:cxn ang="0">
                  <a:pos x="14" y="568"/>
                </a:cxn>
                <a:cxn ang="0">
                  <a:pos x="38" y="713"/>
                </a:cxn>
                <a:cxn ang="0">
                  <a:pos x="72" y="854"/>
                </a:cxn>
                <a:cxn ang="0">
                  <a:pos x="118" y="991"/>
                </a:cxn>
                <a:cxn ang="0">
                  <a:pos x="174" y="1123"/>
                </a:cxn>
                <a:cxn ang="0">
                  <a:pos x="239" y="1249"/>
                </a:cxn>
                <a:cxn ang="0">
                  <a:pos x="314" y="1369"/>
                </a:cxn>
                <a:cxn ang="0">
                  <a:pos x="397" y="1483"/>
                </a:cxn>
                <a:cxn ang="0">
                  <a:pos x="489" y="1590"/>
                </a:cxn>
                <a:cxn ang="0">
                  <a:pos x="588" y="1690"/>
                </a:cxn>
                <a:cxn ang="0">
                  <a:pos x="695" y="1781"/>
                </a:cxn>
                <a:cxn ang="0">
                  <a:pos x="809" y="1865"/>
                </a:cxn>
                <a:cxn ang="0">
                  <a:pos x="929" y="1939"/>
                </a:cxn>
                <a:cxn ang="0">
                  <a:pos x="1056" y="2005"/>
                </a:cxn>
                <a:cxn ang="0">
                  <a:pos x="1187" y="2060"/>
                </a:cxn>
                <a:cxn ang="0">
                  <a:pos x="1324" y="2106"/>
                </a:cxn>
                <a:cxn ang="0">
                  <a:pos x="1465" y="2141"/>
                </a:cxn>
                <a:cxn ang="0">
                  <a:pos x="1610" y="2164"/>
                </a:cxn>
                <a:cxn ang="0">
                  <a:pos x="1759" y="2176"/>
                </a:cxn>
                <a:cxn ang="0">
                  <a:pos x="1876" y="2178"/>
                </a:cxn>
                <a:cxn ang="0">
                  <a:pos x="1959" y="2174"/>
                </a:cxn>
                <a:cxn ang="0">
                  <a:pos x="1963" y="1792"/>
                </a:cxn>
                <a:cxn ang="0">
                  <a:pos x="1899" y="1796"/>
                </a:cxn>
                <a:cxn ang="0">
                  <a:pos x="1835" y="1798"/>
                </a:cxn>
                <a:cxn ang="0">
                  <a:pos x="1686" y="1790"/>
                </a:cxn>
                <a:cxn ang="0">
                  <a:pos x="1542" y="1768"/>
                </a:cxn>
                <a:cxn ang="0">
                  <a:pos x="1402" y="1732"/>
                </a:cxn>
                <a:cxn ang="0">
                  <a:pos x="1269" y="1683"/>
                </a:cxn>
                <a:cxn ang="0">
                  <a:pos x="1142" y="1622"/>
                </a:cxn>
                <a:cxn ang="0">
                  <a:pos x="1022" y="1549"/>
                </a:cxn>
                <a:cxn ang="0">
                  <a:pos x="910" y="1466"/>
                </a:cxn>
                <a:cxn ang="0">
                  <a:pos x="807" y="1372"/>
                </a:cxn>
                <a:cxn ang="0">
                  <a:pos x="713" y="1269"/>
                </a:cxn>
                <a:cxn ang="0">
                  <a:pos x="629" y="1157"/>
                </a:cxn>
                <a:cxn ang="0">
                  <a:pos x="556" y="1037"/>
                </a:cxn>
                <a:cxn ang="0">
                  <a:pos x="495" y="910"/>
                </a:cxn>
                <a:cxn ang="0">
                  <a:pos x="446" y="776"/>
                </a:cxn>
                <a:cxn ang="0">
                  <a:pos x="410" y="637"/>
                </a:cxn>
                <a:cxn ang="0">
                  <a:pos x="388" y="492"/>
                </a:cxn>
                <a:cxn ang="0">
                  <a:pos x="381" y="343"/>
                </a:cxn>
                <a:cxn ang="0">
                  <a:pos x="386" y="217"/>
                </a:cxn>
                <a:cxn ang="0">
                  <a:pos x="402" y="93"/>
                </a:cxn>
              </a:cxnLst>
              <a:rect l="0" t="0" r="r" b="b"/>
              <a:pathLst>
                <a:path w="1999" h="2179">
                  <a:moveTo>
                    <a:pt x="33" y="0"/>
                  </a:moveTo>
                  <a:lnTo>
                    <a:pt x="19" y="84"/>
                  </a:lnTo>
                  <a:lnTo>
                    <a:pt x="9" y="169"/>
                  </a:lnTo>
                  <a:lnTo>
                    <a:pt x="2" y="256"/>
                  </a:lnTo>
                  <a:lnTo>
                    <a:pt x="0" y="343"/>
                  </a:lnTo>
                  <a:lnTo>
                    <a:pt x="2" y="419"/>
                  </a:lnTo>
                  <a:lnTo>
                    <a:pt x="6" y="494"/>
                  </a:lnTo>
                  <a:lnTo>
                    <a:pt x="14" y="568"/>
                  </a:lnTo>
                  <a:lnTo>
                    <a:pt x="24" y="641"/>
                  </a:lnTo>
                  <a:lnTo>
                    <a:pt x="38" y="713"/>
                  </a:lnTo>
                  <a:lnTo>
                    <a:pt x="54" y="784"/>
                  </a:lnTo>
                  <a:lnTo>
                    <a:pt x="72" y="854"/>
                  </a:lnTo>
                  <a:lnTo>
                    <a:pt x="94" y="923"/>
                  </a:lnTo>
                  <a:lnTo>
                    <a:pt x="118" y="991"/>
                  </a:lnTo>
                  <a:lnTo>
                    <a:pt x="145" y="1058"/>
                  </a:lnTo>
                  <a:lnTo>
                    <a:pt x="174" y="1123"/>
                  </a:lnTo>
                  <a:lnTo>
                    <a:pt x="205" y="1187"/>
                  </a:lnTo>
                  <a:lnTo>
                    <a:pt x="239" y="1249"/>
                  </a:lnTo>
                  <a:lnTo>
                    <a:pt x="275" y="1310"/>
                  </a:lnTo>
                  <a:lnTo>
                    <a:pt x="314" y="1369"/>
                  </a:lnTo>
                  <a:lnTo>
                    <a:pt x="354" y="1427"/>
                  </a:lnTo>
                  <a:lnTo>
                    <a:pt x="397" y="1483"/>
                  </a:lnTo>
                  <a:lnTo>
                    <a:pt x="442" y="1537"/>
                  </a:lnTo>
                  <a:lnTo>
                    <a:pt x="489" y="1590"/>
                  </a:lnTo>
                  <a:lnTo>
                    <a:pt x="538" y="1641"/>
                  </a:lnTo>
                  <a:lnTo>
                    <a:pt x="588" y="1690"/>
                  </a:lnTo>
                  <a:lnTo>
                    <a:pt x="641" y="1736"/>
                  </a:lnTo>
                  <a:lnTo>
                    <a:pt x="695" y="1781"/>
                  </a:lnTo>
                  <a:lnTo>
                    <a:pt x="751" y="1824"/>
                  </a:lnTo>
                  <a:lnTo>
                    <a:pt x="809" y="1865"/>
                  </a:lnTo>
                  <a:lnTo>
                    <a:pt x="869" y="1903"/>
                  </a:lnTo>
                  <a:lnTo>
                    <a:pt x="929" y="1939"/>
                  </a:lnTo>
                  <a:lnTo>
                    <a:pt x="992" y="1973"/>
                  </a:lnTo>
                  <a:lnTo>
                    <a:pt x="1056" y="2005"/>
                  </a:lnTo>
                  <a:lnTo>
                    <a:pt x="1121" y="2034"/>
                  </a:lnTo>
                  <a:lnTo>
                    <a:pt x="1187" y="2060"/>
                  </a:lnTo>
                  <a:lnTo>
                    <a:pt x="1255" y="2084"/>
                  </a:lnTo>
                  <a:lnTo>
                    <a:pt x="1324" y="2106"/>
                  </a:lnTo>
                  <a:lnTo>
                    <a:pt x="1394" y="2125"/>
                  </a:lnTo>
                  <a:lnTo>
                    <a:pt x="1465" y="2141"/>
                  </a:lnTo>
                  <a:lnTo>
                    <a:pt x="1537" y="2154"/>
                  </a:lnTo>
                  <a:lnTo>
                    <a:pt x="1610" y="2164"/>
                  </a:lnTo>
                  <a:lnTo>
                    <a:pt x="1684" y="2172"/>
                  </a:lnTo>
                  <a:lnTo>
                    <a:pt x="1759" y="2176"/>
                  </a:lnTo>
                  <a:lnTo>
                    <a:pt x="1835" y="2178"/>
                  </a:lnTo>
                  <a:lnTo>
                    <a:pt x="1876" y="2178"/>
                  </a:lnTo>
                  <a:lnTo>
                    <a:pt x="1918" y="2176"/>
                  </a:lnTo>
                  <a:lnTo>
                    <a:pt x="1959" y="2174"/>
                  </a:lnTo>
                  <a:lnTo>
                    <a:pt x="1999" y="2170"/>
                  </a:lnTo>
                  <a:lnTo>
                    <a:pt x="1963" y="1792"/>
                  </a:lnTo>
                  <a:lnTo>
                    <a:pt x="1931" y="1795"/>
                  </a:lnTo>
                  <a:lnTo>
                    <a:pt x="1899" y="1796"/>
                  </a:lnTo>
                  <a:lnTo>
                    <a:pt x="1867" y="1797"/>
                  </a:lnTo>
                  <a:lnTo>
                    <a:pt x="1835" y="1798"/>
                  </a:lnTo>
                  <a:lnTo>
                    <a:pt x="1760" y="1796"/>
                  </a:lnTo>
                  <a:lnTo>
                    <a:pt x="1686" y="1790"/>
                  </a:lnTo>
                  <a:lnTo>
                    <a:pt x="1613" y="1781"/>
                  </a:lnTo>
                  <a:lnTo>
                    <a:pt x="1542" y="1768"/>
                  </a:lnTo>
                  <a:lnTo>
                    <a:pt x="1471" y="1752"/>
                  </a:lnTo>
                  <a:lnTo>
                    <a:pt x="1402" y="1732"/>
                  </a:lnTo>
                  <a:lnTo>
                    <a:pt x="1335" y="1710"/>
                  </a:lnTo>
                  <a:lnTo>
                    <a:pt x="1269" y="1683"/>
                  </a:lnTo>
                  <a:lnTo>
                    <a:pt x="1204" y="1654"/>
                  </a:lnTo>
                  <a:lnTo>
                    <a:pt x="1142" y="1622"/>
                  </a:lnTo>
                  <a:lnTo>
                    <a:pt x="1081" y="1587"/>
                  </a:lnTo>
                  <a:lnTo>
                    <a:pt x="1022" y="1549"/>
                  </a:lnTo>
                  <a:lnTo>
                    <a:pt x="965" y="1509"/>
                  </a:lnTo>
                  <a:lnTo>
                    <a:pt x="910" y="1466"/>
                  </a:lnTo>
                  <a:lnTo>
                    <a:pt x="857" y="1420"/>
                  </a:lnTo>
                  <a:lnTo>
                    <a:pt x="807" y="1372"/>
                  </a:lnTo>
                  <a:lnTo>
                    <a:pt x="758" y="1321"/>
                  </a:lnTo>
                  <a:lnTo>
                    <a:pt x="713" y="1269"/>
                  </a:lnTo>
                  <a:lnTo>
                    <a:pt x="669" y="1214"/>
                  </a:lnTo>
                  <a:lnTo>
                    <a:pt x="629" y="1157"/>
                  </a:lnTo>
                  <a:lnTo>
                    <a:pt x="591" y="1098"/>
                  </a:lnTo>
                  <a:lnTo>
                    <a:pt x="556" y="1037"/>
                  </a:lnTo>
                  <a:lnTo>
                    <a:pt x="524" y="974"/>
                  </a:lnTo>
                  <a:lnTo>
                    <a:pt x="495" y="910"/>
                  </a:lnTo>
                  <a:lnTo>
                    <a:pt x="469" y="844"/>
                  </a:lnTo>
                  <a:lnTo>
                    <a:pt x="446" y="776"/>
                  </a:lnTo>
                  <a:lnTo>
                    <a:pt x="426" y="707"/>
                  </a:lnTo>
                  <a:lnTo>
                    <a:pt x="410" y="637"/>
                  </a:lnTo>
                  <a:lnTo>
                    <a:pt x="397" y="565"/>
                  </a:lnTo>
                  <a:lnTo>
                    <a:pt x="388" y="492"/>
                  </a:lnTo>
                  <a:lnTo>
                    <a:pt x="382" y="418"/>
                  </a:lnTo>
                  <a:lnTo>
                    <a:pt x="381" y="343"/>
                  </a:lnTo>
                  <a:lnTo>
                    <a:pt x="382" y="280"/>
                  </a:lnTo>
                  <a:lnTo>
                    <a:pt x="386" y="217"/>
                  </a:lnTo>
                  <a:lnTo>
                    <a:pt x="393" y="155"/>
                  </a:lnTo>
                  <a:lnTo>
                    <a:pt x="402" y="93"/>
                  </a:lnTo>
                  <a:lnTo>
                    <a:pt x="33" y="0"/>
                  </a:lnTo>
                  <a:close/>
                </a:path>
              </a:pathLst>
            </a:custGeom>
            <a:solidFill>
              <a:srgbClr val="788194">
                <a:alpha val="84999"/>
              </a:srgbClr>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7525" name="Freeform 117"/>
            <p:cNvSpPr>
              <a:spLocks/>
            </p:cNvSpPr>
            <p:nvPr/>
          </p:nvSpPr>
          <p:spPr bwMode="auto">
            <a:xfrm>
              <a:off x="5841" y="2858"/>
              <a:ext cx="1707" cy="2570"/>
            </a:xfrm>
            <a:custGeom>
              <a:avLst/>
              <a:gdLst/>
              <a:ahLst/>
              <a:cxnLst>
                <a:cxn ang="0">
                  <a:pos x="1203" y="157"/>
                </a:cxn>
                <a:cxn ang="0">
                  <a:pos x="1256" y="295"/>
                </a:cxn>
                <a:cxn ang="0">
                  <a:pos x="1294" y="439"/>
                </a:cxn>
                <a:cxn ang="0">
                  <a:pos x="1318" y="588"/>
                </a:cxn>
                <a:cxn ang="0">
                  <a:pos x="1326" y="742"/>
                </a:cxn>
                <a:cxn ang="0">
                  <a:pos x="1318" y="893"/>
                </a:cxn>
                <a:cxn ang="0">
                  <a:pos x="1296" y="1038"/>
                </a:cxn>
                <a:cxn ang="0">
                  <a:pos x="1259" y="1179"/>
                </a:cxn>
                <a:cxn ang="0">
                  <a:pos x="1210" y="1314"/>
                </a:cxn>
                <a:cxn ang="0">
                  <a:pos x="1147" y="1442"/>
                </a:cxn>
                <a:cxn ang="0">
                  <a:pos x="1073" y="1562"/>
                </a:cxn>
                <a:cxn ang="0">
                  <a:pos x="988" y="1675"/>
                </a:cxn>
                <a:cxn ang="0">
                  <a:pos x="893" y="1778"/>
                </a:cxn>
                <a:cxn ang="0">
                  <a:pos x="788" y="1872"/>
                </a:cxn>
                <a:cxn ang="0">
                  <a:pos x="674" y="1956"/>
                </a:cxn>
                <a:cxn ang="0">
                  <a:pos x="552" y="2028"/>
                </a:cxn>
                <a:cxn ang="0">
                  <a:pos x="423" y="2089"/>
                </a:cxn>
                <a:cxn ang="0">
                  <a:pos x="287" y="2136"/>
                </a:cxn>
                <a:cxn ang="0">
                  <a:pos x="146" y="2171"/>
                </a:cxn>
                <a:cxn ang="0">
                  <a:pos x="0" y="2191"/>
                </a:cxn>
                <a:cxn ang="0">
                  <a:pos x="112" y="2561"/>
                </a:cxn>
                <a:cxn ang="0">
                  <a:pos x="260" y="2536"/>
                </a:cxn>
                <a:cxn ang="0">
                  <a:pos x="403" y="2499"/>
                </a:cxn>
                <a:cxn ang="0">
                  <a:pos x="542" y="2450"/>
                </a:cxn>
                <a:cxn ang="0">
                  <a:pos x="676" y="2392"/>
                </a:cxn>
                <a:cxn ang="0">
                  <a:pos x="804" y="2323"/>
                </a:cxn>
                <a:cxn ang="0">
                  <a:pos x="925" y="2245"/>
                </a:cxn>
                <a:cxn ang="0">
                  <a:pos x="1040" y="2157"/>
                </a:cxn>
                <a:cxn ang="0">
                  <a:pos x="1147" y="2061"/>
                </a:cxn>
                <a:cxn ang="0">
                  <a:pos x="1246" y="1957"/>
                </a:cxn>
                <a:cxn ang="0">
                  <a:pos x="1338" y="1846"/>
                </a:cxn>
                <a:cxn ang="0">
                  <a:pos x="1420" y="1727"/>
                </a:cxn>
                <a:cxn ang="0">
                  <a:pos x="1493" y="1602"/>
                </a:cxn>
                <a:cxn ang="0">
                  <a:pos x="1556" y="1471"/>
                </a:cxn>
                <a:cxn ang="0">
                  <a:pos x="1609" y="1334"/>
                </a:cxn>
                <a:cxn ang="0">
                  <a:pos x="1651" y="1193"/>
                </a:cxn>
                <a:cxn ang="0">
                  <a:pos x="1681" y="1046"/>
                </a:cxn>
                <a:cxn ang="0">
                  <a:pos x="1700" y="896"/>
                </a:cxn>
                <a:cxn ang="0">
                  <a:pos x="1706" y="742"/>
                </a:cxn>
                <a:cxn ang="0">
                  <a:pos x="1700" y="585"/>
                </a:cxn>
                <a:cxn ang="0">
                  <a:pos x="1680" y="432"/>
                </a:cxn>
                <a:cxn ang="0">
                  <a:pos x="1648" y="283"/>
                </a:cxn>
                <a:cxn ang="0">
                  <a:pos x="1604" y="139"/>
                </a:cxn>
                <a:cxn ang="0">
                  <a:pos x="1549" y="0"/>
                </a:cxn>
              </a:cxnLst>
              <a:rect l="0" t="0" r="r" b="b"/>
              <a:pathLst>
                <a:path w="1707" h="2570">
                  <a:moveTo>
                    <a:pt x="1549" y="0"/>
                  </a:moveTo>
                  <a:lnTo>
                    <a:pt x="1203" y="157"/>
                  </a:lnTo>
                  <a:lnTo>
                    <a:pt x="1231" y="225"/>
                  </a:lnTo>
                  <a:lnTo>
                    <a:pt x="1256" y="295"/>
                  </a:lnTo>
                  <a:lnTo>
                    <a:pt x="1277" y="366"/>
                  </a:lnTo>
                  <a:lnTo>
                    <a:pt x="1294" y="439"/>
                  </a:lnTo>
                  <a:lnTo>
                    <a:pt x="1308" y="513"/>
                  </a:lnTo>
                  <a:lnTo>
                    <a:pt x="1318" y="588"/>
                  </a:lnTo>
                  <a:lnTo>
                    <a:pt x="1324" y="665"/>
                  </a:lnTo>
                  <a:lnTo>
                    <a:pt x="1326" y="742"/>
                  </a:lnTo>
                  <a:lnTo>
                    <a:pt x="1324" y="818"/>
                  </a:lnTo>
                  <a:lnTo>
                    <a:pt x="1318" y="893"/>
                  </a:lnTo>
                  <a:lnTo>
                    <a:pt x="1309" y="966"/>
                  </a:lnTo>
                  <a:lnTo>
                    <a:pt x="1296" y="1038"/>
                  </a:lnTo>
                  <a:lnTo>
                    <a:pt x="1279" y="1109"/>
                  </a:lnTo>
                  <a:lnTo>
                    <a:pt x="1259" y="1179"/>
                  </a:lnTo>
                  <a:lnTo>
                    <a:pt x="1236" y="1247"/>
                  </a:lnTo>
                  <a:lnTo>
                    <a:pt x="1210" y="1314"/>
                  </a:lnTo>
                  <a:lnTo>
                    <a:pt x="1180" y="1378"/>
                  </a:lnTo>
                  <a:lnTo>
                    <a:pt x="1147" y="1442"/>
                  </a:lnTo>
                  <a:lnTo>
                    <a:pt x="1112" y="1503"/>
                  </a:lnTo>
                  <a:lnTo>
                    <a:pt x="1073" y="1562"/>
                  </a:lnTo>
                  <a:lnTo>
                    <a:pt x="1032" y="1620"/>
                  </a:lnTo>
                  <a:lnTo>
                    <a:pt x="988" y="1675"/>
                  </a:lnTo>
                  <a:lnTo>
                    <a:pt x="942" y="1728"/>
                  </a:lnTo>
                  <a:lnTo>
                    <a:pt x="893" y="1778"/>
                  </a:lnTo>
                  <a:lnTo>
                    <a:pt x="841" y="1827"/>
                  </a:lnTo>
                  <a:lnTo>
                    <a:pt x="788" y="1872"/>
                  </a:lnTo>
                  <a:lnTo>
                    <a:pt x="732" y="1915"/>
                  </a:lnTo>
                  <a:lnTo>
                    <a:pt x="674" y="1956"/>
                  </a:lnTo>
                  <a:lnTo>
                    <a:pt x="614" y="1993"/>
                  </a:lnTo>
                  <a:lnTo>
                    <a:pt x="552" y="2028"/>
                  </a:lnTo>
                  <a:lnTo>
                    <a:pt x="488" y="2060"/>
                  </a:lnTo>
                  <a:lnTo>
                    <a:pt x="423" y="2089"/>
                  </a:lnTo>
                  <a:lnTo>
                    <a:pt x="356" y="2114"/>
                  </a:lnTo>
                  <a:lnTo>
                    <a:pt x="287" y="2136"/>
                  </a:lnTo>
                  <a:lnTo>
                    <a:pt x="217" y="2155"/>
                  </a:lnTo>
                  <a:lnTo>
                    <a:pt x="146" y="2171"/>
                  </a:lnTo>
                  <a:lnTo>
                    <a:pt x="73" y="2183"/>
                  </a:lnTo>
                  <a:lnTo>
                    <a:pt x="0" y="2191"/>
                  </a:lnTo>
                  <a:lnTo>
                    <a:pt x="36" y="2569"/>
                  </a:lnTo>
                  <a:lnTo>
                    <a:pt x="112" y="2561"/>
                  </a:lnTo>
                  <a:lnTo>
                    <a:pt x="186" y="2550"/>
                  </a:lnTo>
                  <a:lnTo>
                    <a:pt x="260" y="2536"/>
                  </a:lnTo>
                  <a:lnTo>
                    <a:pt x="332" y="2519"/>
                  </a:lnTo>
                  <a:lnTo>
                    <a:pt x="403" y="2499"/>
                  </a:lnTo>
                  <a:lnTo>
                    <a:pt x="473" y="2476"/>
                  </a:lnTo>
                  <a:lnTo>
                    <a:pt x="542" y="2450"/>
                  </a:lnTo>
                  <a:lnTo>
                    <a:pt x="610" y="2422"/>
                  </a:lnTo>
                  <a:lnTo>
                    <a:pt x="676" y="2392"/>
                  </a:lnTo>
                  <a:lnTo>
                    <a:pt x="740" y="2359"/>
                  </a:lnTo>
                  <a:lnTo>
                    <a:pt x="804" y="2323"/>
                  </a:lnTo>
                  <a:lnTo>
                    <a:pt x="865" y="2285"/>
                  </a:lnTo>
                  <a:lnTo>
                    <a:pt x="925" y="2245"/>
                  </a:lnTo>
                  <a:lnTo>
                    <a:pt x="983" y="2202"/>
                  </a:lnTo>
                  <a:lnTo>
                    <a:pt x="1040" y="2157"/>
                  </a:lnTo>
                  <a:lnTo>
                    <a:pt x="1094" y="2110"/>
                  </a:lnTo>
                  <a:lnTo>
                    <a:pt x="1147" y="2061"/>
                  </a:lnTo>
                  <a:lnTo>
                    <a:pt x="1198" y="2010"/>
                  </a:lnTo>
                  <a:lnTo>
                    <a:pt x="1246" y="1957"/>
                  </a:lnTo>
                  <a:lnTo>
                    <a:pt x="1293" y="1902"/>
                  </a:lnTo>
                  <a:lnTo>
                    <a:pt x="1338" y="1846"/>
                  </a:lnTo>
                  <a:lnTo>
                    <a:pt x="1380" y="1787"/>
                  </a:lnTo>
                  <a:lnTo>
                    <a:pt x="1420" y="1727"/>
                  </a:lnTo>
                  <a:lnTo>
                    <a:pt x="1457" y="1665"/>
                  </a:lnTo>
                  <a:lnTo>
                    <a:pt x="1493" y="1602"/>
                  </a:lnTo>
                  <a:lnTo>
                    <a:pt x="1526" y="1537"/>
                  </a:lnTo>
                  <a:lnTo>
                    <a:pt x="1556" y="1471"/>
                  </a:lnTo>
                  <a:lnTo>
                    <a:pt x="1584" y="1403"/>
                  </a:lnTo>
                  <a:lnTo>
                    <a:pt x="1609" y="1334"/>
                  </a:lnTo>
                  <a:lnTo>
                    <a:pt x="1631" y="1264"/>
                  </a:lnTo>
                  <a:lnTo>
                    <a:pt x="1651" y="1193"/>
                  </a:lnTo>
                  <a:lnTo>
                    <a:pt x="1667" y="1120"/>
                  </a:lnTo>
                  <a:lnTo>
                    <a:pt x="1681" y="1046"/>
                  </a:lnTo>
                  <a:lnTo>
                    <a:pt x="1692" y="972"/>
                  </a:lnTo>
                  <a:lnTo>
                    <a:pt x="1700" y="896"/>
                  </a:lnTo>
                  <a:lnTo>
                    <a:pt x="1705" y="820"/>
                  </a:lnTo>
                  <a:lnTo>
                    <a:pt x="1706" y="742"/>
                  </a:lnTo>
                  <a:lnTo>
                    <a:pt x="1705" y="664"/>
                  </a:lnTo>
                  <a:lnTo>
                    <a:pt x="1700" y="585"/>
                  </a:lnTo>
                  <a:lnTo>
                    <a:pt x="1691" y="508"/>
                  </a:lnTo>
                  <a:lnTo>
                    <a:pt x="1680" y="432"/>
                  </a:lnTo>
                  <a:lnTo>
                    <a:pt x="1666" y="357"/>
                  </a:lnTo>
                  <a:lnTo>
                    <a:pt x="1648" y="283"/>
                  </a:lnTo>
                  <a:lnTo>
                    <a:pt x="1628" y="210"/>
                  </a:lnTo>
                  <a:lnTo>
                    <a:pt x="1604" y="139"/>
                  </a:lnTo>
                  <a:lnTo>
                    <a:pt x="1578" y="68"/>
                  </a:lnTo>
                  <a:lnTo>
                    <a:pt x="1549" y="0"/>
                  </a:lnTo>
                  <a:close/>
                </a:path>
              </a:pathLst>
            </a:custGeom>
            <a:solidFill>
              <a:srgbClr val="A4CCCF">
                <a:alpha val="84999"/>
              </a:srgbClr>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7524" name="Freeform 116"/>
            <p:cNvSpPr>
              <a:spLocks/>
            </p:cNvSpPr>
            <p:nvPr/>
          </p:nvSpPr>
          <p:spPr bwMode="auto">
            <a:xfrm>
              <a:off x="3911" y="1767"/>
              <a:ext cx="3480" cy="1585"/>
            </a:xfrm>
            <a:custGeom>
              <a:avLst/>
              <a:gdLst/>
              <a:ahLst/>
              <a:cxnLst>
                <a:cxn ang="0">
                  <a:pos x="1723" y="2"/>
                </a:cxn>
                <a:cxn ang="0">
                  <a:pos x="1569" y="15"/>
                </a:cxn>
                <a:cxn ang="0">
                  <a:pos x="1418" y="40"/>
                </a:cxn>
                <a:cxn ang="0">
                  <a:pos x="1271" y="78"/>
                </a:cxn>
                <a:cxn ang="0">
                  <a:pos x="1130" y="127"/>
                </a:cxn>
                <a:cxn ang="0">
                  <a:pos x="994" y="187"/>
                </a:cxn>
                <a:cxn ang="0">
                  <a:pos x="865" y="257"/>
                </a:cxn>
                <a:cxn ang="0">
                  <a:pos x="741" y="338"/>
                </a:cxn>
                <a:cxn ang="0">
                  <a:pos x="625" y="427"/>
                </a:cxn>
                <a:cxn ang="0">
                  <a:pos x="517" y="526"/>
                </a:cxn>
                <a:cxn ang="0">
                  <a:pos x="416" y="632"/>
                </a:cxn>
                <a:cxn ang="0">
                  <a:pos x="325" y="747"/>
                </a:cxn>
                <a:cxn ang="0">
                  <a:pos x="242" y="868"/>
                </a:cxn>
                <a:cxn ang="0">
                  <a:pos x="170" y="997"/>
                </a:cxn>
                <a:cxn ang="0">
                  <a:pos x="107" y="1131"/>
                </a:cxn>
                <a:cxn ang="0">
                  <a:pos x="56" y="1271"/>
                </a:cxn>
                <a:cxn ang="0">
                  <a:pos x="15" y="1416"/>
                </a:cxn>
                <a:cxn ang="0">
                  <a:pos x="369" y="1584"/>
                </a:cxn>
                <a:cxn ang="0">
                  <a:pos x="402" y="1440"/>
                </a:cxn>
                <a:cxn ang="0">
                  <a:pos x="448" y="1302"/>
                </a:cxn>
                <a:cxn ang="0">
                  <a:pos x="508" y="1171"/>
                </a:cxn>
                <a:cxn ang="0">
                  <a:pos x="579" y="1047"/>
                </a:cxn>
                <a:cxn ang="0">
                  <a:pos x="663" y="931"/>
                </a:cxn>
                <a:cxn ang="0">
                  <a:pos x="757" y="823"/>
                </a:cxn>
                <a:cxn ang="0">
                  <a:pos x="861" y="726"/>
                </a:cxn>
                <a:cxn ang="0">
                  <a:pos x="974" y="639"/>
                </a:cxn>
                <a:cxn ang="0">
                  <a:pos x="1095" y="563"/>
                </a:cxn>
                <a:cxn ang="0">
                  <a:pos x="1225" y="499"/>
                </a:cxn>
                <a:cxn ang="0">
                  <a:pos x="1361" y="449"/>
                </a:cxn>
                <a:cxn ang="0">
                  <a:pos x="1503" y="411"/>
                </a:cxn>
                <a:cxn ang="0">
                  <a:pos x="1650" y="388"/>
                </a:cxn>
                <a:cxn ang="0">
                  <a:pos x="1802" y="380"/>
                </a:cxn>
                <a:cxn ang="0">
                  <a:pos x="1962" y="389"/>
                </a:cxn>
                <a:cxn ang="0">
                  <a:pos x="2117" y="415"/>
                </a:cxn>
                <a:cxn ang="0">
                  <a:pos x="2266" y="456"/>
                </a:cxn>
                <a:cxn ang="0">
                  <a:pos x="2408" y="512"/>
                </a:cxn>
                <a:cxn ang="0">
                  <a:pos x="2542" y="583"/>
                </a:cxn>
                <a:cxn ang="0">
                  <a:pos x="2668" y="666"/>
                </a:cxn>
                <a:cxn ang="0">
                  <a:pos x="2784" y="762"/>
                </a:cxn>
                <a:cxn ang="0">
                  <a:pos x="2889" y="869"/>
                </a:cxn>
                <a:cxn ang="0">
                  <a:pos x="2983" y="987"/>
                </a:cxn>
                <a:cxn ang="0">
                  <a:pos x="3065" y="1113"/>
                </a:cxn>
                <a:cxn ang="0">
                  <a:pos x="3133" y="1249"/>
                </a:cxn>
                <a:cxn ang="0">
                  <a:pos x="3447" y="1023"/>
                </a:cxn>
                <a:cxn ang="0">
                  <a:pos x="3376" y="892"/>
                </a:cxn>
                <a:cxn ang="0">
                  <a:pos x="3294" y="767"/>
                </a:cxn>
                <a:cxn ang="0">
                  <a:pos x="3202" y="650"/>
                </a:cxn>
                <a:cxn ang="0">
                  <a:pos x="3102" y="540"/>
                </a:cxn>
                <a:cxn ang="0">
                  <a:pos x="2993" y="439"/>
                </a:cxn>
                <a:cxn ang="0">
                  <a:pos x="2876" y="347"/>
                </a:cxn>
                <a:cxn ang="0">
                  <a:pos x="2751" y="265"/>
                </a:cxn>
                <a:cxn ang="0">
                  <a:pos x="2620" y="192"/>
                </a:cxn>
                <a:cxn ang="0">
                  <a:pos x="2483" y="131"/>
                </a:cxn>
                <a:cxn ang="0">
                  <a:pos x="2340" y="80"/>
                </a:cxn>
                <a:cxn ang="0">
                  <a:pos x="2191" y="42"/>
                </a:cxn>
                <a:cxn ang="0">
                  <a:pos x="2039" y="15"/>
                </a:cxn>
                <a:cxn ang="0">
                  <a:pos x="1882" y="2"/>
                </a:cxn>
              </a:cxnLst>
              <a:rect l="0" t="0" r="r" b="b"/>
              <a:pathLst>
                <a:path w="3480" h="1585">
                  <a:moveTo>
                    <a:pt x="1802" y="0"/>
                  </a:moveTo>
                  <a:lnTo>
                    <a:pt x="1723" y="2"/>
                  </a:lnTo>
                  <a:lnTo>
                    <a:pt x="1645" y="7"/>
                  </a:lnTo>
                  <a:lnTo>
                    <a:pt x="1569" y="15"/>
                  </a:lnTo>
                  <a:lnTo>
                    <a:pt x="1493" y="26"/>
                  </a:lnTo>
                  <a:lnTo>
                    <a:pt x="1418" y="40"/>
                  </a:lnTo>
                  <a:lnTo>
                    <a:pt x="1344" y="58"/>
                  </a:lnTo>
                  <a:lnTo>
                    <a:pt x="1271" y="78"/>
                  </a:lnTo>
                  <a:lnTo>
                    <a:pt x="1200" y="101"/>
                  </a:lnTo>
                  <a:lnTo>
                    <a:pt x="1130" y="127"/>
                  </a:lnTo>
                  <a:lnTo>
                    <a:pt x="1062" y="156"/>
                  </a:lnTo>
                  <a:lnTo>
                    <a:pt x="994" y="187"/>
                  </a:lnTo>
                  <a:lnTo>
                    <a:pt x="929" y="221"/>
                  </a:lnTo>
                  <a:lnTo>
                    <a:pt x="865" y="257"/>
                  </a:lnTo>
                  <a:lnTo>
                    <a:pt x="802" y="296"/>
                  </a:lnTo>
                  <a:lnTo>
                    <a:pt x="741" y="338"/>
                  </a:lnTo>
                  <a:lnTo>
                    <a:pt x="682" y="381"/>
                  </a:lnTo>
                  <a:lnTo>
                    <a:pt x="625" y="427"/>
                  </a:lnTo>
                  <a:lnTo>
                    <a:pt x="570" y="475"/>
                  </a:lnTo>
                  <a:lnTo>
                    <a:pt x="517" y="526"/>
                  </a:lnTo>
                  <a:lnTo>
                    <a:pt x="465" y="578"/>
                  </a:lnTo>
                  <a:lnTo>
                    <a:pt x="416" y="632"/>
                  </a:lnTo>
                  <a:lnTo>
                    <a:pt x="369" y="688"/>
                  </a:lnTo>
                  <a:lnTo>
                    <a:pt x="325" y="747"/>
                  </a:lnTo>
                  <a:lnTo>
                    <a:pt x="282" y="807"/>
                  </a:lnTo>
                  <a:lnTo>
                    <a:pt x="242" y="868"/>
                  </a:lnTo>
                  <a:lnTo>
                    <a:pt x="205" y="932"/>
                  </a:lnTo>
                  <a:lnTo>
                    <a:pt x="170" y="997"/>
                  </a:lnTo>
                  <a:lnTo>
                    <a:pt x="137" y="1063"/>
                  </a:lnTo>
                  <a:lnTo>
                    <a:pt x="107" y="1131"/>
                  </a:lnTo>
                  <a:lnTo>
                    <a:pt x="80" y="1200"/>
                  </a:lnTo>
                  <a:lnTo>
                    <a:pt x="56" y="1271"/>
                  </a:lnTo>
                  <a:lnTo>
                    <a:pt x="34" y="1343"/>
                  </a:lnTo>
                  <a:lnTo>
                    <a:pt x="15" y="1416"/>
                  </a:lnTo>
                  <a:lnTo>
                    <a:pt x="0" y="1491"/>
                  </a:lnTo>
                  <a:lnTo>
                    <a:pt x="369" y="1584"/>
                  </a:lnTo>
                  <a:lnTo>
                    <a:pt x="384" y="1512"/>
                  </a:lnTo>
                  <a:lnTo>
                    <a:pt x="402" y="1440"/>
                  </a:lnTo>
                  <a:lnTo>
                    <a:pt x="423" y="1371"/>
                  </a:lnTo>
                  <a:lnTo>
                    <a:pt x="448" y="1302"/>
                  </a:lnTo>
                  <a:lnTo>
                    <a:pt x="476" y="1236"/>
                  </a:lnTo>
                  <a:lnTo>
                    <a:pt x="508" y="1171"/>
                  </a:lnTo>
                  <a:lnTo>
                    <a:pt x="542" y="1108"/>
                  </a:lnTo>
                  <a:lnTo>
                    <a:pt x="579" y="1047"/>
                  </a:lnTo>
                  <a:lnTo>
                    <a:pt x="620" y="988"/>
                  </a:lnTo>
                  <a:lnTo>
                    <a:pt x="663" y="931"/>
                  </a:lnTo>
                  <a:lnTo>
                    <a:pt x="708" y="876"/>
                  </a:lnTo>
                  <a:lnTo>
                    <a:pt x="757" y="823"/>
                  </a:lnTo>
                  <a:lnTo>
                    <a:pt x="808" y="773"/>
                  </a:lnTo>
                  <a:lnTo>
                    <a:pt x="861" y="726"/>
                  </a:lnTo>
                  <a:lnTo>
                    <a:pt x="916" y="681"/>
                  </a:lnTo>
                  <a:lnTo>
                    <a:pt x="974" y="639"/>
                  </a:lnTo>
                  <a:lnTo>
                    <a:pt x="1034" y="600"/>
                  </a:lnTo>
                  <a:lnTo>
                    <a:pt x="1095" y="563"/>
                  </a:lnTo>
                  <a:lnTo>
                    <a:pt x="1159" y="530"/>
                  </a:lnTo>
                  <a:lnTo>
                    <a:pt x="1225" y="499"/>
                  </a:lnTo>
                  <a:lnTo>
                    <a:pt x="1292" y="472"/>
                  </a:lnTo>
                  <a:lnTo>
                    <a:pt x="1361" y="449"/>
                  </a:lnTo>
                  <a:lnTo>
                    <a:pt x="1431" y="428"/>
                  </a:lnTo>
                  <a:lnTo>
                    <a:pt x="1503" y="411"/>
                  </a:lnTo>
                  <a:lnTo>
                    <a:pt x="1576" y="398"/>
                  </a:lnTo>
                  <a:lnTo>
                    <a:pt x="1650" y="388"/>
                  </a:lnTo>
                  <a:lnTo>
                    <a:pt x="1725" y="382"/>
                  </a:lnTo>
                  <a:lnTo>
                    <a:pt x="1802" y="380"/>
                  </a:lnTo>
                  <a:lnTo>
                    <a:pt x="1882" y="383"/>
                  </a:lnTo>
                  <a:lnTo>
                    <a:pt x="1962" y="389"/>
                  </a:lnTo>
                  <a:lnTo>
                    <a:pt x="2040" y="400"/>
                  </a:lnTo>
                  <a:lnTo>
                    <a:pt x="2117" y="415"/>
                  </a:lnTo>
                  <a:lnTo>
                    <a:pt x="2192" y="433"/>
                  </a:lnTo>
                  <a:lnTo>
                    <a:pt x="2266" y="456"/>
                  </a:lnTo>
                  <a:lnTo>
                    <a:pt x="2338" y="482"/>
                  </a:lnTo>
                  <a:lnTo>
                    <a:pt x="2408" y="512"/>
                  </a:lnTo>
                  <a:lnTo>
                    <a:pt x="2476" y="546"/>
                  </a:lnTo>
                  <a:lnTo>
                    <a:pt x="2542" y="583"/>
                  </a:lnTo>
                  <a:lnTo>
                    <a:pt x="2606" y="623"/>
                  </a:lnTo>
                  <a:lnTo>
                    <a:pt x="2668" y="666"/>
                  </a:lnTo>
                  <a:lnTo>
                    <a:pt x="2727" y="713"/>
                  </a:lnTo>
                  <a:lnTo>
                    <a:pt x="2784" y="762"/>
                  </a:lnTo>
                  <a:lnTo>
                    <a:pt x="2838" y="814"/>
                  </a:lnTo>
                  <a:lnTo>
                    <a:pt x="2889" y="869"/>
                  </a:lnTo>
                  <a:lnTo>
                    <a:pt x="2938" y="927"/>
                  </a:lnTo>
                  <a:lnTo>
                    <a:pt x="2983" y="987"/>
                  </a:lnTo>
                  <a:lnTo>
                    <a:pt x="3026" y="1049"/>
                  </a:lnTo>
                  <a:lnTo>
                    <a:pt x="3065" y="1113"/>
                  </a:lnTo>
                  <a:lnTo>
                    <a:pt x="3101" y="1180"/>
                  </a:lnTo>
                  <a:lnTo>
                    <a:pt x="3133" y="1249"/>
                  </a:lnTo>
                  <a:lnTo>
                    <a:pt x="3479" y="1092"/>
                  </a:lnTo>
                  <a:lnTo>
                    <a:pt x="3447" y="1023"/>
                  </a:lnTo>
                  <a:lnTo>
                    <a:pt x="3413" y="957"/>
                  </a:lnTo>
                  <a:lnTo>
                    <a:pt x="3376" y="892"/>
                  </a:lnTo>
                  <a:lnTo>
                    <a:pt x="3336" y="829"/>
                  </a:lnTo>
                  <a:lnTo>
                    <a:pt x="3294" y="767"/>
                  </a:lnTo>
                  <a:lnTo>
                    <a:pt x="3249" y="708"/>
                  </a:lnTo>
                  <a:lnTo>
                    <a:pt x="3202" y="650"/>
                  </a:lnTo>
                  <a:lnTo>
                    <a:pt x="3153" y="594"/>
                  </a:lnTo>
                  <a:lnTo>
                    <a:pt x="3102" y="540"/>
                  </a:lnTo>
                  <a:lnTo>
                    <a:pt x="3048" y="489"/>
                  </a:lnTo>
                  <a:lnTo>
                    <a:pt x="2993" y="439"/>
                  </a:lnTo>
                  <a:lnTo>
                    <a:pt x="2935" y="392"/>
                  </a:lnTo>
                  <a:lnTo>
                    <a:pt x="2876" y="347"/>
                  </a:lnTo>
                  <a:lnTo>
                    <a:pt x="2814" y="305"/>
                  </a:lnTo>
                  <a:lnTo>
                    <a:pt x="2751" y="265"/>
                  </a:lnTo>
                  <a:lnTo>
                    <a:pt x="2687" y="227"/>
                  </a:lnTo>
                  <a:lnTo>
                    <a:pt x="2620" y="192"/>
                  </a:lnTo>
                  <a:lnTo>
                    <a:pt x="2552" y="160"/>
                  </a:lnTo>
                  <a:lnTo>
                    <a:pt x="2483" y="131"/>
                  </a:lnTo>
                  <a:lnTo>
                    <a:pt x="2412" y="104"/>
                  </a:lnTo>
                  <a:lnTo>
                    <a:pt x="2340" y="80"/>
                  </a:lnTo>
                  <a:lnTo>
                    <a:pt x="2266" y="59"/>
                  </a:lnTo>
                  <a:lnTo>
                    <a:pt x="2191" y="42"/>
                  </a:lnTo>
                  <a:lnTo>
                    <a:pt x="2116" y="27"/>
                  </a:lnTo>
                  <a:lnTo>
                    <a:pt x="2039" y="15"/>
                  </a:lnTo>
                  <a:lnTo>
                    <a:pt x="1961" y="7"/>
                  </a:lnTo>
                  <a:lnTo>
                    <a:pt x="1882" y="2"/>
                  </a:lnTo>
                  <a:lnTo>
                    <a:pt x="1802" y="0"/>
                  </a:lnTo>
                  <a:close/>
                </a:path>
              </a:pathLst>
            </a:custGeom>
            <a:solidFill>
              <a:srgbClr val="B4CEE1">
                <a:alpha val="84999"/>
              </a:srgbClr>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7523" name="AutoShape 115"/>
            <p:cNvSpPr>
              <a:spLocks/>
            </p:cNvSpPr>
            <p:nvPr/>
          </p:nvSpPr>
          <p:spPr bwMode="auto">
            <a:xfrm>
              <a:off x="2764" y="1011"/>
              <a:ext cx="5407" cy="1663"/>
            </a:xfrm>
            <a:custGeom>
              <a:avLst/>
              <a:gdLst/>
              <a:ahLst/>
              <a:cxnLst>
                <a:cxn ang="0">
                  <a:pos x="664" y="1248"/>
                </a:cxn>
                <a:cxn ang="0">
                  <a:pos x="599" y="1115"/>
                </a:cxn>
                <a:cxn ang="0">
                  <a:pos x="485" y="1023"/>
                </a:cxn>
                <a:cxn ang="0">
                  <a:pos x="336" y="989"/>
                </a:cxn>
                <a:cxn ang="0">
                  <a:pos x="188" y="1023"/>
                </a:cxn>
                <a:cxn ang="0">
                  <a:pos x="74" y="1115"/>
                </a:cxn>
                <a:cxn ang="0">
                  <a:pos x="9" y="1248"/>
                </a:cxn>
                <a:cxn ang="0">
                  <a:pos x="9" y="1403"/>
                </a:cxn>
                <a:cxn ang="0">
                  <a:pos x="74" y="1536"/>
                </a:cxn>
                <a:cxn ang="0">
                  <a:pos x="188" y="1628"/>
                </a:cxn>
                <a:cxn ang="0">
                  <a:pos x="336" y="1662"/>
                </a:cxn>
                <a:cxn ang="0">
                  <a:pos x="485" y="1628"/>
                </a:cxn>
                <a:cxn ang="0">
                  <a:pos x="599" y="1536"/>
                </a:cxn>
                <a:cxn ang="0">
                  <a:pos x="664" y="1403"/>
                </a:cxn>
                <a:cxn ang="0">
                  <a:pos x="1378" y="337"/>
                </a:cxn>
                <a:cxn ang="0">
                  <a:pos x="1344" y="189"/>
                </a:cxn>
                <a:cxn ang="0">
                  <a:pos x="1252" y="74"/>
                </a:cxn>
                <a:cxn ang="0">
                  <a:pos x="1119" y="9"/>
                </a:cxn>
                <a:cxn ang="0">
                  <a:pos x="964" y="9"/>
                </a:cxn>
                <a:cxn ang="0">
                  <a:pos x="831" y="74"/>
                </a:cxn>
                <a:cxn ang="0">
                  <a:pos x="739" y="189"/>
                </a:cxn>
                <a:cxn ang="0">
                  <a:pos x="705" y="337"/>
                </a:cxn>
                <a:cxn ang="0">
                  <a:pos x="739" y="485"/>
                </a:cxn>
                <a:cxn ang="0">
                  <a:pos x="831" y="600"/>
                </a:cxn>
                <a:cxn ang="0">
                  <a:pos x="964" y="665"/>
                </a:cxn>
                <a:cxn ang="0">
                  <a:pos x="1119" y="665"/>
                </a:cxn>
                <a:cxn ang="0">
                  <a:pos x="1252" y="600"/>
                </a:cxn>
                <a:cxn ang="0">
                  <a:pos x="1344" y="485"/>
                </a:cxn>
                <a:cxn ang="0">
                  <a:pos x="1378" y="337"/>
                </a:cxn>
                <a:cxn ang="0">
                  <a:pos x="5397" y="512"/>
                </a:cxn>
                <a:cxn ang="0">
                  <a:pos x="5332" y="379"/>
                </a:cxn>
                <a:cxn ang="0">
                  <a:pos x="5217" y="287"/>
                </a:cxn>
                <a:cxn ang="0">
                  <a:pos x="5069" y="252"/>
                </a:cxn>
                <a:cxn ang="0">
                  <a:pos x="4921" y="287"/>
                </a:cxn>
                <a:cxn ang="0">
                  <a:pos x="4806" y="379"/>
                </a:cxn>
                <a:cxn ang="0">
                  <a:pos x="4741" y="512"/>
                </a:cxn>
                <a:cxn ang="0">
                  <a:pos x="4741" y="666"/>
                </a:cxn>
                <a:cxn ang="0">
                  <a:pos x="4806" y="800"/>
                </a:cxn>
                <a:cxn ang="0">
                  <a:pos x="4921" y="892"/>
                </a:cxn>
                <a:cxn ang="0">
                  <a:pos x="5069" y="926"/>
                </a:cxn>
                <a:cxn ang="0">
                  <a:pos x="5217" y="892"/>
                </a:cxn>
                <a:cxn ang="0">
                  <a:pos x="5332" y="800"/>
                </a:cxn>
                <a:cxn ang="0">
                  <a:pos x="5397" y="666"/>
                </a:cxn>
              </a:cxnLst>
              <a:rect l="0" t="0" r="r" b="b"/>
              <a:pathLst>
                <a:path w="5407" h="1663">
                  <a:moveTo>
                    <a:pt x="673" y="1326"/>
                  </a:moveTo>
                  <a:lnTo>
                    <a:pt x="664" y="1248"/>
                  </a:lnTo>
                  <a:lnTo>
                    <a:pt x="639" y="1178"/>
                  </a:lnTo>
                  <a:lnTo>
                    <a:pt x="599" y="1115"/>
                  </a:lnTo>
                  <a:lnTo>
                    <a:pt x="547" y="1063"/>
                  </a:lnTo>
                  <a:lnTo>
                    <a:pt x="485" y="1023"/>
                  </a:lnTo>
                  <a:lnTo>
                    <a:pt x="414" y="998"/>
                  </a:lnTo>
                  <a:lnTo>
                    <a:pt x="336" y="989"/>
                  </a:lnTo>
                  <a:lnTo>
                    <a:pt x="259" y="998"/>
                  </a:lnTo>
                  <a:lnTo>
                    <a:pt x="188" y="1023"/>
                  </a:lnTo>
                  <a:lnTo>
                    <a:pt x="126" y="1063"/>
                  </a:lnTo>
                  <a:lnTo>
                    <a:pt x="74" y="1115"/>
                  </a:lnTo>
                  <a:lnTo>
                    <a:pt x="34" y="1178"/>
                  </a:lnTo>
                  <a:lnTo>
                    <a:pt x="9" y="1248"/>
                  </a:lnTo>
                  <a:lnTo>
                    <a:pt x="0" y="1326"/>
                  </a:lnTo>
                  <a:lnTo>
                    <a:pt x="9" y="1403"/>
                  </a:lnTo>
                  <a:lnTo>
                    <a:pt x="34" y="1474"/>
                  </a:lnTo>
                  <a:lnTo>
                    <a:pt x="74" y="1536"/>
                  </a:lnTo>
                  <a:lnTo>
                    <a:pt x="126" y="1588"/>
                  </a:lnTo>
                  <a:lnTo>
                    <a:pt x="188" y="1628"/>
                  </a:lnTo>
                  <a:lnTo>
                    <a:pt x="259" y="1654"/>
                  </a:lnTo>
                  <a:lnTo>
                    <a:pt x="336" y="1662"/>
                  </a:lnTo>
                  <a:lnTo>
                    <a:pt x="414" y="1654"/>
                  </a:lnTo>
                  <a:lnTo>
                    <a:pt x="485" y="1628"/>
                  </a:lnTo>
                  <a:lnTo>
                    <a:pt x="547" y="1588"/>
                  </a:lnTo>
                  <a:lnTo>
                    <a:pt x="599" y="1536"/>
                  </a:lnTo>
                  <a:lnTo>
                    <a:pt x="639" y="1474"/>
                  </a:lnTo>
                  <a:lnTo>
                    <a:pt x="664" y="1403"/>
                  </a:lnTo>
                  <a:lnTo>
                    <a:pt x="673" y="1326"/>
                  </a:lnTo>
                  <a:close/>
                  <a:moveTo>
                    <a:pt x="1378" y="337"/>
                  </a:moveTo>
                  <a:lnTo>
                    <a:pt x="1370" y="260"/>
                  </a:lnTo>
                  <a:lnTo>
                    <a:pt x="1344" y="189"/>
                  </a:lnTo>
                  <a:lnTo>
                    <a:pt x="1304" y="126"/>
                  </a:lnTo>
                  <a:lnTo>
                    <a:pt x="1252" y="74"/>
                  </a:lnTo>
                  <a:lnTo>
                    <a:pt x="1190" y="34"/>
                  </a:lnTo>
                  <a:lnTo>
                    <a:pt x="1119" y="9"/>
                  </a:lnTo>
                  <a:lnTo>
                    <a:pt x="1042" y="0"/>
                  </a:lnTo>
                  <a:lnTo>
                    <a:pt x="964" y="9"/>
                  </a:lnTo>
                  <a:lnTo>
                    <a:pt x="894" y="34"/>
                  </a:lnTo>
                  <a:lnTo>
                    <a:pt x="831" y="74"/>
                  </a:lnTo>
                  <a:lnTo>
                    <a:pt x="779" y="126"/>
                  </a:lnTo>
                  <a:lnTo>
                    <a:pt x="739" y="189"/>
                  </a:lnTo>
                  <a:lnTo>
                    <a:pt x="714" y="260"/>
                  </a:lnTo>
                  <a:lnTo>
                    <a:pt x="705" y="337"/>
                  </a:lnTo>
                  <a:lnTo>
                    <a:pt x="714" y="414"/>
                  </a:lnTo>
                  <a:lnTo>
                    <a:pt x="739" y="485"/>
                  </a:lnTo>
                  <a:lnTo>
                    <a:pt x="779" y="548"/>
                  </a:lnTo>
                  <a:lnTo>
                    <a:pt x="831" y="600"/>
                  </a:lnTo>
                  <a:lnTo>
                    <a:pt x="894" y="640"/>
                  </a:lnTo>
                  <a:lnTo>
                    <a:pt x="964" y="665"/>
                  </a:lnTo>
                  <a:lnTo>
                    <a:pt x="1042" y="674"/>
                  </a:lnTo>
                  <a:lnTo>
                    <a:pt x="1119" y="665"/>
                  </a:lnTo>
                  <a:lnTo>
                    <a:pt x="1190" y="640"/>
                  </a:lnTo>
                  <a:lnTo>
                    <a:pt x="1252" y="600"/>
                  </a:lnTo>
                  <a:lnTo>
                    <a:pt x="1304" y="548"/>
                  </a:lnTo>
                  <a:lnTo>
                    <a:pt x="1344" y="485"/>
                  </a:lnTo>
                  <a:lnTo>
                    <a:pt x="1370" y="414"/>
                  </a:lnTo>
                  <a:lnTo>
                    <a:pt x="1378" y="337"/>
                  </a:lnTo>
                  <a:close/>
                  <a:moveTo>
                    <a:pt x="5406" y="589"/>
                  </a:moveTo>
                  <a:lnTo>
                    <a:pt x="5397" y="512"/>
                  </a:lnTo>
                  <a:lnTo>
                    <a:pt x="5372" y="441"/>
                  </a:lnTo>
                  <a:lnTo>
                    <a:pt x="5332" y="379"/>
                  </a:lnTo>
                  <a:lnTo>
                    <a:pt x="5280" y="326"/>
                  </a:lnTo>
                  <a:lnTo>
                    <a:pt x="5217" y="287"/>
                  </a:lnTo>
                  <a:lnTo>
                    <a:pt x="5146" y="261"/>
                  </a:lnTo>
                  <a:lnTo>
                    <a:pt x="5069" y="252"/>
                  </a:lnTo>
                  <a:lnTo>
                    <a:pt x="4992" y="261"/>
                  </a:lnTo>
                  <a:lnTo>
                    <a:pt x="4921" y="287"/>
                  </a:lnTo>
                  <a:lnTo>
                    <a:pt x="4859" y="326"/>
                  </a:lnTo>
                  <a:lnTo>
                    <a:pt x="4806" y="379"/>
                  </a:lnTo>
                  <a:lnTo>
                    <a:pt x="4767" y="441"/>
                  </a:lnTo>
                  <a:lnTo>
                    <a:pt x="4741" y="512"/>
                  </a:lnTo>
                  <a:lnTo>
                    <a:pt x="4732" y="589"/>
                  </a:lnTo>
                  <a:lnTo>
                    <a:pt x="4741" y="666"/>
                  </a:lnTo>
                  <a:lnTo>
                    <a:pt x="4767" y="737"/>
                  </a:lnTo>
                  <a:lnTo>
                    <a:pt x="4806" y="800"/>
                  </a:lnTo>
                  <a:lnTo>
                    <a:pt x="4859" y="852"/>
                  </a:lnTo>
                  <a:lnTo>
                    <a:pt x="4921" y="892"/>
                  </a:lnTo>
                  <a:lnTo>
                    <a:pt x="4992" y="917"/>
                  </a:lnTo>
                  <a:lnTo>
                    <a:pt x="5069" y="926"/>
                  </a:lnTo>
                  <a:lnTo>
                    <a:pt x="5146" y="917"/>
                  </a:lnTo>
                  <a:lnTo>
                    <a:pt x="5217" y="892"/>
                  </a:lnTo>
                  <a:lnTo>
                    <a:pt x="5280" y="852"/>
                  </a:lnTo>
                  <a:lnTo>
                    <a:pt x="5332" y="800"/>
                  </a:lnTo>
                  <a:lnTo>
                    <a:pt x="5372" y="737"/>
                  </a:lnTo>
                  <a:lnTo>
                    <a:pt x="5397" y="666"/>
                  </a:lnTo>
                  <a:lnTo>
                    <a:pt x="5406" y="589"/>
                  </a:lnTo>
                  <a:close/>
                </a:path>
              </a:pathLst>
            </a:custGeom>
            <a:solidFill>
              <a:srgbClr val="5BA9C7"/>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7522" name="AutoShape 114"/>
            <p:cNvSpPr>
              <a:spLocks/>
            </p:cNvSpPr>
            <p:nvPr/>
          </p:nvSpPr>
          <p:spPr bwMode="auto">
            <a:xfrm>
              <a:off x="5972" y="2526"/>
              <a:ext cx="2959" cy="4260"/>
            </a:xfrm>
            <a:custGeom>
              <a:avLst/>
              <a:gdLst/>
              <a:ahLst/>
              <a:cxnLst>
                <a:cxn ang="0">
                  <a:pos x="648" y="3796"/>
                </a:cxn>
                <a:cxn ang="0">
                  <a:pos x="504" y="3631"/>
                </a:cxn>
                <a:cxn ang="0">
                  <a:pos x="281" y="3591"/>
                </a:cxn>
                <a:cxn ang="0">
                  <a:pos x="88" y="3695"/>
                </a:cxn>
                <a:cxn ang="0">
                  <a:pos x="0" y="3900"/>
                </a:cxn>
                <a:cxn ang="0">
                  <a:pos x="60" y="4115"/>
                </a:cxn>
                <a:cxn ang="0">
                  <a:pos x="237" y="4245"/>
                </a:cxn>
                <a:cxn ang="0">
                  <a:pos x="463" y="4235"/>
                </a:cxn>
                <a:cxn ang="0">
                  <a:pos x="628" y="4091"/>
                </a:cxn>
                <a:cxn ang="0">
                  <a:pos x="1774" y="3478"/>
                </a:cxn>
                <a:cxn ang="0">
                  <a:pos x="1715" y="3263"/>
                </a:cxn>
                <a:cxn ang="0">
                  <a:pos x="1538" y="3133"/>
                </a:cxn>
                <a:cxn ang="0">
                  <a:pos x="1311" y="3143"/>
                </a:cxn>
                <a:cxn ang="0">
                  <a:pos x="1147" y="3286"/>
                </a:cxn>
                <a:cxn ang="0">
                  <a:pos x="1106" y="3510"/>
                </a:cxn>
                <a:cxn ang="0">
                  <a:pos x="1210" y="3703"/>
                </a:cxn>
                <a:cxn ang="0">
                  <a:pos x="1415" y="3791"/>
                </a:cxn>
                <a:cxn ang="0">
                  <a:pos x="1631" y="3731"/>
                </a:cxn>
                <a:cxn ang="0">
                  <a:pos x="1760" y="3554"/>
                </a:cxn>
                <a:cxn ang="0">
                  <a:pos x="2613" y="2548"/>
                </a:cxn>
                <a:cxn ang="0">
                  <a:pos x="2508" y="2354"/>
                </a:cxn>
                <a:cxn ang="0">
                  <a:pos x="2303" y="2266"/>
                </a:cxn>
                <a:cxn ang="0">
                  <a:pos x="2088" y="2326"/>
                </a:cxn>
                <a:cxn ang="0">
                  <a:pos x="1958" y="2503"/>
                </a:cxn>
                <a:cxn ang="0">
                  <a:pos x="1968" y="2729"/>
                </a:cxn>
                <a:cxn ang="0">
                  <a:pos x="2112" y="2894"/>
                </a:cxn>
                <a:cxn ang="0">
                  <a:pos x="2335" y="2935"/>
                </a:cxn>
                <a:cxn ang="0">
                  <a:pos x="2528" y="2830"/>
                </a:cxn>
                <a:cxn ang="0">
                  <a:pos x="2616" y="2625"/>
                </a:cxn>
                <a:cxn ang="0">
                  <a:pos x="2903" y="209"/>
                </a:cxn>
                <a:cxn ang="0">
                  <a:pos x="2760" y="44"/>
                </a:cxn>
                <a:cxn ang="0">
                  <a:pos x="2537" y="4"/>
                </a:cxn>
                <a:cxn ang="0">
                  <a:pos x="2343" y="108"/>
                </a:cxn>
                <a:cxn ang="0">
                  <a:pos x="2255" y="313"/>
                </a:cxn>
                <a:cxn ang="0">
                  <a:pos x="2315" y="528"/>
                </a:cxn>
                <a:cxn ang="0">
                  <a:pos x="2492" y="658"/>
                </a:cxn>
                <a:cxn ang="0">
                  <a:pos x="2718" y="648"/>
                </a:cxn>
                <a:cxn ang="0">
                  <a:pos x="2883" y="504"/>
                </a:cxn>
                <a:cxn ang="0">
                  <a:pos x="2958" y="1524"/>
                </a:cxn>
                <a:cxn ang="0">
                  <a:pos x="2899" y="1309"/>
                </a:cxn>
                <a:cxn ang="0">
                  <a:pos x="2722" y="1180"/>
                </a:cxn>
                <a:cxn ang="0">
                  <a:pos x="2495" y="1190"/>
                </a:cxn>
                <a:cxn ang="0">
                  <a:pos x="2330" y="1333"/>
                </a:cxn>
                <a:cxn ang="0">
                  <a:pos x="2290" y="1556"/>
                </a:cxn>
                <a:cxn ang="0">
                  <a:pos x="2394" y="1749"/>
                </a:cxn>
                <a:cxn ang="0">
                  <a:pos x="2599" y="1838"/>
                </a:cxn>
                <a:cxn ang="0">
                  <a:pos x="2815" y="1778"/>
                </a:cxn>
                <a:cxn ang="0">
                  <a:pos x="2944" y="1601"/>
                </a:cxn>
              </a:cxnLst>
              <a:rect l="0" t="0" r="r" b="b"/>
              <a:pathLst>
                <a:path w="2959" h="4260">
                  <a:moveTo>
                    <a:pt x="672" y="3946"/>
                  </a:moveTo>
                  <a:lnTo>
                    <a:pt x="668" y="3868"/>
                  </a:lnTo>
                  <a:lnTo>
                    <a:pt x="648" y="3796"/>
                  </a:lnTo>
                  <a:lnTo>
                    <a:pt x="613" y="3731"/>
                  </a:lnTo>
                  <a:lnTo>
                    <a:pt x="564" y="3675"/>
                  </a:lnTo>
                  <a:lnTo>
                    <a:pt x="504" y="3631"/>
                  </a:lnTo>
                  <a:lnTo>
                    <a:pt x="435" y="3601"/>
                  </a:lnTo>
                  <a:lnTo>
                    <a:pt x="359" y="3587"/>
                  </a:lnTo>
                  <a:lnTo>
                    <a:pt x="281" y="3591"/>
                  </a:lnTo>
                  <a:lnTo>
                    <a:pt x="209" y="3611"/>
                  </a:lnTo>
                  <a:lnTo>
                    <a:pt x="144" y="3647"/>
                  </a:lnTo>
                  <a:lnTo>
                    <a:pt x="88" y="3695"/>
                  </a:lnTo>
                  <a:lnTo>
                    <a:pt x="44" y="3755"/>
                  </a:lnTo>
                  <a:lnTo>
                    <a:pt x="14" y="3824"/>
                  </a:lnTo>
                  <a:lnTo>
                    <a:pt x="0" y="3900"/>
                  </a:lnTo>
                  <a:lnTo>
                    <a:pt x="4" y="3978"/>
                  </a:lnTo>
                  <a:lnTo>
                    <a:pt x="24" y="4050"/>
                  </a:lnTo>
                  <a:lnTo>
                    <a:pt x="60" y="4115"/>
                  </a:lnTo>
                  <a:lnTo>
                    <a:pt x="108" y="4171"/>
                  </a:lnTo>
                  <a:lnTo>
                    <a:pt x="168" y="4215"/>
                  </a:lnTo>
                  <a:lnTo>
                    <a:pt x="237" y="4245"/>
                  </a:lnTo>
                  <a:lnTo>
                    <a:pt x="313" y="4259"/>
                  </a:lnTo>
                  <a:lnTo>
                    <a:pt x="391" y="4255"/>
                  </a:lnTo>
                  <a:lnTo>
                    <a:pt x="463" y="4235"/>
                  </a:lnTo>
                  <a:lnTo>
                    <a:pt x="528" y="4199"/>
                  </a:lnTo>
                  <a:lnTo>
                    <a:pt x="584" y="4151"/>
                  </a:lnTo>
                  <a:lnTo>
                    <a:pt x="628" y="4091"/>
                  </a:lnTo>
                  <a:lnTo>
                    <a:pt x="658" y="4022"/>
                  </a:lnTo>
                  <a:lnTo>
                    <a:pt x="672" y="3946"/>
                  </a:lnTo>
                  <a:close/>
                  <a:moveTo>
                    <a:pt x="1774" y="3478"/>
                  </a:moveTo>
                  <a:lnTo>
                    <a:pt x="1771" y="3400"/>
                  </a:lnTo>
                  <a:lnTo>
                    <a:pt x="1750" y="3328"/>
                  </a:lnTo>
                  <a:lnTo>
                    <a:pt x="1715" y="3263"/>
                  </a:lnTo>
                  <a:lnTo>
                    <a:pt x="1666" y="3207"/>
                  </a:lnTo>
                  <a:lnTo>
                    <a:pt x="1607" y="3163"/>
                  </a:lnTo>
                  <a:lnTo>
                    <a:pt x="1538" y="3133"/>
                  </a:lnTo>
                  <a:lnTo>
                    <a:pt x="1461" y="3119"/>
                  </a:lnTo>
                  <a:lnTo>
                    <a:pt x="1384" y="3122"/>
                  </a:lnTo>
                  <a:lnTo>
                    <a:pt x="1311" y="3143"/>
                  </a:lnTo>
                  <a:lnTo>
                    <a:pt x="1246" y="3178"/>
                  </a:lnTo>
                  <a:lnTo>
                    <a:pt x="1191" y="3227"/>
                  </a:lnTo>
                  <a:lnTo>
                    <a:pt x="1147" y="3286"/>
                  </a:lnTo>
                  <a:lnTo>
                    <a:pt x="1117" y="3355"/>
                  </a:lnTo>
                  <a:lnTo>
                    <a:pt x="1102" y="3432"/>
                  </a:lnTo>
                  <a:lnTo>
                    <a:pt x="1106" y="3510"/>
                  </a:lnTo>
                  <a:lnTo>
                    <a:pt x="1127" y="3582"/>
                  </a:lnTo>
                  <a:lnTo>
                    <a:pt x="1162" y="3647"/>
                  </a:lnTo>
                  <a:lnTo>
                    <a:pt x="1210" y="3703"/>
                  </a:lnTo>
                  <a:lnTo>
                    <a:pt x="1270" y="3747"/>
                  </a:lnTo>
                  <a:lnTo>
                    <a:pt x="1339" y="3777"/>
                  </a:lnTo>
                  <a:lnTo>
                    <a:pt x="1415" y="3791"/>
                  </a:lnTo>
                  <a:lnTo>
                    <a:pt x="1493" y="3787"/>
                  </a:lnTo>
                  <a:lnTo>
                    <a:pt x="1566" y="3767"/>
                  </a:lnTo>
                  <a:lnTo>
                    <a:pt x="1631" y="3731"/>
                  </a:lnTo>
                  <a:lnTo>
                    <a:pt x="1686" y="3683"/>
                  </a:lnTo>
                  <a:lnTo>
                    <a:pt x="1730" y="3623"/>
                  </a:lnTo>
                  <a:lnTo>
                    <a:pt x="1760" y="3554"/>
                  </a:lnTo>
                  <a:lnTo>
                    <a:pt x="1774" y="3478"/>
                  </a:lnTo>
                  <a:close/>
                  <a:moveTo>
                    <a:pt x="2616" y="2625"/>
                  </a:moveTo>
                  <a:lnTo>
                    <a:pt x="2613" y="2548"/>
                  </a:lnTo>
                  <a:lnTo>
                    <a:pt x="2592" y="2475"/>
                  </a:lnTo>
                  <a:lnTo>
                    <a:pt x="2557" y="2410"/>
                  </a:lnTo>
                  <a:lnTo>
                    <a:pt x="2508" y="2354"/>
                  </a:lnTo>
                  <a:lnTo>
                    <a:pt x="2449" y="2310"/>
                  </a:lnTo>
                  <a:lnTo>
                    <a:pt x="2380" y="2280"/>
                  </a:lnTo>
                  <a:lnTo>
                    <a:pt x="2303" y="2266"/>
                  </a:lnTo>
                  <a:lnTo>
                    <a:pt x="2226" y="2270"/>
                  </a:lnTo>
                  <a:lnTo>
                    <a:pt x="2153" y="2290"/>
                  </a:lnTo>
                  <a:lnTo>
                    <a:pt x="2088" y="2326"/>
                  </a:lnTo>
                  <a:lnTo>
                    <a:pt x="2032" y="2374"/>
                  </a:lnTo>
                  <a:lnTo>
                    <a:pt x="1989" y="2434"/>
                  </a:lnTo>
                  <a:lnTo>
                    <a:pt x="1958" y="2503"/>
                  </a:lnTo>
                  <a:lnTo>
                    <a:pt x="1944" y="2579"/>
                  </a:lnTo>
                  <a:lnTo>
                    <a:pt x="1948" y="2657"/>
                  </a:lnTo>
                  <a:lnTo>
                    <a:pt x="1968" y="2729"/>
                  </a:lnTo>
                  <a:lnTo>
                    <a:pt x="2004" y="2795"/>
                  </a:lnTo>
                  <a:lnTo>
                    <a:pt x="2052" y="2850"/>
                  </a:lnTo>
                  <a:lnTo>
                    <a:pt x="2112" y="2894"/>
                  </a:lnTo>
                  <a:lnTo>
                    <a:pt x="2181" y="2924"/>
                  </a:lnTo>
                  <a:lnTo>
                    <a:pt x="2257" y="2938"/>
                  </a:lnTo>
                  <a:lnTo>
                    <a:pt x="2335" y="2935"/>
                  </a:lnTo>
                  <a:lnTo>
                    <a:pt x="2407" y="2914"/>
                  </a:lnTo>
                  <a:lnTo>
                    <a:pt x="2473" y="2879"/>
                  </a:lnTo>
                  <a:lnTo>
                    <a:pt x="2528" y="2830"/>
                  </a:lnTo>
                  <a:lnTo>
                    <a:pt x="2572" y="2771"/>
                  </a:lnTo>
                  <a:lnTo>
                    <a:pt x="2602" y="2702"/>
                  </a:lnTo>
                  <a:lnTo>
                    <a:pt x="2616" y="2625"/>
                  </a:lnTo>
                  <a:close/>
                  <a:moveTo>
                    <a:pt x="2927" y="359"/>
                  </a:moveTo>
                  <a:lnTo>
                    <a:pt x="2924" y="281"/>
                  </a:lnTo>
                  <a:lnTo>
                    <a:pt x="2903" y="209"/>
                  </a:lnTo>
                  <a:lnTo>
                    <a:pt x="2868" y="144"/>
                  </a:lnTo>
                  <a:lnTo>
                    <a:pt x="2819" y="88"/>
                  </a:lnTo>
                  <a:lnTo>
                    <a:pt x="2760" y="44"/>
                  </a:lnTo>
                  <a:lnTo>
                    <a:pt x="2691" y="14"/>
                  </a:lnTo>
                  <a:lnTo>
                    <a:pt x="2614" y="0"/>
                  </a:lnTo>
                  <a:lnTo>
                    <a:pt x="2537" y="4"/>
                  </a:lnTo>
                  <a:lnTo>
                    <a:pt x="2464" y="24"/>
                  </a:lnTo>
                  <a:lnTo>
                    <a:pt x="2399" y="59"/>
                  </a:lnTo>
                  <a:lnTo>
                    <a:pt x="2343" y="108"/>
                  </a:lnTo>
                  <a:lnTo>
                    <a:pt x="2300" y="168"/>
                  </a:lnTo>
                  <a:lnTo>
                    <a:pt x="2269" y="237"/>
                  </a:lnTo>
                  <a:lnTo>
                    <a:pt x="2255" y="313"/>
                  </a:lnTo>
                  <a:lnTo>
                    <a:pt x="2259" y="391"/>
                  </a:lnTo>
                  <a:lnTo>
                    <a:pt x="2279" y="463"/>
                  </a:lnTo>
                  <a:lnTo>
                    <a:pt x="2315" y="528"/>
                  </a:lnTo>
                  <a:lnTo>
                    <a:pt x="2363" y="584"/>
                  </a:lnTo>
                  <a:lnTo>
                    <a:pt x="2423" y="628"/>
                  </a:lnTo>
                  <a:lnTo>
                    <a:pt x="2492" y="658"/>
                  </a:lnTo>
                  <a:lnTo>
                    <a:pt x="2568" y="672"/>
                  </a:lnTo>
                  <a:lnTo>
                    <a:pt x="2646" y="668"/>
                  </a:lnTo>
                  <a:lnTo>
                    <a:pt x="2718" y="648"/>
                  </a:lnTo>
                  <a:lnTo>
                    <a:pt x="2784" y="612"/>
                  </a:lnTo>
                  <a:lnTo>
                    <a:pt x="2839" y="564"/>
                  </a:lnTo>
                  <a:lnTo>
                    <a:pt x="2883" y="504"/>
                  </a:lnTo>
                  <a:lnTo>
                    <a:pt x="2913" y="435"/>
                  </a:lnTo>
                  <a:lnTo>
                    <a:pt x="2927" y="359"/>
                  </a:lnTo>
                  <a:close/>
                  <a:moveTo>
                    <a:pt x="2958" y="1524"/>
                  </a:moveTo>
                  <a:lnTo>
                    <a:pt x="2955" y="1447"/>
                  </a:lnTo>
                  <a:lnTo>
                    <a:pt x="2934" y="1374"/>
                  </a:lnTo>
                  <a:lnTo>
                    <a:pt x="2899" y="1309"/>
                  </a:lnTo>
                  <a:lnTo>
                    <a:pt x="2850" y="1254"/>
                  </a:lnTo>
                  <a:lnTo>
                    <a:pt x="2791" y="1210"/>
                  </a:lnTo>
                  <a:lnTo>
                    <a:pt x="2722" y="1180"/>
                  </a:lnTo>
                  <a:lnTo>
                    <a:pt x="2645" y="1166"/>
                  </a:lnTo>
                  <a:lnTo>
                    <a:pt x="2568" y="1169"/>
                  </a:lnTo>
                  <a:lnTo>
                    <a:pt x="2495" y="1190"/>
                  </a:lnTo>
                  <a:lnTo>
                    <a:pt x="2430" y="1225"/>
                  </a:lnTo>
                  <a:lnTo>
                    <a:pt x="2374" y="1274"/>
                  </a:lnTo>
                  <a:lnTo>
                    <a:pt x="2330" y="1333"/>
                  </a:lnTo>
                  <a:lnTo>
                    <a:pt x="2300" y="1402"/>
                  </a:lnTo>
                  <a:lnTo>
                    <a:pt x="2286" y="1479"/>
                  </a:lnTo>
                  <a:lnTo>
                    <a:pt x="2290" y="1556"/>
                  </a:lnTo>
                  <a:lnTo>
                    <a:pt x="2310" y="1629"/>
                  </a:lnTo>
                  <a:lnTo>
                    <a:pt x="2346" y="1694"/>
                  </a:lnTo>
                  <a:lnTo>
                    <a:pt x="2394" y="1749"/>
                  </a:lnTo>
                  <a:lnTo>
                    <a:pt x="2454" y="1793"/>
                  </a:lnTo>
                  <a:lnTo>
                    <a:pt x="2523" y="1823"/>
                  </a:lnTo>
                  <a:lnTo>
                    <a:pt x="2599" y="1838"/>
                  </a:lnTo>
                  <a:lnTo>
                    <a:pt x="2677" y="1834"/>
                  </a:lnTo>
                  <a:lnTo>
                    <a:pt x="2749" y="1813"/>
                  </a:lnTo>
                  <a:lnTo>
                    <a:pt x="2815" y="1778"/>
                  </a:lnTo>
                  <a:lnTo>
                    <a:pt x="2870" y="1730"/>
                  </a:lnTo>
                  <a:lnTo>
                    <a:pt x="2914" y="1670"/>
                  </a:lnTo>
                  <a:lnTo>
                    <a:pt x="2944" y="1601"/>
                  </a:lnTo>
                  <a:lnTo>
                    <a:pt x="2958" y="1524"/>
                  </a:lnTo>
                  <a:close/>
                </a:path>
              </a:pathLst>
            </a:custGeom>
            <a:solidFill>
              <a:srgbClr val="23AF8C"/>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7521" name="AutoShape 113"/>
            <p:cNvSpPr>
              <a:spLocks/>
            </p:cNvSpPr>
            <p:nvPr/>
          </p:nvSpPr>
          <p:spPr bwMode="auto">
            <a:xfrm>
              <a:off x="2432" y="3215"/>
              <a:ext cx="2985" cy="3570"/>
            </a:xfrm>
            <a:custGeom>
              <a:avLst/>
              <a:gdLst/>
              <a:ahLst/>
              <a:cxnLst>
                <a:cxn ang="0">
                  <a:pos x="645" y="202"/>
                </a:cxn>
                <a:cxn ang="0">
                  <a:pos x="497" y="40"/>
                </a:cxn>
                <a:cxn ang="0">
                  <a:pos x="276" y="5"/>
                </a:cxn>
                <a:cxn ang="0">
                  <a:pos x="82" y="116"/>
                </a:cxn>
                <a:cxn ang="0">
                  <a:pos x="0" y="319"/>
                </a:cxn>
                <a:cxn ang="0">
                  <a:pos x="65" y="536"/>
                </a:cxn>
                <a:cxn ang="0">
                  <a:pos x="245" y="661"/>
                </a:cxn>
                <a:cxn ang="0">
                  <a:pos x="471" y="645"/>
                </a:cxn>
                <a:cxn ang="0">
                  <a:pos x="633" y="496"/>
                </a:cxn>
                <a:cxn ang="0">
                  <a:pos x="818" y="1355"/>
                </a:cxn>
                <a:cxn ang="0">
                  <a:pos x="753" y="1138"/>
                </a:cxn>
                <a:cxn ang="0">
                  <a:pos x="573" y="1014"/>
                </a:cxn>
                <a:cxn ang="0">
                  <a:pos x="347" y="1029"/>
                </a:cxn>
                <a:cxn ang="0">
                  <a:pos x="186" y="1178"/>
                </a:cxn>
                <a:cxn ang="0">
                  <a:pos x="151" y="1398"/>
                </a:cxn>
                <a:cxn ang="0">
                  <a:pos x="261" y="1592"/>
                </a:cxn>
                <a:cxn ang="0">
                  <a:pos x="465" y="1674"/>
                </a:cxn>
                <a:cxn ang="0">
                  <a:pos x="682" y="1609"/>
                </a:cxn>
                <a:cxn ang="0">
                  <a:pos x="806" y="1429"/>
                </a:cxn>
                <a:cxn ang="0">
                  <a:pos x="1265" y="2147"/>
                </a:cxn>
                <a:cxn ang="0">
                  <a:pos x="1155" y="1953"/>
                </a:cxn>
                <a:cxn ang="0">
                  <a:pos x="951" y="1871"/>
                </a:cxn>
                <a:cxn ang="0">
                  <a:pos x="734" y="1936"/>
                </a:cxn>
                <a:cxn ang="0">
                  <a:pos x="610" y="2116"/>
                </a:cxn>
                <a:cxn ang="0">
                  <a:pos x="625" y="2342"/>
                </a:cxn>
                <a:cxn ang="0">
                  <a:pos x="774" y="2503"/>
                </a:cxn>
                <a:cxn ang="0">
                  <a:pos x="994" y="2538"/>
                </a:cxn>
                <a:cxn ang="0">
                  <a:pos x="1188" y="2428"/>
                </a:cxn>
                <a:cxn ang="0">
                  <a:pos x="1270" y="2224"/>
                </a:cxn>
                <a:cxn ang="0">
                  <a:pos x="1956" y="2743"/>
                </a:cxn>
                <a:cxn ang="0">
                  <a:pos x="1807" y="2582"/>
                </a:cxn>
                <a:cxn ang="0">
                  <a:pos x="1587" y="2547"/>
                </a:cxn>
                <a:cxn ang="0">
                  <a:pos x="1393" y="2657"/>
                </a:cxn>
                <a:cxn ang="0">
                  <a:pos x="1311" y="2861"/>
                </a:cxn>
                <a:cxn ang="0">
                  <a:pos x="1376" y="3078"/>
                </a:cxn>
                <a:cxn ang="0">
                  <a:pos x="1556" y="3202"/>
                </a:cxn>
                <a:cxn ang="0">
                  <a:pos x="1782" y="3187"/>
                </a:cxn>
                <a:cxn ang="0">
                  <a:pos x="1944" y="3038"/>
                </a:cxn>
                <a:cxn ang="0">
                  <a:pos x="2985" y="3251"/>
                </a:cxn>
                <a:cxn ang="0">
                  <a:pos x="2919" y="3034"/>
                </a:cxn>
                <a:cxn ang="0">
                  <a:pos x="2740" y="2909"/>
                </a:cxn>
                <a:cxn ang="0">
                  <a:pos x="2514" y="2925"/>
                </a:cxn>
                <a:cxn ang="0">
                  <a:pos x="2352" y="3073"/>
                </a:cxn>
                <a:cxn ang="0">
                  <a:pos x="2317" y="3294"/>
                </a:cxn>
                <a:cxn ang="0">
                  <a:pos x="2427" y="3488"/>
                </a:cxn>
                <a:cxn ang="0">
                  <a:pos x="2631" y="3570"/>
                </a:cxn>
                <a:cxn ang="0">
                  <a:pos x="2848" y="3505"/>
                </a:cxn>
                <a:cxn ang="0">
                  <a:pos x="2972" y="3325"/>
                </a:cxn>
              </a:cxnLst>
              <a:rect l="0" t="0" r="r" b="b"/>
              <a:pathLst>
                <a:path w="2985" h="3570">
                  <a:moveTo>
                    <a:pt x="673" y="354"/>
                  </a:moveTo>
                  <a:lnTo>
                    <a:pt x="668" y="276"/>
                  </a:lnTo>
                  <a:lnTo>
                    <a:pt x="645" y="202"/>
                  </a:lnTo>
                  <a:lnTo>
                    <a:pt x="608" y="136"/>
                  </a:lnTo>
                  <a:lnTo>
                    <a:pt x="557" y="82"/>
                  </a:lnTo>
                  <a:lnTo>
                    <a:pt x="497" y="40"/>
                  </a:lnTo>
                  <a:lnTo>
                    <a:pt x="428" y="12"/>
                  </a:lnTo>
                  <a:lnTo>
                    <a:pt x="354" y="0"/>
                  </a:lnTo>
                  <a:lnTo>
                    <a:pt x="276" y="5"/>
                  </a:lnTo>
                  <a:lnTo>
                    <a:pt x="202" y="28"/>
                  </a:lnTo>
                  <a:lnTo>
                    <a:pt x="137" y="65"/>
                  </a:lnTo>
                  <a:lnTo>
                    <a:pt x="82" y="116"/>
                  </a:lnTo>
                  <a:lnTo>
                    <a:pt x="40" y="176"/>
                  </a:lnTo>
                  <a:lnTo>
                    <a:pt x="12" y="245"/>
                  </a:lnTo>
                  <a:lnTo>
                    <a:pt x="0" y="319"/>
                  </a:lnTo>
                  <a:lnTo>
                    <a:pt x="5" y="397"/>
                  </a:lnTo>
                  <a:lnTo>
                    <a:pt x="28" y="471"/>
                  </a:lnTo>
                  <a:lnTo>
                    <a:pt x="65" y="536"/>
                  </a:lnTo>
                  <a:lnTo>
                    <a:pt x="116" y="591"/>
                  </a:lnTo>
                  <a:lnTo>
                    <a:pt x="176" y="633"/>
                  </a:lnTo>
                  <a:lnTo>
                    <a:pt x="245" y="661"/>
                  </a:lnTo>
                  <a:lnTo>
                    <a:pt x="319" y="673"/>
                  </a:lnTo>
                  <a:lnTo>
                    <a:pt x="397" y="668"/>
                  </a:lnTo>
                  <a:lnTo>
                    <a:pt x="471" y="645"/>
                  </a:lnTo>
                  <a:lnTo>
                    <a:pt x="536" y="607"/>
                  </a:lnTo>
                  <a:lnTo>
                    <a:pt x="591" y="557"/>
                  </a:lnTo>
                  <a:lnTo>
                    <a:pt x="633" y="496"/>
                  </a:lnTo>
                  <a:lnTo>
                    <a:pt x="661" y="428"/>
                  </a:lnTo>
                  <a:lnTo>
                    <a:pt x="673" y="354"/>
                  </a:lnTo>
                  <a:close/>
                  <a:moveTo>
                    <a:pt x="818" y="1355"/>
                  </a:moveTo>
                  <a:lnTo>
                    <a:pt x="813" y="1277"/>
                  </a:lnTo>
                  <a:lnTo>
                    <a:pt x="791" y="1203"/>
                  </a:lnTo>
                  <a:lnTo>
                    <a:pt x="753" y="1138"/>
                  </a:lnTo>
                  <a:lnTo>
                    <a:pt x="703" y="1083"/>
                  </a:lnTo>
                  <a:lnTo>
                    <a:pt x="642" y="1041"/>
                  </a:lnTo>
                  <a:lnTo>
                    <a:pt x="573" y="1014"/>
                  </a:lnTo>
                  <a:lnTo>
                    <a:pt x="499" y="1001"/>
                  </a:lnTo>
                  <a:lnTo>
                    <a:pt x="422" y="1006"/>
                  </a:lnTo>
                  <a:lnTo>
                    <a:pt x="347" y="1029"/>
                  </a:lnTo>
                  <a:lnTo>
                    <a:pt x="282" y="1067"/>
                  </a:lnTo>
                  <a:lnTo>
                    <a:pt x="228" y="1117"/>
                  </a:lnTo>
                  <a:lnTo>
                    <a:pt x="186" y="1178"/>
                  </a:lnTo>
                  <a:lnTo>
                    <a:pt x="158" y="1246"/>
                  </a:lnTo>
                  <a:lnTo>
                    <a:pt x="146" y="1321"/>
                  </a:lnTo>
                  <a:lnTo>
                    <a:pt x="151" y="1398"/>
                  </a:lnTo>
                  <a:lnTo>
                    <a:pt x="173" y="1473"/>
                  </a:lnTo>
                  <a:lnTo>
                    <a:pt x="211" y="1538"/>
                  </a:lnTo>
                  <a:lnTo>
                    <a:pt x="261" y="1592"/>
                  </a:lnTo>
                  <a:lnTo>
                    <a:pt x="322" y="1634"/>
                  </a:lnTo>
                  <a:lnTo>
                    <a:pt x="390" y="1662"/>
                  </a:lnTo>
                  <a:lnTo>
                    <a:pt x="465" y="1674"/>
                  </a:lnTo>
                  <a:lnTo>
                    <a:pt x="542" y="1669"/>
                  </a:lnTo>
                  <a:lnTo>
                    <a:pt x="617" y="1646"/>
                  </a:lnTo>
                  <a:lnTo>
                    <a:pt x="682" y="1609"/>
                  </a:lnTo>
                  <a:lnTo>
                    <a:pt x="736" y="1559"/>
                  </a:lnTo>
                  <a:lnTo>
                    <a:pt x="778" y="1498"/>
                  </a:lnTo>
                  <a:lnTo>
                    <a:pt x="806" y="1429"/>
                  </a:lnTo>
                  <a:lnTo>
                    <a:pt x="818" y="1355"/>
                  </a:lnTo>
                  <a:close/>
                  <a:moveTo>
                    <a:pt x="1270" y="2224"/>
                  </a:moveTo>
                  <a:lnTo>
                    <a:pt x="1265" y="2147"/>
                  </a:lnTo>
                  <a:lnTo>
                    <a:pt x="1242" y="2072"/>
                  </a:lnTo>
                  <a:lnTo>
                    <a:pt x="1205" y="2007"/>
                  </a:lnTo>
                  <a:lnTo>
                    <a:pt x="1155" y="1953"/>
                  </a:lnTo>
                  <a:lnTo>
                    <a:pt x="1094" y="1911"/>
                  </a:lnTo>
                  <a:lnTo>
                    <a:pt x="1025" y="1883"/>
                  </a:lnTo>
                  <a:lnTo>
                    <a:pt x="951" y="1871"/>
                  </a:lnTo>
                  <a:lnTo>
                    <a:pt x="873" y="1876"/>
                  </a:lnTo>
                  <a:lnTo>
                    <a:pt x="799" y="1898"/>
                  </a:lnTo>
                  <a:lnTo>
                    <a:pt x="734" y="1936"/>
                  </a:lnTo>
                  <a:lnTo>
                    <a:pt x="679" y="1986"/>
                  </a:lnTo>
                  <a:lnTo>
                    <a:pt x="637" y="2047"/>
                  </a:lnTo>
                  <a:lnTo>
                    <a:pt x="610" y="2116"/>
                  </a:lnTo>
                  <a:lnTo>
                    <a:pt x="597" y="2190"/>
                  </a:lnTo>
                  <a:lnTo>
                    <a:pt x="602" y="2268"/>
                  </a:lnTo>
                  <a:lnTo>
                    <a:pt x="625" y="2342"/>
                  </a:lnTo>
                  <a:lnTo>
                    <a:pt x="663" y="2407"/>
                  </a:lnTo>
                  <a:lnTo>
                    <a:pt x="713" y="2461"/>
                  </a:lnTo>
                  <a:lnTo>
                    <a:pt x="774" y="2503"/>
                  </a:lnTo>
                  <a:lnTo>
                    <a:pt x="842" y="2531"/>
                  </a:lnTo>
                  <a:lnTo>
                    <a:pt x="917" y="2544"/>
                  </a:lnTo>
                  <a:lnTo>
                    <a:pt x="994" y="2538"/>
                  </a:lnTo>
                  <a:lnTo>
                    <a:pt x="1068" y="2516"/>
                  </a:lnTo>
                  <a:lnTo>
                    <a:pt x="1134" y="2478"/>
                  </a:lnTo>
                  <a:lnTo>
                    <a:pt x="1188" y="2428"/>
                  </a:lnTo>
                  <a:lnTo>
                    <a:pt x="1230" y="2367"/>
                  </a:lnTo>
                  <a:lnTo>
                    <a:pt x="1258" y="2299"/>
                  </a:lnTo>
                  <a:lnTo>
                    <a:pt x="1270" y="2224"/>
                  </a:lnTo>
                  <a:close/>
                  <a:moveTo>
                    <a:pt x="1984" y="2895"/>
                  </a:moveTo>
                  <a:lnTo>
                    <a:pt x="1979" y="2818"/>
                  </a:lnTo>
                  <a:lnTo>
                    <a:pt x="1956" y="2743"/>
                  </a:lnTo>
                  <a:lnTo>
                    <a:pt x="1918" y="2678"/>
                  </a:lnTo>
                  <a:lnTo>
                    <a:pt x="1868" y="2624"/>
                  </a:lnTo>
                  <a:lnTo>
                    <a:pt x="1807" y="2582"/>
                  </a:lnTo>
                  <a:lnTo>
                    <a:pt x="1739" y="2554"/>
                  </a:lnTo>
                  <a:lnTo>
                    <a:pt x="1665" y="2542"/>
                  </a:lnTo>
                  <a:lnTo>
                    <a:pt x="1587" y="2547"/>
                  </a:lnTo>
                  <a:lnTo>
                    <a:pt x="1513" y="2569"/>
                  </a:lnTo>
                  <a:lnTo>
                    <a:pt x="1447" y="2607"/>
                  </a:lnTo>
                  <a:lnTo>
                    <a:pt x="1393" y="2657"/>
                  </a:lnTo>
                  <a:lnTo>
                    <a:pt x="1351" y="2718"/>
                  </a:lnTo>
                  <a:lnTo>
                    <a:pt x="1323" y="2786"/>
                  </a:lnTo>
                  <a:lnTo>
                    <a:pt x="1311" y="2861"/>
                  </a:lnTo>
                  <a:lnTo>
                    <a:pt x="1316" y="2938"/>
                  </a:lnTo>
                  <a:lnTo>
                    <a:pt x="1339" y="3013"/>
                  </a:lnTo>
                  <a:lnTo>
                    <a:pt x="1376" y="3078"/>
                  </a:lnTo>
                  <a:lnTo>
                    <a:pt x="1427" y="3132"/>
                  </a:lnTo>
                  <a:lnTo>
                    <a:pt x="1487" y="3174"/>
                  </a:lnTo>
                  <a:lnTo>
                    <a:pt x="1556" y="3202"/>
                  </a:lnTo>
                  <a:lnTo>
                    <a:pt x="1630" y="3214"/>
                  </a:lnTo>
                  <a:lnTo>
                    <a:pt x="1708" y="3209"/>
                  </a:lnTo>
                  <a:lnTo>
                    <a:pt x="1782" y="3187"/>
                  </a:lnTo>
                  <a:lnTo>
                    <a:pt x="1847" y="3149"/>
                  </a:lnTo>
                  <a:lnTo>
                    <a:pt x="1902" y="3099"/>
                  </a:lnTo>
                  <a:lnTo>
                    <a:pt x="1944" y="3038"/>
                  </a:lnTo>
                  <a:lnTo>
                    <a:pt x="1972" y="2969"/>
                  </a:lnTo>
                  <a:lnTo>
                    <a:pt x="1984" y="2895"/>
                  </a:lnTo>
                  <a:close/>
                  <a:moveTo>
                    <a:pt x="2985" y="3251"/>
                  </a:moveTo>
                  <a:lnTo>
                    <a:pt x="2980" y="3173"/>
                  </a:lnTo>
                  <a:lnTo>
                    <a:pt x="2957" y="3099"/>
                  </a:lnTo>
                  <a:lnTo>
                    <a:pt x="2919" y="3034"/>
                  </a:lnTo>
                  <a:lnTo>
                    <a:pt x="2869" y="2979"/>
                  </a:lnTo>
                  <a:lnTo>
                    <a:pt x="2808" y="2937"/>
                  </a:lnTo>
                  <a:lnTo>
                    <a:pt x="2740" y="2909"/>
                  </a:lnTo>
                  <a:lnTo>
                    <a:pt x="2665" y="2897"/>
                  </a:lnTo>
                  <a:lnTo>
                    <a:pt x="2588" y="2902"/>
                  </a:lnTo>
                  <a:lnTo>
                    <a:pt x="2514" y="2925"/>
                  </a:lnTo>
                  <a:lnTo>
                    <a:pt x="2448" y="2962"/>
                  </a:lnTo>
                  <a:lnTo>
                    <a:pt x="2394" y="3013"/>
                  </a:lnTo>
                  <a:lnTo>
                    <a:pt x="2352" y="3073"/>
                  </a:lnTo>
                  <a:lnTo>
                    <a:pt x="2324" y="3142"/>
                  </a:lnTo>
                  <a:lnTo>
                    <a:pt x="2312" y="3216"/>
                  </a:lnTo>
                  <a:lnTo>
                    <a:pt x="2317" y="3294"/>
                  </a:lnTo>
                  <a:lnTo>
                    <a:pt x="2340" y="3368"/>
                  </a:lnTo>
                  <a:lnTo>
                    <a:pt x="2377" y="3433"/>
                  </a:lnTo>
                  <a:lnTo>
                    <a:pt x="2427" y="3488"/>
                  </a:lnTo>
                  <a:lnTo>
                    <a:pt x="2488" y="3530"/>
                  </a:lnTo>
                  <a:lnTo>
                    <a:pt x="2557" y="3558"/>
                  </a:lnTo>
                  <a:lnTo>
                    <a:pt x="2631" y="3570"/>
                  </a:lnTo>
                  <a:lnTo>
                    <a:pt x="2709" y="3565"/>
                  </a:lnTo>
                  <a:lnTo>
                    <a:pt x="2783" y="3542"/>
                  </a:lnTo>
                  <a:lnTo>
                    <a:pt x="2848" y="3505"/>
                  </a:lnTo>
                  <a:lnTo>
                    <a:pt x="2903" y="3454"/>
                  </a:lnTo>
                  <a:lnTo>
                    <a:pt x="2945" y="3394"/>
                  </a:lnTo>
                  <a:lnTo>
                    <a:pt x="2972" y="3325"/>
                  </a:lnTo>
                  <a:lnTo>
                    <a:pt x="2985" y="3251"/>
                  </a:lnTo>
                  <a:close/>
                </a:path>
              </a:pathLst>
            </a:custGeom>
            <a:solidFill>
              <a:srgbClr val="13516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7520" name="AutoShape 112"/>
            <p:cNvSpPr>
              <a:spLocks/>
            </p:cNvSpPr>
            <p:nvPr/>
          </p:nvSpPr>
          <p:spPr bwMode="auto">
            <a:xfrm>
              <a:off x="4883" y="375"/>
              <a:ext cx="2149" cy="826"/>
            </a:xfrm>
            <a:custGeom>
              <a:avLst/>
              <a:gdLst/>
              <a:ahLst/>
              <a:cxnLst>
                <a:cxn ang="0">
                  <a:pos x="674" y="337"/>
                </a:cxn>
                <a:cxn ang="0">
                  <a:pos x="665" y="259"/>
                </a:cxn>
                <a:cxn ang="0">
                  <a:pos x="639" y="189"/>
                </a:cxn>
                <a:cxn ang="0">
                  <a:pos x="600" y="126"/>
                </a:cxn>
                <a:cxn ang="0">
                  <a:pos x="547" y="74"/>
                </a:cxn>
                <a:cxn ang="0">
                  <a:pos x="485" y="34"/>
                </a:cxn>
                <a:cxn ang="0">
                  <a:pos x="414" y="9"/>
                </a:cxn>
                <a:cxn ang="0">
                  <a:pos x="337" y="0"/>
                </a:cxn>
                <a:cxn ang="0">
                  <a:pos x="260" y="9"/>
                </a:cxn>
                <a:cxn ang="0">
                  <a:pos x="189" y="34"/>
                </a:cxn>
                <a:cxn ang="0">
                  <a:pos x="126" y="74"/>
                </a:cxn>
                <a:cxn ang="0">
                  <a:pos x="74" y="126"/>
                </a:cxn>
                <a:cxn ang="0">
                  <a:pos x="34" y="189"/>
                </a:cxn>
                <a:cxn ang="0">
                  <a:pos x="9" y="259"/>
                </a:cxn>
                <a:cxn ang="0">
                  <a:pos x="0" y="337"/>
                </a:cxn>
                <a:cxn ang="0">
                  <a:pos x="9" y="414"/>
                </a:cxn>
                <a:cxn ang="0">
                  <a:pos x="34" y="485"/>
                </a:cxn>
                <a:cxn ang="0">
                  <a:pos x="74" y="547"/>
                </a:cxn>
                <a:cxn ang="0">
                  <a:pos x="126" y="599"/>
                </a:cxn>
                <a:cxn ang="0">
                  <a:pos x="189" y="639"/>
                </a:cxn>
                <a:cxn ang="0">
                  <a:pos x="260" y="665"/>
                </a:cxn>
                <a:cxn ang="0">
                  <a:pos x="337" y="673"/>
                </a:cxn>
                <a:cxn ang="0">
                  <a:pos x="414" y="665"/>
                </a:cxn>
                <a:cxn ang="0">
                  <a:pos x="485" y="639"/>
                </a:cxn>
                <a:cxn ang="0">
                  <a:pos x="547" y="599"/>
                </a:cxn>
                <a:cxn ang="0">
                  <a:pos x="600" y="547"/>
                </a:cxn>
                <a:cxn ang="0">
                  <a:pos x="639" y="485"/>
                </a:cxn>
                <a:cxn ang="0">
                  <a:pos x="665" y="414"/>
                </a:cxn>
                <a:cxn ang="0">
                  <a:pos x="674" y="337"/>
                </a:cxn>
                <a:cxn ang="0">
                  <a:pos x="2149" y="489"/>
                </a:cxn>
                <a:cxn ang="0">
                  <a:pos x="2140" y="412"/>
                </a:cxn>
                <a:cxn ang="0">
                  <a:pos x="2114" y="341"/>
                </a:cxn>
                <a:cxn ang="0">
                  <a:pos x="2075" y="278"/>
                </a:cxn>
                <a:cxn ang="0">
                  <a:pos x="2023" y="226"/>
                </a:cxn>
                <a:cxn ang="0">
                  <a:pos x="1960" y="186"/>
                </a:cxn>
                <a:cxn ang="0">
                  <a:pos x="1889" y="161"/>
                </a:cxn>
                <a:cxn ang="0">
                  <a:pos x="1812" y="152"/>
                </a:cxn>
                <a:cxn ang="0">
                  <a:pos x="1735" y="161"/>
                </a:cxn>
                <a:cxn ang="0">
                  <a:pos x="1664" y="186"/>
                </a:cxn>
                <a:cxn ang="0">
                  <a:pos x="1601" y="226"/>
                </a:cxn>
                <a:cxn ang="0">
                  <a:pos x="1549" y="278"/>
                </a:cxn>
                <a:cxn ang="0">
                  <a:pos x="1509" y="341"/>
                </a:cxn>
                <a:cxn ang="0">
                  <a:pos x="1484" y="412"/>
                </a:cxn>
                <a:cxn ang="0">
                  <a:pos x="1475" y="489"/>
                </a:cxn>
                <a:cxn ang="0">
                  <a:pos x="1484" y="566"/>
                </a:cxn>
                <a:cxn ang="0">
                  <a:pos x="1509" y="637"/>
                </a:cxn>
                <a:cxn ang="0">
                  <a:pos x="1549" y="700"/>
                </a:cxn>
                <a:cxn ang="0">
                  <a:pos x="1601" y="752"/>
                </a:cxn>
                <a:cxn ang="0">
                  <a:pos x="1664" y="791"/>
                </a:cxn>
                <a:cxn ang="0">
                  <a:pos x="1735" y="817"/>
                </a:cxn>
                <a:cxn ang="0">
                  <a:pos x="1812" y="826"/>
                </a:cxn>
                <a:cxn ang="0">
                  <a:pos x="1889" y="817"/>
                </a:cxn>
                <a:cxn ang="0">
                  <a:pos x="1960" y="791"/>
                </a:cxn>
                <a:cxn ang="0">
                  <a:pos x="2023" y="752"/>
                </a:cxn>
                <a:cxn ang="0">
                  <a:pos x="2075" y="700"/>
                </a:cxn>
                <a:cxn ang="0">
                  <a:pos x="2114" y="637"/>
                </a:cxn>
                <a:cxn ang="0">
                  <a:pos x="2140" y="566"/>
                </a:cxn>
                <a:cxn ang="0">
                  <a:pos x="2149" y="489"/>
                </a:cxn>
              </a:cxnLst>
              <a:rect l="0" t="0" r="r" b="b"/>
              <a:pathLst>
                <a:path w="2149" h="826">
                  <a:moveTo>
                    <a:pt x="674" y="337"/>
                  </a:moveTo>
                  <a:lnTo>
                    <a:pt x="665" y="259"/>
                  </a:lnTo>
                  <a:lnTo>
                    <a:pt x="639" y="189"/>
                  </a:lnTo>
                  <a:lnTo>
                    <a:pt x="600" y="126"/>
                  </a:lnTo>
                  <a:lnTo>
                    <a:pt x="547" y="74"/>
                  </a:lnTo>
                  <a:lnTo>
                    <a:pt x="485" y="34"/>
                  </a:lnTo>
                  <a:lnTo>
                    <a:pt x="414" y="9"/>
                  </a:lnTo>
                  <a:lnTo>
                    <a:pt x="337" y="0"/>
                  </a:lnTo>
                  <a:lnTo>
                    <a:pt x="260" y="9"/>
                  </a:lnTo>
                  <a:lnTo>
                    <a:pt x="189" y="34"/>
                  </a:lnTo>
                  <a:lnTo>
                    <a:pt x="126" y="74"/>
                  </a:lnTo>
                  <a:lnTo>
                    <a:pt x="74" y="126"/>
                  </a:lnTo>
                  <a:lnTo>
                    <a:pt x="34" y="189"/>
                  </a:lnTo>
                  <a:lnTo>
                    <a:pt x="9" y="259"/>
                  </a:lnTo>
                  <a:lnTo>
                    <a:pt x="0" y="337"/>
                  </a:lnTo>
                  <a:lnTo>
                    <a:pt x="9" y="414"/>
                  </a:lnTo>
                  <a:lnTo>
                    <a:pt x="34" y="485"/>
                  </a:lnTo>
                  <a:lnTo>
                    <a:pt x="74" y="547"/>
                  </a:lnTo>
                  <a:lnTo>
                    <a:pt x="126" y="599"/>
                  </a:lnTo>
                  <a:lnTo>
                    <a:pt x="189" y="639"/>
                  </a:lnTo>
                  <a:lnTo>
                    <a:pt x="260" y="665"/>
                  </a:lnTo>
                  <a:lnTo>
                    <a:pt x="337" y="673"/>
                  </a:lnTo>
                  <a:lnTo>
                    <a:pt x="414" y="665"/>
                  </a:lnTo>
                  <a:lnTo>
                    <a:pt x="485" y="639"/>
                  </a:lnTo>
                  <a:lnTo>
                    <a:pt x="547" y="599"/>
                  </a:lnTo>
                  <a:lnTo>
                    <a:pt x="600" y="547"/>
                  </a:lnTo>
                  <a:lnTo>
                    <a:pt x="639" y="485"/>
                  </a:lnTo>
                  <a:lnTo>
                    <a:pt x="665" y="414"/>
                  </a:lnTo>
                  <a:lnTo>
                    <a:pt x="674" y="337"/>
                  </a:lnTo>
                  <a:close/>
                  <a:moveTo>
                    <a:pt x="2149" y="489"/>
                  </a:moveTo>
                  <a:lnTo>
                    <a:pt x="2140" y="412"/>
                  </a:lnTo>
                  <a:lnTo>
                    <a:pt x="2114" y="341"/>
                  </a:lnTo>
                  <a:lnTo>
                    <a:pt x="2075" y="278"/>
                  </a:lnTo>
                  <a:lnTo>
                    <a:pt x="2023" y="226"/>
                  </a:lnTo>
                  <a:lnTo>
                    <a:pt x="1960" y="186"/>
                  </a:lnTo>
                  <a:lnTo>
                    <a:pt x="1889" y="161"/>
                  </a:lnTo>
                  <a:lnTo>
                    <a:pt x="1812" y="152"/>
                  </a:lnTo>
                  <a:lnTo>
                    <a:pt x="1735" y="161"/>
                  </a:lnTo>
                  <a:lnTo>
                    <a:pt x="1664" y="186"/>
                  </a:lnTo>
                  <a:lnTo>
                    <a:pt x="1601" y="226"/>
                  </a:lnTo>
                  <a:lnTo>
                    <a:pt x="1549" y="278"/>
                  </a:lnTo>
                  <a:lnTo>
                    <a:pt x="1509" y="341"/>
                  </a:lnTo>
                  <a:lnTo>
                    <a:pt x="1484" y="412"/>
                  </a:lnTo>
                  <a:lnTo>
                    <a:pt x="1475" y="489"/>
                  </a:lnTo>
                  <a:lnTo>
                    <a:pt x="1484" y="566"/>
                  </a:lnTo>
                  <a:lnTo>
                    <a:pt x="1509" y="637"/>
                  </a:lnTo>
                  <a:lnTo>
                    <a:pt x="1549" y="700"/>
                  </a:lnTo>
                  <a:lnTo>
                    <a:pt x="1601" y="752"/>
                  </a:lnTo>
                  <a:lnTo>
                    <a:pt x="1664" y="791"/>
                  </a:lnTo>
                  <a:lnTo>
                    <a:pt x="1735" y="817"/>
                  </a:lnTo>
                  <a:lnTo>
                    <a:pt x="1812" y="826"/>
                  </a:lnTo>
                  <a:lnTo>
                    <a:pt x="1889" y="817"/>
                  </a:lnTo>
                  <a:lnTo>
                    <a:pt x="1960" y="791"/>
                  </a:lnTo>
                  <a:lnTo>
                    <a:pt x="2023" y="752"/>
                  </a:lnTo>
                  <a:lnTo>
                    <a:pt x="2075" y="700"/>
                  </a:lnTo>
                  <a:lnTo>
                    <a:pt x="2114" y="637"/>
                  </a:lnTo>
                  <a:lnTo>
                    <a:pt x="2140" y="566"/>
                  </a:lnTo>
                  <a:lnTo>
                    <a:pt x="2149" y="489"/>
                  </a:lnTo>
                  <a:close/>
                </a:path>
              </a:pathLst>
            </a:custGeom>
            <a:solidFill>
              <a:srgbClr val="5BA9C7"/>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pic>
          <p:nvPicPr>
            <p:cNvPr id="17519" name="Picture 111"/>
            <p:cNvPicPr>
              <a:picLocks noChangeAspect="1" noChangeArrowheads="1"/>
            </p:cNvPicPr>
            <p:nvPr/>
          </p:nvPicPr>
          <p:blipFill>
            <a:blip r:embed="rId2" cstate="print"/>
            <a:srcRect/>
            <a:stretch>
              <a:fillRect/>
            </a:stretch>
          </p:blipFill>
          <p:spPr bwMode="auto">
            <a:xfrm>
              <a:off x="4873" y="6242"/>
              <a:ext cx="414" cy="414"/>
            </a:xfrm>
            <a:prstGeom prst="rect">
              <a:avLst/>
            </a:prstGeom>
            <a:noFill/>
          </p:spPr>
        </p:pic>
        <p:sp>
          <p:nvSpPr>
            <p:cNvPr id="17518" name="AutoShape 110"/>
            <p:cNvSpPr>
              <a:spLocks/>
            </p:cNvSpPr>
            <p:nvPr/>
          </p:nvSpPr>
          <p:spPr bwMode="auto">
            <a:xfrm>
              <a:off x="3903" y="5868"/>
              <a:ext cx="1383" cy="788"/>
            </a:xfrm>
            <a:custGeom>
              <a:avLst/>
              <a:gdLst/>
              <a:ahLst/>
              <a:cxnLst>
                <a:cxn ang="0">
                  <a:pos x="334" y="85"/>
                </a:cxn>
                <a:cxn ang="0">
                  <a:pos x="296" y="340"/>
                </a:cxn>
                <a:cxn ang="0">
                  <a:pos x="172" y="434"/>
                </a:cxn>
                <a:cxn ang="0">
                  <a:pos x="54" y="341"/>
                </a:cxn>
                <a:cxn ang="0">
                  <a:pos x="17" y="104"/>
                </a:cxn>
                <a:cxn ang="0">
                  <a:pos x="334" y="215"/>
                </a:cxn>
                <a:cxn ang="0">
                  <a:pos x="177" y="1"/>
                </a:cxn>
                <a:cxn ang="0">
                  <a:pos x="1" y="93"/>
                </a:cxn>
                <a:cxn ang="0">
                  <a:pos x="10" y="288"/>
                </a:cxn>
                <a:cxn ang="0">
                  <a:pos x="146" y="441"/>
                </a:cxn>
                <a:cxn ang="0">
                  <a:pos x="202" y="440"/>
                </a:cxn>
                <a:cxn ang="0">
                  <a:pos x="310" y="350"/>
                </a:cxn>
                <a:cxn ang="0">
                  <a:pos x="351" y="96"/>
                </a:cxn>
                <a:cxn ang="0">
                  <a:pos x="1373" y="410"/>
                </a:cxn>
                <a:cxn ang="0">
                  <a:pos x="1337" y="378"/>
                </a:cxn>
                <a:cxn ang="0">
                  <a:pos x="1302" y="385"/>
                </a:cxn>
                <a:cxn ang="0">
                  <a:pos x="1292" y="409"/>
                </a:cxn>
                <a:cxn ang="0">
                  <a:pos x="1331" y="386"/>
                </a:cxn>
                <a:cxn ang="0">
                  <a:pos x="1337" y="473"/>
                </a:cxn>
                <a:cxn ang="0">
                  <a:pos x="1314" y="496"/>
                </a:cxn>
                <a:cxn ang="0">
                  <a:pos x="1084" y="726"/>
                </a:cxn>
                <a:cxn ang="0">
                  <a:pos x="1078" y="718"/>
                </a:cxn>
                <a:cxn ang="0">
                  <a:pos x="1022" y="755"/>
                </a:cxn>
                <a:cxn ang="0">
                  <a:pos x="1009" y="761"/>
                </a:cxn>
                <a:cxn ang="0">
                  <a:pos x="1009" y="761"/>
                </a:cxn>
                <a:cxn ang="0">
                  <a:pos x="1024" y="684"/>
                </a:cxn>
                <a:cxn ang="0">
                  <a:pos x="1037" y="695"/>
                </a:cxn>
                <a:cxn ang="0">
                  <a:pos x="1039" y="716"/>
                </a:cxn>
                <a:cxn ang="0">
                  <a:pos x="1054" y="718"/>
                </a:cxn>
                <a:cxn ang="0">
                  <a:pos x="1072" y="732"/>
                </a:cxn>
                <a:cxn ang="0">
                  <a:pos x="1073" y="713"/>
                </a:cxn>
                <a:cxn ang="0">
                  <a:pos x="1069" y="698"/>
                </a:cxn>
                <a:cxn ang="0">
                  <a:pos x="1232" y="526"/>
                </a:cxn>
                <a:cxn ang="0">
                  <a:pos x="1050" y="698"/>
                </a:cxn>
                <a:cxn ang="0">
                  <a:pos x="1044" y="684"/>
                </a:cxn>
                <a:cxn ang="0">
                  <a:pos x="1035" y="675"/>
                </a:cxn>
                <a:cxn ang="0">
                  <a:pos x="1274" y="475"/>
                </a:cxn>
                <a:cxn ang="0">
                  <a:pos x="1249" y="512"/>
                </a:cxn>
                <a:cxn ang="0">
                  <a:pos x="1255" y="512"/>
                </a:cxn>
                <a:cxn ang="0">
                  <a:pos x="1305" y="487"/>
                </a:cxn>
                <a:cxn ang="0">
                  <a:pos x="1261" y="444"/>
                </a:cxn>
                <a:cxn ang="0">
                  <a:pos x="1328" y="464"/>
                </a:cxn>
                <a:cxn ang="0">
                  <a:pos x="1273" y="413"/>
                </a:cxn>
                <a:cxn ang="0">
                  <a:pos x="969" y="781"/>
                </a:cxn>
                <a:cxn ang="0">
                  <a:pos x="975" y="788"/>
                </a:cxn>
                <a:cxn ang="0">
                  <a:pos x="979" y="787"/>
                </a:cxn>
                <a:cxn ang="0">
                  <a:pos x="1085" y="744"/>
                </a:cxn>
                <a:cxn ang="0">
                  <a:pos x="1103" y="726"/>
                </a:cxn>
                <a:cxn ang="0">
                  <a:pos x="1373" y="456"/>
                </a:cxn>
              </a:cxnLst>
              <a:rect l="0" t="0" r="r" b="b"/>
              <a:pathLst>
                <a:path w="1383" h="788">
                  <a:moveTo>
                    <a:pt x="351" y="96"/>
                  </a:moveTo>
                  <a:lnTo>
                    <a:pt x="349" y="93"/>
                  </a:lnTo>
                  <a:lnTo>
                    <a:pt x="334" y="85"/>
                  </a:lnTo>
                  <a:lnTo>
                    <a:pt x="334" y="215"/>
                  </a:lnTo>
                  <a:lnTo>
                    <a:pt x="324" y="281"/>
                  </a:lnTo>
                  <a:lnTo>
                    <a:pt x="296" y="340"/>
                  </a:lnTo>
                  <a:lnTo>
                    <a:pt x="252" y="389"/>
                  </a:lnTo>
                  <a:lnTo>
                    <a:pt x="195" y="424"/>
                  </a:lnTo>
                  <a:lnTo>
                    <a:pt x="172" y="434"/>
                  </a:lnTo>
                  <a:lnTo>
                    <a:pt x="153" y="425"/>
                  </a:lnTo>
                  <a:lnTo>
                    <a:pt x="97" y="390"/>
                  </a:lnTo>
                  <a:lnTo>
                    <a:pt x="54" y="341"/>
                  </a:lnTo>
                  <a:lnTo>
                    <a:pt x="26" y="283"/>
                  </a:lnTo>
                  <a:lnTo>
                    <a:pt x="17" y="217"/>
                  </a:lnTo>
                  <a:lnTo>
                    <a:pt x="17" y="104"/>
                  </a:lnTo>
                  <a:lnTo>
                    <a:pt x="173" y="18"/>
                  </a:lnTo>
                  <a:lnTo>
                    <a:pt x="334" y="104"/>
                  </a:lnTo>
                  <a:lnTo>
                    <a:pt x="334" y="215"/>
                  </a:lnTo>
                  <a:lnTo>
                    <a:pt x="334" y="85"/>
                  </a:lnTo>
                  <a:lnTo>
                    <a:pt x="209" y="18"/>
                  </a:lnTo>
                  <a:lnTo>
                    <a:pt x="177" y="1"/>
                  </a:lnTo>
                  <a:lnTo>
                    <a:pt x="174" y="0"/>
                  </a:lnTo>
                  <a:lnTo>
                    <a:pt x="171" y="0"/>
                  </a:lnTo>
                  <a:lnTo>
                    <a:pt x="1" y="93"/>
                  </a:lnTo>
                  <a:lnTo>
                    <a:pt x="0" y="96"/>
                  </a:lnTo>
                  <a:lnTo>
                    <a:pt x="0" y="217"/>
                  </a:lnTo>
                  <a:lnTo>
                    <a:pt x="10" y="288"/>
                  </a:lnTo>
                  <a:lnTo>
                    <a:pt x="40" y="351"/>
                  </a:lnTo>
                  <a:lnTo>
                    <a:pt x="86" y="403"/>
                  </a:lnTo>
                  <a:lnTo>
                    <a:pt x="146" y="441"/>
                  </a:lnTo>
                  <a:lnTo>
                    <a:pt x="171" y="452"/>
                  </a:lnTo>
                  <a:lnTo>
                    <a:pt x="174" y="452"/>
                  </a:lnTo>
                  <a:lnTo>
                    <a:pt x="202" y="440"/>
                  </a:lnTo>
                  <a:lnTo>
                    <a:pt x="211" y="434"/>
                  </a:lnTo>
                  <a:lnTo>
                    <a:pt x="263" y="402"/>
                  </a:lnTo>
                  <a:lnTo>
                    <a:pt x="310" y="350"/>
                  </a:lnTo>
                  <a:lnTo>
                    <a:pt x="340" y="286"/>
                  </a:lnTo>
                  <a:lnTo>
                    <a:pt x="351" y="215"/>
                  </a:lnTo>
                  <a:lnTo>
                    <a:pt x="351" y="96"/>
                  </a:lnTo>
                  <a:close/>
                  <a:moveTo>
                    <a:pt x="1383" y="433"/>
                  </a:moveTo>
                  <a:lnTo>
                    <a:pt x="1380" y="420"/>
                  </a:lnTo>
                  <a:lnTo>
                    <a:pt x="1373" y="410"/>
                  </a:lnTo>
                  <a:lnTo>
                    <a:pt x="1350" y="386"/>
                  </a:lnTo>
                  <a:lnTo>
                    <a:pt x="1348" y="385"/>
                  </a:lnTo>
                  <a:lnTo>
                    <a:pt x="1337" y="378"/>
                  </a:lnTo>
                  <a:lnTo>
                    <a:pt x="1325" y="375"/>
                  </a:lnTo>
                  <a:lnTo>
                    <a:pt x="1312" y="378"/>
                  </a:lnTo>
                  <a:lnTo>
                    <a:pt x="1302" y="385"/>
                  </a:lnTo>
                  <a:lnTo>
                    <a:pt x="1287" y="400"/>
                  </a:lnTo>
                  <a:lnTo>
                    <a:pt x="1287" y="404"/>
                  </a:lnTo>
                  <a:lnTo>
                    <a:pt x="1292" y="409"/>
                  </a:lnTo>
                  <a:lnTo>
                    <a:pt x="1296" y="409"/>
                  </a:lnTo>
                  <a:lnTo>
                    <a:pt x="1319" y="386"/>
                  </a:lnTo>
                  <a:lnTo>
                    <a:pt x="1331" y="386"/>
                  </a:lnTo>
                  <a:lnTo>
                    <a:pt x="1371" y="427"/>
                  </a:lnTo>
                  <a:lnTo>
                    <a:pt x="1371" y="439"/>
                  </a:lnTo>
                  <a:lnTo>
                    <a:pt x="1337" y="473"/>
                  </a:lnTo>
                  <a:lnTo>
                    <a:pt x="1328" y="464"/>
                  </a:lnTo>
                  <a:lnTo>
                    <a:pt x="1328" y="483"/>
                  </a:lnTo>
                  <a:lnTo>
                    <a:pt x="1314" y="496"/>
                  </a:lnTo>
                  <a:lnTo>
                    <a:pt x="1305" y="487"/>
                  </a:lnTo>
                  <a:lnTo>
                    <a:pt x="1305" y="506"/>
                  </a:lnTo>
                  <a:lnTo>
                    <a:pt x="1084" y="726"/>
                  </a:lnTo>
                  <a:lnTo>
                    <a:pt x="1083" y="723"/>
                  </a:lnTo>
                  <a:lnTo>
                    <a:pt x="1080" y="720"/>
                  </a:lnTo>
                  <a:lnTo>
                    <a:pt x="1078" y="718"/>
                  </a:lnTo>
                  <a:lnTo>
                    <a:pt x="1074" y="714"/>
                  </a:lnTo>
                  <a:lnTo>
                    <a:pt x="1074" y="734"/>
                  </a:lnTo>
                  <a:lnTo>
                    <a:pt x="1022" y="755"/>
                  </a:lnTo>
                  <a:lnTo>
                    <a:pt x="1016" y="749"/>
                  </a:lnTo>
                  <a:lnTo>
                    <a:pt x="1009" y="742"/>
                  </a:lnTo>
                  <a:lnTo>
                    <a:pt x="1009" y="761"/>
                  </a:lnTo>
                  <a:lnTo>
                    <a:pt x="989" y="769"/>
                  </a:lnTo>
                  <a:lnTo>
                    <a:pt x="997" y="749"/>
                  </a:lnTo>
                  <a:lnTo>
                    <a:pt x="1009" y="761"/>
                  </a:lnTo>
                  <a:lnTo>
                    <a:pt x="1009" y="742"/>
                  </a:lnTo>
                  <a:lnTo>
                    <a:pt x="1002" y="736"/>
                  </a:lnTo>
                  <a:lnTo>
                    <a:pt x="1024" y="684"/>
                  </a:lnTo>
                  <a:lnTo>
                    <a:pt x="1026" y="685"/>
                  </a:lnTo>
                  <a:lnTo>
                    <a:pt x="1029" y="687"/>
                  </a:lnTo>
                  <a:lnTo>
                    <a:pt x="1037" y="695"/>
                  </a:lnTo>
                  <a:lnTo>
                    <a:pt x="1040" y="704"/>
                  </a:lnTo>
                  <a:lnTo>
                    <a:pt x="1038" y="714"/>
                  </a:lnTo>
                  <a:lnTo>
                    <a:pt x="1039" y="716"/>
                  </a:lnTo>
                  <a:lnTo>
                    <a:pt x="1042" y="719"/>
                  </a:lnTo>
                  <a:lnTo>
                    <a:pt x="1044" y="720"/>
                  </a:lnTo>
                  <a:lnTo>
                    <a:pt x="1054" y="718"/>
                  </a:lnTo>
                  <a:lnTo>
                    <a:pt x="1062" y="721"/>
                  </a:lnTo>
                  <a:lnTo>
                    <a:pt x="1071" y="729"/>
                  </a:lnTo>
                  <a:lnTo>
                    <a:pt x="1072" y="732"/>
                  </a:lnTo>
                  <a:lnTo>
                    <a:pt x="1074" y="734"/>
                  </a:lnTo>
                  <a:lnTo>
                    <a:pt x="1074" y="714"/>
                  </a:lnTo>
                  <a:lnTo>
                    <a:pt x="1073" y="713"/>
                  </a:lnTo>
                  <a:lnTo>
                    <a:pt x="1066" y="709"/>
                  </a:lnTo>
                  <a:lnTo>
                    <a:pt x="1060" y="707"/>
                  </a:lnTo>
                  <a:lnTo>
                    <a:pt x="1069" y="698"/>
                  </a:lnTo>
                  <a:lnTo>
                    <a:pt x="1234" y="533"/>
                  </a:lnTo>
                  <a:lnTo>
                    <a:pt x="1234" y="528"/>
                  </a:lnTo>
                  <a:lnTo>
                    <a:pt x="1232" y="526"/>
                  </a:lnTo>
                  <a:lnTo>
                    <a:pt x="1229" y="523"/>
                  </a:lnTo>
                  <a:lnTo>
                    <a:pt x="1225" y="523"/>
                  </a:lnTo>
                  <a:lnTo>
                    <a:pt x="1050" y="698"/>
                  </a:lnTo>
                  <a:lnTo>
                    <a:pt x="1049" y="691"/>
                  </a:lnTo>
                  <a:lnTo>
                    <a:pt x="1045" y="685"/>
                  </a:lnTo>
                  <a:lnTo>
                    <a:pt x="1044" y="684"/>
                  </a:lnTo>
                  <a:lnTo>
                    <a:pt x="1040" y="680"/>
                  </a:lnTo>
                  <a:lnTo>
                    <a:pt x="1037" y="677"/>
                  </a:lnTo>
                  <a:lnTo>
                    <a:pt x="1035" y="675"/>
                  </a:lnTo>
                  <a:lnTo>
                    <a:pt x="1032" y="673"/>
                  </a:lnTo>
                  <a:lnTo>
                    <a:pt x="1252" y="453"/>
                  </a:lnTo>
                  <a:lnTo>
                    <a:pt x="1274" y="475"/>
                  </a:lnTo>
                  <a:lnTo>
                    <a:pt x="1245" y="504"/>
                  </a:lnTo>
                  <a:lnTo>
                    <a:pt x="1245" y="508"/>
                  </a:lnTo>
                  <a:lnTo>
                    <a:pt x="1249" y="512"/>
                  </a:lnTo>
                  <a:lnTo>
                    <a:pt x="1250" y="512"/>
                  </a:lnTo>
                  <a:lnTo>
                    <a:pt x="1254" y="512"/>
                  </a:lnTo>
                  <a:lnTo>
                    <a:pt x="1255" y="512"/>
                  </a:lnTo>
                  <a:lnTo>
                    <a:pt x="1283" y="484"/>
                  </a:lnTo>
                  <a:lnTo>
                    <a:pt x="1305" y="506"/>
                  </a:lnTo>
                  <a:lnTo>
                    <a:pt x="1305" y="487"/>
                  </a:lnTo>
                  <a:lnTo>
                    <a:pt x="1302" y="484"/>
                  </a:lnTo>
                  <a:lnTo>
                    <a:pt x="1271" y="453"/>
                  </a:lnTo>
                  <a:lnTo>
                    <a:pt x="1261" y="444"/>
                  </a:lnTo>
                  <a:lnTo>
                    <a:pt x="1275" y="430"/>
                  </a:lnTo>
                  <a:lnTo>
                    <a:pt x="1328" y="483"/>
                  </a:lnTo>
                  <a:lnTo>
                    <a:pt x="1328" y="464"/>
                  </a:lnTo>
                  <a:lnTo>
                    <a:pt x="1294" y="430"/>
                  </a:lnTo>
                  <a:lnTo>
                    <a:pt x="1277" y="413"/>
                  </a:lnTo>
                  <a:lnTo>
                    <a:pt x="1273" y="413"/>
                  </a:lnTo>
                  <a:lnTo>
                    <a:pt x="1015" y="672"/>
                  </a:lnTo>
                  <a:lnTo>
                    <a:pt x="1014" y="672"/>
                  </a:lnTo>
                  <a:lnTo>
                    <a:pt x="969" y="781"/>
                  </a:lnTo>
                  <a:lnTo>
                    <a:pt x="970" y="784"/>
                  </a:lnTo>
                  <a:lnTo>
                    <a:pt x="973" y="787"/>
                  </a:lnTo>
                  <a:lnTo>
                    <a:pt x="975" y="788"/>
                  </a:lnTo>
                  <a:lnTo>
                    <a:pt x="977" y="788"/>
                  </a:lnTo>
                  <a:lnTo>
                    <a:pt x="978" y="788"/>
                  </a:lnTo>
                  <a:lnTo>
                    <a:pt x="979" y="787"/>
                  </a:lnTo>
                  <a:lnTo>
                    <a:pt x="1023" y="769"/>
                  </a:lnTo>
                  <a:lnTo>
                    <a:pt x="1057" y="755"/>
                  </a:lnTo>
                  <a:lnTo>
                    <a:pt x="1085" y="744"/>
                  </a:lnTo>
                  <a:lnTo>
                    <a:pt x="1086" y="743"/>
                  </a:lnTo>
                  <a:lnTo>
                    <a:pt x="1087" y="742"/>
                  </a:lnTo>
                  <a:lnTo>
                    <a:pt x="1103" y="726"/>
                  </a:lnTo>
                  <a:lnTo>
                    <a:pt x="1333" y="496"/>
                  </a:lnTo>
                  <a:lnTo>
                    <a:pt x="1356" y="473"/>
                  </a:lnTo>
                  <a:lnTo>
                    <a:pt x="1373" y="456"/>
                  </a:lnTo>
                  <a:lnTo>
                    <a:pt x="1380" y="445"/>
                  </a:lnTo>
                  <a:lnTo>
                    <a:pt x="1383" y="4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pic>
          <p:nvPicPr>
            <p:cNvPr id="17517" name="Picture 109"/>
            <p:cNvPicPr>
              <a:picLocks noChangeAspect="1" noChangeArrowheads="1"/>
            </p:cNvPicPr>
            <p:nvPr/>
          </p:nvPicPr>
          <p:blipFill>
            <a:blip r:embed="rId3" cstate="print"/>
            <a:srcRect/>
            <a:stretch>
              <a:fillRect/>
            </a:stretch>
          </p:blipFill>
          <p:spPr bwMode="auto">
            <a:xfrm>
              <a:off x="3998" y="6043"/>
              <a:ext cx="168" cy="104"/>
            </a:xfrm>
            <a:prstGeom prst="rect">
              <a:avLst/>
            </a:prstGeom>
            <a:noFill/>
          </p:spPr>
        </p:pic>
        <p:pic>
          <p:nvPicPr>
            <p:cNvPr id="17516" name="Picture 108"/>
            <p:cNvPicPr>
              <a:picLocks noChangeAspect="1" noChangeArrowheads="1"/>
            </p:cNvPicPr>
            <p:nvPr/>
          </p:nvPicPr>
          <p:blipFill>
            <a:blip r:embed="rId4" cstate="print"/>
            <a:srcRect/>
            <a:stretch>
              <a:fillRect/>
            </a:stretch>
          </p:blipFill>
          <p:spPr bwMode="auto">
            <a:xfrm>
              <a:off x="3131" y="5214"/>
              <a:ext cx="468" cy="417"/>
            </a:xfrm>
            <a:prstGeom prst="rect">
              <a:avLst/>
            </a:prstGeom>
            <a:noFill/>
          </p:spPr>
        </p:pic>
        <p:sp>
          <p:nvSpPr>
            <p:cNvPr id="17515" name="AutoShape 107"/>
            <p:cNvSpPr>
              <a:spLocks/>
            </p:cNvSpPr>
            <p:nvPr/>
          </p:nvSpPr>
          <p:spPr bwMode="auto">
            <a:xfrm>
              <a:off x="2447" y="3231"/>
              <a:ext cx="692" cy="1548"/>
            </a:xfrm>
            <a:custGeom>
              <a:avLst/>
              <a:gdLst/>
              <a:ahLst/>
              <a:cxnLst>
                <a:cxn ang="0">
                  <a:pos x="21" y="321"/>
                </a:cxn>
                <a:cxn ang="0">
                  <a:pos x="19" y="272"/>
                </a:cxn>
                <a:cxn ang="0">
                  <a:pos x="158" y="313"/>
                </a:cxn>
                <a:cxn ang="0">
                  <a:pos x="98" y="518"/>
                </a:cxn>
                <a:cxn ang="0">
                  <a:pos x="182" y="444"/>
                </a:cxn>
                <a:cxn ang="0">
                  <a:pos x="190" y="546"/>
                </a:cxn>
                <a:cxn ang="0">
                  <a:pos x="206" y="163"/>
                </a:cxn>
                <a:cxn ang="0">
                  <a:pos x="154" y="189"/>
                </a:cxn>
                <a:cxn ang="0">
                  <a:pos x="168" y="79"/>
                </a:cxn>
                <a:cxn ang="0">
                  <a:pos x="203" y="208"/>
                </a:cxn>
                <a:cxn ang="0">
                  <a:pos x="318" y="1435"/>
                </a:cxn>
                <a:cxn ang="0">
                  <a:pos x="321" y="1413"/>
                </a:cxn>
                <a:cxn ang="0">
                  <a:pos x="346" y="1435"/>
                </a:cxn>
                <a:cxn ang="0">
                  <a:pos x="350" y="1413"/>
                </a:cxn>
                <a:cxn ang="0">
                  <a:pos x="374" y="1435"/>
                </a:cxn>
                <a:cxn ang="0">
                  <a:pos x="378" y="1413"/>
                </a:cxn>
                <a:cxn ang="0">
                  <a:pos x="321" y="114"/>
                </a:cxn>
                <a:cxn ang="0">
                  <a:pos x="367" y="63"/>
                </a:cxn>
                <a:cxn ang="0">
                  <a:pos x="310" y="135"/>
                </a:cxn>
                <a:cxn ang="0">
                  <a:pos x="385" y="88"/>
                </a:cxn>
                <a:cxn ang="0">
                  <a:pos x="277" y="592"/>
                </a:cxn>
                <a:cxn ang="0">
                  <a:pos x="331" y="506"/>
                </a:cxn>
                <a:cxn ang="0">
                  <a:pos x="294" y="636"/>
                </a:cxn>
                <a:cxn ang="0">
                  <a:pos x="444" y="1544"/>
                </a:cxn>
                <a:cxn ang="0">
                  <a:pos x="434" y="1301"/>
                </a:cxn>
                <a:cxn ang="0">
                  <a:pos x="473" y="1544"/>
                </a:cxn>
                <a:cxn ang="0">
                  <a:pos x="462" y="1301"/>
                </a:cxn>
                <a:cxn ang="0">
                  <a:pos x="501" y="1544"/>
                </a:cxn>
                <a:cxn ang="0">
                  <a:pos x="491" y="1301"/>
                </a:cxn>
                <a:cxn ang="0">
                  <a:pos x="564" y="1523"/>
                </a:cxn>
                <a:cxn ang="0">
                  <a:pos x="554" y="1379"/>
                </a:cxn>
                <a:cxn ang="0">
                  <a:pos x="518" y="543"/>
                </a:cxn>
                <a:cxn ang="0">
                  <a:pos x="518" y="456"/>
                </a:cxn>
                <a:cxn ang="0">
                  <a:pos x="428" y="443"/>
                </a:cxn>
                <a:cxn ang="0">
                  <a:pos x="567" y="141"/>
                </a:cxn>
                <a:cxn ang="0">
                  <a:pos x="465" y="173"/>
                </a:cxn>
                <a:cxn ang="0">
                  <a:pos x="473" y="79"/>
                </a:cxn>
                <a:cxn ang="0">
                  <a:pos x="488" y="209"/>
                </a:cxn>
                <a:cxn ang="0">
                  <a:pos x="590" y="1526"/>
                </a:cxn>
                <a:cxn ang="0">
                  <a:pos x="586" y="1379"/>
                </a:cxn>
                <a:cxn ang="0">
                  <a:pos x="618" y="1526"/>
                </a:cxn>
                <a:cxn ang="0">
                  <a:pos x="614" y="1379"/>
                </a:cxn>
                <a:cxn ang="0">
                  <a:pos x="617" y="339"/>
                </a:cxn>
                <a:cxn ang="0">
                  <a:pos x="617" y="302"/>
                </a:cxn>
                <a:cxn ang="0">
                  <a:pos x="529" y="372"/>
                </a:cxn>
                <a:cxn ang="0">
                  <a:pos x="639" y="1547"/>
                </a:cxn>
                <a:cxn ang="0">
                  <a:pos x="678" y="1240"/>
                </a:cxn>
                <a:cxn ang="0">
                  <a:pos x="668" y="1145"/>
                </a:cxn>
                <a:cxn ang="0">
                  <a:pos x="661" y="1117"/>
                </a:cxn>
                <a:cxn ang="0">
                  <a:pos x="551" y="1206"/>
                </a:cxn>
                <a:cxn ang="0">
                  <a:pos x="563" y="1209"/>
                </a:cxn>
                <a:cxn ang="0">
                  <a:pos x="488" y="1212"/>
                </a:cxn>
                <a:cxn ang="0">
                  <a:pos x="403" y="1276"/>
                </a:cxn>
                <a:cxn ang="0">
                  <a:pos x="515" y="1160"/>
                </a:cxn>
                <a:cxn ang="0">
                  <a:pos x="502" y="1148"/>
                </a:cxn>
                <a:cxn ang="0">
                  <a:pos x="403" y="1121"/>
                </a:cxn>
                <a:cxn ang="0">
                  <a:pos x="353" y="1188"/>
                </a:cxn>
                <a:cxn ang="0">
                  <a:pos x="257" y="1138"/>
                </a:cxn>
                <a:cxn ang="0">
                  <a:pos x="302" y="1230"/>
                </a:cxn>
                <a:cxn ang="0">
                  <a:pos x="262" y="1226"/>
                </a:cxn>
                <a:cxn ang="0">
                  <a:pos x="286" y="1547"/>
                </a:cxn>
                <a:cxn ang="0">
                  <a:pos x="526" y="1547"/>
                </a:cxn>
                <a:cxn ang="0">
                  <a:pos x="677" y="1264"/>
                </a:cxn>
              </a:cxnLst>
              <a:rect l="0" t="0" r="r" b="b"/>
              <a:pathLst>
                <a:path w="692" h="1548">
                  <a:moveTo>
                    <a:pt x="158" y="310"/>
                  </a:moveTo>
                  <a:lnTo>
                    <a:pt x="135" y="310"/>
                  </a:lnTo>
                  <a:lnTo>
                    <a:pt x="127" y="287"/>
                  </a:lnTo>
                  <a:lnTo>
                    <a:pt x="115" y="273"/>
                  </a:lnTo>
                  <a:lnTo>
                    <a:pt x="114" y="272"/>
                  </a:lnTo>
                  <a:lnTo>
                    <a:pt x="114" y="318"/>
                  </a:lnTo>
                  <a:lnTo>
                    <a:pt x="114" y="322"/>
                  </a:lnTo>
                  <a:lnTo>
                    <a:pt x="110" y="340"/>
                  </a:lnTo>
                  <a:lnTo>
                    <a:pt x="100" y="354"/>
                  </a:lnTo>
                  <a:lnTo>
                    <a:pt x="85" y="364"/>
                  </a:lnTo>
                  <a:lnTo>
                    <a:pt x="67" y="367"/>
                  </a:lnTo>
                  <a:lnTo>
                    <a:pt x="49" y="364"/>
                  </a:lnTo>
                  <a:lnTo>
                    <a:pt x="34" y="354"/>
                  </a:lnTo>
                  <a:lnTo>
                    <a:pt x="24" y="339"/>
                  </a:lnTo>
                  <a:lnTo>
                    <a:pt x="21" y="321"/>
                  </a:lnTo>
                  <a:lnTo>
                    <a:pt x="21" y="320"/>
                  </a:lnTo>
                  <a:lnTo>
                    <a:pt x="24" y="302"/>
                  </a:lnTo>
                  <a:lnTo>
                    <a:pt x="34" y="287"/>
                  </a:lnTo>
                  <a:lnTo>
                    <a:pt x="49" y="277"/>
                  </a:lnTo>
                  <a:lnTo>
                    <a:pt x="67" y="273"/>
                  </a:lnTo>
                  <a:lnTo>
                    <a:pt x="85" y="277"/>
                  </a:lnTo>
                  <a:lnTo>
                    <a:pt x="100" y="286"/>
                  </a:lnTo>
                  <a:lnTo>
                    <a:pt x="110" y="301"/>
                  </a:lnTo>
                  <a:lnTo>
                    <a:pt x="114" y="318"/>
                  </a:lnTo>
                  <a:lnTo>
                    <a:pt x="114" y="272"/>
                  </a:lnTo>
                  <a:lnTo>
                    <a:pt x="112" y="269"/>
                  </a:lnTo>
                  <a:lnTo>
                    <a:pt x="92" y="257"/>
                  </a:lnTo>
                  <a:lnTo>
                    <a:pt x="67" y="252"/>
                  </a:lnTo>
                  <a:lnTo>
                    <a:pt x="41" y="258"/>
                  </a:lnTo>
                  <a:lnTo>
                    <a:pt x="19" y="272"/>
                  </a:lnTo>
                  <a:lnTo>
                    <a:pt x="5" y="294"/>
                  </a:lnTo>
                  <a:lnTo>
                    <a:pt x="0" y="320"/>
                  </a:lnTo>
                  <a:lnTo>
                    <a:pt x="0" y="321"/>
                  </a:lnTo>
                  <a:lnTo>
                    <a:pt x="5" y="347"/>
                  </a:lnTo>
                  <a:lnTo>
                    <a:pt x="19" y="368"/>
                  </a:lnTo>
                  <a:lnTo>
                    <a:pt x="41" y="383"/>
                  </a:lnTo>
                  <a:lnTo>
                    <a:pt x="67" y="388"/>
                  </a:lnTo>
                  <a:lnTo>
                    <a:pt x="92" y="384"/>
                  </a:lnTo>
                  <a:lnTo>
                    <a:pt x="112" y="372"/>
                  </a:lnTo>
                  <a:lnTo>
                    <a:pt x="115" y="367"/>
                  </a:lnTo>
                  <a:lnTo>
                    <a:pt x="127" y="354"/>
                  </a:lnTo>
                  <a:lnTo>
                    <a:pt x="135" y="331"/>
                  </a:lnTo>
                  <a:lnTo>
                    <a:pt x="158" y="331"/>
                  </a:lnTo>
                  <a:lnTo>
                    <a:pt x="158" y="327"/>
                  </a:lnTo>
                  <a:lnTo>
                    <a:pt x="158" y="313"/>
                  </a:lnTo>
                  <a:lnTo>
                    <a:pt x="158" y="310"/>
                  </a:lnTo>
                  <a:close/>
                  <a:moveTo>
                    <a:pt x="213" y="443"/>
                  </a:moveTo>
                  <a:lnTo>
                    <a:pt x="208" y="438"/>
                  </a:lnTo>
                  <a:lnTo>
                    <a:pt x="203" y="433"/>
                  </a:lnTo>
                  <a:lnTo>
                    <a:pt x="198" y="428"/>
                  </a:lnTo>
                  <a:lnTo>
                    <a:pt x="189" y="437"/>
                  </a:lnTo>
                  <a:lnTo>
                    <a:pt x="189" y="487"/>
                  </a:lnTo>
                  <a:lnTo>
                    <a:pt x="189" y="499"/>
                  </a:lnTo>
                  <a:lnTo>
                    <a:pt x="185" y="518"/>
                  </a:lnTo>
                  <a:lnTo>
                    <a:pt x="175" y="533"/>
                  </a:lnTo>
                  <a:lnTo>
                    <a:pt x="160" y="543"/>
                  </a:lnTo>
                  <a:lnTo>
                    <a:pt x="142" y="546"/>
                  </a:lnTo>
                  <a:lnTo>
                    <a:pt x="123" y="543"/>
                  </a:lnTo>
                  <a:lnTo>
                    <a:pt x="108" y="533"/>
                  </a:lnTo>
                  <a:lnTo>
                    <a:pt x="98" y="518"/>
                  </a:lnTo>
                  <a:lnTo>
                    <a:pt x="95" y="499"/>
                  </a:lnTo>
                  <a:lnTo>
                    <a:pt x="98" y="481"/>
                  </a:lnTo>
                  <a:lnTo>
                    <a:pt x="108" y="466"/>
                  </a:lnTo>
                  <a:lnTo>
                    <a:pt x="123" y="456"/>
                  </a:lnTo>
                  <a:lnTo>
                    <a:pt x="142" y="452"/>
                  </a:lnTo>
                  <a:lnTo>
                    <a:pt x="154" y="452"/>
                  </a:lnTo>
                  <a:lnTo>
                    <a:pt x="165" y="457"/>
                  </a:lnTo>
                  <a:lnTo>
                    <a:pt x="173" y="465"/>
                  </a:lnTo>
                  <a:lnTo>
                    <a:pt x="174" y="466"/>
                  </a:lnTo>
                  <a:lnTo>
                    <a:pt x="175" y="467"/>
                  </a:lnTo>
                  <a:lnTo>
                    <a:pt x="176" y="467"/>
                  </a:lnTo>
                  <a:lnTo>
                    <a:pt x="184" y="476"/>
                  </a:lnTo>
                  <a:lnTo>
                    <a:pt x="189" y="487"/>
                  </a:lnTo>
                  <a:lnTo>
                    <a:pt x="189" y="437"/>
                  </a:lnTo>
                  <a:lnTo>
                    <a:pt x="182" y="444"/>
                  </a:lnTo>
                  <a:lnTo>
                    <a:pt x="173" y="439"/>
                  </a:lnTo>
                  <a:lnTo>
                    <a:pt x="163" y="435"/>
                  </a:lnTo>
                  <a:lnTo>
                    <a:pt x="153" y="432"/>
                  </a:lnTo>
                  <a:lnTo>
                    <a:pt x="142" y="431"/>
                  </a:lnTo>
                  <a:lnTo>
                    <a:pt x="115" y="437"/>
                  </a:lnTo>
                  <a:lnTo>
                    <a:pt x="93" y="451"/>
                  </a:lnTo>
                  <a:lnTo>
                    <a:pt x="79" y="473"/>
                  </a:lnTo>
                  <a:lnTo>
                    <a:pt x="74" y="499"/>
                  </a:lnTo>
                  <a:lnTo>
                    <a:pt x="79" y="526"/>
                  </a:lnTo>
                  <a:lnTo>
                    <a:pt x="93" y="547"/>
                  </a:lnTo>
                  <a:lnTo>
                    <a:pt x="115" y="562"/>
                  </a:lnTo>
                  <a:lnTo>
                    <a:pt x="142" y="567"/>
                  </a:lnTo>
                  <a:lnTo>
                    <a:pt x="168" y="562"/>
                  </a:lnTo>
                  <a:lnTo>
                    <a:pt x="190" y="547"/>
                  </a:lnTo>
                  <a:lnTo>
                    <a:pt x="190" y="546"/>
                  </a:lnTo>
                  <a:lnTo>
                    <a:pt x="204" y="526"/>
                  </a:lnTo>
                  <a:lnTo>
                    <a:pt x="210" y="499"/>
                  </a:lnTo>
                  <a:lnTo>
                    <a:pt x="209" y="488"/>
                  </a:lnTo>
                  <a:lnTo>
                    <a:pt x="206" y="478"/>
                  </a:lnTo>
                  <a:lnTo>
                    <a:pt x="202" y="468"/>
                  </a:lnTo>
                  <a:lnTo>
                    <a:pt x="196" y="459"/>
                  </a:lnTo>
                  <a:lnTo>
                    <a:pt x="203" y="452"/>
                  </a:lnTo>
                  <a:lnTo>
                    <a:pt x="211" y="444"/>
                  </a:lnTo>
                  <a:lnTo>
                    <a:pt x="213" y="443"/>
                  </a:lnTo>
                  <a:close/>
                  <a:moveTo>
                    <a:pt x="213" y="198"/>
                  </a:moveTo>
                  <a:lnTo>
                    <a:pt x="211" y="196"/>
                  </a:lnTo>
                  <a:lnTo>
                    <a:pt x="203" y="189"/>
                  </a:lnTo>
                  <a:lnTo>
                    <a:pt x="196" y="182"/>
                  </a:lnTo>
                  <a:lnTo>
                    <a:pt x="202" y="173"/>
                  </a:lnTo>
                  <a:lnTo>
                    <a:pt x="206" y="163"/>
                  </a:lnTo>
                  <a:lnTo>
                    <a:pt x="209" y="152"/>
                  </a:lnTo>
                  <a:lnTo>
                    <a:pt x="210" y="141"/>
                  </a:lnTo>
                  <a:lnTo>
                    <a:pt x="204" y="115"/>
                  </a:lnTo>
                  <a:lnTo>
                    <a:pt x="190" y="94"/>
                  </a:lnTo>
                  <a:lnTo>
                    <a:pt x="190" y="93"/>
                  </a:lnTo>
                  <a:lnTo>
                    <a:pt x="189" y="93"/>
                  </a:lnTo>
                  <a:lnTo>
                    <a:pt x="189" y="141"/>
                  </a:lnTo>
                  <a:lnTo>
                    <a:pt x="189" y="154"/>
                  </a:lnTo>
                  <a:lnTo>
                    <a:pt x="184" y="165"/>
                  </a:lnTo>
                  <a:lnTo>
                    <a:pt x="176" y="173"/>
                  </a:lnTo>
                  <a:lnTo>
                    <a:pt x="175" y="174"/>
                  </a:lnTo>
                  <a:lnTo>
                    <a:pt x="174" y="175"/>
                  </a:lnTo>
                  <a:lnTo>
                    <a:pt x="173" y="176"/>
                  </a:lnTo>
                  <a:lnTo>
                    <a:pt x="165" y="184"/>
                  </a:lnTo>
                  <a:lnTo>
                    <a:pt x="154" y="189"/>
                  </a:lnTo>
                  <a:lnTo>
                    <a:pt x="142" y="189"/>
                  </a:lnTo>
                  <a:lnTo>
                    <a:pt x="123" y="185"/>
                  </a:lnTo>
                  <a:lnTo>
                    <a:pt x="108" y="175"/>
                  </a:lnTo>
                  <a:lnTo>
                    <a:pt x="98" y="160"/>
                  </a:lnTo>
                  <a:lnTo>
                    <a:pt x="95" y="141"/>
                  </a:lnTo>
                  <a:lnTo>
                    <a:pt x="98" y="123"/>
                  </a:lnTo>
                  <a:lnTo>
                    <a:pt x="108" y="108"/>
                  </a:lnTo>
                  <a:lnTo>
                    <a:pt x="123" y="98"/>
                  </a:lnTo>
                  <a:lnTo>
                    <a:pt x="142" y="94"/>
                  </a:lnTo>
                  <a:lnTo>
                    <a:pt x="160" y="98"/>
                  </a:lnTo>
                  <a:lnTo>
                    <a:pt x="175" y="108"/>
                  </a:lnTo>
                  <a:lnTo>
                    <a:pt x="185" y="123"/>
                  </a:lnTo>
                  <a:lnTo>
                    <a:pt x="189" y="141"/>
                  </a:lnTo>
                  <a:lnTo>
                    <a:pt x="189" y="93"/>
                  </a:lnTo>
                  <a:lnTo>
                    <a:pt x="168" y="79"/>
                  </a:lnTo>
                  <a:lnTo>
                    <a:pt x="142" y="73"/>
                  </a:lnTo>
                  <a:lnTo>
                    <a:pt x="115" y="79"/>
                  </a:lnTo>
                  <a:lnTo>
                    <a:pt x="93" y="93"/>
                  </a:lnTo>
                  <a:lnTo>
                    <a:pt x="79" y="115"/>
                  </a:lnTo>
                  <a:lnTo>
                    <a:pt x="74" y="141"/>
                  </a:lnTo>
                  <a:lnTo>
                    <a:pt x="79" y="168"/>
                  </a:lnTo>
                  <a:lnTo>
                    <a:pt x="93" y="190"/>
                  </a:lnTo>
                  <a:lnTo>
                    <a:pt x="115" y="204"/>
                  </a:lnTo>
                  <a:lnTo>
                    <a:pt x="142" y="210"/>
                  </a:lnTo>
                  <a:lnTo>
                    <a:pt x="153" y="209"/>
                  </a:lnTo>
                  <a:lnTo>
                    <a:pt x="163" y="206"/>
                  </a:lnTo>
                  <a:lnTo>
                    <a:pt x="173" y="202"/>
                  </a:lnTo>
                  <a:lnTo>
                    <a:pt x="182" y="196"/>
                  </a:lnTo>
                  <a:lnTo>
                    <a:pt x="198" y="213"/>
                  </a:lnTo>
                  <a:lnTo>
                    <a:pt x="203" y="208"/>
                  </a:lnTo>
                  <a:lnTo>
                    <a:pt x="208" y="203"/>
                  </a:lnTo>
                  <a:lnTo>
                    <a:pt x="213" y="198"/>
                  </a:lnTo>
                  <a:close/>
                  <a:moveTo>
                    <a:pt x="324" y="1494"/>
                  </a:moveTo>
                  <a:lnTo>
                    <a:pt x="321" y="1491"/>
                  </a:lnTo>
                  <a:lnTo>
                    <a:pt x="318" y="1491"/>
                  </a:lnTo>
                  <a:lnTo>
                    <a:pt x="314" y="1491"/>
                  </a:lnTo>
                  <a:lnTo>
                    <a:pt x="311" y="1494"/>
                  </a:lnTo>
                  <a:lnTo>
                    <a:pt x="311" y="1523"/>
                  </a:lnTo>
                  <a:lnTo>
                    <a:pt x="314" y="1526"/>
                  </a:lnTo>
                  <a:lnTo>
                    <a:pt x="321" y="1526"/>
                  </a:lnTo>
                  <a:lnTo>
                    <a:pt x="324" y="1523"/>
                  </a:lnTo>
                  <a:lnTo>
                    <a:pt x="324" y="1494"/>
                  </a:lnTo>
                  <a:close/>
                  <a:moveTo>
                    <a:pt x="324" y="1438"/>
                  </a:moveTo>
                  <a:lnTo>
                    <a:pt x="321" y="1435"/>
                  </a:lnTo>
                  <a:lnTo>
                    <a:pt x="318" y="1435"/>
                  </a:lnTo>
                  <a:lnTo>
                    <a:pt x="314" y="1435"/>
                  </a:lnTo>
                  <a:lnTo>
                    <a:pt x="311" y="1438"/>
                  </a:lnTo>
                  <a:lnTo>
                    <a:pt x="311" y="1466"/>
                  </a:lnTo>
                  <a:lnTo>
                    <a:pt x="314" y="1469"/>
                  </a:lnTo>
                  <a:lnTo>
                    <a:pt x="321" y="1469"/>
                  </a:lnTo>
                  <a:lnTo>
                    <a:pt x="324" y="1466"/>
                  </a:lnTo>
                  <a:lnTo>
                    <a:pt x="324" y="1438"/>
                  </a:lnTo>
                  <a:close/>
                  <a:moveTo>
                    <a:pt x="324" y="1382"/>
                  </a:moveTo>
                  <a:lnTo>
                    <a:pt x="321" y="1379"/>
                  </a:lnTo>
                  <a:lnTo>
                    <a:pt x="318" y="1379"/>
                  </a:lnTo>
                  <a:lnTo>
                    <a:pt x="314" y="1379"/>
                  </a:lnTo>
                  <a:lnTo>
                    <a:pt x="311" y="1382"/>
                  </a:lnTo>
                  <a:lnTo>
                    <a:pt x="311" y="1410"/>
                  </a:lnTo>
                  <a:lnTo>
                    <a:pt x="314" y="1413"/>
                  </a:lnTo>
                  <a:lnTo>
                    <a:pt x="321" y="1413"/>
                  </a:lnTo>
                  <a:lnTo>
                    <a:pt x="324" y="1410"/>
                  </a:lnTo>
                  <a:lnTo>
                    <a:pt x="324" y="1382"/>
                  </a:lnTo>
                  <a:close/>
                  <a:moveTo>
                    <a:pt x="353" y="1494"/>
                  </a:moveTo>
                  <a:lnTo>
                    <a:pt x="350" y="1491"/>
                  </a:lnTo>
                  <a:lnTo>
                    <a:pt x="346" y="1491"/>
                  </a:lnTo>
                  <a:lnTo>
                    <a:pt x="342" y="1491"/>
                  </a:lnTo>
                  <a:lnTo>
                    <a:pt x="339" y="1494"/>
                  </a:lnTo>
                  <a:lnTo>
                    <a:pt x="339" y="1523"/>
                  </a:lnTo>
                  <a:lnTo>
                    <a:pt x="342" y="1526"/>
                  </a:lnTo>
                  <a:lnTo>
                    <a:pt x="350" y="1526"/>
                  </a:lnTo>
                  <a:lnTo>
                    <a:pt x="353" y="1523"/>
                  </a:lnTo>
                  <a:lnTo>
                    <a:pt x="353" y="1494"/>
                  </a:lnTo>
                  <a:close/>
                  <a:moveTo>
                    <a:pt x="353" y="1438"/>
                  </a:moveTo>
                  <a:lnTo>
                    <a:pt x="350" y="1435"/>
                  </a:lnTo>
                  <a:lnTo>
                    <a:pt x="346" y="1435"/>
                  </a:lnTo>
                  <a:lnTo>
                    <a:pt x="342" y="1435"/>
                  </a:lnTo>
                  <a:lnTo>
                    <a:pt x="339" y="1438"/>
                  </a:lnTo>
                  <a:lnTo>
                    <a:pt x="339" y="1466"/>
                  </a:lnTo>
                  <a:lnTo>
                    <a:pt x="342" y="1469"/>
                  </a:lnTo>
                  <a:lnTo>
                    <a:pt x="350" y="1469"/>
                  </a:lnTo>
                  <a:lnTo>
                    <a:pt x="353" y="1466"/>
                  </a:lnTo>
                  <a:lnTo>
                    <a:pt x="353" y="1438"/>
                  </a:lnTo>
                  <a:close/>
                  <a:moveTo>
                    <a:pt x="353" y="1382"/>
                  </a:moveTo>
                  <a:lnTo>
                    <a:pt x="350" y="1379"/>
                  </a:lnTo>
                  <a:lnTo>
                    <a:pt x="346" y="1379"/>
                  </a:lnTo>
                  <a:lnTo>
                    <a:pt x="342" y="1379"/>
                  </a:lnTo>
                  <a:lnTo>
                    <a:pt x="339" y="1382"/>
                  </a:lnTo>
                  <a:lnTo>
                    <a:pt x="339" y="1410"/>
                  </a:lnTo>
                  <a:lnTo>
                    <a:pt x="342" y="1413"/>
                  </a:lnTo>
                  <a:lnTo>
                    <a:pt x="350" y="1413"/>
                  </a:lnTo>
                  <a:lnTo>
                    <a:pt x="353" y="1410"/>
                  </a:lnTo>
                  <a:lnTo>
                    <a:pt x="353" y="1382"/>
                  </a:lnTo>
                  <a:close/>
                  <a:moveTo>
                    <a:pt x="381" y="1494"/>
                  </a:moveTo>
                  <a:lnTo>
                    <a:pt x="378" y="1491"/>
                  </a:lnTo>
                  <a:lnTo>
                    <a:pt x="374" y="1491"/>
                  </a:lnTo>
                  <a:lnTo>
                    <a:pt x="371" y="1491"/>
                  </a:lnTo>
                  <a:lnTo>
                    <a:pt x="368" y="1494"/>
                  </a:lnTo>
                  <a:lnTo>
                    <a:pt x="368" y="1523"/>
                  </a:lnTo>
                  <a:lnTo>
                    <a:pt x="371" y="1526"/>
                  </a:lnTo>
                  <a:lnTo>
                    <a:pt x="378" y="1526"/>
                  </a:lnTo>
                  <a:lnTo>
                    <a:pt x="381" y="1523"/>
                  </a:lnTo>
                  <a:lnTo>
                    <a:pt x="381" y="1494"/>
                  </a:lnTo>
                  <a:close/>
                  <a:moveTo>
                    <a:pt x="381" y="1438"/>
                  </a:moveTo>
                  <a:lnTo>
                    <a:pt x="378" y="1435"/>
                  </a:lnTo>
                  <a:lnTo>
                    <a:pt x="374" y="1435"/>
                  </a:lnTo>
                  <a:lnTo>
                    <a:pt x="371" y="1435"/>
                  </a:lnTo>
                  <a:lnTo>
                    <a:pt x="368" y="1438"/>
                  </a:lnTo>
                  <a:lnTo>
                    <a:pt x="368" y="1466"/>
                  </a:lnTo>
                  <a:lnTo>
                    <a:pt x="371" y="1469"/>
                  </a:lnTo>
                  <a:lnTo>
                    <a:pt x="378" y="1469"/>
                  </a:lnTo>
                  <a:lnTo>
                    <a:pt x="381" y="1466"/>
                  </a:lnTo>
                  <a:lnTo>
                    <a:pt x="381" y="1438"/>
                  </a:lnTo>
                  <a:close/>
                  <a:moveTo>
                    <a:pt x="381" y="1382"/>
                  </a:moveTo>
                  <a:lnTo>
                    <a:pt x="378" y="1379"/>
                  </a:lnTo>
                  <a:lnTo>
                    <a:pt x="374" y="1379"/>
                  </a:lnTo>
                  <a:lnTo>
                    <a:pt x="371" y="1379"/>
                  </a:lnTo>
                  <a:lnTo>
                    <a:pt x="368" y="1382"/>
                  </a:lnTo>
                  <a:lnTo>
                    <a:pt x="368" y="1410"/>
                  </a:lnTo>
                  <a:lnTo>
                    <a:pt x="371" y="1413"/>
                  </a:lnTo>
                  <a:lnTo>
                    <a:pt x="378" y="1413"/>
                  </a:lnTo>
                  <a:lnTo>
                    <a:pt x="381" y="1410"/>
                  </a:lnTo>
                  <a:lnTo>
                    <a:pt x="381" y="1382"/>
                  </a:lnTo>
                  <a:close/>
                  <a:moveTo>
                    <a:pt x="388" y="61"/>
                  </a:moveTo>
                  <a:lnTo>
                    <a:pt x="381" y="36"/>
                  </a:lnTo>
                  <a:lnTo>
                    <a:pt x="368" y="20"/>
                  </a:lnTo>
                  <a:lnTo>
                    <a:pt x="367" y="19"/>
                  </a:lnTo>
                  <a:lnTo>
                    <a:pt x="367" y="63"/>
                  </a:lnTo>
                  <a:lnTo>
                    <a:pt x="365" y="82"/>
                  </a:lnTo>
                  <a:lnTo>
                    <a:pt x="356" y="98"/>
                  </a:lnTo>
                  <a:lnTo>
                    <a:pt x="342" y="109"/>
                  </a:lnTo>
                  <a:lnTo>
                    <a:pt x="325" y="114"/>
                  </a:lnTo>
                  <a:lnTo>
                    <a:pt x="324" y="114"/>
                  </a:lnTo>
                  <a:lnTo>
                    <a:pt x="323" y="114"/>
                  </a:lnTo>
                  <a:lnTo>
                    <a:pt x="322" y="114"/>
                  </a:lnTo>
                  <a:lnTo>
                    <a:pt x="321" y="114"/>
                  </a:lnTo>
                  <a:lnTo>
                    <a:pt x="320" y="114"/>
                  </a:lnTo>
                  <a:lnTo>
                    <a:pt x="319" y="114"/>
                  </a:lnTo>
                  <a:lnTo>
                    <a:pt x="308" y="114"/>
                  </a:lnTo>
                  <a:lnTo>
                    <a:pt x="298" y="110"/>
                  </a:lnTo>
                  <a:lnTo>
                    <a:pt x="281" y="95"/>
                  </a:lnTo>
                  <a:lnTo>
                    <a:pt x="275" y="84"/>
                  </a:lnTo>
                  <a:lnTo>
                    <a:pt x="274" y="72"/>
                  </a:lnTo>
                  <a:lnTo>
                    <a:pt x="276" y="53"/>
                  </a:lnTo>
                  <a:lnTo>
                    <a:pt x="284" y="37"/>
                  </a:lnTo>
                  <a:lnTo>
                    <a:pt x="298" y="26"/>
                  </a:lnTo>
                  <a:lnTo>
                    <a:pt x="316" y="20"/>
                  </a:lnTo>
                  <a:lnTo>
                    <a:pt x="335" y="23"/>
                  </a:lnTo>
                  <a:lnTo>
                    <a:pt x="351" y="31"/>
                  </a:lnTo>
                  <a:lnTo>
                    <a:pt x="362" y="45"/>
                  </a:lnTo>
                  <a:lnTo>
                    <a:pt x="367" y="63"/>
                  </a:lnTo>
                  <a:lnTo>
                    <a:pt x="367" y="19"/>
                  </a:lnTo>
                  <a:lnTo>
                    <a:pt x="364" y="15"/>
                  </a:lnTo>
                  <a:lnTo>
                    <a:pt x="341" y="3"/>
                  </a:lnTo>
                  <a:lnTo>
                    <a:pt x="314" y="0"/>
                  </a:lnTo>
                  <a:lnTo>
                    <a:pt x="289" y="7"/>
                  </a:lnTo>
                  <a:lnTo>
                    <a:pt x="268" y="24"/>
                  </a:lnTo>
                  <a:lnTo>
                    <a:pt x="256" y="47"/>
                  </a:lnTo>
                  <a:lnTo>
                    <a:pt x="253" y="73"/>
                  </a:lnTo>
                  <a:lnTo>
                    <a:pt x="255" y="87"/>
                  </a:lnTo>
                  <a:lnTo>
                    <a:pt x="260" y="99"/>
                  </a:lnTo>
                  <a:lnTo>
                    <a:pt x="267" y="110"/>
                  </a:lnTo>
                  <a:lnTo>
                    <a:pt x="277" y="120"/>
                  </a:lnTo>
                  <a:lnTo>
                    <a:pt x="286" y="128"/>
                  </a:lnTo>
                  <a:lnTo>
                    <a:pt x="298" y="133"/>
                  </a:lnTo>
                  <a:lnTo>
                    <a:pt x="310" y="135"/>
                  </a:lnTo>
                  <a:lnTo>
                    <a:pt x="310" y="158"/>
                  </a:lnTo>
                  <a:lnTo>
                    <a:pt x="313" y="158"/>
                  </a:lnTo>
                  <a:lnTo>
                    <a:pt x="317" y="158"/>
                  </a:lnTo>
                  <a:lnTo>
                    <a:pt x="324" y="158"/>
                  </a:lnTo>
                  <a:lnTo>
                    <a:pt x="328" y="158"/>
                  </a:lnTo>
                  <a:lnTo>
                    <a:pt x="331" y="158"/>
                  </a:lnTo>
                  <a:lnTo>
                    <a:pt x="331" y="135"/>
                  </a:lnTo>
                  <a:lnTo>
                    <a:pt x="343" y="132"/>
                  </a:lnTo>
                  <a:lnTo>
                    <a:pt x="354" y="127"/>
                  </a:lnTo>
                  <a:lnTo>
                    <a:pt x="364" y="120"/>
                  </a:lnTo>
                  <a:lnTo>
                    <a:pt x="369" y="114"/>
                  </a:lnTo>
                  <a:lnTo>
                    <a:pt x="373" y="111"/>
                  </a:lnTo>
                  <a:lnTo>
                    <a:pt x="380" y="100"/>
                  </a:lnTo>
                  <a:lnTo>
                    <a:pt x="385" y="88"/>
                  </a:lnTo>
                  <a:lnTo>
                    <a:pt x="388" y="75"/>
                  </a:lnTo>
                  <a:lnTo>
                    <a:pt x="388" y="61"/>
                  </a:lnTo>
                  <a:close/>
                  <a:moveTo>
                    <a:pt x="388" y="573"/>
                  </a:moveTo>
                  <a:lnTo>
                    <a:pt x="384" y="549"/>
                  </a:lnTo>
                  <a:lnTo>
                    <a:pt x="372" y="529"/>
                  </a:lnTo>
                  <a:lnTo>
                    <a:pt x="369" y="526"/>
                  </a:lnTo>
                  <a:lnTo>
                    <a:pt x="367" y="525"/>
                  </a:lnTo>
                  <a:lnTo>
                    <a:pt x="367" y="573"/>
                  </a:lnTo>
                  <a:lnTo>
                    <a:pt x="364" y="592"/>
                  </a:lnTo>
                  <a:lnTo>
                    <a:pt x="354" y="607"/>
                  </a:lnTo>
                  <a:lnTo>
                    <a:pt x="339" y="617"/>
                  </a:lnTo>
                  <a:lnTo>
                    <a:pt x="320" y="620"/>
                  </a:lnTo>
                  <a:lnTo>
                    <a:pt x="302" y="617"/>
                  </a:lnTo>
                  <a:lnTo>
                    <a:pt x="287" y="607"/>
                  </a:lnTo>
                  <a:lnTo>
                    <a:pt x="277" y="592"/>
                  </a:lnTo>
                  <a:lnTo>
                    <a:pt x="273" y="573"/>
                  </a:lnTo>
                  <a:lnTo>
                    <a:pt x="277" y="556"/>
                  </a:lnTo>
                  <a:lnTo>
                    <a:pt x="287" y="541"/>
                  </a:lnTo>
                  <a:lnTo>
                    <a:pt x="301" y="531"/>
                  </a:lnTo>
                  <a:lnTo>
                    <a:pt x="319" y="526"/>
                  </a:lnTo>
                  <a:lnTo>
                    <a:pt x="320" y="527"/>
                  </a:lnTo>
                  <a:lnTo>
                    <a:pt x="321" y="527"/>
                  </a:lnTo>
                  <a:lnTo>
                    <a:pt x="322" y="526"/>
                  </a:lnTo>
                  <a:lnTo>
                    <a:pt x="340" y="531"/>
                  </a:lnTo>
                  <a:lnTo>
                    <a:pt x="354" y="541"/>
                  </a:lnTo>
                  <a:lnTo>
                    <a:pt x="364" y="556"/>
                  </a:lnTo>
                  <a:lnTo>
                    <a:pt x="367" y="573"/>
                  </a:lnTo>
                  <a:lnTo>
                    <a:pt x="367" y="525"/>
                  </a:lnTo>
                  <a:lnTo>
                    <a:pt x="354" y="514"/>
                  </a:lnTo>
                  <a:lnTo>
                    <a:pt x="331" y="506"/>
                  </a:lnTo>
                  <a:lnTo>
                    <a:pt x="331" y="483"/>
                  </a:lnTo>
                  <a:lnTo>
                    <a:pt x="328" y="483"/>
                  </a:lnTo>
                  <a:lnTo>
                    <a:pt x="324" y="483"/>
                  </a:lnTo>
                  <a:lnTo>
                    <a:pt x="317" y="483"/>
                  </a:lnTo>
                  <a:lnTo>
                    <a:pt x="313" y="483"/>
                  </a:lnTo>
                  <a:lnTo>
                    <a:pt x="310" y="483"/>
                  </a:lnTo>
                  <a:lnTo>
                    <a:pt x="310" y="506"/>
                  </a:lnTo>
                  <a:lnTo>
                    <a:pt x="287" y="514"/>
                  </a:lnTo>
                  <a:lnTo>
                    <a:pt x="269" y="529"/>
                  </a:lnTo>
                  <a:lnTo>
                    <a:pt x="257" y="549"/>
                  </a:lnTo>
                  <a:lnTo>
                    <a:pt x="252" y="573"/>
                  </a:lnTo>
                  <a:lnTo>
                    <a:pt x="258" y="600"/>
                  </a:lnTo>
                  <a:lnTo>
                    <a:pt x="272" y="621"/>
                  </a:lnTo>
                  <a:lnTo>
                    <a:pt x="294" y="636"/>
                  </a:lnTo>
                  <a:lnTo>
                    <a:pt x="320" y="641"/>
                  </a:lnTo>
                  <a:lnTo>
                    <a:pt x="347" y="636"/>
                  </a:lnTo>
                  <a:lnTo>
                    <a:pt x="369" y="621"/>
                  </a:lnTo>
                  <a:lnTo>
                    <a:pt x="369" y="620"/>
                  </a:lnTo>
                  <a:lnTo>
                    <a:pt x="383" y="600"/>
                  </a:lnTo>
                  <a:lnTo>
                    <a:pt x="388" y="573"/>
                  </a:lnTo>
                  <a:close/>
                  <a:moveTo>
                    <a:pt x="444" y="1487"/>
                  </a:moveTo>
                  <a:lnTo>
                    <a:pt x="441" y="1484"/>
                  </a:lnTo>
                  <a:lnTo>
                    <a:pt x="438" y="1484"/>
                  </a:lnTo>
                  <a:lnTo>
                    <a:pt x="434" y="1484"/>
                  </a:lnTo>
                  <a:lnTo>
                    <a:pt x="431" y="1487"/>
                  </a:lnTo>
                  <a:lnTo>
                    <a:pt x="431" y="1544"/>
                  </a:lnTo>
                  <a:lnTo>
                    <a:pt x="434" y="1547"/>
                  </a:lnTo>
                  <a:lnTo>
                    <a:pt x="441" y="1547"/>
                  </a:lnTo>
                  <a:lnTo>
                    <a:pt x="444" y="1544"/>
                  </a:lnTo>
                  <a:lnTo>
                    <a:pt x="444" y="1487"/>
                  </a:lnTo>
                  <a:close/>
                  <a:moveTo>
                    <a:pt x="444" y="1396"/>
                  </a:moveTo>
                  <a:lnTo>
                    <a:pt x="441" y="1393"/>
                  </a:lnTo>
                  <a:lnTo>
                    <a:pt x="438" y="1393"/>
                  </a:lnTo>
                  <a:lnTo>
                    <a:pt x="434" y="1393"/>
                  </a:lnTo>
                  <a:lnTo>
                    <a:pt x="431" y="1396"/>
                  </a:lnTo>
                  <a:lnTo>
                    <a:pt x="431" y="1459"/>
                  </a:lnTo>
                  <a:lnTo>
                    <a:pt x="434" y="1462"/>
                  </a:lnTo>
                  <a:lnTo>
                    <a:pt x="441" y="1462"/>
                  </a:lnTo>
                  <a:lnTo>
                    <a:pt x="444" y="1459"/>
                  </a:lnTo>
                  <a:lnTo>
                    <a:pt x="444" y="1396"/>
                  </a:lnTo>
                  <a:close/>
                  <a:moveTo>
                    <a:pt x="444" y="1304"/>
                  </a:moveTo>
                  <a:lnTo>
                    <a:pt x="441" y="1301"/>
                  </a:lnTo>
                  <a:lnTo>
                    <a:pt x="438" y="1301"/>
                  </a:lnTo>
                  <a:lnTo>
                    <a:pt x="434" y="1301"/>
                  </a:lnTo>
                  <a:lnTo>
                    <a:pt x="431" y="1304"/>
                  </a:lnTo>
                  <a:lnTo>
                    <a:pt x="431" y="1368"/>
                  </a:lnTo>
                  <a:lnTo>
                    <a:pt x="434" y="1371"/>
                  </a:lnTo>
                  <a:lnTo>
                    <a:pt x="441" y="1371"/>
                  </a:lnTo>
                  <a:lnTo>
                    <a:pt x="444" y="1368"/>
                  </a:lnTo>
                  <a:lnTo>
                    <a:pt x="444" y="1304"/>
                  </a:lnTo>
                  <a:close/>
                  <a:moveTo>
                    <a:pt x="473" y="1487"/>
                  </a:moveTo>
                  <a:lnTo>
                    <a:pt x="470" y="1484"/>
                  </a:lnTo>
                  <a:lnTo>
                    <a:pt x="466" y="1484"/>
                  </a:lnTo>
                  <a:lnTo>
                    <a:pt x="462" y="1484"/>
                  </a:lnTo>
                  <a:lnTo>
                    <a:pt x="459" y="1487"/>
                  </a:lnTo>
                  <a:lnTo>
                    <a:pt x="459" y="1544"/>
                  </a:lnTo>
                  <a:lnTo>
                    <a:pt x="462" y="1547"/>
                  </a:lnTo>
                  <a:lnTo>
                    <a:pt x="470" y="1547"/>
                  </a:lnTo>
                  <a:lnTo>
                    <a:pt x="473" y="1544"/>
                  </a:lnTo>
                  <a:lnTo>
                    <a:pt x="473" y="1487"/>
                  </a:lnTo>
                  <a:close/>
                  <a:moveTo>
                    <a:pt x="473" y="1396"/>
                  </a:moveTo>
                  <a:lnTo>
                    <a:pt x="470" y="1393"/>
                  </a:lnTo>
                  <a:lnTo>
                    <a:pt x="466" y="1393"/>
                  </a:lnTo>
                  <a:lnTo>
                    <a:pt x="462" y="1393"/>
                  </a:lnTo>
                  <a:lnTo>
                    <a:pt x="459" y="1396"/>
                  </a:lnTo>
                  <a:lnTo>
                    <a:pt x="459" y="1459"/>
                  </a:lnTo>
                  <a:lnTo>
                    <a:pt x="462" y="1462"/>
                  </a:lnTo>
                  <a:lnTo>
                    <a:pt x="470" y="1462"/>
                  </a:lnTo>
                  <a:lnTo>
                    <a:pt x="473" y="1459"/>
                  </a:lnTo>
                  <a:lnTo>
                    <a:pt x="473" y="1396"/>
                  </a:lnTo>
                  <a:close/>
                  <a:moveTo>
                    <a:pt x="473" y="1304"/>
                  </a:moveTo>
                  <a:lnTo>
                    <a:pt x="470" y="1301"/>
                  </a:lnTo>
                  <a:lnTo>
                    <a:pt x="466" y="1301"/>
                  </a:lnTo>
                  <a:lnTo>
                    <a:pt x="462" y="1301"/>
                  </a:lnTo>
                  <a:lnTo>
                    <a:pt x="459" y="1304"/>
                  </a:lnTo>
                  <a:lnTo>
                    <a:pt x="459" y="1368"/>
                  </a:lnTo>
                  <a:lnTo>
                    <a:pt x="462" y="1371"/>
                  </a:lnTo>
                  <a:lnTo>
                    <a:pt x="470" y="1371"/>
                  </a:lnTo>
                  <a:lnTo>
                    <a:pt x="473" y="1368"/>
                  </a:lnTo>
                  <a:lnTo>
                    <a:pt x="473" y="1304"/>
                  </a:lnTo>
                  <a:close/>
                  <a:moveTo>
                    <a:pt x="501" y="1487"/>
                  </a:moveTo>
                  <a:lnTo>
                    <a:pt x="498" y="1484"/>
                  </a:lnTo>
                  <a:lnTo>
                    <a:pt x="494" y="1484"/>
                  </a:lnTo>
                  <a:lnTo>
                    <a:pt x="491" y="1484"/>
                  </a:lnTo>
                  <a:lnTo>
                    <a:pt x="488" y="1487"/>
                  </a:lnTo>
                  <a:lnTo>
                    <a:pt x="488" y="1544"/>
                  </a:lnTo>
                  <a:lnTo>
                    <a:pt x="491" y="1547"/>
                  </a:lnTo>
                  <a:lnTo>
                    <a:pt x="498" y="1547"/>
                  </a:lnTo>
                  <a:lnTo>
                    <a:pt x="501" y="1544"/>
                  </a:lnTo>
                  <a:lnTo>
                    <a:pt x="501" y="1487"/>
                  </a:lnTo>
                  <a:close/>
                  <a:moveTo>
                    <a:pt x="501" y="1396"/>
                  </a:moveTo>
                  <a:lnTo>
                    <a:pt x="498" y="1393"/>
                  </a:lnTo>
                  <a:lnTo>
                    <a:pt x="494" y="1393"/>
                  </a:lnTo>
                  <a:lnTo>
                    <a:pt x="491" y="1393"/>
                  </a:lnTo>
                  <a:lnTo>
                    <a:pt x="488" y="1396"/>
                  </a:lnTo>
                  <a:lnTo>
                    <a:pt x="488" y="1459"/>
                  </a:lnTo>
                  <a:lnTo>
                    <a:pt x="491" y="1462"/>
                  </a:lnTo>
                  <a:lnTo>
                    <a:pt x="498" y="1462"/>
                  </a:lnTo>
                  <a:lnTo>
                    <a:pt x="501" y="1459"/>
                  </a:lnTo>
                  <a:lnTo>
                    <a:pt x="501" y="1396"/>
                  </a:lnTo>
                  <a:close/>
                  <a:moveTo>
                    <a:pt x="501" y="1304"/>
                  </a:moveTo>
                  <a:lnTo>
                    <a:pt x="498" y="1301"/>
                  </a:lnTo>
                  <a:lnTo>
                    <a:pt x="494" y="1301"/>
                  </a:lnTo>
                  <a:lnTo>
                    <a:pt x="491" y="1301"/>
                  </a:lnTo>
                  <a:lnTo>
                    <a:pt x="488" y="1304"/>
                  </a:lnTo>
                  <a:lnTo>
                    <a:pt x="488" y="1368"/>
                  </a:lnTo>
                  <a:lnTo>
                    <a:pt x="491" y="1371"/>
                  </a:lnTo>
                  <a:lnTo>
                    <a:pt x="498" y="1371"/>
                  </a:lnTo>
                  <a:lnTo>
                    <a:pt x="501" y="1368"/>
                  </a:lnTo>
                  <a:lnTo>
                    <a:pt x="501" y="1304"/>
                  </a:lnTo>
                  <a:close/>
                  <a:moveTo>
                    <a:pt x="564" y="1494"/>
                  </a:moveTo>
                  <a:lnTo>
                    <a:pt x="561" y="1491"/>
                  </a:lnTo>
                  <a:lnTo>
                    <a:pt x="558" y="1491"/>
                  </a:lnTo>
                  <a:lnTo>
                    <a:pt x="554" y="1491"/>
                  </a:lnTo>
                  <a:lnTo>
                    <a:pt x="551" y="1494"/>
                  </a:lnTo>
                  <a:lnTo>
                    <a:pt x="551" y="1523"/>
                  </a:lnTo>
                  <a:lnTo>
                    <a:pt x="554" y="1526"/>
                  </a:lnTo>
                  <a:lnTo>
                    <a:pt x="561" y="1526"/>
                  </a:lnTo>
                  <a:lnTo>
                    <a:pt x="564" y="1523"/>
                  </a:lnTo>
                  <a:lnTo>
                    <a:pt x="564" y="1494"/>
                  </a:lnTo>
                  <a:close/>
                  <a:moveTo>
                    <a:pt x="564" y="1438"/>
                  </a:moveTo>
                  <a:lnTo>
                    <a:pt x="561" y="1435"/>
                  </a:lnTo>
                  <a:lnTo>
                    <a:pt x="558" y="1435"/>
                  </a:lnTo>
                  <a:lnTo>
                    <a:pt x="554" y="1435"/>
                  </a:lnTo>
                  <a:lnTo>
                    <a:pt x="551" y="1438"/>
                  </a:lnTo>
                  <a:lnTo>
                    <a:pt x="551" y="1466"/>
                  </a:lnTo>
                  <a:lnTo>
                    <a:pt x="554" y="1469"/>
                  </a:lnTo>
                  <a:lnTo>
                    <a:pt x="561" y="1469"/>
                  </a:lnTo>
                  <a:lnTo>
                    <a:pt x="564" y="1466"/>
                  </a:lnTo>
                  <a:lnTo>
                    <a:pt x="564" y="1438"/>
                  </a:lnTo>
                  <a:close/>
                  <a:moveTo>
                    <a:pt x="564" y="1382"/>
                  </a:moveTo>
                  <a:lnTo>
                    <a:pt x="561" y="1379"/>
                  </a:lnTo>
                  <a:lnTo>
                    <a:pt x="558" y="1379"/>
                  </a:lnTo>
                  <a:lnTo>
                    <a:pt x="554" y="1379"/>
                  </a:lnTo>
                  <a:lnTo>
                    <a:pt x="551" y="1382"/>
                  </a:lnTo>
                  <a:lnTo>
                    <a:pt x="551" y="1410"/>
                  </a:lnTo>
                  <a:lnTo>
                    <a:pt x="554" y="1413"/>
                  </a:lnTo>
                  <a:lnTo>
                    <a:pt x="561" y="1413"/>
                  </a:lnTo>
                  <a:lnTo>
                    <a:pt x="564" y="1410"/>
                  </a:lnTo>
                  <a:lnTo>
                    <a:pt x="564" y="1382"/>
                  </a:lnTo>
                  <a:close/>
                  <a:moveTo>
                    <a:pt x="567" y="499"/>
                  </a:moveTo>
                  <a:lnTo>
                    <a:pt x="562" y="473"/>
                  </a:lnTo>
                  <a:lnTo>
                    <a:pt x="548" y="452"/>
                  </a:lnTo>
                  <a:lnTo>
                    <a:pt x="547" y="451"/>
                  </a:lnTo>
                  <a:lnTo>
                    <a:pt x="546" y="451"/>
                  </a:lnTo>
                  <a:lnTo>
                    <a:pt x="546" y="499"/>
                  </a:lnTo>
                  <a:lnTo>
                    <a:pt x="543" y="518"/>
                  </a:lnTo>
                  <a:lnTo>
                    <a:pt x="533" y="533"/>
                  </a:lnTo>
                  <a:lnTo>
                    <a:pt x="518" y="543"/>
                  </a:lnTo>
                  <a:lnTo>
                    <a:pt x="499" y="546"/>
                  </a:lnTo>
                  <a:lnTo>
                    <a:pt x="481" y="543"/>
                  </a:lnTo>
                  <a:lnTo>
                    <a:pt x="466" y="533"/>
                  </a:lnTo>
                  <a:lnTo>
                    <a:pt x="456" y="518"/>
                  </a:lnTo>
                  <a:lnTo>
                    <a:pt x="452" y="499"/>
                  </a:lnTo>
                  <a:lnTo>
                    <a:pt x="452" y="487"/>
                  </a:lnTo>
                  <a:lnTo>
                    <a:pt x="457" y="476"/>
                  </a:lnTo>
                  <a:lnTo>
                    <a:pt x="465" y="467"/>
                  </a:lnTo>
                  <a:lnTo>
                    <a:pt x="466" y="467"/>
                  </a:lnTo>
                  <a:lnTo>
                    <a:pt x="467" y="466"/>
                  </a:lnTo>
                  <a:lnTo>
                    <a:pt x="467" y="465"/>
                  </a:lnTo>
                  <a:lnTo>
                    <a:pt x="476" y="457"/>
                  </a:lnTo>
                  <a:lnTo>
                    <a:pt x="487" y="452"/>
                  </a:lnTo>
                  <a:lnTo>
                    <a:pt x="499" y="452"/>
                  </a:lnTo>
                  <a:lnTo>
                    <a:pt x="518" y="456"/>
                  </a:lnTo>
                  <a:lnTo>
                    <a:pt x="533" y="466"/>
                  </a:lnTo>
                  <a:lnTo>
                    <a:pt x="543" y="481"/>
                  </a:lnTo>
                  <a:lnTo>
                    <a:pt x="546" y="499"/>
                  </a:lnTo>
                  <a:lnTo>
                    <a:pt x="546" y="451"/>
                  </a:lnTo>
                  <a:lnTo>
                    <a:pt x="537" y="444"/>
                  </a:lnTo>
                  <a:lnTo>
                    <a:pt x="526" y="437"/>
                  </a:lnTo>
                  <a:lnTo>
                    <a:pt x="499" y="431"/>
                  </a:lnTo>
                  <a:lnTo>
                    <a:pt x="488" y="432"/>
                  </a:lnTo>
                  <a:lnTo>
                    <a:pt x="478" y="435"/>
                  </a:lnTo>
                  <a:lnTo>
                    <a:pt x="468" y="439"/>
                  </a:lnTo>
                  <a:lnTo>
                    <a:pt x="459" y="444"/>
                  </a:lnTo>
                  <a:lnTo>
                    <a:pt x="443" y="428"/>
                  </a:lnTo>
                  <a:lnTo>
                    <a:pt x="438" y="433"/>
                  </a:lnTo>
                  <a:lnTo>
                    <a:pt x="433" y="438"/>
                  </a:lnTo>
                  <a:lnTo>
                    <a:pt x="428" y="443"/>
                  </a:lnTo>
                  <a:lnTo>
                    <a:pt x="444" y="459"/>
                  </a:lnTo>
                  <a:lnTo>
                    <a:pt x="439" y="468"/>
                  </a:lnTo>
                  <a:lnTo>
                    <a:pt x="435" y="478"/>
                  </a:lnTo>
                  <a:lnTo>
                    <a:pt x="432" y="488"/>
                  </a:lnTo>
                  <a:lnTo>
                    <a:pt x="431" y="499"/>
                  </a:lnTo>
                  <a:lnTo>
                    <a:pt x="437" y="526"/>
                  </a:lnTo>
                  <a:lnTo>
                    <a:pt x="451" y="547"/>
                  </a:lnTo>
                  <a:lnTo>
                    <a:pt x="473" y="562"/>
                  </a:lnTo>
                  <a:lnTo>
                    <a:pt x="499" y="567"/>
                  </a:lnTo>
                  <a:lnTo>
                    <a:pt x="526" y="562"/>
                  </a:lnTo>
                  <a:lnTo>
                    <a:pt x="547" y="547"/>
                  </a:lnTo>
                  <a:lnTo>
                    <a:pt x="548" y="546"/>
                  </a:lnTo>
                  <a:lnTo>
                    <a:pt x="562" y="526"/>
                  </a:lnTo>
                  <a:lnTo>
                    <a:pt x="567" y="499"/>
                  </a:lnTo>
                  <a:close/>
                  <a:moveTo>
                    <a:pt x="567" y="141"/>
                  </a:moveTo>
                  <a:lnTo>
                    <a:pt x="562" y="115"/>
                  </a:lnTo>
                  <a:lnTo>
                    <a:pt x="548" y="94"/>
                  </a:lnTo>
                  <a:lnTo>
                    <a:pt x="547" y="93"/>
                  </a:lnTo>
                  <a:lnTo>
                    <a:pt x="546" y="93"/>
                  </a:lnTo>
                  <a:lnTo>
                    <a:pt x="546" y="141"/>
                  </a:lnTo>
                  <a:lnTo>
                    <a:pt x="543" y="160"/>
                  </a:lnTo>
                  <a:lnTo>
                    <a:pt x="533" y="175"/>
                  </a:lnTo>
                  <a:lnTo>
                    <a:pt x="518" y="185"/>
                  </a:lnTo>
                  <a:lnTo>
                    <a:pt x="499" y="189"/>
                  </a:lnTo>
                  <a:lnTo>
                    <a:pt x="487" y="189"/>
                  </a:lnTo>
                  <a:lnTo>
                    <a:pt x="476" y="184"/>
                  </a:lnTo>
                  <a:lnTo>
                    <a:pt x="467" y="176"/>
                  </a:lnTo>
                  <a:lnTo>
                    <a:pt x="467" y="175"/>
                  </a:lnTo>
                  <a:lnTo>
                    <a:pt x="466" y="174"/>
                  </a:lnTo>
                  <a:lnTo>
                    <a:pt x="465" y="173"/>
                  </a:lnTo>
                  <a:lnTo>
                    <a:pt x="457" y="165"/>
                  </a:lnTo>
                  <a:lnTo>
                    <a:pt x="452" y="154"/>
                  </a:lnTo>
                  <a:lnTo>
                    <a:pt x="452" y="141"/>
                  </a:lnTo>
                  <a:lnTo>
                    <a:pt x="456" y="123"/>
                  </a:lnTo>
                  <a:lnTo>
                    <a:pt x="466" y="108"/>
                  </a:lnTo>
                  <a:lnTo>
                    <a:pt x="481" y="98"/>
                  </a:lnTo>
                  <a:lnTo>
                    <a:pt x="499" y="94"/>
                  </a:lnTo>
                  <a:lnTo>
                    <a:pt x="518" y="98"/>
                  </a:lnTo>
                  <a:lnTo>
                    <a:pt x="533" y="108"/>
                  </a:lnTo>
                  <a:lnTo>
                    <a:pt x="543" y="123"/>
                  </a:lnTo>
                  <a:lnTo>
                    <a:pt x="546" y="141"/>
                  </a:lnTo>
                  <a:lnTo>
                    <a:pt x="546" y="93"/>
                  </a:lnTo>
                  <a:lnTo>
                    <a:pt x="526" y="79"/>
                  </a:lnTo>
                  <a:lnTo>
                    <a:pt x="499" y="73"/>
                  </a:lnTo>
                  <a:lnTo>
                    <a:pt x="473" y="79"/>
                  </a:lnTo>
                  <a:lnTo>
                    <a:pt x="451" y="93"/>
                  </a:lnTo>
                  <a:lnTo>
                    <a:pt x="437" y="115"/>
                  </a:lnTo>
                  <a:lnTo>
                    <a:pt x="431" y="141"/>
                  </a:lnTo>
                  <a:lnTo>
                    <a:pt x="432" y="152"/>
                  </a:lnTo>
                  <a:lnTo>
                    <a:pt x="435" y="163"/>
                  </a:lnTo>
                  <a:lnTo>
                    <a:pt x="439" y="173"/>
                  </a:lnTo>
                  <a:lnTo>
                    <a:pt x="444" y="182"/>
                  </a:lnTo>
                  <a:lnTo>
                    <a:pt x="428" y="198"/>
                  </a:lnTo>
                  <a:lnTo>
                    <a:pt x="433" y="203"/>
                  </a:lnTo>
                  <a:lnTo>
                    <a:pt x="438" y="208"/>
                  </a:lnTo>
                  <a:lnTo>
                    <a:pt x="443" y="213"/>
                  </a:lnTo>
                  <a:lnTo>
                    <a:pt x="459" y="196"/>
                  </a:lnTo>
                  <a:lnTo>
                    <a:pt x="468" y="202"/>
                  </a:lnTo>
                  <a:lnTo>
                    <a:pt x="478" y="206"/>
                  </a:lnTo>
                  <a:lnTo>
                    <a:pt x="488" y="209"/>
                  </a:lnTo>
                  <a:lnTo>
                    <a:pt x="499" y="210"/>
                  </a:lnTo>
                  <a:lnTo>
                    <a:pt x="526" y="204"/>
                  </a:lnTo>
                  <a:lnTo>
                    <a:pt x="537" y="196"/>
                  </a:lnTo>
                  <a:lnTo>
                    <a:pt x="547" y="190"/>
                  </a:lnTo>
                  <a:lnTo>
                    <a:pt x="548" y="189"/>
                  </a:lnTo>
                  <a:lnTo>
                    <a:pt x="562" y="168"/>
                  </a:lnTo>
                  <a:lnTo>
                    <a:pt x="567" y="141"/>
                  </a:lnTo>
                  <a:close/>
                  <a:moveTo>
                    <a:pt x="592" y="1494"/>
                  </a:moveTo>
                  <a:lnTo>
                    <a:pt x="590" y="1491"/>
                  </a:lnTo>
                  <a:lnTo>
                    <a:pt x="586" y="1491"/>
                  </a:lnTo>
                  <a:lnTo>
                    <a:pt x="582" y="1491"/>
                  </a:lnTo>
                  <a:lnTo>
                    <a:pt x="579" y="1494"/>
                  </a:lnTo>
                  <a:lnTo>
                    <a:pt x="579" y="1523"/>
                  </a:lnTo>
                  <a:lnTo>
                    <a:pt x="582" y="1526"/>
                  </a:lnTo>
                  <a:lnTo>
                    <a:pt x="590" y="1526"/>
                  </a:lnTo>
                  <a:lnTo>
                    <a:pt x="592" y="1523"/>
                  </a:lnTo>
                  <a:lnTo>
                    <a:pt x="592" y="1494"/>
                  </a:lnTo>
                  <a:close/>
                  <a:moveTo>
                    <a:pt x="592" y="1438"/>
                  </a:moveTo>
                  <a:lnTo>
                    <a:pt x="590" y="1435"/>
                  </a:lnTo>
                  <a:lnTo>
                    <a:pt x="586" y="1435"/>
                  </a:lnTo>
                  <a:lnTo>
                    <a:pt x="582" y="1435"/>
                  </a:lnTo>
                  <a:lnTo>
                    <a:pt x="579" y="1438"/>
                  </a:lnTo>
                  <a:lnTo>
                    <a:pt x="579" y="1466"/>
                  </a:lnTo>
                  <a:lnTo>
                    <a:pt x="582" y="1469"/>
                  </a:lnTo>
                  <a:lnTo>
                    <a:pt x="590" y="1469"/>
                  </a:lnTo>
                  <a:lnTo>
                    <a:pt x="592" y="1466"/>
                  </a:lnTo>
                  <a:lnTo>
                    <a:pt x="592" y="1438"/>
                  </a:lnTo>
                  <a:close/>
                  <a:moveTo>
                    <a:pt x="592" y="1382"/>
                  </a:moveTo>
                  <a:lnTo>
                    <a:pt x="590" y="1379"/>
                  </a:lnTo>
                  <a:lnTo>
                    <a:pt x="586" y="1379"/>
                  </a:lnTo>
                  <a:lnTo>
                    <a:pt x="582" y="1379"/>
                  </a:lnTo>
                  <a:lnTo>
                    <a:pt x="579" y="1382"/>
                  </a:lnTo>
                  <a:lnTo>
                    <a:pt x="579" y="1410"/>
                  </a:lnTo>
                  <a:lnTo>
                    <a:pt x="582" y="1413"/>
                  </a:lnTo>
                  <a:lnTo>
                    <a:pt x="590" y="1413"/>
                  </a:lnTo>
                  <a:lnTo>
                    <a:pt x="592" y="1410"/>
                  </a:lnTo>
                  <a:lnTo>
                    <a:pt x="592" y="1382"/>
                  </a:lnTo>
                  <a:close/>
                  <a:moveTo>
                    <a:pt x="621" y="1494"/>
                  </a:moveTo>
                  <a:lnTo>
                    <a:pt x="618" y="1491"/>
                  </a:lnTo>
                  <a:lnTo>
                    <a:pt x="614" y="1491"/>
                  </a:lnTo>
                  <a:lnTo>
                    <a:pt x="610" y="1491"/>
                  </a:lnTo>
                  <a:lnTo>
                    <a:pt x="607" y="1494"/>
                  </a:lnTo>
                  <a:lnTo>
                    <a:pt x="607" y="1523"/>
                  </a:lnTo>
                  <a:lnTo>
                    <a:pt x="610" y="1526"/>
                  </a:lnTo>
                  <a:lnTo>
                    <a:pt x="618" y="1526"/>
                  </a:lnTo>
                  <a:lnTo>
                    <a:pt x="621" y="1523"/>
                  </a:lnTo>
                  <a:lnTo>
                    <a:pt x="621" y="1494"/>
                  </a:lnTo>
                  <a:close/>
                  <a:moveTo>
                    <a:pt x="621" y="1438"/>
                  </a:moveTo>
                  <a:lnTo>
                    <a:pt x="618" y="1435"/>
                  </a:lnTo>
                  <a:lnTo>
                    <a:pt x="614" y="1435"/>
                  </a:lnTo>
                  <a:lnTo>
                    <a:pt x="610" y="1435"/>
                  </a:lnTo>
                  <a:lnTo>
                    <a:pt x="607" y="1438"/>
                  </a:lnTo>
                  <a:lnTo>
                    <a:pt x="607" y="1466"/>
                  </a:lnTo>
                  <a:lnTo>
                    <a:pt x="610" y="1469"/>
                  </a:lnTo>
                  <a:lnTo>
                    <a:pt x="618" y="1469"/>
                  </a:lnTo>
                  <a:lnTo>
                    <a:pt x="621" y="1466"/>
                  </a:lnTo>
                  <a:lnTo>
                    <a:pt x="621" y="1438"/>
                  </a:lnTo>
                  <a:close/>
                  <a:moveTo>
                    <a:pt x="621" y="1382"/>
                  </a:moveTo>
                  <a:lnTo>
                    <a:pt x="618" y="1379"/>
                  </a:lnTo>
                  <a:lnTo>
                    <a:pt x="614" y="1379"/>
                  </a:lnTo>
                  <a:lnTo>
                    <a:pt x="610" y="1379"/>
                  </a:lnTo>
                  <a:lnTo>
                    <a:pt x="607" y="1382"/>
                  </a:lnTo>
                  <a:lnTo>
                    <a:pt x="607" y="1410"/>
                  </a:lnTo>
                  <a:lnTo>
                    <a:pt x="610" y="1413"/>
                  </a:lnTo>
                  <a:lnTo>
                    <a:pt x="618" y="1413"/>
                  </a:lnTo>
                  <a:lnTo>
                    <a:pt x="621" y="1410"/>
                  </a:lnTo>
                  <a:lnTo>
                    <a:pt x="621" y="1382"/>
                  </a:lnTo>
                  <a:close/>
                  <a:moveTo>
                    <a:pt x="641" y="320"/>
                  </a:moveTo>
                  <a:lnTo>
                    <a:pt x="636" y="294"/>
                  </a:lnTo>
                  <a:lnTo>
                    <a:pt x="622" y="273"/>
                  </a:lnTo>
                  <a:lnTo>
                    <a:pt x="622" y="272"/>
                  </a:lnTo>
                  <a:lnTo>
                    <a:pt x="620" y="272"/>
                  </a:lnTo>
                  <a:lnTo>
                    <a:pt x="620" y="320"/>
                  </a:lnTo>
                  <a:lnTo>
                    <a:pt x="620" y="321"/>
                  </a:lnTo>
                  <a:lnTo>
                    <a:pt x="617" y="339"/>
                  </a:lnTo>
                  <a:lnTo>
                    <a:pt x="607" y="354"/>
                  </a:lnTo>
                  <a:lnTo>
                    <a:pt x="592" y="364"/>
                  </a:lnTo>
                  <a:lnTo>
                    <a:pt x="573" y="367"/>
                  </a:lnTo>
                  <a:lnTo>
                    <a:pt x="556" y="364"/>
                  </a:lnTo>
                  <a:lnTo>
                    <a:pt x="541" y="354"/>
                  </a:lnTo>
                  <a:lnTo>
                    <a:pt x="531" y="340"/>
                  </a:lnTo>
                  <a:lnTo>
                    <a:pt x="526" y="322"/>
                  </a:lnTo>
                  <a:lnTo>
                    <a:pt x="526" y="318"/>
                  </a:lnTo>
                  <a:lnTo>
                    <a:pt x="531" y="301"/>
                  </a:lnTo>
                  <a:lnTo>
                    <a:pt x="541" y="287"/>
                  </a:lnTo>
                  <a:lnTo>
                    <a:pt x="556" y="277"/>
                  </a:lnTo>
                  <a:lnTo>
                    <a:pt x="573" y="273"/>
                  </a:lnTo>
                  <a:lnTo>
                    <a:pt x="592" y="277"/>
                  </a:lnTo>
                  <a:lnTo>
                    <a:pt x="607" y="287"/>
                  </a:lnTo>
                  <a:lnTo>
                    <a:pt x="617" y="302"/>
                  </a:lnTo>
                  <a:lnTo>
                    <a:pt x="620" y="320"/>
                  </a:lnTo>
                  <a:lnTo>
                    <a:pt x="620" y="272"/>
                  </a:lnTo>
                  <a:lnTo>
                    <a:pt x="600" y="258"/>
                  </a:lnTo>
                  <a:lnTo>
                    <a:pt x="573" y="252"/>
                  </a:lnTo>
                  <a:lnTo>
                    <a:pt x="549" y="257"/>
                  </a:lnTo>
                  <a:lnTo>
                    <a:pt x="529" y="269"/>
                  </a:lnTo>
                  <a:lnTo>
                    <a:pt x="514" y="287"/>
                  </a:lnTo>
                  <a:lnTo>
                    <a:pt x="506" y="310"/>
                  </a:lnTo>
                  <a:lnTo>
                    <a:pt x="483" y="310"/>
                  </a:lnTo>
                  <a:lnTo>
                    <a:pt x="483" y="313"/>
                  </a:lnTo>
                  <a:lnTo>
                    <a:pt x="483" y="327"/>
                  </a:lnTo>
                  <a:lnTo>
                    <a:pt x="483" y="331"/>
                  </a:lnTo>
                  <a:lnTo>
                    <a:pt x="506" y="331"/>
                  </a:lnTo>
                  <a:lnTo>
                    <a:pt x="514" y="354"/>
                  </a:lnTo>
                  <a:lnTo>
                    <a:pt x="529" y="372"/>
                  </a:lnTo>
                  <a:lnTo>
                    <a:pt x="549" y="384"/>
                  </a:lnTo>
                  <a:lnTo>
                    <a:pt x="573" y="388"/>
                  </a:lnTo>
                  <a:lnTo>
                    <a:pt x="600" y="383"/>
                  </a:lnTo>
                  <a:lnTo>
                    <a:pt x="622" y="368"/>
                  </a:lnTo>
                  <a:lnTo>
                    <a:pt x="622" y="367"/>
                  </a:lnTo>
                  <a:lnTo>
                    <a:pt x="636" y="347"/>
                  </a:lnTo>
                  <a:lnTo>
                    <a:pt x="641" y="321"/>
                  </a:lnTo>
                  <a:lnTo>
                    <a:pt x="641" y="320"/>
                  </a:lnTo>
                  <a:close/>
                  <a:moveTo>
                    <a:pt x="649" y="1434"/>
                  </a:moveTo>
                  <a:lnTo>
                    <a:pt x="646" y="1431"/>
                  </a:lnTo>
                  <a:lnTo>
                    <a:pt x="642" y="1431"/>
                  </a:lnTo>
                  <a:lnTo>
                    <a:pt x="639" y="1431"/>
                  </a:lnTo>
                  <a:lnTo>
                    <a:pt x="636" y="1434"/>
                  </a:lnTo>
                  <a:lnTo>
                    <a:pt x="636" y="1544"/>
                  </a:lnTo>
                  <a:lnTo>
                    <a:pt x="639" y="1547"/>
                  </a:lnTo>
                  <a:lnTo>
                    <a:pt x="646" y="1547"/>
                  </a:lnTo>
                  <a:lnTo>
                    <a:pt x="649" y="1544"/>
                  </a:lnTo>
                  <a:lnTo>
                    <a:pt x="649" y="1434"/>
                  </a:lnTo>
                  <a:close/>
                  <a:moveTo>
                    <a:pt x="691" y="1233"/>
                  </a:moveTo>
                  <a:lnTo>
                    <a:pt x="682" y="1223"/>
                  </a:lnTo>
                  <a:lnTo>
                    <a:pt x="678" y="1223"/>
                  </a:lnTo>
                  <a:lnTo>
                    <a:pt x="678" y="1240"/>
                  </a:lnTo>
                  <a:lnTo>
                    <a:pt x="678" y="1248"/>
                  </a:lnTo>
                  <a:lnTo>
                    <a:pt x="675" y="1252"/>
                  </a:lnTo>
                  <a:lnTo>
                    <a:pt x="666" y="1252"/>
                  </a:lnTo>
                  <a:lnTo>
                    <a:pt x="663" y="1248"/>
                  </a:lnTo>
                  <a:lnTo>
                    <a:pt x="663" y="1240"/>
                  </a:lnTo>
                  <a:lnTo>
                    <a:pt x="666" y="1237"/>
                  </a:lnTo>
                  <a:lnTo>
                    <a:pt x="675" y="1237"/>
                  </a:lnTo>
                  <a:lnTo>
                    <a:pt x="678" y="1240"/>
                  </a:lnTo>
                  <a:lnTo>
                    <a:pt x="678" y="1223"/>
                  </a:lnTo>
                  <a:lnTo>
                    <a:pt x="659" y="1223"/>
                  </a:lnTo>
                  <a:lnTo>
                    <a:pt x="650" y="1233"/>
                  </a:lnTo>
                  <a:lnTo>
                    <a:pt x="650" y="1253"/>
                  </a:lnTo>
                  <a:lnTo>
                    <a:pt x="656" y="1261"/>
                  </a:lnTo>
                  <a:lnTo>
                    <a:pt x="664" y="1264"/>
                  </a:lnTo>
                  <a:lnTo>
                    <a:pt x="664" y="1301"/>
                  </a:lnTo>
                  <a:lnTo>
                    <a:pt x="614" y="1301"/>
                  </a:lnTo>
                  <a:lnTo>
                    <a:pt x="614" y="1208"/>
                  </a:lnTo>
                  <a:lnTo>
                    <a:pt x="614" y="1195"/>
                  </a:lnTo>
                  <a:lnTo>
                    <a:pt x="614" y="1131"/>
                  </a:lnTo>
                  <a:lnTo>
                    <a:pt x="637" y="1131"/>
                  </a:lnTo>
                  <a:lnTo>
                    <a:pt x="640" y="1139"/>
                  </a:lnTo>
                  <a:lnTo>
                    <a:pt x="647" y="1145"/>
                  </a:lnTo>
                  <a:lnTo>
                    <a:pt x="668" y="1145"/>
                  </a:lnTo>
                  <a:lnTo>
                    <a:pt x="677" y="1136"/>
                  </a:lnTo>
                  <a:lnTo>
                    <a:pt x="677" y="1132"/>
                  </a:lnTo>
                  <a:lnTo>
                    <a:pt x="677" y="1117"/>
                  </a:lnTo>
                  <a:lnTo>
                    <a:pt x="677" y="1113"/>
                  </a:lnTo>
                  <a:lnTo>
                    <a:pt x="668" y="1104"/>
                  </a:lnTo>
                  <a:lnTo>
                    <a:pt x="664" y="1104"/>
                  </a:lnTo>
                  <a:lnTo>
                    <a:pt x="664" y="1120"/>
                  </a:lnTo>
                  <a:lnTo>
                    <a:pt x="664" y="1128"/>
                  </a:lnTo>
                  <a:lnTo>
                    <a:pt x="661" y="1132"/>
                  </a:lnTo>
                  <a:lnTo>
                    <a:pt x="652" y="1132"/>
                  </a:lnTo>
                  <a:lnTo>
                    <a:pt x="651" y="1131"/>
                  </a:lnTo>
                  <a:lnTo>
                    <a:pt x="649" y="1128"/>
                  </a:lnTo>
                  <a:lnTo>
                    <a:pt x="649" y="1120"/>
                  </a:lnTo>
                  <a:lnTo>
                    <a:pt x="652" y="1117"/>
                  </a:lnTo>
                  <a:lnTo>
                    <a:pt x="661" y="1117"/>
                  </a:lnTo>
                  <a:lnTo>
                    <a:pt x="664" y="1120"/>
                  </a:lnTo>
                  <a:lnTo>
                    <a:pt x="664" y="1104"/>
                  </a:lnTo>
                  <a:lnTo>
                    <a:pt x="647" y="1104"/>
                  </a:lnTo>
                  <a:lnTo>
                    <a:pt x="640" y="1109"/>
                  </a:lnTo>
                  <a:lnTo>
                    <a:pt x="637" y="1118"/>
                  </a:lnTo>
                  <a:lnTo>
                    <a:pt x="603" y="1118"/>
                  </a:lnTo>
                  <a:lnTo>
                    <a:pt x="600" y="1121"/>
                  </a:lnTo>
                  <a:lnTo>
                    <a:pt x="600" y="1195"/>
                  </a:lnTo>
                  <a:lnTo>
                    <a:pt x="563" y="1195"/>
                  </a:lnTo>
                  <a:lnTo>
                    <a:pt x="563" y="1194"/>
                  </a:lnTo>
                  <a:lnTo>
                    <a:pt x="560" y="1187"/>
                  </a:lnTo>
                  <a:lnTo>
                    <a:pt x="553" y="1181"/>
                  </a:lnTo>
                  <a:lnTo>
                    <a:pt x="551" y="1181"/>
                  </a:lnTo>
                  <a:lnTo>
                    <a:pt x="551" y="1198"/>
                  </a:lnTo>
                  <a:lnTo>
                    <a:pt x="551" y="1206"/>
                  </a:lnTo>
                  <a:lnTo>
                    <a:pt x="548" y="1209"/>
                  </a:lnTo>
                  <a:lnTo>
                    <a:pt x="539" y="1209"/>
                  </a:lnTo>
                  <a:lnTo>
                    <a:pt x="536" y="1206"/>
                  </a:lnTo>
                  <a:lnTo>
                    <a:pt x="536" y="1198"/>
                  </a:lnTo>
                  <a:lnTo>
                    <a:pt x="539" y="1194"/>
                  </a:lnTo>
                  <a:lnTo>
                    <a:pt x="548" y="1194"/>
                  </a:lnTo>
                  <a:lnTo>
                    <a:pt x="551" y="1198"/>
                  </a:lnTo>
                  <a:lnTo>
                    <a:pt x="551" y="1181"/>
                  </a:lnTo>
                  <a:lnTo>
                    <a:pt x="532" y="1181"/>
                  </a:lnTo>
                  <a:lnTo>
                    <a:pt x="523" y="1190"/>
                  </a:lnTo>
                  <a:lnTo>
                    <a:pt x="523" y="1213"/>
                  </a:lnTo>
                  <a:lnTo>
                    <a:pt x="532" y="1223"/>
                  </a:lnTo>
                  <a:lnTo>
                    <a:pt x="553" y="1223"/>
                  </a:lnTo>
                  <a:lnTo>
                    <a:pt x="560" y="1217"/>
                  </a:lnTo>
                  <a:lnTo>
                    <a:pt x="563" y="1209"/>
                  </a:lnTo>
                  <a:lnTo>
                    <a:pt x="563" y="1208"/>
                  </a:lnTo>
                  <a:lnTo>
                    <a:pt x="600" y="1208"/>
                  </a:lnTo>
                  <a:lnTo>
                    <a:pt x="600" y="1301"/>
                  </a:lnTo>
                  <a:lnTo>
                    <a:pt x="554" y="1301"/>
                  </a:lnTo>
                  <a:lnTo>
                    <a:pt x="551" y="1304"/>
                  </a:lnTo>
                  <a:lnTo>
                    <a:pt x="551" y="1350"/>
                  </a:lnTo>
                  <a:lnTo>
                    <a:pt x="529" y="1350"/>
                  </a:lnTo>
                  <a:lnTo>
                    <a:pt x="529" y="1286"/>
                  </a:lnTo>
                  <a:lnTo>
                    <a:pt x="529" y="1276"/>
                  </a:lnTo>
                  <a:lnTo>
                    <a:pt x="526" y="1273"/>
                  </a:lnTo>
                  <a:lnTo>
                    <a:pt x="501" y="1273"/>
                  </a:lnTo>
                  <a:lnTo>
                    <a:pt x="501" y="1212"/>
                  </a:lnTo>
                  <a:lnTo>
                    <a:pt x="498" y="1209"/>
                  </a:lnTo>
                  <a:lnTo>
                    <a:pt x="491" y="1209"/>
                  </a:lnTo>
                  <a:lnTo>
                    <a:pt x="488" y="1212"/>
                  </a:lnTo>
                  <a:lnTo>
                    <a:pt x="488" y="1273"/>
                  </a:lnTo>
                  <a:lnTo>
                    <a:pt x="473" y="1273"/>
                  </a:lnTo>
                  <a:lnTo>
                    <a:pt x="473" y="1177"/>
                  </a:lnTo>
                  <a:lnTo>
                    <a:pt x="470" y="1174"/>
                  </a:lnTo>
                  <a:lnTo>
                    <a:pt x="462" y="1174"/>
                  </a:lnTo>
                  <a:lnTo>
                    <a:pt x="459" y="1177"/>
                  </a:lnTo>
                  <a:lnTo>
                    <a:pt x="459" y="1273"/>
                  </a:lnTo>
                  <a:lnTo>
                    <a:pt x="444" y="1273"/>
                  </a:lnTo>
                  <a:lnTo>
                    <a:pt x="444" y="1212"/>
                  </a:lnTo>
                  <a:lnTo>
                    <a:pt x="441" y="1209"/>
                  </a:lnTo>
                  <a:lnTo>
                    <a:pt x="434" y="1209"/>
                  </a:lnTo>
                  <a:lnTo>
                    <a:pt x="431" y="1212"/>
                  </a:lnTo>
                  <a:lnTo>
                    <a:pt x="431" y="1273"/>
                  </a:lnTo>
                  <a:lnTo>
                    <a:pt x="406" y="1273"/>
                  </a:lnTo>
                  <a:lnTo>
                    <a:pt x="403" y="1276"/>
                  </a:lnTo>
                  <a:lnTo>
                    <a:pt x="403" y="1301"/>
                  </a:lnTo>
                  <a:lnTo>
                    <a:pt x="353" y="1301"/>
                  </a:lnTo>
                  <a:lnTo>
                    <a:pt x="353" y="1244"/>
                  </a:lnTo>
                  <a:lnTo>
                    <a:pt x="353" y="1231"/>
                  </a:lnTo>
                  <a:lnTo>
                    <a:pt x="353" y="1201"/>
                  </a:lnTo>
                  <a:lnTo>
                    <a:pt x="399" y="1201"/>
                  </a:lnTo>
                  <a:lnTo>
                    <a:pt x="402" y="1198"/>
                  </a:lnTo>
                  <a:lnTo>
                    <a:pt x="402" y="1188"/>
                  </a:lnTo>
                  <a:lnTo>
                    <a:pt x="402" y="1159"/>
                  </a:lnTo>
                  <a:lnTo>
                    <a:pt x="475" y="1159"/>
                  </a:lnTo>
                  <a:lnTo>
                    <a:pt x="477" y="1167"/>
                  </a:lnTo>
                  <a:lnTo>
                    <a:pt x="485" y="1173"/>
                  </a:lnTo>
                  <a:lnTo>
                    <a:pt x="506" y="1173"/>
                  </a:lnTo>
                  <a:lnTo>
                    <a:pt x="515" y="1164"/>
                  </a:lnTo>
                  <a:lnTo>
                    <a:pt x="515" y="1160"/>
                  </a:lnTo>
                  <a:lnTo>
                    <a:pt x="515" y="1145"/>
                  </a:lnTo>
                  <a:lnTo>
                    <a:pt x="515" y="1141"/>
                  </a:lnTo>
                  <a:lnTo>
                    <a:pt x="506" y="1132"/>
                  </a:lnTo>
                  <a:lnTo>
                    <a:pt x="502" y="1132"/>
                  </a:lnTo>
                  <a:lnTo>
                    <a:pt x="502" y="1148"/>
                  </a:lnTo>
                  <a:lnTo>
                    <a:pt x="502" y="1157"/>
                  </a:lnTo>
                  <a:lnTo>
                    <a:pt x="498" y="1160"/>
                  </a:lnTo>
                  <a:lnTo>
                    <a:pt x="490" y="1160"/>
                  </a:lnTo>
                  <a:lnTo>
                    <a:pt x="489" y="1159"/>
                  </a:lnTo>
                  <a:lnTo>
                    <a:pt x="487" y="1157"/>
                  </a:lnTo>
                  <a:lnTo>
                    <a:pt x="487" y="1148"/>
                  </a:lnTo>
                  <a:lnTo>
                    <a:pt x="489" y="1146"/>
                  </a:lnTo>
                  <a:lnTo>
                    <a:pt x="490" y="1145"/>
                  </a:lnTo>
                  <a:lnTo>
                    <a:pt x="498" y="1145"/>
                  </a:lnTo>
                  <a:lnTo>
                    <a:pt x="502" y="1148"/>
                  </a:lnTo>
                  <a:lnTo>
                    <a:pt x="502" y="1132"/>
                  </a:lnTo>
                  <a:lnTo>
                    <a:pt x="485" y="1132"/>
                  </a:lnTo>
                  <a:lnTo>
                    <a:pt x="477" y="1138"/>
                  </a:lnTo>
                  <a:lnTo>
                    <a:pt x="475" y="1146"/>
                  </a:lnTo>
                  <a:lnTo>
                    <a:pt x="402" y="1146"/>
                  </a:lnTo>
                  <a:lnTo>
                    <a:pt x="402" y="1137"/>
                  </a:lnTo>
                  <a:lnTo>
                    <a:pt x="410" y="1134"/>
                  </a:lnTo>
                  <a:lnTo>
                    <a:pt x="416" y="1126"/>
                  </a:lnTo>
                  <a:lnTo>
                    <a:pt x="416" y="1125"/>
                  </a:lnTo>
                  <a:lnTo>
                    <a:pt x="416" y="1110"/>
                  </a:lnTo>
                  <a:lnTo>
                    <a:pt x="416" y="1106"/>
                  </a:lnTo>
                  <a:lnTo>
                    <a:pt x="407" y="1096"/>
                  </a:lnTo>
                  <a:lnTo>
                    <a:pt x="403" y="1096"/>
                  </a:lnTo>
                  <a:lnTo>
                    <a:pt x="403" y="1113"/>
                  </a:lnTo>
                  <a:lnTo>
                    <a:pt x="403" y="1121"/>
                  </a:lnTo>
                  <a:lnTo>
                    <a:pt x="400" y="1125"/>
                  </a:lnTo>
                  <a:lnTo>
                    <a:pt x="391" y="1125"/>
                  </a:lnTo>
                  <a:lnTo>
                    <a:pt x="388" y="1121"/>
                  </a:lnTo>
                  <a:lnTo>
                    <a:pt x="388" y="1113"/>
                  </a:lnTo>
                  <a:lnTo>
                    <a:pt x="391" y="1110"/>
                  </a:lnTo>
                  <a:lnTo>
                    <a:pt x="400" y="1110"/>
                  </a:lnTo>
                  <a:lnTo>
                    <a:pt x="403" y="1113"/>
                  </a:lnTo>
                  <a:lnTo>
                    <a:pt x="403" y="1096"/>
                  </a:lnTo>
                  <a:lnTo>
                    <a:pt x="384" y="1096"/>
                  </a:lnTo>
                  <a:lnTo>
                    <a:pt x="375" y="1106"/>
                  </a:lnTo>
                  <a:lnTo>
                    <a:pt x="375" y="1126"/>
                  </a:lnTo>
                  <a:lnTo>
                    <a:pt x="381" y="1134"/>
                  </a:lnTo>
                  <a:lnTo>
                    <a:pt x="389" y="1137"/>
                  </a:lnTo>
                  <a:lnTo>
                    <a:pt x="389" y="1188"/>
                  </a:lnTo>
                  <a:lnTo>
                    <a:pt x="353" y="1188"/>
                  </a:lnTo>
                  <a:lnTo>
                    <a:pt x="353" y="1152"/>
                  </a:lnTo>
                  <a:lnTo>
                    <a:pt x="353" y="1142"/>
                  </a:lnTo>
                  <a:lnTo>
                    <a:pt x="350" y="1139"/>
                  </a:lnTo>
                  <a:lnTo>
                    <a:pt x="281" y="1139"/>
                  </a:lnTo>
                  <a:lnTo>
                    <a:pt x="281" y="1138"/>
                  </a:lnTo>
                  <a:lnTo>
                    <a:pt x="278" y="1131"/>
                  </a:lnTo>
                  <a:lnTo>
                    <a:pt x="271" y="1125"/>
                  </a:lnTo>
                  <a:lnTo>
                    <a:pt x="269" y="1125"/>
                  </a:lnTo>
                  <a:lnTo>
                    <a:pt x="269" y="1141"/>
                  </a:lnTo>
                  <a:lnTo>
                    <a:pt x="269" y="1150"/>
                  </a:lnTo>
                  <a:lnTo>
                    <a:pt x="266" y="1153"/>
                  </a:lnTo>
                  <a:lnTo>
                    <a:pt x="257" y="1153"/>
                  </a:lnTo>
                  <a:lnTo>
                    <a:pt x="254" y="1150"/>
                  </a:lnTo>
                  <a:lnTo>
                    <a:pt x="254" y="1141"/>
                  </a:lnTo>
                  <a:lnTo>
                    <a:pt x="257" y="1138"/>
                  </a:lnTo>
                  <a:lnTo>
                    <a:pt x="266" y="1138"/>
                  </a:lnTo>
                  <a:lnTo>
                    <a:pt x="269" y="1141"/>
                  </a:lnTo>
                  <a:lnTo>
                    <a:pt x="269" y="1125"/>
                  </a:lnTo>
                  <a:lnTo>
                    <a:pt x="250" y="1125"/>
                  </a:lnTo>
                  <a:lnTo>
                    <a:pt x="241" y="1134"/>
                  </a:lnTo>
                  <a:lnTo>
                    <a:pt x="241" y="1157"/>
                  </a:lnTo>
                  <a:lnTo>
                    <a:pt x="250" y="1166"/>
                  </a:lnTo>
                  <a:lnTo>
                    <a:pt x="271" y="1166"/>
                  </a:lnTo>
                  <a:lnTo>
                    <a:pt x="278" y="1160"/>
                  </a:lnTo>
                  <a:lnTo>
                    <a:pt x="281" y="1153"/>
                  </a:lnTo>
                  <a:lnTo>
                    <a:pt x="281" y="1152"/>
                  </a:lnTo>
                  <a:lnTo>
                    <a:pt x="339" y="1152"/>
                  </a:lnTo>
                  <a:lnTo>
                    <a:pt x="339" y="1231"/>
                  </a:lnTo>
                  <a:lnTo>
                    <a:pt x="302" y="1231"/>
                  </a:lnTo>
                  <a:lnTo>
                    <a:pt x="302" y="1230"/>
                  </a:lnTo>
                  <a:lnTo>
                    <a:pt x="299" y="1222"/>
                  </a:lnTo>
                  <a:lnTo>
                    <a:pt x="292" y="1216"/>
                  </a:lnTo>
                  <a:lnTo>
                    <a:pt x="290" y="1216"/>
                  </a:lnTo>
                  <a:lnTo>
                    <a:pt x="290" y="1233"/>
                  </a:lnTo>
                  <a:lnTo>
                    <a:pt x="290" y="1241"/>
                  </a:lnTo>
                  <a:lnTo>
                    <a:pt x="287" y="1245"/>
                  </a:lnTo>
                  <a:lnTo>
                    <a:pt x="278" y="1245"/>
                  </a:lnTo>
                  <a:lnTo>
                    <a:pt x="275" y="1241"/>
                  </a:lnTo>
                  <a:lnTo>
                    <a:pt x="275" y="1233"/>
                  </a:lnTo>
                  <a:lnTo>
                    <a:pt x="278" y="1230"/>
                  </a:lnTo>
                  <a:lnTo>
                    <a:pt x="287" y="1230"/>
                  </a:lnTo>
                  <a:lnTo>
                    <a:pt x="290" y="1233"/>
                  </a:lnTo>
                  <a:lnTo>
                    <a:pt x="290" y="1216"/>
                  </a:lnTo>
                  <a:lnTo>
                    <a:pt x="271" y="1216"/>
                  </a:lnTo>
                  <a:lnTo>
                    <a:pt x="262" y="1226"/>
                  </a:lnTo>
                  <a:lnTo>
                    <a:pt x="262" y="1249"/>
                  </a:lnTo>
                  <a:lnTo>
                    <a:pt x="271" y="1258"/>
                  </a:lnTo>
                  <a:lnTo>
                    <a:pt x="292" y="1258"/>
                  </a:lnTo>
                  <a:lnTo>
                    <a:pt x="299" y="1252"/>
                  </a:lnTo>
                  <a:lnTo>
                    <a:pt x="302" y="1245"/>
                  </a:lnTo>
                  <a:lnTo>
                    <a:pt x="302" y="1244"/>
                  </a:lnTo>
                  <a:lnTo>
                    <a:pt x="339" y="1244"/>
                  </a:lnTo>
                  <a:lnTo>
                    <a:pt x="339" y="1311"/>
                  </a:lnTo>
                  <a:lnTo>
                    <a:pt x="342" y="1314"/>
                  </a:lnTo>
                  <a:lnTo>
                    <a:pt x="403" y="1314"/>
                  </a:lnTo>
                  <a:lnTo>
                    <a:pt x="403" y="1350"/>
                  </a:lnTo>
                  <a:lnTo>
                    <a:pt x="286" y="1350"/>
                  </a:lnTo>
                  <a:lnTo>
                    <a:pt x="283" y="1353"/>
                  </a:lnTo>
                  <a:lnTo>
                    <a:pt x="283" y="1544"/>
                  </a:lnTo>
                  <a:lnTo>
                    <a:pt x="286" y="1547"/>
                  </a:lnTo>
                  <a:lnTo>
                    <a:pt x="293" y="1547"/>
                  </a:lnTo>
                  <a:lnTo>
                    <a:pt x="296" y="1544"/>
                  </a:lnTo>
                  <a:lnTo>
                    <a:pt x="296" y="1364"/>
                  </a:lnTo>
                  <a:lnTo>
                    <a:pt x="403" y="1364"/>
                  </a:lnTo>
                  <a:lnTo>
                    <a:pt x="403" y="1544"/>
                  </a:lnTo>
                  <a:lnTo>
                    <a:pt x="406" y="1547"/>
                  </a:lnTo>
                  <a:lnTo>
                    <a:pt x="413" y="1547"/>
                  </a:lnTo>
                  <a:lnTo>
                    <a:pt x="416" y="1544"/>
                  </a:lnTo>
                  <a:lnTo>
                    <a:pt x="416" y="1364"/>
                  </a:lnTo>
                  <a:lnTo>
                    <a:pt x="416" y="1301"/>
                  </a:lnTo>
                  <a:lnTo>
                    <a:pt x="416" y="1286"/>
                  </a:lnTo>
                  <a:lnTo>
                    <a:pt x="516" y="1286"/>
                  </a:lnTo>
                  <a:lnTo>
                    <a:pt x="516" y="1544"/>
                  </a:lnTo>
                  <a:lnTo>
                    <a:pt x="519" y="1547"/>
                  </a:lnTo>
                  <a:lnTo>
                    <a:pt x="526" y="1547"/>
                  </a:lnTo>
                  <a:lnTo>
                    <a:pt x="529" y="1544"/>
                  </a:lnTo>
                  <a:lnTo>
                    <a:pt x="529" y="1364"/>
                  </a:lnTo>
                  <a:lnTo>
                    <a:pt x="636" y="1364"/>
                  </a:lnTo>
                  <a:lnTo>
                    <a:pt x="636" y="1411"/>
                  </a:lnTo>
                  <a:lnTo>
                    <a:pt x="639" y="1414"/>
                  </a:lnTo>
                  <a:lnTo>
                    <a:pt x="646" y="1414"/>
                  </a:lnTo>
                  <a:lnTo>
                    <a:pt x="649" y="1411"/>
                  </a:lnTo>
                  <a:lnTo>
                    <a:pt x="649" y="1364"/>
                  </a:lnTo>
                  <a:lnTo>
                    <a:pt x="649" y="1353"/>
                  </a:lnTo>
                  <a:lnTo>
                    <a:pt x="646" y="1350"/>
                  </a:lnTo>
                  <a:lnTo>
                    <a:pt x="564" y="1350"/>
                  </a:lnTo>
                  <a:lnTo>
                    <a:pt x="564" y="1314"/>
                  </a:lnTo>
                  <a:lnTo>
                    <a:pt x="674" y="1314"/>
                  </a:lnTo>
                  <a:lnTo>
                    <a:pt x="677" y="1311"/>
                  </a:lnTo>
                  <a:lnTo>
                    <a:pt x="677" y="1264"/>
                  </a:lnTo>
                  <a:lnTo>
                    <a:pt x="685" y="1261"/>
                  </a:lnTo>
                  <a:lnTo>
                    <a:pt x="691" y="1253"/>
                  </a:lnTo>
                  <a:lnTo>
                    <a:pt x="691" y="1252"/>
                  </a:lnTo>
                  <a:lnTo>
                    <a:pt x="691" y="1237"/>
                  </a:lnTo>
                  <a:lnTo>
                    <a:pt x="691" y="12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pic>
          <p:nvPicPr>
            <p:cNvPr id="17514" name="Picture 106"/>
            <p:cNvPicPr>
              <a:picLocks noChangeAspect="1" noChangeArrowheads="1"/>
            </p:cNvPicPr>
            <p:nvPr/>
          </p:nvPicPr>
          <p:blipFill>
            <a:blip r:embed="rId5" cstate="print"/>
            <a:srcRect/>
            <a:stretch>
              <a:fillRect/>
            </a:stretch>
          </p:blipFill>
          <p:spPr bwMode="auto">
            <a:xfrm>
              <a:off x="2605" y="3389"/>
              <a:ext cx="326" cy="326"/>
            </a:xfrm>
            <a:prstGeom prst="rect">
              <a:avLst/>
            </a:prstGeom>
            <a:noFill/>
          </p:spPr>
        </p:pic>
        <p:sp>
          <p:nvSpPr>
            <p:cNvPr id="17513" name="AutoShape 105"/>
            <p:cNvSpPr>
              <a:spLocks/>
            </p:cNvSpPr>
            <p:nvPr/>
          </p:nvSpPr>
          <p:spPr bwMode="auto">
            <a:xfrm>
              <a:off x="2883" y="414"/>
              <a:ext cx="5980" cy="6291"/>
            </a:xfrm>
            <a:custGeom>
              <a:avLst/>
              <a:gdLst/>
              <a:ahLst/>
              <a:cxnLst>
                <a:cxn ang="0">
                  <a:pos x="96" y="1751"/>
                </a:cxn>
                <a:cxn ang="0">
                  <a:pos x="253" y="1920"/>
                </a:cxn>
                <a:cxn ang="0">
                  <a:pos x="224" y="2135"/>
                </a:cxn>
                <a:cxn ang="0">
                  <a:pos x="962" y="1099"/>
                </a:cxn>
                <a:cxn ang="0">
                  <a:pos x="1060" y="1074"/>
                </a:cxn>
                <a:cxn ang="0">
                  <a:pos x="925" y="874"/>
                </a:cxn>
                <a:cxn ang="0">
                  <a:pos x="970" y="650"/>
                </a:cxn>
                <a:cxn ang="0">
                  <a:pos x="808" y="928"/>
                </a:cxn>
                <a:cxn ang="0">
                  <a:pos x="849" y="964"/>
                </a:cxn>
                <a:cxn ang="0">
                  <a:pos x="2149" y="422"/>
                </a:cxn>
                <a:cxn ang="0">
                  <a:pos x="2192" y="292"/>
                </a:cxn>
                <a:cxn ang="0">
                  <a:pos x="2208" y="128"/>
                </a:cxn>
                <a:cxn ang="0">
                  <a:pos x="2251" y="179"/>
                </a:cxn>
                <a:cxn ang="0">
                  <a:pos x="2230" y="45"/>
                </a:cxn>
                <a:cxn ang="0">
                  <a:pos x="2348" y="104"/>
                </a:cxn>
                <a:cxn ang="0">
                  <a:pos x="2330" y="32"/>
                </a:cxn>
                <a:cxn ang="0">
                  <a:pos x="2421" y="361"/>
                </a:cxn>
                <a:cxn ang="0">
                  <a:pos x="2429" y="452"/>
                </a:cxn>
                <a:cxn ang="0">
                  <a:pos x="2429" y="284"/>
                </a:cxn>
                <a:cxn ang="0">
                  <a:pos x="2425" y="37"/>
                </a:cxn>
                <a:cxn ang="0">
                  <a:pos x="2509" y="222"/>
                </a:cxn>
                <a:cxn ang="0">
                  <a:pos x="2531" y="421"/>
                </a:cxn>
                <a:cxn ang="0">
                  <a:pos x="2499" y="116"/>
                </a:cxn>
                <a:cxn ang="0">
                  <a:pos x="2474" y="156"/>
                </a:cxn>
                <a:cxn ang="0">
                  <a:pos x="2291" y="461"/>
                </a:cxn>
                <a:cxn ang="0">
                  <a:pos x="2168" y="158"/>
                </a:cxn>
                <a:cxn ang="0">
                  <a:pos x="3454" y="5986"/>
                </a:cxn>
                <a:cxn ang="0">
                  <a:pos x="3356" y="6049"/>
                </a:cxn>
                <a:cxn ang="0">
                  <a:pos x="3215" y="6106"/>
                </a:cxn>
                <a:cxn ang="0">
                  <a:pos x="3288" y="5954"/>
                </a:cxn>
                <a:cxn ang="0">
                  <a:pos x="3331" y="5854"/>
                </a:cxn>
                <a:cxn ang="0">
                  <a:pos x="3399" y="5799"/>
                </a:cxn>
                <a:cxn ang="0">
                  <a:pos x="4033" y="335"/>
                </a:cxn>
                <a:cxn ang="0">
                  <a:pos x="3874" y="387"/>
                </a:cxn>
                <a:cxn ang="0">
                  <a:pos x="3959" y="293"/>
                </a:cxn>
                <a:cxn ang="0">
                  <a:pos x="3841" y="285"/>
                </a:cxn>
                <a:cxn ang="0">
                  <a:pos x="3775" y="437"/>
                </a:cxn>
                <a:cxn ang="0">
                  <a:pos x="3713" y="453"/>
                </a:cxn>
                <a:cxn ang="0">
                  <a:pos x="3701" y="349"/>
                </a:cxn>
                <a:cxn ang="0">
                  <a:pos x="3616" y="459"/>
                </a:cxn>
                <a:cxn ang="0">
                  <a:pos x="3688" y="525"/>
                </a:cxn>
                <a:cxn ang="0">
                  <a:pos x="3694" y="673"/>
                </a:cxn>
                <a:cxn ang="0">
                  <a:pos x="4008" y="525"/>
                </a:cxn>
                <a:cxn ang="0">
                  <a:pos x="3856" y="629"/>
                </a:cxn>
                <a:cxn ang="0">
                  <a:pos x="3793" y="647"/>
                </a:cxn>
                <a:cxn ang="0">
                  <a:pos x="4571" y="5767"/>
                </a:cxn>
                <a:cxn ang="0">
                  <a:pos x="4452" y="5794"/>
                </a:cxn>
                <a:cxn ang="0">
                  <a:pos x="4460" y="5814"/>
                </a:cxn>
                <a:cxn ang="0">
                  <a:pos x="4742" y="5620"/>
                </a:cxn>
                <a:cxn ang="0">
                  <a:pos x="4698" y="5704"/>
                </a:cxn>
                <a:cxn ang="0">
                  <a:pos x="5013" y="997"/>
                </a:cxn>
                <a:cxn ang="0">
                  <a:pos x="4784" y="944"/>
                </a:cxn>
                <a:cxn ang="0">
                  <a:pos x="5160" y="1206"/>
                </a:cxn>
                <a:cxn ang="0">
                  <a:pos x="5695" y="2551"/>
                </a:cxn>
                <a:cxn ang="0">
                  <a:pos x="5796" y="2677"/>
                </a:cxn>
                <a:cxn ang="0">
                  <a:pos x="5438" y="2368"/>
                </a:cxn>
                <a:cxn ang="0">
                  <a:pos x="5879" y="2497"/>
                </a:cxn>
                <a:cxn ang="0">
                  <a:pos x="5865" y="2599"/>
                </a:cxn>
                <a:cxn ang="0">
                  <a:pos x="5892" y="3589"/>
                </a:cxn>
                <a:cxn ang="0">
                  <a:pos x="5740" y="3504"/>
                </a:cxn>
                <a:cxn ang="0">
                  <a:pos x="5532" y="3512"/>
                </a:cxn>
                <a:cxn ang="0">
                  <a:pos x="5843" y="3677"/>
                </a:cxn>
              </a:cxnLst>
              <a:rect l="0" t="0" r="r" b="b"/>
              <a:pathLst>
                <a:path w="5980" h="6291">
                  <a:moveTo>
                    <a:pt x="183" y="1765"/>
                  </a:moveTo>
                  <a:lnTo>
                    <a:pt x="166" y="1765"/>
                  </a:lnTo>
                  <a:lnTo>
                    <a:pt x="166" y="1913"/>
                  </a:lnTo>
                  <a:lnTo>
                    <a:pt x="183" y="1913"/>
                  </a:lnTo>
                  <a:lnTo>
                    <a:pt x="183" y="1765"/>
                  </a:lnTo>
                  <a:close/>
                  <a:moveTo>
                    <a:pt x="229" y="1975"/>
                  </a:moveTo>
                  <a:lnTo>
                    <a:pt x="212" y="1975"/>
                  </a:lnTo>
                  <a:lnTo>
                    <a:pt x="212" y="2007"/>
                  </a:lnTo>
                  <a:lnTo>
                    <a:pt x="229" y="2007"/>
                  </a:lnTo>
                  <a:lnTo>
                    <a:pt x="229" y="1975"/>
                  </a:lnTo>
                  <a:close/>
                  <a:moveTo>
                    <a:pt x="353" y="1896"/>
                  </a:moveTo>
                  <a:lnTo>
                    <a:pt x="276" y="1896"/>
                  </a:lnTo>
                  <a:lnTo>
                    <a:pt x="276" y="1913"/>
                  </a:lnTo>
                  <a:lnTo>
                    <a:pt x="353" y="1913"/>
                  </a:lnTo>
                  <a:lnTo>
                    <a:pt x="353" y="1896"/>
                  </a:lnTo>
                  <a:close/>
                  <a:moveTo>
                    <a:pt x="472" y="1999"/>
                  </a:moveTo>
                  <a:lnTo>
                    <a:pt x="471" y="1959"/>
                  </a:lnTo>
                  <a:lnTo>
                    <a:pt x="470" y="1951"/>
                  </a:lnTo>
                  <a:lnTo>
                    <a:pt x="463" y="1943"/>
                  </a:lnTo>
                  <a:lnTo>
                    <a:pt x="454" y="1943"/>
                  </a:lnTo>
                  <a:lnTo>
                    <a:pt x="454" y="2003"/>
                  </a:lnTo>
                  <a:lnTo>
                    <a:pt x="445" y="2044"/>
                  </a:lnTo>
                  <a:lnTo>
                    <a:pt x="427" y="2083"/>
                  </a:lnTo>
                  <a:lnTo>
                    <a:pt x="400" y="2117"/>
                  </a:lnTo>
                  <a:lnTo>
                    <a:pt x="368" y="2142"/>
                  </a:lnTo>
                  <a:lnTo>
                    <a:pt x="332" y="2160"/>
                  </a:lnTo>
                  <a:lnTo>
                    <a:pt x="293" y="2171"/>
                  </a:lnTo>
                  <a:lnTo>
                    <a:pt x="253" y="2173"/>
                  </a:lnTo>
                  <a:lnTo>
                    <a:pt x="265" y="2161"/>
                  </a:lnTo>
                  <a:lnTo>
                    <a:pt x="395" y="2031"/>
                  </a:lnTo>
                  <a:lnTo>
                    <a:pt x="383" y="2019"/>
                  </a:lnTo>
                  <a:lnTo>
                    <a:pt x="241" y="2161"/>
                  </a:lnTo>
                  <a:lnTo>
                    <a:pt x="243" y="2120"/>
                  </a:lnTo>
                  <a:lnTo>
                    <a:pt x="252" y="2083"/>
                  </a:lnTo>
                  <a:lnTo>
                    <a:pt x="142" y="2083"/>
                  </a:lnTo>
                  <a:lnTo>
                    <a:pt x="113" y="2083"/>
                  </a:lnTo>
                  <a:lnTo>
                    <a:pt x="113" y="1751"/>
                  </a:lnTo>
                  <a:lnTo>
                    <a:pt x="96" y="1751"/>
                  </a:lnTo>
                  <a:lnTo>
                    <a:pt x="96" y="2083"/>
                  </a:lnTo>
                  <a:lnTo>
                    <a:pt x="43" y="2083"/>
                  </a:lnTo>
                  <a:lnTo>
                    <a:pt x="43" y="1712"/>
                  </a:lnTo>
                  <a:lnTo>
                    <a:pt x="235" y="1752"/>
                  </a:lnTo>
                  <a:lnTo>
                    <a:pt x="235" y="1910"/>
                  </a:lnTo>
                  <a:lnTo>
                    <a:pt x="225" y="1903"/>
                  </a:lnTo>
                  <a:lnTo>
                    <a:pt x="216" y="1903"/>
                  </a:lnTo>
                  <a:lnTo>
                    <a:pt x="146" y="1948"/>
                  </a:lnTo>
                  <a:lnTo>
                    <a:pt x="142" y="1955"/>
                  </a:lnTo>
                  <a:lnTo>
                    <a:pt x="142" y="2083"/>
                  </a:lnTo>
                  <a:lnTo>
                    <a:pt x="252" y="2083"/>
                  </a:lnTo>
                  <a:lnTo>
                    <a:pt x="253" y="2082"/>
                  </a:lnTo>
                  <a:lnTo>
                    <a:pt x="271" y="2046"/>
                  </a:lnTo>
                  <a:lnTo>
                    <a:pt x="297" y="2014"/>
                  </a:lnTo>
                  <a:lnTo>
                    <a:pt x="331" y="1987"/>
                  </a:lnTo>
                  <a:lnTo>
                    <a:pt x="369" y="1969"/>
                  </a:lnTo>
                  <a:lnTo>
                    <a:pt x="411" y="1959"/>
                  </a:lnTo>
                  <a:lnTo>
                    <a:pt x="454" y="1959"/>
                  </a:lnTo>
                  <a:lnTo>
                    <a:pt x="454" y="2003"/>
                  </a:lnTo>
                  <a:lnTo>
                    <a:pt x="454" y="1943"/>
                  </a:lnTo>
                  <a:lnTo>
                    <a:pt x="414" y="1942"/>
                  </a:lnTo>
                  <a:lnTo>
                    <a:pt x="367" y="1952"/>
                  </a:lnTo>
                  <a:lnTo>
                    <a:pt x="323" y="1972"/>
                  </a:lnTo>
                  <a:lnTo>
                    <a:pt x="285" y="2002"/>
                  </a:lnTo>
                  <a:lnTo>
                    <a:pt x="269" y="2020"/>
                  </a:lnTo>
                  <a:lnTo>
                    <a:pt x="255" y="2040"/>
                  </a:lnTo>
                  <a:lnTo>
                    <a:pt x="243" y="2061"/>
                  </a:lnTo>
                  <a:lnTo>
                    <a:pt x="235" y="2083"/>
                  </a:lnTo>
                  <a:lnTo>
                    <a:pt x="159" y="2083"/>
                  </a:lnTo>
                  <a:lnTo>
                    <a:pt x="159" y="1960"/>
                  </a:lnTo>
                  <a:lnTo>
                    <a:pt x="220" y="1920"/>
                  </a:lnTo>
                  <a:lnTo>
                    <a:pt x="282" y="1960"/>
                  </a:lnTo>
                  <a:lnTo>
                    <a:pt x="282" y="1978"/>
                  </a:lnTo>
                  <a:lnTo>
                    <a:pt x="299" y="1978"/>
                  </a:lnTo>
                  <a:lnTo>
                    <a:pt x="299" y="1955"/>
                  </a:lnTo>
                  <a:lnTo>
                    <a:pt x="295" y="1948"/>
                  </a:lnTo>
                  <a:lnTo>
                    <a:pt x="253" y="1921"/>
                  </a:lnTo>
                  <a:lnTo>
                    <a:pt x="253" y="1920"/>
                  </a:lnTo>
                  <a:lnTo>
                    <a:pt x="253" y="1910"/>
                  </a:lnTo>
                  <a:lnTo>
                    <a:pt x="253" y="1864"/>
                  </a:lnTo>
                  <a:lnTo>
                    <a:pt x="374" y="1864"/>
                  </a:lnTo>
                  <a:lnTo>
                    <a:pt x="374" y="1932"/>
                  </a:lnTo>
                  <a:lnTo>
                    <a:pt x="391" y="1932"/>
                  </a:lnTo>
                  <a:lnTo>
                    <a:pt x="391" y="1864"/>
                  </a:lnTo>
                  <a:lnTo>
                    <a:pt x="391" y="1856"/>
                  </a:lnTo>
                  <a:lnTo>
                    <a:pt x="382" y="1847"/>
                  </a:lnTo>
                  <a:lnTo>
                    <a:pt x="361" y="1847"/>
                  </a:lnTo>
                  <a:lnTo>
                    <a:pt x="361" y="1818"/>
                  </a:lnTo>
                  <a:lnTo>
                    <a:pt x="361" y="1809"/>
                  </a:lnTo>
                  <a:lnTo>
                    <a:pt x="353" y="1801"/>
                  </a:lnTo>
                  <a:lnTo>
                    <a:pt x="322" y="1801"/>
                  </a:lnTo>
                  <a:lnTo>
                    <a:pt x="322" y="1722"/>
                  </a:lnTo>
                  <a:lnTo>
                    <a:pt x="305" y="1722"/>
                  </a:lnTo>
                  <a:lnTo>
                    <a:pt x="305" y="1801"/>
                  </a:lnTo>
                  <a:lnTo>
                    <a:pt x="273" y="1801"/>
                  </a:lnTo>
                  <a:lnTo>
                    <a:pt x="265" y="1809"/>
                  </a:lnTo>
                  <a:lnTo>
                    <a:pt x="265" y="1833"/>
                  </a:lnTo>
                  <a:lnTo>
                    <a:pt x="282" y="1833"/>
                  </a:lnTo>
                  <a:lnTo>
                    <a:pt x="282" y="1818"/>
                  </a:lnTo>
                  <a:lnTo>
                    <a:pt x="344" y="1818"/>
                  </a:lnTo>
                  <a:lnTo>
                    <a:pt x="344" y="1847"/>
                  </a:lnTo>
                  <a:lnTo>
                    <a:pt x="253" y="1847"/>
                  </a:lnTo>
                  <a:lnTo>
                    <a:pt x="253" y="1745"/>
                  </a:lnTo>
                  <a:lnTo>
                    <a:pt x="246" y="1736"/>
                  </a:lnTo>
                  <a:lnTo>
                    <a:pt x="127" y="1712"/>
                  </a:lnTo>
                  <a:lnTo>
                    <a:pt x="36" y="1693"/>
                  </a:lnTo>
                  <a:lnTo>
                    <a:pt x="26" y="1702"/>
                  </a:lnTo>
                  <a:lnTo>
                    <a:pt x="26" y="2092"/>
                  </a:lnTo>
                  <a:lnTo>
                    <a:pt x="34" y="2101"/>
                  </a:lnTo>
                  <a:lnTo>
                    <a:pt x="230" y="2101"/>
                  </a:lnTo>
                  <a:lnTo>
                    <a:pt x="228" y="2106"/>
                  </a:lnTo>
                  <a:lnTo>
                    <a:pt x="227" y="2112"/>
                  </a:lnTo>
                  <a:lnTo>
                    <a:pt x="226" y="2118"/>
                  </a:lnTo>
                  <a:lnTo>
                    <a:pt x="0" y="2118"/>
                  </a:lnTo>
                  <a:lnTo>
                    <a:pt x="0" y="2135"/>
                  </a:lnTo>
                  <a:lnTo>
                    <a:pt x="224" y="2135"/>
                  </a:lnTo>
                  <a:lnTo>
                    <a:pt x="224" y="2142"/>
                  </a:lnTo>
                  <a:lnTo>
                    <a:pt x="224" y="2157"/>
                  </a:lnTo>
                  <a:lnTo>
                    <a:pt x="225" y="2169"/>
                  </a:lnTo>
                  <a:lnTo>
                    <a:pt x="226" y="2180"/>
                  </a:lnTo>
                  <a:lnTo>
                    <a:pt x="233" y="2188"/>
                  </a:lnTo>
                  <a:lnTo>
                    <a:pt x="244" y="2189"/>
                  </a:lnTo>
                  <a:lnTo>
                    <a:pt x="254" y="2190"/>
                  </a:lnTo>
                  <a:lnTo>
                    <a:pt x="264" y="2190"/>
                  </a:lnTo>
                  <a:lnTo>
                    <a:pt x="305" y="2186"/>
                  </a:lnTo>
                  <a:lnTo>
                    <a:pt x="344" y="2174"/>
                  </a:lnTo>
                  <a:lnTo>
                    <a:pt x="347" y="2173"/>
                  </a:lnTo>
                  <a:lnTo>
                    <a:pt x="380" y="2155"/>
                  </a:lnTo>
                  <a:lnTo>
                    <a:pt x="412" y="2129"/>
                  </a:lnTo>
                  <a:lnTo>
                    <a:pt x="442" y="2091"/>
                  </a:lnTo>
                  <a:lnTo>
                    <a:pt x="462" y="2047"/>
                  </a:lnTo>
                  <a:lnTo>
                    <a:pt x="472" y="1999"/>
                  </a:lnTo>
                  <a:close/>
                  <a:moveTo>
                    <a:pt x="799" y="1085"/>
                  </a:moveTo>
                  <a:lnTo>
                    <a:pt x="788" y="1074"/>
                  </a:lnTo>
                  <a:lnTo>
                    <a:pt x="782" y="1074"/>
                  </a:lnTo>
                  <a:lnTo>
                    <a:pt x="782" y="1094"/>
                  </a:lnTo>
                  <a:lnTo>
                    <a:pt x="782" y="1124"/>
                  </a:lnTo>
                  <a:lnTo>
                    <a:pt x="766" y="1124"/>
                  </a:lnTo>
                  <a:lnTo>
                    <a:pt x="766" y="1094"/>
                  </a:lnTo>
                  <a:lnTo>
                    <a:pt x="769" y="1091"/>
                  </a:lnTo>
                  <a:lnTo>
                    <a:pt x="778" y="1091"/>
                  </a:lnTo>
                  <a:lnTo>
                    <a:pt x="782" y="1094"/>
                  </a:lnTo>
                  <a:lnTo>
                    <a:pt x="782" y="1074"/>
                  </a:lnTo>
                  <a:lnTo>
                    <a:pt x="760" y="1074"/>
                  </a:lnTo>
                  <a:lnTo>
                    <a:pt x="749" y="1085"/>
                  </a:lnTo>
                  <a:lnTo>
                    <a:pt x="749" y="1137"/>
                  </a:lnTo>
                  <a:lnTo>
                    <a:pt x="753" y="1141"/>
                  </a:lnTo>
                  <a:lnTo>
                    <a:pt x="795" y="1141"/>
                  </a:lnTo>
                  <a:lnTo>
                    <a:pt x="799" y="1137"/>
                  </a:lnTo>
                  <a:lnTo>
                    <a:pt x="799" y="1124"/>
                  </a:lnTo>
                  <a:lnTo>
                    <a:pt x="799" y="1091"/>
                  </a:lnTo>
                  <a:lnTo>
                    <a:pt x="799" y="1085"/>
                  </a:lnTo>
                  <a:close/>
                  <a:moveTo>
                    <a:pt x="965" y="1116"/>
                  </a:moveTo>
                  <a:lnTo>
                    <a:pt x="962" y="1099"/>
                  </a:lnTo>
                  <a:lnTo>
                    <a:pt x="953" y="1086"/>
                  </a:lnTo>
                  <a:lnTo>
                    <a:pt x="940" y="1077"/>
                  </a:lnTo>
                  <a:lnTo>
                    <a:pt x="924" y="1074"/>
                  </a:lnTo>
                  <a:lnTo>
                    <a:pt x="907" y="1077"/>
                  </a:lnTo>
                  <a:lnTo>
                    <a:pt x="894" y="1086"/>
                  </a:lnTo>
                  <a:lnTo>
                    <a:pt x="885" y="1099"/>
                  </a:lnTo>
                  <a:lnTo>
                    <a:pt x="882" y="1116"/>
                  </a:lnTo>
                  <a:lnTo>
                    <a:pt x="882" y="1154"/>
                  </a:lnTo>
                  <a:lnTo>
                    <a:pt x="886" y="1157"/>
                  </a:lnTo>
                  <a:lnTo>
                    <a:pt x="895" y="1157"/>
                  </a:lnTo>
                  <a:lnTo>
                    <a:pt x="899" y="1154"/>
                  </a:lnTo>
                  <a:lnTo>
                    <a:pt x="899" y="1105"/>
                  </a:lnTo>
                  <a:lnTo>
                    <a:pt x="905" y="1096"/>
                  </a:lnTo>
                  <a:lnTo>
                    <a:pt x="915" y="1092"/>
                  </a:lnTo>
                  <a:lnTo>
                    <a:pt x="915" y="1154"/>
                  </a:lnTo>
                  <a:lnTo>
                    <a:pt x="919" y="1157"/>
                  </a:lnTo>
                  <a:lnTo>
                    <a:pt x="928" y="1157"/>
                  </a:lnTo>
                  <a:lnTo>
                    <a:pt x="932" y="1154"/>
                  </a:lnTo>
                  <a:lnTo>
                    <a:pt x="932" y="1092"/>
                  </a:lnTo>
                  <a:lnTo>
                    <a:pt x="942" y="1096"/>
                  </a:lnTo>
                  <a:lnTo>
                    <a:pt x="949" y="1105"/>
                  </a:lnTo>
                  <a:lnTo>
                    <a:pt x="949" y="1154"/>
                  </a:lnTo>
                  <a:lnTo>
                    <a:pt x="952" y="1157"/>
                  </a:lnTo>
                  <a:lnTo>
                    <a:pt x="962" y="1157"/>
                  </a:lnTo>
                  <a:lnTo>
                    <a:pt x="965" y="1154"/>
                  </a:lnTo>
                  <a:lnTo>
                    <a:pt x="965" y="1116"/>
                  </a:lnTo>
                  <a:close/>
                  <a:moveTo>
                    <a:pt x="1098" y="1085"/>
                  </a:moveTo>
                  <a:lnTo>
                    <a:pt x="1087" y="1074"/>
                  </a:lnTo>
                  <a:lnTo>
                    <a:pt x="1082" y="1074"/>
                  </a:lnTo>
                  <a:lnTo>
                    <a:pt x="1082" y="1094"/>
                  </a:lnTo>
                  <a:lnTo>
                    <a:pt x="1082" y="1124"/>
                  </a:lnTo>
                  <a:lnTo>
                    <a:pt x="1065" y="1124"/>
                  </a:lnTo>
                  <a:lnTo>
                    <a:pt x="1065" y="1094"/>
                  </a:lnTo>
                  <a:lnTo>
                    <a:pt x="1069" y="1091"/>
                  </a:lnTo>
                  <a:lnTo>
                    <a:pt x="1078" y="1091"/>
                  </a:lnTo>
                  <a:lnTo>
                    <a:pt x="1082" y="1094"/>
                  </a:lnTo>
                  <a:lnTo>
                    <a:pt x="1082" y="1074"/>
                  </a:lnTo>
                  <a:lnTo>
                    <a:pt x="1060" y="1074"/>
                  </a:lnTo>
                  <a:lnTo>
                    <a:pt x="1048" y="1085"/>
                  </a:lnTo>
                  <a:lnTo>
                    <a:pt x="1048" y="1137"/>
                  </a:lnTo>
                  <a:lnTo>
                    <a:pt x="1052" y="1141"/>
                  </a:lnTo>
                  <a:lnTo>
                    <a:pt x="1095" y="1141"/>
                  </a:lnTo>
                  <a:lnTo>
                    <a:pt x="1098" y="1137"/>
                  </a:lnTo>
                  <a:lnTo>
                    <a:pt x="1098" y="1124"/>
                  </a:lnTo>
                  <a:lnTo>
                    <a:pt x="1098" y="1091"/>
                  </a:lnTo>
                  <a:lnTo>
                    <a:pt x="1098" y="1085"/>
                  </a:lnTo>
                  <a:close/>
                  <a:moveTo>
                    <a:pt x="1190" y="1078"/>
                  </a:moveTo>
                  <a:lnTo>
                    <a:pt x="1190" y="1054"/>
                  </a:lnTo>
                  <a:lnTo>
                    <a:pt x="1188" y="1051"/>
                  </a:lnTo>
                  <a:lnTo>
                    <a:pt x="1173" y="1045"/>
                  </a:lnTo>
                  <a:lnTo>
                    <a:pt x="1173" y="1063"/>
                  </a:lnTo>
                  <a:lnTo>
                    <a:pt x="1173" y="1078"/>
                  </a:lnTo>
                  <a:lnTo>
                    <a:pt x="1058" y="1028"/>
                  </a:lnTo>
                  <a:lnTo>
                    <a:pt x="1015" y="1010"/>
                  </a:lnTo>
                  <a:lnTo>
                    <a:pt x="1015" y="995"/>
                  </a:lnTo>
                  <a:lnTo>
                    <a:pt x="1173" y="1063"/>
                  </a:lnTo>
                  <a:lnTo>
                    <a:pt x="1173" y="1045"/>
                  </a:lnTo>
                  <a:lnTo>
                    <a:pt x="1057" y="995"/>
                  </a:lnTo>
                  <a:lnTo>
                    <a:pt x="1015" y="977"/>
                  </a:lnTo>
                  <a:lnTo>
                    <a:pt x="1015" y="964"/>
                  </a:lnTo>
                  <a:lnTo>
                    <a:pt x="1027" y="972"/>
                  </a:lnTo>
                  <a:lnTo>
                    <a:pt x="1029" y="974"/>
                  </a:lnTo>
                  <a:lnTo>
                    <a:pt x="1032" y="975"/>
                  </a:lnTo>
                  <a:lnTo>
                    <a:pt x="1035" y="973"/>
                  </a:lnTo>
                  <a:lnTo>
                    <a:pt x="1038" y="972"/>
                  </a:lnTo>
                  <a:lnTo>
                    <a:pt x="1040" y="969"/>
                  </a:lnTo>
                  <a:lnTo>
                    <a:pt x="1040" y="964"/>
                  </a:lnTo>
                  <a:lnTo>
                    <a:pt x="1040" y="949"/>
                  </a:lnTo>
                  <a:lnTo>
                    <a:pt x="1040" y="930"/>
                  </a:lnTo>
                  <a:lnTo>
                    <a:pt x="1039" y="928"/>
                  </a:lnTo>
                  <a:lnTo>
                    <a:pt x="1023" y="916"/>
                  </a:lnTo>
                  <a:lnTo>
                    <a:pt x="1023" y="937"/>
                  </a:lnTo>
                  <a:lnTo>
                    <a:pt x="1023" y="949"/>
                  </a:lnTo>
                  <a:lnTo>
                    <a:pt x="951" y="893"/>
                  </a:lnTo>
                  <a:lnTo>
                    <a:pt x="927" y="875"/>
                  </a:lnTo>
                  <a:lnTo>
                    <a:pt x="925" y="874"/>
                  </a:lnTo>
                  <a:lnTo>
                    <a:pt x="922" y="874"/>
                  </a:lnTo>
                  <a:lnTo>
                    <a:pt x="920" y="875"/>
                  </a:lnTo>
                  <a:lnTo>
                    <a:pt x="824" y="949"/>
                  </a:lnTo>
                  <a:lnTo>
                    <a:pt x="824" y="937"/>
                  </a:lnTo>
                  <a:lnTo>
                    <a:pt x="893" y="884"/>
                  </a:lnTo>
                  <a:lnTo>
                    <a:pt x="924" y="860"/>
                  </a:lnTo>
                  <a:lnTo>
                    <a:pt x="1023" y="937"/>
                  </a:lnTo>
                  <a:lnTo>
                    <a:pt x="1023" y="916"/>
                  </a:lnTo>
                  <a:lnTo>
                    <a:pt x="999" y="896"/>
                  </a:lnTo>
                  <a:lnTo>
                    <a:pt x="999" y="884"/>
                  </a:lnTo>
                  <a:lnTo>
                    <a:pt x="999" y="783"/>
                  </a:lnTo>
                  <a:lnTo>
                    <a:pt x="999" y="772"/>
                  </a:lnTo>
                  <a:lnTo>
                    <a:pt x="997" y="769"/>
                  </a:lnTo>
                  <a:lnTo>
                    <a:pt x="993" y="766"/>
                  </a:lnTo>
                  <a:lnTo>
                    <a:pt x="982" y="758"/>
                  </a:lnTo>
                  <a:lnTo>
                    <a:pt x="982" y="783"/>
                  </a:lnTo>
                  <a:lnTo>
                    <a:pt x="982" y="884"/>
                  </a:lnTo>
                  <a:lnTo>
                    <a:pt x="951" y="860"/>
                  </a:lnTo>
                  <a:lnTo>
                    <a:pt x="926" y="840"/>
                  </a:lnTo>
                  <a:lnTo>
                    <a:pt x="922" y="840"/>
                  </a:lnTo>
                  <a:lnTo>
                    <a:pt x="865" y="884"/>
                  </a:lnTo>
                  <a:lnTo>
                    <a:pt x="865" y="783"/>
                  </a:lnTo>
                  <a:lnTo>
                    <a:pt x="982" y="783"/>
                  </a:lnTo>
                  <a:lnTo>
                    <a:pt x="982" y="758"/>
                  </a:lnTo>
                  <a:lnTo>
                    <a:pt x="965" y="745"/>
                  </a:lnTo>
                  <a:lnTo>
                    <a:pt x="965" y="766"/>
                  </a:lnTo>
                  <a:lnTo>
                    <a:pt x="882" y="766"/>
                  </a:lnTo>
                  <a:lnTo>
                    <a:pt x="924" y="735"/>
                  </a:lnTo>
                  <a:lnTo>
                    <a:pt x="965" y="766"/>
                  </a:lnTo>
                  <a:lnTo>
                    <a:pt x="965" y="745"/>
                  </a:lnTo>
                  <a:lnTo>
                    <a:pt x="951" y="735"/>
                  </a:lnTo>
                  <a:lnTo>
                    <a:pt x="949" y="733"/>
                  </a:lnTo>
                  <a:lnTo>
                    <a:pt x="949" y="720"/>
                  </a:lnTo>
                  <a:lnTo>
                    <a:pt x="949" y="700"/>
                  </a:lnTo>
                  <a:lnTo>
                    <a:pt x="970" y="700"/>
                  </a:lnTo>
                  <a:lnTo>
                    <a:pt x="974" y="696"/>
                  </a:lnTo>
                  <a:lnTo>
                    <a:pt x="974" y="653"/>
                  </a:lnTo>
                  <a:lnTo>
                    <a:pt x="970" y="650"/>
                  </a:lnTo>
                  <a:lnTo>
                    <a:pt x="957" y="650"/>
                  </a:lnTo>
                  <a:lnTo>
                    <a:pt x="957" y="666"/>
                  </a:lnTo>
                  <a:lnTo>
                    <a:pt x="957" y="683"/>
                  </a:lnTo>
                  <a:lnTo>
                    <a:pt x="936" y="683"/>
                  </a:lnTo>
                  <a:lnTo>
                    <a:pt x="932" y="687"/>
                  </a:lnTo>
                  <a:lnTo>
                    <a:pt x="932" y="720"/>
                  </a:lnTo>
                  <a:lnTo>
                    <a:pt x="926" y="716"/>
                  </a:lnTo>
                  <a:lnTo>
                    <a:pt x="922" y="716"/>
                  </a:lnTo>
                  <a:lnTo>
                    <a:pt x="915" y="720"/>
                  </a:lnTo>
                  <a:lnTo>
                    <a:pt x="915" y="687"/>
                  </a:lnTo>
                  <a:lnTo>
                    <a:pt x="912" y="683"/>
                  </a:lnTo>
                  <a:lnTo>
                    <a:pt x="890" y="683"/>
                  </a:lnTo>
                  <a:lnTo>
                    <a:pt x="890" y="666"/>
                  </a:lnTo>
                  <a:lnTo>
                    <a:pt x="912" y="666"/>
                  </a:lnTo>
                  <a:lnTo>
                    <a:pt x="915" y="663"/>
                  </a:lnTo>
                  <a:lnTo>
                    <a:pt x="915" y="641"/>
                  </a:lnTo>
                  <a:lnTo>
                    <a:pt x="932" y="641"/>
                  </a:lnTo>
                  <a:lnTo>
                    <a:pt x="932" y="663"/>
                  </a:lnTo>
                  <a:lnTo>
                    <a:pt x="936" y="666"/>
                  </a:lnTo>
                  <a:lnTo>
                    <a:pt x="957" y="666"/>
                  </a:lnTo>
                  <a:lnTo>
                    <a:pt x="957" y="650"/>
                  </a:lnTo>
                  <a:lnTo>
                    <a:pt x="949" y="650"/>
                  </a:lnTo>
                  <a:lnTo>
                    <a:pt x="949" y="641"/>
                  </a:lnTo>
                  <a:lnTo>
                    <a:pt x="949" y="628"/>
                  </a:lnTo>
                  <a:lnTo>
                    <a:pt x="945" y="625"/>
                  </a:lnTo>
                  <a:lnTo>
                    <a:pt x="902" y="625"/>
                  </a:lnTo>
                  <a:lnTo>
                    <a:pt x="899" y="628"/>
                  </a:lnTo>
                  <a:lnTo>
                    <a:pt x="899" y="650"/>
                  </a:lnTo>
                  <a:lnTo>
                    <a:pt x="877" y="650"/>
                  </a:lnTo>
                  <a:lnTo>
                    <a:pt x="874" y="653"/>
                  </a:lnTo>
                  <a:lnTo>
                    <a:pt x="874" y="696"/>
                  </a:lnTo>
                  <a:lnTo>
                    <a:pt x="877" y="700"/>
                  </a:lnTo>
                  <a:lnTo>
                    <a:pt x="899" y="700"/>
                  </a:lnTo>
                  <a:lnTo>
                    <a:pt x="899" y="733"/>
                  </a:lnTo>
                  <a:lnTo>
                    <a:pt x="850" y="769"/>
                  </a:lnTo>
                  <a:lnTo>
                    <a:pt x="849" y="772"/>
                  </a:lnTo>
                  <a:lnTo>
                    <a:pt x="849" y="896"/>
                  </a:lnTo>
                  <a:lnTo>
                    <a:pt x="808" y="928"/>
                  </a:lnTo>
                  <a:lnTo>
                    <a:pt x="807" y="930"/>
                  </a:lnTo>
                  <a:lnTo>
                    <a:pt x="807" y="969"/>
                  </a:lnTo>
                  <a:lnTo>
                    <a:pt x="809" y="972"/>
                  </a:lnTo>
                  <a:lnTo>
                    <a:pt x="815" y="975"/>
                  </a:lnTo>
                  <a:lnTo>
                    <a:pt x="818" y="974"/>
                  </a:lnTo>
                  <a:lnTo>
                    <a:pt x="832" y="964"/>
                  </a:lnTo>
                  <a:lnTo>
                    <a:pt x="832" y="977"/>
                  </a:lnTo>
                  <a:lnTo>
                    <a:pt x="832" y="995"/>
                  </a:lnTo>
                  <a:lnTo>
                    <a:pt x="832" y="1010"/>
                  </a:lnTo>
                  <a:lnTo>
                    <a:pt x="674" y="1078"/>
                  </a:lnTo>
                  <a:lnTo>
                    <a:pt x="674" y="1063"/>
                  </a:lnTo>
                  <a:lnTo>
                    <a:pt x="832" y="995"/>
                  </a:lnTo>
                  <a:lnTo>
                    <a:pt x="832" y="977"/>
                  </a:lnTo>
                  <a:lnTo>
                    <a:pt x="659" y="1051"/>
                  </a:lnTo>
                  <a:lnTo>
                    <a:pt x="657" y="1054"/>
                  </a:lnTo>
                  <a:lnTo>
                    <a:pt x="657" y="1093"/>
                  </a:lnTo>
                  <a:lnTo>
                    <a:pt x="659" y="1096"/>
                  </a:lnTo>
                  <a:lnTo>
                    <a:pt x="662" y="1099"/>
                  </a:lnTo>
                  <a:lnTo>
                    <a:pt x="664" y="1099"/>
                  </a:lnTo>
                  <a:lnTo>
                    <a:pt x="666" y="1099"/>
                  </a:lnTo>
                  <a:lnTo>
                    <a:pt x="667" y="1099"/>
                  </a:lnTo>
                  <a:lnTo>
                    <a:pt x="668" y="1099"/>
                  </a:lnTo>
                  <a:lnTo>
                    <a:pt x="699" y="1085"/>
                  </a:lnTo>
                  <a:lnTo>
                    <a:pt x="699" y="1154"/>
                  </a:lnTo>
                  <a:lnTo>
                    <a:pt x="703" y="1157"/>
                  </a:lnTo>
                  <a:lnTo>
                    <a:pt x="712" y="1157"/>
                  </a:lnTo>
                  <a:lnTo>
                    <a:pt x="716" y="1154"/>
                  </a:lnTo>
                  <a:lnTo>
                    <a:pt x="716" y="1085"/>
                  </a:lnTo>
                  <a:lnTo>
                    <a:pt x="716" y="1078"/>
                  </a:lnTo>
                  <a:lnTo>
                    <a:pt x="832" y="1028"/>
                  </a:lnTo>
                  <a:lnTo>
                    <a:pt x="832" y="1154"/>
                  </a:lnTo>
                  <a:lnTo>
                    <a:pt x="836" y="1157"/>
                  </a:lnTo>
                  <a:lnTo>
                    <a:pt x="845" y="1157"/>
                  </a:lnTo>
                  <a:lnTo>
                    <a:pt x="849" y="1154"/>
                  </a:lnTo>
                  <a:lnTo>
                    <a:pt x="849" y="1028"/>
                  </a:lnTo>
                  <a:lnTo>
                    <a:pt x="849" y="995"/>
                  </a:lnTo>
                  <a:lnTo>
                    <a:pt x="849" y="964"/>
                  </a:lnTo>
                  <a:lnTo>
                    <a:pt x="849" y="951"/>
                  </a:lnTo>
                  <a:lnTo>
                    <a:pt x="851" y="949"/>
                  </a:lnTo>
                  <a:lnTo>
                    <a:pt x="924" y="893"/>
                  </a:lnTo>
                  <a:lnTo>
                    <a:pt x="999" y="951"/>
                  </a:lnTo>
                  <a:lnTo>
                    <a:pt x="999" y="1154"/>
                  </a:lnTo>
                  <a:lnTo>
                    <a:pt x="1002" y="1157"/>
                  </a:lnTo>
                  <a:lnTo>
                    <a:pt x="1011" y="1157"/>
                  </a:lnTo>
                  <a:lnTo>
                    <a:pt x="1015" y="1154"/>
                  </a:lnTo>
                  <a:lnTo>
                    <a:pt x="1015" y="1028"/>
                  </a:lnTo>
                  <a:lnTo>
                    <a:pt x="1132" y="1078"/>
                  </a:lnTo>
                  <a:lnTo>
                    <a:pt x="1132" y="1154"/>
                  </a:lnTo>
                  <a:lnTo>
                    <a:pt x="1135" y="1157"/>
                  </a:lnTo>
                  <a:lnTo>
                    <a:pt x="1145" y="1157"/>
                  </a:lnTo>
                  <a:lnTo>
                    <a:pt x="1148" y="1154"/>
                  </a:lnTo>
                  <a:lnTo>
                    <a:pt x="1148" y="1085"/>
                  </a:lnTo>
                  <a:lnTo>
                    <a:pt x="1179" y="1099"/>
                  </a:lnTo>
                  <a:lnTo>
                    <a:pt x="1180" y="1099"/>
                  </a:lnTo>
                  <a:lnTo>
                    <a:pt x="1183" y="1099"/>
                  </a:lnTo>
                  <a:lnTo>
                    <a:pt x="1185" y="1099"/>
                  </a:lnTo>
                  <a:lnTo>
                    <a:pt x="1186" y="1098"/>
                  </a:lnTo>
                  <a:lnTo>
                    <a:pt x="1188" y="1096"/>
                  </a:lnTo>
                  <a:lnTo>
                    <a:pt x="1190" y="1093"/>
                  </a:lnTo>
                  <a:lnTo>
                    <a:pt x="1190" y="1085"/>
                  </a:lnTo>
                  <a:lnTo>
                    <a:pt x="1190" y="1078"/>
                  </a:lnTo>
                  <a:close/>
                  <a:moveTo>
                    <a:pt x="2195" y="453"/>
                  </a:moveTo>
                  <a:lnTo>
                    <a:pt x="2192" y="450"/>
                  </a:lnTo>
                  <a:lnTo>
                    <a:pt x="2153" y="450"/>
                  </a:lnTo>
                  <a:lnTo>
                    <a:pt x="2149" y="453"/>
                  </a:lnTo>
                  <a:lnTo>
                    <a:pt x="2149" y="461"/>
                  </a:lnTo>
                  <a:lnTo>
                    <a:pt x="2153" y="465"/>
                  </a:lnTo>
                  <a:lnTo>
                    <a:pt x="2157" y="465"/>
                  </a:lnTo>
                  <a:lnTo>
                    <a:pt x="2192" y="465"/>
                  </a:lnTo>
                  <a:lnTo>
                    <a:pt x="2195" y="461"/>
                  </a:lnTo>
                  <a:lnTo>
                    <a:pt x="2195" y="453"/>
                  </a:lnTo>
                  <a:close/>
                  <a:moveTo>
                    <a:pt x="2195" y="422"/>
                  </a:moveTo>
                  <a:lnTo>
                    <a:pt x="2192" y="418"/>
                  </a:lnTo>
                  <a:lnTo>
                    <a:pt x="2153" y="418"/>
                  </a:lnTo>
                  <a:lnTo>
                    <a:pt x="2149" y="422"/>
                  </a:lnTo>
                  <a:lnTo>
                    <a:pt x="2149" y="430"/>
                  </a:lnTo>
                  <a:lnTo>
                    <a:pt x="2153" y="433"/>
                  </a:lnTo>
                  <a:lnTo>
                    <a:pt x="2157" y="433"/>
                  </a:lnTo>
                  <a:lnTo>
                    <a:pt x="2192" y="433"/>
                  </a:lnTo>
                  <a:lnTo>
                    <a:pt x="2195" y="430"/>
                  </a:lnTo>
                  <a:lnTo>
                    <a:pt x="2195" y="422"/>
                  </a:lnTo>
                  <a:close/>
                  <a:moveTo>
                    <a:pt x="2195" y="390"/>
                  </a:moveTo>
                  <a:lnTo>
                    <a:pt x="2192" y="387"/>
                  </a:lnTo>
                  <a:lnTo>
                    <a:pt x="2153" y="387"/>
                  </a:lnTo>
                  <a:lnTo>
                    <a:pt x="2149" y="390"/>
                  </a:lnTo>
                  <a:lnTo>
                    <a:pt x="2149" y="398"/>
                  </a:lnTo>
                  <a:lnTo>
                    <a:pt x="2153" y="401"/>
                  </a:lnTo>
                  <a:lnTo>
                    <a:pt x="2157" y="401"/>
                  </a:lnTo>
                  <a:lnTo>
                    <a:pt x="2192" y="401"/>
                  </a:lnTo>
                  <a:lnTo>
                    <a:pt x="2195" y="398"/>
                  </a:lnTo>
                  <a:lnTo>
                    <a:pt x="2195" y="390"/>
                  </a:lnTo>
                  <a:close/>
                  <a:moveTo>
                    <a:pt x="2195" y="358"/>
                  </a:moveTo>
                  <a:lnTo>
                    <a:pt x="2192" y="355"/>
                  </a:lnTo>
                  <a:lnTo>
                    <a:pt x="2153" y="355"/>
                  </a:lnTo>
                  <a:lnTo>
                    <a:pt x="2149" y="358"/>
                  </a:lnTo>
                  <a:lnTo>
                    <a:pt x="2149" y="367"/>
                  </a:lnTo>
                  <a:lnTo>
                    <a:pt x="2153" y="370"/>
                  </a:lnTo>
                  <a:lnTo>
                    <a:pt x="2157" y="370"/>
                  </a:lnTo>
                  <a:lnTo>
                    <a:pt x="2192" y="370"/>
                  </a:lnTo>
                  <a:lnTo>
                    <a:pt x="2195" y="367"/>
                  </a:lnTo>
                  <a:lnTo>
                    <a:pt x="2195" y="358"/>
                  </a:lnTo>
                  <a:close/>
                  <a:moveTo>
                    <a:pt x="2195" y="327"/>
                  </a:moveTo>
                  <a:lnTo>
                    <a:pt x="2192" y="324"/>
                  </a:lnTo>
                  <a:lnTo>
                    <a:pt x="2153" y="324"/>
                  </a:lnTo>
                  <a:lnTo>
                    <a:pt x="2149" y="327"/>
                  </a:lnTo>
                  <a:lnTo>
                    <a:pt x="2149" y="335"/>
                  </a:lnTo>
                  <a:lnTo>
                    <a:pt x="2153" y="338"/>
                  </a:lnTo>
                  <a:lnTo>
                    <a:pt x="2157" y="338"/>
                  </a:lnTo>
                  <a:lnTo>
                    <a:pt x="2192" y="338"/>
                  </a:lnTo>
                  <a:lnTo>
                    <a:pt x="2195" y="335"/>
                  </a:lnTo>
                  <a:lnTo>
                    <a:pt x="2195" y="327"/>
                  </a:lnTo>
                  <a:close/>
                  <a:moveTo>
                    <a:pt x="2195" y="295"/>
                  </a:moveTo>
                  <a:lnTo>
                    <a:pt x="2192" y="292"/>
                  </a:lnTo>
                  <a:lnTo>
                    <a:pt x="2153" y="292"/>
                  </a:lnTo>
                  <a:lnTo>
                    <a:pt x="2149" y="295"/>
                  </a:lnTo>
                  <a:lnTo>
                    <a:pt x="2149" y="303"/>
                  </a:lnTo>
                  <a:lnTo>
                    <a:pt x="2153" y="307"/>
                  </a:lnTo>
                  <a:lnTo>
                    <a:pt x="2157" y="307"/>
                  </a:lnTo>
                  <a:lnTo>
                    <a:pt x="2192" y="307"/>
                  </a:lnTo>
                  <a:lnTo>
                    <a:pt x="2195" y="303"/>
                  </a:lnTo>
                  <a:lnTo>
                    <a:pt x="2195" y="295"/>
                  </a:lnTo>
                  <a:close/>
                  <a:moveTo>
                    <a:pt x="2197" y="139"/>
                  </a:moveTo>
                  <a:lnTo>
                    <a:pt x="2190" y="132"/>
                  </a:lnTo>
                  <a:lnTo>
                    <a:pt x="2182" y="126"/>
                  </a:lnTo>
                  <a:lnTo>
                    <a:pt x="2172" y="125"/>
                  </a:lnTo>
                  <a:lnTo>
                    <a:pt x="2162" y="126"/>
                  </a:lnTo>
                  <a:lnTo>
                    <a:pt x="2154" y="132"/>
                  </a:lnTo>
                  <a:lnTo>
                    <a:pt x="2147" y="139"/>
                  </a:lnTo>
                  <a:lnTo>
                    <a:pt x="2158" y="149"/>
                  </a:lnTo>
                  <a:lnTo>
                    <a:pt x="2169" y="138"/>
                  </a:lnTo>
                  <a:lnTo>
                    <a:pt x="2176" y="138"/>
                  </a:lnTo>
                  <a:lnTo>
                    <a:pt x="2187" y="149"/>
                  </a:lnTo>
                  <a:lnTo>
                    <a:pt x="2197" y="139"/>
                  </a:lnTo>
                  <a:close/>
                  <a:moveTo>
                    <a:pt x="2218" y="117"/>
                  </a:moveTo>
                  <a:lnTo>
                    <a:pt x="2211" y="110"/>
                  </a:lnTo>
                  <a:lnTo>
                    <a:pt x="2203" y="103"/>
                  </a:lnTo>
                  <a:lnTo>
                    <a:pt x="2193" y="98"/>
                  </a:lnTo>
                  <a:lnTo>
                    <a:pt x="2183" y="95"/>
                  </a:lnTo>
                  <a:lnTo>
                    <a:pt x="2172" y="94"/>
                  </a:lnTo>
                  <a:lnTo>
                    <a:pt x="2161" y="95"/>
                  </a:lnTo>
                  <a:lnTo>
                    <a:pt x="2151" y="98"/>
                  </a:lnTo>
                  <a:lnTo>
                    <a:pt x="2141" y="103"/>
                  </a:lnTo>
                  <a:lnTo>
                    <a:pt x="2133" y="110"/>
                  </a:lnTo>
                  <a:lnTo>
                    <a:pt x="2126" y="117"/>
                  </a:lnTo>
                  <a:lnTo>
                    <a:pt x="2136" y="128"/>
                  </a:lnTo>
                  <a:lnTo>
                    <a:pt x="2143" y="121"/>
                  </a:lnTo>
                  <a:lnTo>
                    <a:pt x="2151" y="113"/>
                  </a:lnTo>
                  <a:lnTo>
                    <a:pt x="2161" y="109"/>
                  </a:lnTo>
                  <a:lnTo>
                    <a:pt x="2183" y="109"/>
                  </a:lnTo>
                  <a:lnTo>
                    <a:pt x="2193" y="113"/>
                  </a:lnTo>
                  <a:lnTo>
                    <a:pt x="2208" y="128"/>
                  </a:lnTo>
                  <a:lnTo>
                    <a:pt x="2218" y="117"/>
                  </a:lnTo>
                  <a:close/>
                  <a:moveTo>
                    <a:pt x="2263" y="257"/>
                  </a:moveTo>
                  <a:lnTo>
                    <a:pt x="2259" y="253"/>
                  </a:lnTo>
                  <a:lnTo>
                    <a:pt x="2255" y="253"/>
                  </a:lnTo>
                  <a:lnTo>
                    <a:pt x="2251" y="253"/>
                  </a:lnTo>
                  <a:lnTo>
                    <a:pt x="2248" y="257"/>
                  </a:lnTo>
                  <a:lnTo>
                    <a:pt x="2248" y="265"/>
                  </a:lnTo>
                  <a:lnTo>
                    <a:pt x="2251" y="268"/>
                  </a:lnTo>
                  <a:lnTo>
                    <a:pt x="2259" y="268"/>
                  </a:lnTo>
                  <a:lnTo>
                    <a:pt x="2263" y="265"/>
                  </a:lnTo>
                  <a:lnTo>
                    <a:pt x="2263" y="257"/>
                  </a:lnTo>
                  <a:close/>
                  <a:moveTo>
                    <a:pt x="2263" y="227"/>
                  </a:moveTo>
                  <a:lnTo>
                    <a:pt x="2259" y="224"/>
                  </a:lnTo>
                  <a:lnTo>
                    <a:pt x="2255" y="224"/>
                  </a:lnTo>
                  <a:lnTo>
                    <a:pt x="2251" y="224"/>
                  </a:lnTo>
                  <a:lnTo>
                    <a:pt x="2248" y="227"/>
                  </a:lnTo>
                  <a:lnTo>
                    <a:pt x="2248" y="235"/>
                  </a:lnTo>
                  <a:lnTo>
                    <a:pt x="2251" y="239"/>
                  </a:lnTo>
                  <a:lnTo>
                    <a:pt x="2259" y="239"/>
                  </a:lnTo>
                  <a:lnTo>
                    <a:pt x="2263" y="235"/>
                  </a:lnTo>
                  <a:lnTo>
                    <a:pt x="2263" y="227"/>
                  </a:lnTo>
                  <a:close/>
                  <a:moveTo>
                    <a:pt x="2263" y="198"/>
                  </a:moveTo>
                  <a:lnTo>
                    <a:pt x="2259" y="194"/>
                  </a:lnTo>
                  <a:lnTo>
                    <a:pt x="2255" y="194"/>
                  </a:lnTo>
                  <a:lnTo>
                    <a:pt x="2251" y="194"/>
                  </a:lnTo>
                  <a:lnTo>
                    <a:pt x="2248" y="198"/>
                  </a:lnTo>
                  <a:lnTo>
                    <a:pt x="2248" y="206"/>
                  </a:lnTo>
                  <a:lnTo>
                    <a:pt x="2251" y="209"/>
                  </a:lnTo>
                  <a:lnTo>
                    <a:pt x="2259" y="209"/>
                  </a:lnTo>
                  <a:lnTo>
                    <a:pt x="2263" y="206"/>
                  </a:lnTo>
                  <a:lnTo>
                    <a:pt x="2263" y="198"/>
                  </a:lnTo>
                  <a:close/>
                  <a:moveTo>
                    <a:pt x="2263" y="168"/>
                  </a:moveTo>
                  <a:lnTo>
                    <a:pt x="2259" y="165"/>
                  </a:lnTo>
                  <a:lnTo>
                    <a:pt x="2255" y="165"/>
                  </a:lnTo>
                  <a:lnTo>
                    <a:pt x="2251" y="165"/>
                  </a:lnTo>
                  <a:lnTo>
                    <a:pt x="2248" y="168"/>
                  </a:lnTo>
                  <a:lnTo>
                    <a:pt x="2248" y="176"/>
                  </a:lnTo>
                  <a:lnTo>
                    <a:pt x="2251" y="179"/>
                  </a:lnTo>
                  <a:lnTo>
                    <a:pt x="2259" y="179"/>
                  </a:lnTo>
                  <a:lnTo>
                    <a:pt x="2263" y="176"/>
                  </a:lnTo>
                  <a:lnTo>
                    <a:pt x="2263" y="168"/>
                  </a:lnTo>
                  <a:close/>
                  <a:moveTo>
                    <a:pt x="2263" y="138"/>
                  </a:moveTo>
                  <a:lnTo>
                    <a:pt x="2259" y="135"/>
                  </a:lnTo>
                  <a:lnTo>
                    <a:pt x="2255" y="135"/>
                  </a:lnTo>
                  <a:lnTo>
                    <a:pt x="2251" y="135"/>
                  </a:lnTo>
                  <a:lnTo>
                    <a:pt x="2248" y="138"/>
                  </a:lnTo>
                  <a:lnTo>
                    <a:pt x="2248" y="147"/>
                  </a:lnTo>
                  <a:lnTo>
                    <a:pt x="2251" y="150"/>
                  </a:lnTo>
                  <a:lnTo>
                    <a:pt x="2259" y="150"/>
                  </a:lnTo>
                  <a:lnTo>
                    <a:pt x="2263" y="147"/>
                  </a:lnTo>
                  <a:lnTo>
                    <a:pt x="2263" y="138"/>
                  </a:lnTo>
                  <a:close/>
                  <a:moveTo>
                    <a:pt x="2263" y="109"/>
                  </a:moveTo>
                  <a:lnTo>
                    <a:pt x="2259" y="106"/>
                  </a:lnTo>
                  <a:lnTo>
                    <a:pt x="2255" y="106"/>
                  </a:lnTo>
                  <a:lnTo>
                    <a:pt x="2251" y="106"/>
                  </a:lnTo>
                  <a:lnTo>
                    <a:pt x="2248" y="109"/>
                  </a:lnTo>
                  <a:lnTo>
                    <a:pt x="2248" y="117"/>
                  </a:lnTo>
                  <a:lnTo>
                    <a:pt x="2251" y="120"/>
                  </a:lnTo>
                  <a:lnTo>
                    <a:pt x="2259" y="120"/>
                  </a:lnTo>
                  <a:lnTo>
                    <a:pt x="2263" y="117"/>
                  </a:lnTo>
                  <a:lnTo>
                    <a:pt x="2263" y="109"/>
                  </a:lnTo>
                  <a:close/>
                  <a:moveTo>
                    <a:pt x="2281" y="45"/>
                  </a:moveTo>
                  <a:lnTo>
                    <a:pt x="2269" y="34"/>
                  </a:lnTo>
                  <a:lnTo>
                    <a:pt x="2266" y="34"/>
                  </a:lnTo>
                  <a:lnTo>
                    <a:pt x="2266" y="54"/>
                  </a:lnTo>
                  <a:lnTo>
                    <a:pt x="2266" y="65"/>
                  </a:lnTo>
                  <a:lnTo>
                    <a:pt x="2261" y="70"/>
                  </a:lnTo>
                  <a:lnTo>
                    <a:pt x="2249" y="70"/>
                  </a:lnTo>
                  <a:lnTo>
                    <a:pt x="2244" y="65"/>
                  </a:lnTo>
                  <a:lnTo>
                    <a:pt x="2244" y="54"/>
                  </a:lnTo>
                  <a:lnTo>
                    <a:pt x="2249" y="49"/>
                  </a:lnTo>
                  <a:lnTo>
                    <a:pt x="2261" y="49"/>
                  </a:lnTo>
                  <a:lnTo>
                    <a:pt x="2266" y="54"/>
                  </a:lnTo>
                  <a:lnTo>
                    <a:pt x="2266" y="34"/>
                  </a:lnTo>
                  <a:lnTo>
                    <a:pt x="2241" y="34"/>
                  </a:lnTo>
                  <a:lnTo>
                    <a:pt x="2230" y="45"/>
                  </a:lnTo>
                  <a:lnTo>
                    <a:pt x="2230" y="73"/>
                  </a:lnTo>
                  <a:lnTo>
                    <a:pt x="2241" y="85"/>
                  </a:lnTo>
                  <a:lnTo>
                    <a:pt x="2269" y="85"/>
                  </a:lnTo>
                  <a:lnTo>
                    <a:pt x="2281" y="73"/>
                  </a:lnTo>
                  <a:lnTo>
                    <a:pt x="2281" y="70"/>
                  </a:lnTo>
                  <a:lnTo>
                    <a:pt x="2281" y="49"/>
                  </a:lnTo>
                  <a:lnTo>
                    <a:pt x="2281" y="45"/>
                  </a:lnTo>
                  <a:close/>
                  <a:moveTo>
                    <a:pt x="2335" y="231"/>
                  </a:moveTo>
                  <a:lnTo>
                    <a:pt x="2332" y="228"/>
                  </a:lnTo>
                  <a:lnTo>
                    <a:pt x="2324" y="228"/>
                  </a:lnTo>
                  <a:lnTo>
                    <a:pt x="2321" y="231"/>
                  </a:lnTo>
                  <a:lnTo>
                    <a:pt x="2321" y="467"/>
                  </a:lnTo>
                  <a:lnTo>
                    <a:pt x="2324" y="470"/>
                  </a:lnTo>
                  <a:lnTo>
                    <a:pt x="2328" y="470"/>
                  </a:lnTo>
                  <a:lnTo>
                    <a:pt x="2332" y="470"/>
                  </a:lnTo>
                  <a:lnTo>
                    <a:pt x="2335" y="467"/>
                  </a:lnTo>
                  <a:lnTo>
                    <a:pt x="2335" y="231"/>
                  </a:lnTo>
                  <a:close/>
                  <a:moveTo>
                    <a:pt x="2347" y="163"/>
                  </a:moveTo>
                  <a:lnTo>
                    <a:pt x="2344" y="160"/>
                  </a:lnTo>
                  <a:lnTo>
                    <a:pt x="2340" y="160"/>
                  </a:lnTo>
                  <a:lnTo>
                    <a:pt x="2336" y="160"/>
                  </a:lnTo>
                  <a:lnTo>
                    <a:pt x="2333" y="163"/>
                  </a:lnTo>
                  <a:lnTo>
                    <a:pt x="2333" y="171"/>
                  </a:lnTo>
                  <a:lnTo>
                    <a:pt x="2336" y="174"/>
                  </a:lnTo>
                  <a:lnTo>
                    <a:pt x="2344" y="174"/>
                  </a:lnTo>
                  <a:lnTo>
                    <a:pt x="2347" y="171"/>
                  </a:lnTo>
                  <a:lnTo>
                    <a:pt x="2347" y="163"/>
                  </a:lnTo>
                  <a:close/>
                  <a:moveTo>
                    <a:pt x="2348" y="133"/>
                  </a:moveTo>
                  <a:lnTo>
                    <a:pt x="2344" y="130"/>
                  </a:lnTo>
                  <a:lnTo>
                    <a:pt x="2340" y="130"/>
                  </a:lnTo>
                  <a:lnTo>
                    <a:pt x="2336" y="130"/>
                  </a:lnTo>
                  <a:lnTo>
                    <a:pt x="2333" y="133"/>
                  </a:lnTo>
                  <a:lnTo>
                    <a:pt x="2333" y="142"/>
                  </a:lnTo>
                  <a:lnTo>
                    <a:pt x="2336" y="145"/>
                  </a:lnTo>
                  <a:lnTo>
                    <a:pt x="2344" y="145"/>
                  </a:lnTo>
                  <a:lnTo>
                    <a:pt x="2348" y="142"/>
                  </a:lnTo>
                  <a:lnTo>
                    <a:pt x="2348" y="133"/>
                  </a:lnTo>
                  <a:close/>
                  <a:moveTo>
                    <a:pt x="2348" y="104"/>
                  </a:moveTo>
                  <a:lnTo>
                    <a:pt x="2345" y="101"/>
                  </a:lnTo>
                  <a:lnTo>
                    <a:pt x="2341" y="101"/>
                  </a:lnTo>
                  <a:lnTo>
                    <a:pt x="2337" y="101"/>
                  </a:lnTo>
                  <a:lnTo>
                    <a:pt x="2333" y="104"/>
                  </a:lnTo>
                  <a:lnTo>
                    <a:pt x="2333" y="112"/>
                  </a:lnTo>
                  <a:lnTo>
                    <a:pt x="2336" y="115"/>
                  </a:lnTo>
                  <a:lnTo>
                    <a:pt x="2345" y="115"/>
                  </a:lnTo>
                  <a:lnTo>
                    <a:pt x="2348" y="112"/>
                  </a:lnTo>
                  <a:lnTo>
                    <a:pt x="2348" y="104"/>
                  </a:lnTo>
                  <a:close/>
                  <a:moveTo>
                    <a:pt x="2348" y="74"/>
                  </a:moveTo>
                  <a:lnTo>
                    <a:pt x="2345" y="71"/>
                  </a:lnTo>
                  <a:lnTo>
                    <a:pt x="2341" y="71"/>
                  </a:lnTo>
                  <a:lnTo>
                    <a:pt x="2337" y="71"/>
                  </a:lnTo>
                  <a:lnTo>
                    <a:pt x="2333" y="74"/>
                  </a:lnTo>
                  <a:lnTo>
                    <a:pt x="2333" y="82"/>
                  </a:lnTo>
                  <a:lnTo>
                    <a:pt x="2337" y="86"/>
                  </a:lnTo>
                  <a:lnTo>
                    <a:pt x="2341" y="86"/>
                  </a:lnTo>
                  <a:lnTo>
                    <a:pt x="2345" y="86"/>
                  </a:lnTo>
                  <a:lnTo>
                    <a:pt x="2348" y="83"/>
                  </a:lnTo>
                  <a:lnTo>
                    <a:pt x="2348" y="74"/>
                  </a:lnTo>
                  <a:close/>
                  <a:moveTo>
                    <a:pt x="2363" y="231"/>
                  </a:moveTo>
                  <a:lnTo>
                    <a:pt x="2360" y="228"/>
                  </a:lnTo>
                  <a:lnTo>
                    <a:pt x="2351" y="228"/>
                  </a:lnTo>
                  <a:lnTo>
                    <a:pt x="2348" y="231"/>
                  </a:lnTo>
                  <a:lnTo>
                    <a:pt x="2348" y="467"/>
                  </a:lnTo>
                  <a:lnTo>
                    <a:pt x="2351" y="470"/>
                  </a:lnTo>
                  <a:lnTo>
                    <a:pt x="2355" y="470"/>
                  </a:lnTo>
                  <a:lnTo>
                    <a:pt x="2360" y="470"/>
                  </a:lnTo>
                  <a:lnTo>
                    <a:pt x="2363" y="467"/>
                  </a:lnTo>
                  <a:lnTo>
                    <a:pt x="2363" y="231"/>
                  </a:lnTo>
                  <a:close/>
                  <a:moveTo>
                    <a:pt x="2366" y="12"/>
                  </a:moveTo>
                  <a:lnTo>
                    <a:pt x="2355" y="0"/>
                  </a:lnTo>
                  <a:lnTo>
                    <a:pt x="2351" y="0"/>
                  </a:lnTo>
                  <a:lnTo>
                    <a:pt x="2351" y="20"/>
                  </a:lnTo>
                  <a:lnTo>
                    <a:pt x="2351" y="32"/>
                  </a:lnTo>
                  <a:lnTo>
                    <a:pt x="2347" y="36"/>
                  </a:lnTo>
                  <a:lnTo>
                    <a:pt x="2335" y="36"/>
                  </a:lnTo>
                  <a:lnTo>
                    <a:pt x="2330" y="32"/>
                  </a:lnTo>
                  <a:lnTo>
                    <a:pt x="2330" y="20"/>
                  </a:lnTo>
                  <a:lnTo>
                    <a:pt x="2335" y="15"/>
                  </a:lnTo>
                  <a:lnTo>
                    <a:pt x="2347" y="15"/>
                  </a:lnTo>
                  <a:lnTo>
                    <a:pt x="2351" y="20"/>
                  </a:lnTo>
                  <a:lnTo>
                    <a:pt x="2351" y="0"/>
                  </a:lnTo>
                  <a:lnTo>
                    <a:pt x="2327" y="0"/>
                  </a:lnTo>
                  <a:lnTo>
                    <a:pt x="2315" y="12"/>
                  </a:lnTo>
                  <a:lnTo>
                    <a:pt x="2315" y="40"/>
                  </a:lnTo>
                  <a:lnTo>
                    <a:pt x="2327" y="51"/>
                  </a:lnTo>
                  <a:lnTo>
                    <a:pt x="2355" y="51"/>
                  </a:lnTo>
                  <a:lnTo>
                    <a:pt x="2366" y="40"/>
                  </a:lnTo>
                  <a:lnTo>
                    <a:pt x="2366" y="36"/>
                  </a:lnTo>
                  <a:lnTo>
                    <a:pt x="2366" y="15"/>
                  </a:lnTo>
                  <a:lnTo>
                    <a:pt x="2366" y="12"/>
                  </a:lnTo>
                  <a:close/>
                  <a:moveTo>
                    <a:pt x="2421" y="452"/>
                  </a:moveTo>
                  <a:lnTo>
                    <a:pt x="2402" y="452"/>
                  </a:lnTo>
                  <a:lnTo>
                    <a:pt x="2402" y="467"/>
                  </a:lnTo>
                  <a:lnTo>
                    <a:pt x="2412" y="467"/>
                  </a:lnTo>
                  <a:lnTo>
                    <a:pt x="2421" y="467"/>
                  </a:lnTo>
                  <a:lnTo>
                    <a:pt x="2421" y="452"/>
                  </a:lnTo>
                  <a:close/>
                  <a:moveTo>
                    <a:pt x="2421" y="422"/>
                  </a:moveTo>
                  <a:lnTo>
                    <a:pt x="2412" y="422"/>
                  </a:lnTo>
                  <a:lnTo>
                    <a:pt x="2402" y="422"/>
                  </a:lnTo>
                  <a:lnTo>
                    <a:pt x="2402" y="437"/>
                  </a:lnTo>
                  <a:lnTo>
                    <a:pt x="2421" y="437"/>
                  </a:lnTo>
                  <a:lnTo>
                    <a:pt x="2421" y="422"/>
                  </a:lnTo>
                  <a:close/>
                  <a:moveTo>
                    <a:pt x="2421" y="391"/>
                  </a:moveTo>
                  <a:lnTo>
                    <a:pt x="2412" y="391"/>
                  </a:lnTo>
                  <a:lnTo>
                    <a:pt x="2402" y="391"/>
                  </a:lnTo>
                  <a:lnTo>
                    <a:pt x="2402" y="406"/>
                  </a:lnTo>
                  <a:lnTo>
                    <a:pt x="2421" y="406"/>
                  </a:lnTo>
                  <a:lnTo>
                    <a:pt x="2421" y="391"/>
                  </a:lnTo>
                  <a:close/>
                  <a:moveTo>
                    <a:pt x="2421" y="361"/>
                  </a:moveTo>
                  <a:lnTo>
                    <a:pt x="2412" y="361"/>
                  </a:lnTo>
                  <a:lnTo>
                    <a:pt x="2402" y="361"/>
                  </a:lnTo>
                  <a:lnTo>
                    <a:pt x="2402" y="375"/>
                  </a:lnTo>
                  <a:lnTo>
                    <a:pt x="2421" y="375"/>
                  </a:lnTo>
                  <a:lnTo>
                    <a:pt x="2421" y="361"/>
                  </a:lnTo>
                  <a:close/>
                  <a:moveTo>
                    <a:pt x="2421" y="330"/>
                  </a:moveTo>
                  <a:lnTo>
                    <a:pt x="2412" y="330"/>
                  </a:lnTo>
                  <a:lnTo>
                    <a:pt x="2402" y="330"/>
                  </a:lnTo>
                  <a:lnTo>
                    <a:pt x="2402" y="345"/>
                  </a:lnTo>
                  <a:lnTo>
                    <a:pt x="2421" y="345"/>
                  </a:lnTo>
                  <a:lnTo>
                    <a:pt x="2421" y="330"/>
                  </a:lnTo>
                  <a:close/>
                  <a:moveTo>
                    <a:pt x="2421" y="300"/>
                  </a:moveTo>
                  <a:lnTo>
                    <a:pt x="2412" y="300"/>
                  </a:lnTo>
                  <a:lnTo>
                    <a:pt x="2402" y="300"/>
                  </a:lnTo>
                  <a:lnTo>
                    <a:pt x="2402" y="314"/>
                  </a:lnTo>
                  <a:lnTo>
                    <a:pt x="2421" y="314"/>
                  </a:lnTo>
                  <a:lnTo>
                    <a:pt x="2421" y="300"/>
                  </a:lnTo>
                  <a:close/>
                  <a:moveTo>
                    <a:pt x="2421" y="269"/>
                  </a:moveTo>
                  <a:lnTo>
                    <a:pt x="2412" y="269"/>
                  </a:lnTo>
                  <a:lnTo>
                    <a:pt x="2402" y="269"/>
                  </a:lnTo>
                  <a:lnTo>
                    <a:pt x="2402" y="284"/>
                  </a:lnTo>
                  <a:lnTo>
                    <a:pt x="2421" y="284"/>
                  </a:lnTo>
                  <a:lnTo>
                    <a:pt x="2421" y="269"/>
                  </a:lnTo>
                  <a:close/>
                  <a:moveTo>
                    <a:pt x="2421" y="239"/>
                  </a:moveTo>
                  <a:lnTo>
                    <a:pt x="2412" y="239"/>
                  </a:lnTo>
                  <a:lnTo>
                    <a:pt x="2402" y="239"/>
                  </a:lnTo>
                  <a:lnTo>
                    <a:pt x="2402" y="253"/>
                  </a:lnTo>
                  <a:lnTo>
                    <a:pt x="2421" y="253"/>
                  </a:lnTo>
                  <a:lnTo>
                    <a:pt x="2421" y="239"/>
                  </a:lnTo>
                  <a:close/>
                  <a:moveTo>
                    <a:pt x="2421" y="208"/>
                  </a:moveTo>
                  <a:lnTo>
                    <a:pt x="2412" y="208"/>
                  </a:lnTo>
                  <a:lnTo>
                    <a:pt x="2402" y="208"/>
                  </a:lnTo>
                  <a:lnTo>
                    <a:pt x="2402" y="223"/>
                  </a:lnTo>
                  <a:lnTo>
                    <a:pt x="2421" y="223"/>
                  </a:lnTo>
                  <a:lnTo>
                    <a:pt x="2421" y="208"/>
                  </a:lnTo>
                  <a:close/>
                  <a:moveTo>
                    <a:pt x="2421" y="177"/>
                  </a:moveTo>
                  <a:lnTo>
                    <a:pt x="2412" y="177"/>
                  </a:lnTo>
                  <a:lnTo>
                    <a:pt x="2402" y="177"/>
                  </a:lnTo>
                  <a:lnTo>
                    <a:pt x="2402" y="192"/>
                  </a:lnTo>
                  <a:lnTo>
                    <a:pt x="2421" y="192"/>
                  </a:lnTo>
                  <a:lnTo>
                    <a:pt x="2421" y="177"/>
                  </a:lnTo>
                  <a:close/>
                  <a:moveTo>
                    <a:pt x="2448" y="452"/>
                  </a:moveTo>
                  <a:lnTo>
                    <a:pt x="2429" y="452"/>
                  </a:lnTo>
                  <a:lnTo>
                    <a:pt x="2429" y="467"/>
                  </a:lnTo>
                  <a:lnTo>
                    <a:pt x="2438" y="467"/>
                  </a:lnTo>
                  <a:lnTo>
                    <a:pt x="2448" y="467"/>
                  </a:lnTo>
                  <a:lnTo>
                    <a:pt x="2448" y="452"/>
                  </a:lnTo>
                  <a:close/>
                  <a:moveTo>
                    <a:pt x="2448" y="422"/>
                  </a:moveTo>
                  <a:lnTo>
                    <a:pt x="2438" y="422"/>
                  </a:lnTo>
                  <a:lnTo>
                    <a:pt x="2429" y="422"/>
                  </a:lnTo>
                  <a:lnTo>
                    <a:pt x="2429" y="437"/>
                  </a:lnTo>
                  <a:lnTo>
                    <a:pt x="2448" y="437"/>
                  </a:lnTo>
                  <a:lnTo>
                    <a:pt x="2448" y="422"/>
                  </a:lnTo>
                  <a:close/>
                  <a:moveTo>
                    <a:pt x="2448" y="391"/>
                  </a:moveTo>
                  <a:lnTo>
                    <a:pt x="2438" y="391"/>
                  </a:lnTo>
                  <a:lnTo>
                    <a:pt x="2429" y="391"/>
                  </a:lnTo>
                  <a:lnTo>
                    <a:pt x="2429" y="406"/>
                  </a:lnTo>
                  <a:lnTo>
                    <a:pt x="2448" y="406"/>
                  </a:lnTo>
                  <a:lnTo>
                    <a:pt x="2448" y="391"/>
                  </a:lnTo>
                  <a:close/>
                  <a:moveTo>
                    <a:pt x="2448" y="361"/>
                  </a:moveTo>
                  <a:lnTo>
                    <a:pt x="2438" y="361"/>
                  </a:lnTo>
                  <a:lnTo>
                    <a:pt x="2429" y="361"/>
                  </a:lnTo>
                  <a:lnTo>
                    <a:pt x="2429" y="375"/>
                  </a:lnTo>
                  <a:lnTo>
                    <a:pt x="2448" y="375"/>
                  </a:lnTo>
                  <a:lnTo>
                    <a:pt x="2448" y="361"/>
                  </a:lnTo>
                  <a:close/>
                  <a:moveTo>
                    <a:pt x="2448" y="330"/>
                  </a:moveTo>
                  <a:lnTo>
                    <a:pt x="2438" y="330"/>
                  </a:lnTo>
                  <a:lnTo>
                    <a:pt x="2429" y="330"/>
                  </a:lnTo>
                  <a:lnTo>
                    <a:pt x="2429" y="345"/>
                  </a:lnTo>
                  <a:lnTo>
                    <a:pt x="2448" y="345"/>
                  </a:lnTo>
                  <a:lnTo>
                    <a:pt x="2448" y="330"/>
                  </a:lnTo>
                  <a:close/>
                  <a:moveTo>
                    <a:pt x="2448" y="300"/>
                  </a:moveTo>
                  <a:lnTo>
                    <a:pt x="2438" y="300"/>
                  </a:lnTo>
                  <a:lnTo>
                    <a:pt x="2429" y="300"/>
                  </a:lnTo>
                  <a:lnTo>
                    <a:pt x="2429" y="314"/>
                  </a:lnTo>
                  <a:lnTo>
                    <a:pt x="2448" y="314"/>
                  </a:lnTo>
                  <a:lnTo>
                    <a:pt x="2448" y="300"/>
                  </a:lnTo>
                  <a:close/>
                  <a:moveTo>
                    <a:pt x="2448" y="269"/>
                  </a:moveTo>
                  <a:lnTo>
                    <a:pt x="2438" y="269"/>
                  </a:lnTo>
                  <a:lnTo>
                    <a:pt x="2429" y="269"/>
                  </a:lnTo>
                  <a:lnTo>
                    <a:pt x="2429" y="284"/>
                  </a:lnTo>
                  <a:lnTo>
                    <a:pt x="2448" y="284"/>
                  </a:lnTo>
                  <a:lnTo>
                    <a:pt x="2448" y="269"/>
                  </a:lnTo>
                  <a:close/>
                  <a:moveTo>
                    <a:pt x="2448" y="239"/>
                  </a:moveTo>
                  <a:lnTo>
                    <a:pt x="2438" y="239"/>
                  </a:lnTo>
                  <a:lnTo>
                    <a:pt x="2429" y="239"/>
                  </a:lnTo>
                  <a:lnTo>
                    <a:pt x="2429" y="253"/>
                  </a:lnTo>
                  <a:lnTo>
                    <a:pt x="2448" y="253"/>
                  </a:lnTo>
                  <a:lnTo>
                    <a:pt x="2448" y="239"/>
                  </a:lnTo>
                  <a:close/>
                  <a:moveTo>
                    <a:pt x="2448" y="208"/>
                  </a:moveTo>
                  <a:lnTo>
                    <a:pt x="2438" y="208"/>
                  </a:lnTo>
                  <a:lnTo>
                    <a:pt x="2429" y="208"/>
                  </a:lnTo>
                  <a:lnTo>
                    <a:pt x="2429" y="223"/>
                  </a:lnTo>
                  <a:lnTo>
                    <a:pt x="2448" y="223"/>
                  </a:lnTo>
                  <a:lnTo>
                    <a:pt x="2448" y="208"/>
                  </a:lnTo>
                  <a:close/>
                  <a:moveTo>
                    <a:pt x="2448" y="177"/>
                  </a:moveTo>
                  <a:lnTo>
                    <a:pt x="2438" y="177"/>
                  </a:lnTo>
                  <a:lnTo>
                    <a:pt x="2429" y="177"/>
                  </a:lnTo>
                  <a:lnTo>
                    <a:pt x="2429" y="192"/>
                  </a:lnTo>
                  <a:lnTo>
                    <a:pt x="2448" y="192"/>
                  </a:lnTo>
                  <a:lnTo>
                    <a:pt x="2448" y="177"/>
                  </a:lnTo>
                  <a:close/>
                  <a:moveTo>
                    <a:pt x="2450" y="82"/>
                  </a:moveTo>
                  <a:lnTo>
                    <a:pt x="2443" y="75"/>
                  </a:lnTo>
                  <a:lnTo>
                    <a:pt x="2435" y="69"/>
                  </a:lnTo>
                  <a:lnTo>
                    <a:pt x="2425" y="67"/>
                  </a:lnTo>
                  <a:lnTo>
                    <a:pt x="2415" y="69"/>
                  </a:lnTo>
                  <a:lnTo>
                    <a:pt x="2407" y="75"/>
                  </a:lnTo>
                  <a:lnTo>
                    <a:pt x="2400" y="82"/>
                  </a:lnTo>
                  <a:lnTo>
                    <a:pt x="2411" y="92"/>
                  </a:lnTo>
                  <a:lnTo>
                    <a:pt x="2421" y="81"/>
                  </a:lnTo>
                  <a:lnTo>
                    <a:pt x="2428" y="81"/>
                  </a:lnTo>
                  <a:lnTo>
                    <a:pt x="2439" y="92"/>
                  </a:lnTo>
                  <a:lnTo>
                    <a:pt x="2450" y="82"/>
                  </a:lnTo>
                  <a:close/>
                  <a:moveTo>
                    <a:pt x="2471" y="60"/>
                  </a:moveTo>
                  <a:lnTo>
                    <a:pt x="2464" y="53"/>
                  </a:lnTo>
                  <a:lnTo>
                    <a:pt x="2456" y="46"/>
                  </a:lnTo>
                  <a:lnTo>
                    <a:pt x="2446" y="41"/>
                  </a:lnTo>
                  <a:lnTo>
                    <a:pt x="2436" y="38"/>
                  </a:lnTo>
                  <a:lnTo>
                    <a:pt x="2425" y="37"/>
                  </a:lnTo>
                  <a:lnTo>
                    <a:pt x="2414" y="38"/>
                  </a:lnTo>
                  <a:lnTo>
                    <a:pt x="2404" y="41"/>
                  </a:lnTo>
                  <a:lnTo>
                    <a:pt x="2394" y="46"/>
                  </a:lnTo>
                  <a:lnTo>
                    <a:pt x="2386" y="53"/>
                  </a:lnTo>
                  <a:lnTo>
                    <a:pt x="2381" y="58"/>
                  </a:lnTo>
                  <a:lnTo>
                    <a:pt x="2385" y="66"/>
                  </a:lnTo>
                  <a:lnTo>
                    <a:pt x="2391" y="66"/>
                  </a:lnTo>
                  <a:lnTo>
                    <a:pt x="2393" y="66"/>
                  </a:lnTo>
                  <a:lnTo>
                    <a:pt x="2395" y="65"/>
                  </a:lnTo>
                  <a:lnTo>
                    <a:pt x="2404" y="56"/>
                  </a:lnTo>
                  <a:lnTo>
                    <a:pt x="2414" y="52"/>
                  </a:lnTo>
                  <a:lnTo>
                    <a:pt x="2436" y="52"/>
                  </a:lnTo>
                  <a:lnTo>
                    <a:pt x="2446" y="56"/>
                  </a:lnTo>
                  <a:lnTo>
                    <a:pt x="2461" y="71"/>
                  </a:lnTo>
                  <a:lnTo>
                    <a:pt x="2471" y="60"/>
                  </a:lnTo>
                  <a:close/>
                  <a:moveTo>
                    <a:pt x="2517" y="284"/>
                  </a:moveTo>
                  <a:lnTo>
                    <a:pt x="2513" y="281"/>
                  </a:lnTo>
                  <a:lnTo>
                    <a:pt x="2509" y="281"/>
                  </a:lnTo>
                  <a:lnTo>
                    <a:pt x="2505" y="281"/>
                  </a:lnTo>
                  <a:lnTo>
                    <a:pt x="2502" y="284"/>
                  </a:lnTo>
                  <a:lnTo>
                    <a:pt x="2502" y="292"/>
                  </a:lnTo>
                  <a:lnTo>
                    <a:pt x="2505" y="296"/>
                  </a:lnTo>
                  <a:lnTo>
                    <a:pt x="2513" y="296"/>
                  </a:lnTo>
                  <a:lnTo>
                    <a:pt x="2517" y="292"/>
                  </a:lnTo>
                  <a:lnTo>
                    <a:pt x="2517" y="284"/>
                  </a:lnTo>
                  <a:close/>
                  <a:moveTo>
                    <a:pt x="2517" y="255"/>
                  </a:moveTo>
                  <a:lnTo>
                    <a:pt x="2513" y="251"/>
                  </a:lnTo>
                  <a:lnTo>
                    <a:pt x="2509" y="251"/>
                  </a:lnTo>
                  <a:lnTo>
                    <a:pt x="2505" y="251"/>
                  </a:lnTo>
                  <a:lnTo>
                    <a:pt x="2502" y="255"/>
                  </a:lnTo>
                  <a:lnTo>
                    <a:pt x="2502" y="263"/>
                  </a:lnTo>
                  <a:lnTo>
                    <a:pt x="2505" y="266"/>
                  </a:lnTo>
                  <a:lnTo>
                    <a:pt x="2513" y="266"/>
                  </a:lnTo>
                  <a:lnTo>
                    <a:pt x="2517" y="263"/>
                  </a:lnTo>
                  <a:lnTo>
                    <a:pt x="2517" y="255"/>
                  </a:lnTo>
                  <a:close/>
                  <a:moveTo>
                    <a:pt x="2517" y="225"/>
                  </a:moveTo>
                  <a:lnTo>
                    <a:pt x="2513" y="222"/>
                  </a:lnTo>
                  <a:lnTo>
                    <a:pt x="2509" y="222"/>
                  </a:lnTo>
                  <a:lnTo>
                    <a:pt x="2505" y="222"/>
                  </a:lnTo>
                  <a:lnTo>
                    <a:pt x="2502" y="225"/>
                  </a:lnTo>
                  <a:lnTo>
                    <a:pt x="2502" y="233"/>
                  </a:lnTo>
                  <a:lnTo>
                    <a:pt x="2505" y="237"/>
                  </a:lnTo>
                  <a:lnTo>
                    <a:pt x="2513" y="237"/>
                  </a:lnTo>
                  <a:lnTo>
                    <a:pt x="2517" y="233"/>
                  </a:lnTo>
                  <a:lnTo>
                    <a:pt x="2517" y="225"/>
                  </a:lnTo>
                  <a:close/>
                  <a:moveTo>
                    <a:pt x="2517" y="196"/>
                  </a:moveTo>
                  <a:lnTo>
                    <a:pt x="2513" y="192"/>
                  </a:lnTo>
                  <a:lnTo>
                    <a:pt x="2509" y="192"/>
                  </a:lnTo>
                  <a:lnTo>
                    <a:pt x="2505" y="192"/>
                  </a:lnTo>
                  <a:lnTo>
                    <a:pt x="2502" y="196"/>
                  </a:lnTo>
                  <a:lnTo>
                    <a:pt x="2502" y="204"/>
                  </a:lnTo>
                  <a:lnTo>
                    <a:pt x="2505" y="207"/>
                  </a:lnTo>
                  <a:lnTo>
                    <a:pt x="2513" y="207"/>
                  </a:lnTo>
                  <a:lnTo>
                    <a:pt x="2517" y="204"/>
                  </a:lnTo>
                  <a:lnTo>
                    <a:pt x="2517" y="196"/>
                  </a:lnTo>
                  <a:close/>
                  <a:moveTo>
                    <a:pt x="2517" y="166"/>
                  </a:moveTo>
                  <a:lnTo>
                    <a:pt x="2513" y="163"/>
                  </a:lnTo>
                  <a:lnTo>
                    <a:pt x="2509" y="163"/>
                  </a:lnTo>
                  <a:lnTo>
                    <a:pt x="2505" y="163"/>
                  </a:lnTo>
                  <a:lnTo>
                    <a:pt x="2502" y="166"/>
                  </a:lnTo>
                  <a:lnTo>
                    <a:pt x="2502" y="174"/>
                  </a:lnTo>
                  <a:lnTo>
                    <a:pt x="2505" y="177"/>
                  </a:lnTo>
                  <a:lnTo>
                    <a:pt x="2513" y="177"/>
                  </a:lnTo>
                  <a:lnTo>
                    <a:pt x="2517" y="174"/>
                  </a:lnTo>
                  <a:lnTo>
                    <a:pt x="2517" y="166"/>
                  </a:lnTo>
                  <a:close/>
                  <a:moveTo>
                    <a:pt x="2531" y="453"/>
                  </a:moveTo>
                  <a:lnTo>
                    <a:pt x="2528" y="450"/>
                  </a:lnTo>
                  <a:lnTo>
                    <a:pt x="2524" y="450"/>
                  </a:lnTo>
                  <a:lnTo>
                    <a:pt x="2488" y="450"/>
                  </a:lnTo>
                  <a:lnTo>
                    <a:pt x="2485" y="453"/>
                  </a:lnTo>
                  <a:lnTo>
                    <a:pt x="2485" y="461"/>
                  </a:lnTo>
                  <a:lnTo>
                    <a:pt x="2488" y="465"/>
                  </a:lnTo>
                  <a:lnTo>
                    <a:pt x="2528" y="465"/>
                  </a:lnTo>
                  <a:lnTo>
                    <a:pt x="2531" y="461"/>
                  </a:lnTo>
                  <a:lnTo>
                    <a:pt x="2531" y="453"/>
                  </a:lnTo>
                  <a:close/>
                  <a:moveTo>
                    <a:pt x="2531" y="421"/>
                  </a:moveTo>
                  <a:lnTo>
                    <a:pt x="2528" y="418"/>
                  </a:lnTo>
                  <a:lnTo>
                    <a:pt x="2524" y="418"/>
                  </a:lnTo>
                  <a:lnTo>
                    <a:pt x="2488" y="418"/>
                  </a:lnTo>
                  <a:lnTo>
                    <a:pt x="2485" y="421"/>
                  </a:lnTo>
                  <a:lnTo>
                    <a:pt x="2485" y="430"/>
                  </a:lnTo>
                  <a:lnTo>
                    <a:pt x="2488" y="433"/>
                  </a:lnTo>
                  <a:lnTo>
                    <a:pt x="2528" y="433"/>
                  </a:lnTo>
                  <a:lnTo>
                    <a:pt x="2531" y="430"/>
                  </a:lnTo>
                  <a:lnTo>
                    <a:pt x="2531" y="421"/>
                  </a:lnTo>
                  <a:close/>
                  <a:moveTo>
                    <a:pt x="2531" y="390"/>
                  </a:moveTo>
                  <a:lnTo>
                    <a:pt x="2528" y="387"/>
                  </a:lnTo>
                  <a:lnTo>
                    <a:pt x="2524" y="387"/>
                  </a:lnTo>
                  <a:lnTo>
                    <a:pt x="2488" y="387"/>
                  </a:lnTo>
                  <a:lnTo>
                    <a:pt x="2485" y="390"/>
                  </a:lnTo>
                  <a:lnTo>
                    <a:pt x="2485" y="398"/>
                  </a:lnTo>
                  <a:lnTo>
                    <a:pt x="2488" y="401"/>
                  </a:lnTo>
                  <a:lnTo>
                    <a:pt x="2528" y="401"/>
                  </a:lnTo>
                  <a:lnTo>
                    <a:pt x="2531" y="398"/>
                  </a:lnTo>
                  <a:lnTo>
                    <a:pt x="2531" y="390"/>
                  </a:lnTo>
                  <a:close/>
                  <a:moveTo>
                    <a:pt x="2531" y="358"/>
                  </a:moveTo>
                  <a:lnTo>
                    <a:pt x="2528" y="355"/>
                  </a:lnTo>
                  <a:lnTo>
                    <a:pt x="2488" y="355"/>
                  </a:lnTo>
                  <a:lnTo>
                    <a:pt x="2485" y="358"/>
                  </a:lnTo>
                  <a:lnTo>
                    <a:pt x="2485" y="367"/>
                  </a:lnTo>
                  <a:lnTo>
                    <a:pt x="2488" y="370"/>
                  </a:lnTo>
                  <a:lnTo>
                    <a:pt x="2493" y="370"/>
                  </a:lnTo>
                  <a:lnTo>
                    <a:pt x="2528" y="370"/>
                  </a:lnTo>
                  <a:lnTo>
                    <a:pt x="2531" y="367"/>
                  </a:lnTo>
                  <a:lnTo>
                    <a:pt x="2531" y="358"/>
                  </a:lnTo>
                  <a:close/>
                  <a:moveTo>
                    <a:pt x="2535" y="107"/>
                  </a:moveTo>
                  <a:lnTo>
                    <a:pt x="2523" y="96"/>
                  </a:lnTo>
                  <a:lnTo>
                    <a:pt x="2520" y="96"/>
                  </a:lnTo>
                  <a:lnTo>
                    <a:pt x="2520" y="116"/>
                  </a:lnTo>
                  <a:lnTo>
                    <a:pt x="2520" y="127"/>
                  </a:lnTo>
                  <a:lnTo>
                    <a:pt x="2515" y="132"/>
                  </a:lnTo>
                  <a:lnTo>
                    <a:pt x="2503" y="132"/>
                  </a:lnTo>
                  <a:lnTo>
                    <a:pt x="2499" y="127"/>
                  </a:lnTo>
                  <a:lnTo>
                    <a:pt x="2499" y="116"/>
                  </a:lnTo>
                  <a:lnTo>
                    <a:pt x="2503" y="111"/>
                  </a:lnTo>
                  <a:lnTo>
                    <a:pt x="2515" y="111"/>
                  </a:lnTo>
                  <a:lnTo>
                    <a:pt x="2520" y="116"/>
                  </a:lnTo>
                  <a:lnTo>
                    <a:pt x="2520" y="96"/>
                  </a:lnTo>
                  <a:lnTo>
                    <a:pt x="2495" y="96"/>
                  </a:lnTo>
                  <a:lnTo>
                    <a:pt x="2484" y="107"/>
                  </a:lnTo>
                  <a:lnTo>
                    <a:pt x="2484" y="136"/>
                  </a:lnTo>
                  <a:lnTo>
                    <a:pt x="2495" y="147"/>
                  </a:lnTo>
                  <a:lnTo>
                    <a:pt x="2523" y="147"/>
                  </a:lnTo>
                  <a:lnTo>
                    <a:pt x="2535" y="136"/>
                  </a:lnTo>
                  <a:lnTo>
                    <a:pt x="2535" y="132"/>
                  </a:lnTo>
                  <a:lnTo>
                    <a:pt x="2535" y="111"/>
                  </a:lnTo>
                  <a:lnTo>
                    <a:pt x="2535" y="107"/>
                  </a:lnTo>
                  <a:close/>
                  <a:moveTo>
                    <a:pt x="2591" y="490"/>
                  </a:moveTo>
                  <a:lnTo>
                    <a:pt x="2559" y="490"/>
                  </a:lnTo>
                  <a:lnTo>
                    <a:pt x="2559" y="335"/>
                  </a:lnTo>
                  <a:lnTo>
                    <a:pt x="2559" y="324"/>
                  </a:lnTo>
                  <a:lnTo>
                    <a:pt x="2555" y="321"/>
                  </a:lnTo>
                  <a:lnTo>
                    <a:pt x="2544" y="321"/>
                  </a:lnTo>
                  <a:lnTo>
                    <a:pt x="2544" y="335"/>
                  </a:lnTo>
                  <a:lnTo>
                    <a:pt x="2544" y="490"/>
                  </a:lnTo>
                  <a:lnTo>
                    <a:pt x="2474" y="490"/>
                  </a:lnTo>
                  <a:lnTo>
                    <a:pt x="2474" y="335"/>
                  </a:lnTo>
                  <a:lnTo>
                    <a:pt x="2544" y="335"/>
                  </a:lnTo>
                  <a:lnTo>
                    <a:pt x="2544" y="321"/>
                  </a:lnTo>
                  <a:lnTo>
                    <a:pt x="2474" y="321"/>
                  </a:lnTo>
                  <a:lnTo>
                    <a:pt x="2474" y="241"/>
                  </a:lnTo>
                  <a:lnTo>
                    <a:pt x="2457" y="243"/>
                  </a:lnTo>
                  <a:lnTo>
                    <a:pt x="2460" y="253"/>
                  </a:lnTo>
                  <a:lnTo>
                    <a:pt x="2460" y="490"/>
                  </a:lnTo>
                  <a:lnTo>
                    <a:pt x="2390" y="490"/>
                  </a:lnTo>
                  <a:lnTo>
                    <a:pt x="2390" y="209"/>
                  </a:lnTo>
                  <a:lnTo>
                    <a:pt x="2390" y="156"/>
                  </a:lnTo>
                  <a:lnTo>
                    <a:pt x="2460" y="156"/>
                  </a:lnTo>
                  <a:lnTo>
                    <a:pt x="2460" y="210"/>
                  </a:lnTo>
                  <a:lnTo>
                    <a:pt x="2457" y="220"/>
                  </a:lnTo>
                  <a:lnTo>
                    <a:pt x="2474" y="224"/>
                  </a:lnTo>
                  <a:lnTo>
                    <a:pt x="2474" y="156"/>
                  </a:lnTo>
                  <a:lnTo>
                    <a:pt x="2474" y="144"/>
                  </a:lnTo>
                  <a:lnTo>
                    <a:pt x="2471" y="141"/>
                  </a:lnTo>
                  <a:lnTo>
                    <a:pt x="2462" y="141"/>
                  </a:lnTo>
                  <a:lnTo>
                    <a:pt x="2462" y="120"/>
                  </a:lnTo>
                  <a:lnTo>
                    <a:pt x="2462" y="108"/>
                  </a:lnTo>
                  <a:lnTo>
                    <a:pt x="2458" y="105"/>
                  </a:lnTo>
                  <a:lnTo>
                    <a:pt x="2447" y="105"/>
                  </a:lnTo>
                  <a:lnTo>
                    <a:pt x="2447" y="120"/>
                  </a:lnTo>
                  <a:lnTo>
                    <a:pt x="2447" y="141"/>
                  </a:lnTo>
                  <a:lnTo>
                    <a:pt x="2403" y="141"/>
                  </a:lnTo>
                  <a:lnTo>
                    <a:pt x="2403" y="120"/>
                  </a:lnTo>
                  <a:lnTo>
                    <a:pt x="2447" y="120"/>
                  </a:lnTo>
                  <a:lnTo>
                    <a:pt x="2447" y="105"/>
                  </a:lnTo>
                  <a:lnTo>
                    <a:pt x="2392" y="105"/>
                  </a:lnTo>
                  <a:lnTo>
                    <a:pt x="2388" y="108"/>
                  </a:lnTo>
                  <a:lnTo>
                    <a:pt x="2388" y="141"/>
                  </a:lnTo>
                  <a:lnTo>
                    <a:pt x="2379" y="141"/>
                  </a:lnTo>
                  <a:lnTo>
                    <a:pt x="2376" y="144"/>
                  </a:lnTo>
                  <a:lnTo>
                    <a:pt x="2376" y="209"/>
                  </a:lnTo>
                  <a:lnTo>
                    <a:pt x="2376" y="490"/>
                  </a:lnTo>
                  <a:lnTo>
                    <a:pt x="2306" y="490"/>
                  </a:lnTo>
                  <a:lnTo>
                    <a:pt x="2306" y="461"/>
                  </a:lnTo>
                  <a:lnTo>
                    <a:pt x="2306" y="339"/>
                  </a:lnTo>
                  <a:lnTo>
                    <a:pt x="2306" y="305"/>
                  </a:lnTo>
                  <a:lnTo>
                    <a:pt x="2306" y="290"/>
                  </a:lnTo>
                  <a:lnTo>
                    <a:pt x="2306" y="209"/>
                  </a:lnTo>
                  <a:lnTo>
                    <a:pt x="2376" y="209"/>
                  </a:lnTo>
                  <a:lnTo>
                    <a:pt x="2376" y="144"/>
                  </a:lnTo>
                  <a:lnTo>
                    <a:pt x="2375" y="144"/>
                  </a:lnTo>
                  <a:lnTo>
                    <a:pt x="2375" y="194"/>
                  </a:lnTo>
                  <a:lnTo>
                    <a:pt x="2295" y="194"/>
                  </a:lnTo>
                  <a:lnTo>
                    <a:pt x="2291" y="197"/>
                  </a:lnTo>
                  <a:lnTo>
                    <a:pt x="2291" y="290"/>
                  </a:lnTo>
                  <a:lnTo>
                    <a:pt x="2291" y="305"/>
                  </a:lnTo>
                  <a:lnTo>
                    <a:pt x="2291" y="324"/>
                  </a:lnTo>
                  <a:lnTo>
                    <a:pt x="2291" y="339"/>
                  </a:lnTo>
                  <a:lnTo>
                    <a:pt x="2291" y="461"/>
                  </a:lnTo>
                  <a:lnTo>
                    <a:pt x="2266" y="461"/>
                  </a:lnTo>
                  <a:lnTo>
                    <a:pt x="2266" y="339"/>
                  </a:lnTo>
                  <a:lnTo>
                    <a:pt x="2291" y="339"/>
                  </a:lnTo>
                  <a:lnTo>
                    <a:pt x="2291" y="324"/>
                  </a:lnTo>
                  <a:lnTo>
                    <a:pt x="2254" y="324"/>
                  </a:lnTo>
                  <a:lnTo>
                    <a:pt x="2251" y="327"/>
                  </a:lnTo>
                  <a:lnTo>
                    <a:pt x="2251" y="472"/>
                  </a:lnTo>
                  <a:lnTo>
                    <a:pt x="2254" y="475"/>
                  </a:lnTo>
                  <a:lnTo>
                    <a:pt x="2291" y="475"/>
                  </a:lnTo>
                  <a:lnTo>
                    <a:pt x="2291" y="490"/>
                  </a:lnTo>
                  <a:lnTo>
                    <a:pt x="2222" y="490"/>
                  </a:lnTo>
                  <a:lnTo>
                    <a:pt x="2222" y="305"/>
                  </a:lnTo>
                  <a:lnTo>
                    <a:pt x="2291" y="305"/>
                  </a:lnTo>
                  <a:lnTo>
                    <a:pt x="2291" y="290"/>
                  </a:lnTo>
                  <a:lnTo>
                    <a:pt x="2222" y="290"/>
                  </a:lnTo>
                  <a:lnTo>
                    <a:pt x="2222" y="271"/>
                  </a:lnTo>
                  <a:lnTo>
                    <a:pt x="2222" y="260"/>
                  </a:lnTo>
                  <a:lnTo>
                    <a:pt x="2219" y="256"/>
                  </a:lnTo>
                  <a:lnTo>
                    <a:pt x="2208" y="256"/>
                  </a:lnTo>
                  <a:lnTo>
                    <a:pt x="2208" y="248"/>
                  </a:lnTo>
                  <a:lnTo>
                    <a:pt x="2206" y="236"/>
                  </a:lnTo>
                  <a:lnTo>
                    <a:pt x="2201" y="227"/>
                  </a:lnTo>
                  <a:lnTo>
                    <a:pt x="2200" y="225"/>
                  </a:lnTo>
                  <a:lnTo>
                    <a:pt x="2194" y="219"/>
                  </a:lnTo>
                  <a:lnTo>
                    <a:pt x="2194" y="236"/>
                  </a:lnTo>
                  <a:lnTo>
                    <a:pt x="2194" y="256"/>
                  </a:lnTo>
                  <a:lnTo>
                    <a:pt x="2151" y="256"/>
                  </a:lnTo>
                  <a:lnTo>
                    <a:pt x="2151" y="236"/>
                  </a:lnTo>
                  <a:lnTo>
                    <a:pt x="2161" y="227"/>
                  </a:lnTo>
                  <a:lnTo>
                    <a:pt x="2184" y="227"/>
                  </a:lnTo>
                  <a:lnTo>
                    <a:pt x="2194" y="236"/>
                  </a:lnTo>
                  <a:lnTo>
                    <a:pt x="2194" y="219"/>
                  </a:lnTo>
                  <a:lnTo>
                    <a:pt x="2191" y="217"/>
                  </a:lnTo>
                  <a:lnTo>
                    <a:pt x="2180" y="213"/>
                  </a:lnTo>
                  <a:lnTo>
                    <a:pt x="2180" y="161"/>
                  </a:lnTo>
                  <a:lnTo>
                    <a:pt x="2176" y="158"/>
                  </a:lnTo>
                  <a:lnTo>
                    <a:pt x="2168" y="158"/>
                  </a:lnTo>
                  <a:lnTo>
                    <a:pt x="2165" y="161"/>
                  </a:lnTo>
                  <a:lnTo>
                    <a:pt x="2165" y="213"/>
                  </a:lnTo>
                  <a:lnTo>
                    <a:pt x="2154" y="217"/>
                  </a:lnTo>
                  <a:lnTo>
                    <a:pt x="2145" y="225"/>
                  </a:lnTo>
                  <a:lnTo>
                    <a:pt x="2139" y="236"/>
                  </a:lnTo>
                  <a:lnTo>
                    <a:pt x="2136" y="248"/>
                  </a:lnTo>
                  <a:lnTo>
                    <a:pt x="2136" y="256"/>
                  </a:lnTo>
                  <a:lnTo>
                    <a:pt x="2126" y="256"/>
                  </a:lnTo>
                  <a:lnTo>
                    <a:pt x="2123" y="260"/>
                  </a:lnTo>
                  <a:lnTo>
                    <a:pt x="2123" y="432"/>
                  </a:lnTo>
                  <a:lnTo>
                    <a:pt x="2138" y="432"/>
                  </a:lnTo>
                  <a:lnTo>
                    <a:pt x="2138" y="271"/>
                  </a:lnTo>
                  <a:lnTo>
                    <a:pt x="2207" y="271"/>
                  </a:lnTo>
                  <a:lnTo>
                    <a:pt x="2207" y="490"/>
                  </a:lnTo>
                  <a:lnTo>
                    <a:pt x="2138" y="490"/>
                  </a:lnTo>
                  <a:lnTo>
                    <a:pt x="2138" y="453"/>
                  </a:lnTo>
                  <a:lnTo>
                    <a:pt x="2123" y="453"/>
                  </a:lnTo>
                  <a:lnTo>
                    <a:pt x="2123" y="490"/>
                  </a:lnTo>
                  <a:lnTo>
                    <a:pt x="2082" y="490"/>
                  </a:lnTo>
                  <a:lnTo>
                    <a:pt x="2082" y="505"/>
                  </a:lnTo>
                  <a:lnTo>
                    <a:pt x="2591" y="505"/>
                  </a:lnTo>
                  <a:lnTo>
                    <a:pt x="2591" y="490"/>
                  </a:lnTo>
                  <a:close/>
                  <a:moveTo>
                    <a:pt x="3499" y="6022"/>
                  </a:moveTo>
                  <a:lnTo>
                    <a:pt x="3489" y="5983"/>
                  </a:lnTo>
                  <a:lnTo>
                    <a:pt x="3484" y="5974"/>
                  </a:lnTo>
                  <a:lnTo>
                    <a:pt x="3484" y="6022"/>
                  </a:lnTo>
                  <a:lnTo>
                    <a:pt x="3480" y="6044"/>
                  </a:lnTo>
                  <a:lnTo>
                    <a:pt x="3469" y="6062"/>
                  </a:lnTo>
                  <a:lnTo>
                    <a:pt x="3453" y="6075"/>
                  </a:lnTo>
                  <a:lnTo>
                    <a:pt x="3432" y="6081"/>
                  </a:lnTo>
                  <a:lnTo>
                    <a:pt x="3432" y="6037"/>
                  </a:lnTo>
                  <a:lnTo>
                    <a:pt x="3432" y="6029"/>
                  </a:lnTo>
                  <a:lnTo>
                    <a:pt x="3452" y="6008"/>
                  </a:lnTo>
                  <a:lnTo>
                    <a:pt x="3461" y="5999"/>
                  </a:lnTo>
                  <a:lnTo>
                    <a:pt x="3464" y="5996"/>
                  </a:lnTo>
                  <a:lnTo>
                    <a:pt x="3464" y="5992"/>
                  </a:lnTo>
                  <a:lnTo>
                    <a:pt x="3459" y="5986"/>
                  </a:lnTo>
                  <a:lnTo>
                    <a:pt x="3454" y="5986"/>
                  </a:lnTo>
                  <a:lnTo>
                    <a:pt x="3432" y="6008"/>
                  </a:lnTo>
                  <a:lnTo>
                    <a:pt x="3432" y="5970"/>
                  </a:lnTo>
                  <a:lnTo>
                    <a:pt x="3429" y="5967"/>
                  </a:lnTo>
                  <a:lnTo>
                    <a:pt x="3420" y="5967"/>
                  </a:lnTo>
                  <a:lnTo>
                    <a:pt x="3417" y="5970"/>
                  </a:lnTo>
                  <a:lnTo>
                    <a:pt x="3417" y="6037"/>
                  </a:lnTo>
                  <a:lnTo>
                    <a:pt x="3395" y="6015"/>
                  </a:lnTo>
                  <a:lnTo>
                    <a:pt x="3391" y="6015"/>
                  </a:lnTo>
                  <a:lnTo>
                    <a:pt x="3388" y="6018"/>
                  </a:lnTo>
                  <a:lnTo>
                    <a:pt x="3385" y="6021"/>
                  </a:lnTo>
                  <a:lnTo>
                    <a:pt x="3385" y="6025"/>
                  </a:lnTo>
                  <a:lnTo>
                    <a:pt x="3417" y="6057"/>
                  </a:lnTo>
                  <a:lnTo>
                    <a:pt x="3417" y="6081"/>
                  </a:lnTo>
                  <a:lnTo>
                    <a:pt x="3397" y="6075"/>
                  </a:lnTo>
                  <a:lnTo>
                    <a:pt x="3380" y="6062"/>
                  </a:lnTo>
                  <a:lnTo>
                    <a:pt x="3369" y="6044"/>
                  </a:lnTo>
                  <a:lnTo>
                    <a:pt x="3365" y="6022"/>
                  </a:lnTo>
                  <a:lnTo>
                    <a:pt x="3371" y="5996"/>
                  </a:lnTo>
                  <a:lnTo>
                    <a:pt x="3387" y="5960"/>
                  </a:lnTo>
                  <a:lnTo>
                    <a:pt x="3407" y="5922"/>
                  </a:lnTo>
                  <a:lnTo>
                    <a:pt x="3425" y="5890"/>
                  </a:lnTo>
                  <a:lnTo>
                    <a:pt x="3443" y="5922"/>
                  </a:lnTo>
                  <a:lnTo>
                    <a:pt x="3462" y="5960"/>
                  </a:lnTo>
                  <a:lnTo>
                    <a:pt x="3478" y="5996"/>
                  </a:lnTo>
                  <a:lnTo>
                    <a:pt x="3484" y="6022"/>
                  </a:lnTo>
                  <a:lnTo>
                    <a:pt x="3484" y="5974"/>
                  </a:lnTo>
                  <a:lnTo>
                    <a:pt x="3466" y="5935"/>
                  </a:lnTo>
                  <a:lnTo>
                    <a:pt x="3443" y="5892"/>
                  </a:lnTo>
                  <a:lnTo>
                    <a:pt x="3442" y="5890"/>
                  </a:lnTo>
                  <a:lnTo>
                    <a:pt x="3431" y="5872"/>
                  </a:lnTo>
                  <a:lnTo>
                    <a:pt x="3428" y="5868"/>
                  </a:lnTo>
                  <a:lnTo>
                    <a:pt x="3422" y="5868"/>
                  </a:lnTo>
                  <a:lnTo>
                    <a:pt x="3419" y="5872"/>
                  </a:lnTo>
                  <a:lnTo>
                    <a:pt x="3407" y="5892"/>
                  </a:lnTo>
                  <a:lnTo>
                    <a:pt x="3384" y="5934"/>
                  </a:lnTo>
                  <a:lnTo>
                    <a:pt x="3361" y="5983"/>
                  </a:lnTo>
                  <a:lnTo>
                    <a:pt x="3351" y="6022"/>
                  </a:lnTo>
                  <a:lnTo>
                    <a:pt x="3356" y="6049"/>
                  </a:lnTo>
                  <a:lnTo>
                    <a:pt x="3371" y="6072"/>
                  </a:lnTo>
                  <a:lnTo>
                    <a:pt x="3392" y="6088"/>
                  </a:lnTo>
                  <a:lnTo>
                    <a:pt x="3418" y="6096"/>
                  </a:lnTo>
                  <a:lnTo>
                    <a:pt x="3418" y="6203"/>
                  </a:lnTo>
                  <a:lnTo>
                    <a:pt x="3432" y="6203"/>
                  </a:lnTo>
                  <a:lnTo>
                    <a:pt x="3432" y="6096"/>
                  </a:lnTo>
                  <a:lnTo>
                    <a:pt x="3458" y="6088"/>
                  </a:lnTo>
                  <a:lnTo>
                    <a:pt x="3467" y="6081"/>
                  </a:lnTo>
                  <a:lnTo>
                    <a:pt x="3479" y="6072"/>
                  </a:lnTo>
                  <a:lnTo>
                    <a:pt x="3494" y="6049"/>
                  </a:lnTo>
                  <a:lnTo>
                    <a:pt x="3499" y="6022"/>
                  </a:lnTo>
                  <a:close/>
                  <a:moveTo>
                    <a:pt x="3525" y="6233"/>
                  </a:moveTo>
                  <a:lnTo>
                    <a:pt x="3519" y="6218"/>
                  </a:lnTo>
                  <a:lnTo>
                    <a:pt x="3508" y="6222"/>
                  </a:lnTo>
                  <a:lnTo>
                    <a:pt x="3489" y="6230"/>
                  </a:lnTo>
                  <a:lnTo>
                    <a:pt x="3468" y="6235"/>
                  </a:lnTo>
                  <a:lnTo>
                    <a:pt x="3447" y="6239"/>
                  </a:lnTo>
                  <a:lnTo>
                    <a:pt x="3425" y="6240"/>
                  </a:lnTo>
                  <a:lnTo>
                    <a:pt x="3346" y="6224"/>
                  </a:lnTo>
                  <a:lnTo>
                    <a:pt x="3281" y="6180"/>
                  </a:lnTo>
                  <a:lnTo>
                    <a:pt x="3237" y="6115"/>
                  </a:lnTo>
                  <a:lnTo>
                    <a:pt x="3221" y="6036"/>
                  </a:lnTo>
                  <a:lnTo>
                    <a:pt x="3222" y="6011"/>
                  </a:lnTo>
                  <a:lnTo>
                    <a:pt x="3227" y="5988"/>
                  </a:lnTo>
                  <a:lnTo>
                    <a:pt x="3233" y="5965"/>
                  </a:lnTo>
                  <a:lnTo>
                    <a:pt x="3243" y="5944"/>
                  </a:lnTo>
                  <a:lnTo>
                    <a:pt x="3246" y="5938"/>
                  </a:lnTo>
                  <a:lnTo>
                    <a:pt x="3241" y="5931"/>
                  </a:lnTo>
                  <a:lnTo>
                    <a:pt x="3232" y="5932"/>
                  </a:lnTo>
                  <a:lnTo>
                    <a:pt x="3229" y="5933"/>
                  </a:lnTo>
                  <a:lnTo>
                    <a:pt x="3228" y="5936"/>
                  </a:lnTo>
                  <a:lnTo>
                    <a:pt x="3218" y="5959"/>
                  </a:lnTo>
                  <a:lnTo>
                    <a:pt x="3210" y="5984"/>
                  </a:lnTo>
                  <a:lnTo>
                    <a:pt x="3205" y="6009"/>
                  </a:lnTo>
                  <a:lnTo>
                    <a:pt x="3204" y="6036"/>
                  </a:lnTo>
                  <a:lnTo>
                    <a:pt x="3215" y="6106"/>
                  </a:lnTo>
                  <a:lnTo>
                    <a:pt x="3247" y="6167"/>
                  </a:lnTo>
                  <a:lnTo>
                    <a:pt x="3294" y="6214"/>
                  </a:lnTo>
                  <a:lnTo>
                    <a:pt x="3355" y="6246"/>
                  </a:lnTo>
                  <a:lnTo>
                    <a:pt x="3425" y="6257"/>
                  </a:lnTo>
                  <a:lnTo>
                    <a:pt x="3449" y="6256"/>
                  </a:lnTo>
                  <a:lnTo>
                    <a:pt x="3472" y="6252"/>
                  </a:lnTo>
                  <a:lnTo>
                    <a:pt x="3494" y="6246"/>
                  </a:lnTo>
                  <a:lnTo>
                    <a:pt x="3510" y="6240"/>
                  </a:lnTo>
                  <a:lnTo>
                    <a:pt x="3515" y="6238"/>
                  </a:lnTo>
                  <a:lnTo>
                    <a:pt x="3525" y="6233"/>
                  </a:lnTo>
                  <a:close/>
                  <a:moveTo>
                    <a:pt x="3541" y="6264"/>
                  </a:moveTo>
                  <a:lnTo>
                    <a:pt x="3534" y="6248"/>
                  </a:lnTo>
                  <a:lnTo>
                    <a:pt x="3523" y="6253"/>
                  </a:lnTo>
                  <a:lnTo>
                    <a:pt x="3500" y="6262"/>
                  </a:lnTo>
                  <a:lnTo>
                    <a:pt x="3476" y="6269"/>
                  </a:lnTo>
                  <a:lnTo>
                    <a:pt x="3451" y="6273"/>
                  </a:lnTo>
                  <a:lnTo>
                    <a:pt x="3425" y="6274"/>
                  </a:lnTo>
                  <a:lnTo>
                    <a:pt x="3350" y="6262"/>
                  </a:lnTo>
                  <a:lnTo>
                    <a:pt x="3284" y="6228"/>
                  </a:lnTo>
                  <a:lnTo>
                    <a:pt x="3233" y="6177"/>
                  </a:lnTo>
                  <a:lnTo>
                    <a:pt x="3199" y="6111"/>
                  </a:lnTo>
                  <a:lnTo>
                    <a:pt x="3187" y="6036"/>
                  </a:lnTo>
                  <a:lnTo>
                    <a:pt x="3190" y="5995"/>
                  </a:lnTo>
                  <a:lnTo>
                    <a:pt x="3200" y="5957"/>
                  </a:lnTo>
                  <a:lnTo>
                    <a:pt x="3216" y="5922"/>
                  </a:lnTo>
                  <a:lnTo>
                    <a:pt x="3237" y="5889"/>
                  </a:lnTo>
                  <a:lnTo>
                    <a:pt x="3240" y="5886"/>
                  </a:lnTo>
                  <a:lnTo>
                    <a:pt x="3240" y="5881"/>
                  </a:lnTo>
                  <a:lnTo>
                    <a:pt x="3216" y="5857"/>
                  </a:lnTo>
                  <a:lnTo>
                    <a:pt x="3280" y="5857"/>
                  </a:lnTo>
                  <a:lnTo>
                    <a:pt x="3280" y="5922"/>
                  </a:lnTo>
                  <a:lnTo>
                    <a:pt x="3261" y="5902"/>
                  </a:lnTo>
                  <a:lnTo>
                    <a:pt x="3254" y="5900"/>
                  </a:lnTo>
                  <a:lnTo>
                    <a:pt x="3249" y="5902"/>
                  </a:lnTo>
                  <a:lnTo>
                    <a:pt x="3246" y="5908"/>
                  </a:lnTo>
                  <a:lnTo>
                    <a:pt x="3249" y="5914"/>
                  </a:lnTo>
                  <a:lnTo>
                    <a:pt x="3283" y="5948"/>
                  </a:lnTo>
                  <a:lnTo>
                    <a:pt x="3288" y="5954"/>
                  </a:lnTo>
                  <a:lnTo>
                    <a:pt x="3298" y="5950"/>
                  </a:lnTo>
                  <a:lnTo>
                    <a:pt x="3297" y="5922"/>
                  </a:lnTo>
                  <a:lnTo>
                    <a:pt x="3297" y="5857"/>
                  </a:lnTo>
                  <a:lnTo>
                    <a:pt x="3297" y="5844"/>
                  </a:lnTo>
                  <a:lnTo>
                    <a:pt x="3294" y="5840"/>
                  </a:lnTo>
                  <a:lnTo>
                    <a:pt x="3195" y="5840"/>
                  </a:lnTo>
                  <a:lnTo>
                    <a:pt x="3188" y="5840"/>
                  </a:lnTo>
                  <a:lnTo>
                    <a:pt x="3184" y="5850"/>
                  </a:lnTo>
                  <a:lnTo>
                    <a:pt x="3220" y="5885"/>
                  </a:lnTo>
                  <a:lnTo>
                    <a:pt x="3199" y="5919"/>
                  </a:lnTo>
                  <a:lnTo>
                    <a:pt x="3183" y="5955"/>
                  </a:lnTo>
                  <a:lnTo>
                    <a:pt x="3173" y="5995"/>
                  </a:lnTo>
                  <a:lnTo>
                    <a:pt x="3170" y="6036"/>
                  </a:lnTo>
                  <a:lnTo>
                    <a:pt x="3179" y="6104"/>
                  </a:lnTo>
                  <a:lnTo>
                    <a:pt x="3205" y="6165"/>
                  </a:lnTo>
                  <a:lnTo>
                    <a:pt x="3245" y="6216"/>
                  </a:lnTo>
                  <a:lnTo>
                    <a:pt x="3296" y="6256"/>
                  </a:lnTo>
                  <a:lnTo>
                    <a:pt x="3357" y="6282"/>
                  </a:lnTo>
                  <a:lnTo>
                    <a:pt x="3425" y="6291"/>
                  </a:lnTo>
                  <a:lnTo>
                    <a:pt x="3453" y="6290"/>
                  </a:lnTo>
                  <a:lnTo>
                    <a:pt x="3480" y="6285"/>
                  </a:lnTo>
                  <a:lnTo>
                    <a:pt x="3506" y="6278"/>
                  </a:lnTo>
                  <a:lnTo>
                    <a:pt x="3516" y="6274"/>
                  </a:lnTo>
                  <a:lnTo>
                    <a:pt x="3530" y="6268"/>
                  </a:lnTo>
                  <a:lnTo>
                    <a:pt x="3541" y="6264"/>
                  </a:lnTo>
                  <a:close/>
                  <a:moveTo>
                    <a:pt x="3646" y="6036"/>
                  </a:moveTo>
                  <a:lnTo>
                    <a:pt x="3635" y="5966"/>
                  </a:lnTo>
                  <a:lnTo>
                    <a:pt x="3603" y="5905"/>
                  </a:lnTo>
                  <a:lnTo>
                    <a:pt x="3556" y="5858"/>
                  </a:lnTo>
                  <a:lnTo>
                    <a:pt x="3506" y="5832"/>
                  </a:lnTo>
                  <a:lnTo>
                    <a:pt x="3495" y="5826"/>
                  </a:lnTo>
                  <a:lnTo>
                    <a:pt x="3425" y="5815"/>
                  </a:lnTo>
                  <a:lnTo>
                    <a:pt x="3401" y="5816"/>
                  </a:lnTo>
                  <a:lnTo>
                    <a:pt x="3378" y="5820"/>
                  </a:lnTo>
                  <a:lnTo>
                    <a:pt x="3356" y="5826"/>
                  </a:lnTo>
                  <a:lnTo>
                    <a:pt x="3335" y="5834"/>
                  </a:lnTo>
                  <a:lnTo>
                    <a:pt x="3324" y="5838"/>
                  </a:lnTo>
                  <a:lnTo>
                    <a:pt x="3331" y="5854"/>
                  </a:lnTo>
                  <a:lnTo>
                    <a:pt x="3342" y="5850"/>
                  </a:lnTo>
                  <a:lnTo>
                    <a:pt x="3361" y="5842"/>
                  </a:lnTo>
                  <a:lnTo>
                    <a:pt x="3382" y="5836"/>
                  </a:lnTo>
                  <a:lnTo>
                    <a:pt x="3403" y="5833"/>
                  </a:lnTo>
                  <a:lnTo>
                    <a:pt x="3425" y="5832"/>
                  </a:lnTo>
                  <a:lnTo>
                    <a:pt x="3505" y="5848"/>
                  </a:lnTo>
                  <a:lnTo>
                    <a:pt x="3569" y="5892"/>
                  </a:lnTo>
                  <a:lnTo>
                    <a:pt x="3613" y="5957"/>
                  </a:lnTo>
                  <a:lnTo>
                    <a:pt x="3629" y="6036"/>
                  </a:lnTo>
                  <a:lnTo>
                    <a:pt x="3628" y="6061"/>
                  </a:lnTo>
                  <a:lnTo>
                    <a:pt x="3623" y="6084"/>
                  </a:lnTo>
                  <a:lnTo>
                    <a:pt x="3617" y="6107"/>
                  </a:lnTo>
                  <a:lnTo>
                    <a:pt x="3607" y="6128"/>
                  </a:lnTo>
                  <a:lnTo>
                    <a:pt x="3601" y="6139"/>
                  </a:lnTo>
                  <a:lnTo>
                    <a:pt x="3617" y="6147"/>
                  </a:lnTo>
                  <a:lnTo>
                    <a:pt x="3622" y="6136"/>
                  </a:lnTo>
                  <a:lnTo>
                    <a:pt x="3632" y="6113"/>
                  </a:lnTo>
                  <a:lnTo>
                    <a:pt x="3640" y="6088"/>
                  </a:lnTo>
                  <a:lnTo>
                    <a:pt x="3645" y="6063"/>
                  </a:lnTo>
                  <a:lnTo>
                    <a:pt x="3646" y="6036"/>
                  </a:lnTo>
                  <a:close/>
                  <a:moveTo>
                    <a:pt x="3680" y="6036"/>
                  </a:moveTo>
                  <a:lnTo>
                    <a:pt x="3671" y="5968"/>
                  </a:lnTo>
                  <a:lnTo>
                    <a:pt x="3645" y="5907"/>
                  </a:lnTo>
                  <a:lnTo>
                    <a:pt x="3605" y="5856"/>
                  </a:lnTo>
                  <a:lnTo>
                    <a:pt x="3554" y="5816"/>
                  </a:lnTo>
                  <a:lnTo>
                    <a:pt x="3512" y="5798"/>
                  </a:lnTo>
                  <a:lnTo>
                    <a:pt x="3493" y="5790"/>
                  </a:lnTo>
                  <a:lnTo>
                    <a:pt x="3425" y="5781"/>
                  </a:lnTo>
                  <a:lnTo>
                    <a:pt x="3397" y="5782"/>
                  </a:lnTo>
                  <a:lnTo>
                    <a:pt x="3370" y="5787"/>
                  </a:lnTo>
                  <a:lnTo>
                    <a:pt x="3344" y="5794"/>
                  </a:lnTo>
                  <a:lnTo>
                    <a:pt x="3320" y="5804"/>
                  </a:lnTo>
                  <a:lnTo>
                    <a:pt x="3309" y="5808"/>
                  </a:lnTo>
                  <a:lnTo>
                    <a:pt x="3316" y="5824"/>
                  </a:lnTo>
                  <a:lnTo>
                    <a:pt x="3327" y="5819"/>
                  </a:lnTo>
                  <a:lnTo>
                    <a:pt x="3350" y="5810"/>
                  </a:lnTo>
                  <a:lnTo>
                    <a:pt x="3374" y="5803"/>
                  </a:lnTo>
                  <a:lnTo>
                    <a:pt x="3399" y="5799"/>
                  </a:lnTo>
                  <a:lnTo>
                    <a:pt x="3425" y="5798"/>
                  </a:lnTo>
                  <a:lnTo>
                    <a:pt x="3500" y="5810"/>
                  </a:lnTo>
                  <a:lnTo>
                    <a:pt x="3566" y="5844"/>
                  </a:lnTo>
                  <a:lnTo>
                    <a:pt x="3617" y="5895"/>
                  </a:lnTo>
                  <a:lnTo>
                    <a:pt x="3651" y="5961"/>
                  </a:lnTo>
                  <a:lnTo>
                    <a:pt x="3663" y="6036"/>
                  </a:lnTo>
                  <a:lnTo>
                    <a:pt x="3660" y="6077"/>
                  </a:lnTo>
                  <a:lnTo>
                    <a:pt x="3650" y="6115"/>
                  </a:lnTo>
                  <a:lnTo>
                    <a:pt x="3634" y="6150"/>
                  </a:lnTo>
                  <a:lnTo>
                    <a:pt x="3612" y="6182"/>
                  </a:lnTo>
                  <a:lnTo>
                    <a:pt x="3610" y="6186"/>
                  </a:lnTo>
                  <a:lnTo>
                    <a:pt x="3610" y="6191"/>
                  </a:lnTo>
                  <a:lnTo>
                    <a:pt x="3613" y="6194"/>
                  </a:lnTo>
                  <a:lnTo>
                    <a:pt x="3634" y="6215"/>
                  </a:lnTo>
                  <a:lnTo>
                    <a:pt x="3570" y="6215"/>
                  </a:lnTo>
                  <a:lnTo>
                    <a:pt x="3570" y="6150"/>
                  </a:lnTo>
                  <a:lnTo>
                    <a:pt x="3589" y="6170"/>
                  </a:lnTo>
                  <a:lnTo>
                    <a:pt x="3596" y="6172"/>
                  </a:lnTo>
                  <a:lnTo>
                    <a:pt x="3601" y="6170"/>
                  </a:lnTo>
                  <a:lnTo>
                    <a:pt x="3604" y="6164"/>
                  </a:lnTo>
                  <a:lnTo>
                    <a:pt x="3601" y="6158"/>
                  </a:lnTo>
                  <a:lnTo>
                    <a:pt x="3594" y="6150"/>
                  </a:lnTo>
                  <a:lnTo>
                    <a:pt x="3565" y="6122"/>
                  </a:lnTo>
                  <a:lnTo>
                    <a:pt x="3563" y="6121"/>
                  </a:lnTo>
                  <a:lnTo>
                    <a:pt x="3556" y="6121"/>
                  </a:lnTo>
                  <a:lnTo>
                    <a:pt x="3553" y="6125"/>
                  </a:lnTo>
                  <a:lnTo>
                    <a:pt x="3553" y="6228"/>
                  </a:lnTo>
                  <a:lnTo>
                    <a:pt x="3556" y="6232"/>
                  </a:lnTo>
                  <a:lnTo>
                    <a:pt x="3561" y="6232"/>
                  </a:lnTo>
                  <a:lnTo>
                    <a:pt x="3662" y="6232"/>
                  </a:lnTo>
                  <a:lnTo>
                    <a:pt x="3666" y="6222"/>
                  </a:lnTo>
                  <a:lnTo>
                    <a:pt x="3658" y="6215"/>
                  </a:lnTo>
                  <a:lnTo>
                    <a:pt x="3630" y="6187"/>
                  </a:lnTo>
                  <a:lnTo>
                    <a:pt x="3651" y="6153"/>
                  </a:lnTo>
                  <a:lnTo>
                    <a:pt x="3667" y="6117"/>
                  </a:lnTo>
                  <a:lnTo>
                    <a:pt x="3677" y="6077"/>
                  </a:lnTo>
                  <a:lnTo>
                    <a:pt x="3680" y="6036"/>
                  </a:lnTo>
                  <a:close/>
                  <a:moveTo>
                    <a:pt x="4033" y="335"/>
                  </a:moveTo>
                  <a:lnTo>
                    <a:pt x="4026" y="299"/>
                  </a:lnTo>
                  <a:lnTo>
                    <a:pt x="4018" y="287"/>
                  </a:lnTo>
                  <a:lnTo>
                    <a:pt x="4018" y="335"/>
                  </a:lnTo>
                  <a:lnTo>
                    <a:pt x="4017" y="347"/>
                  </a:lnTo>
                  <a:lnTo>
                    <a:pt x="4013" y="361"/>
                  </a:lnTo>
                  <a:lnTo>
                    <a:pt x="4008" y="373"/>
                  </a:lnTo>
                  <a:lnTo>
                    <a:pt x="4000" y="383"/>
                  </a:lnTo>
                  <a:lnTo>
                    <a:pt x="3995" y="373"/>
                  </a:lnTo>
                  <a:lnTo>
                    <a:pt x="3989" y="365"/>
                  </a:lnTo>
                  <a:lnTo>
                    <a:pt x="3988" y="364"/>
                  </a:lnTo>
                  <a:lnTo>
                    <a:pt x="3988" y="393"/>
                  </a:lnTo>
                  <a:lnTo>
                    <a:pt x="3978" y="399"/>
                  </a:lnTo>
                  <a:lnTo>
                    <a:pt x="3968" y="405"/>
                  </a:lnTo>
                  <a:lnTo>
                    <a:pt x="3945" y="409"/>
                  </a:lnTo>
                  <a:lnTo>
                    <a:pt x="3921" y="405"/>
                  </a:lnTo>
                  <a:lnTo>
                    <a:pt x="3911" y="399"/>
                  </a:lnTo>
                  <a:lnTo>
                    <a:pt x="3908" y="397"/>
                  </a:lnTo>
                  <a:lnTo>
                    <a:pt x="3908" y="415"/>
                  </a:lnTo>
                  <a:lnTo>
                    <a:pt x="3872" y="515"/>
                  </a:lnTo>
                  <a:lnTo>
                    <a:pt x="3864" y="513"/>
                  </a:lnTo>
                  <a:lnTo>
                    <a:pt x="3857" y="511"/>
                  </a:lnTo>
                  <a:lnTo>
                    <a:pt x="3849" y="511"/>
                  </a:lnTo>
                  <a:lnTo>
                    <a:pt x="3834" y="513"/>
                  </a:lnTo>
                  <a:lnTo>
                    <a:pt x="3820" y="517"/>
                  </a:lnTo>
                  <a:lnTo>
                    <a:pt x="3807" y="521"/>
                  </a:lnTo>
                  <a:lnTo>
                    <a:pt x="3795" y="529"/>
                  </a:lnTo>
                  <a:lnTo>
                    <a:pt x="3775" y="507"/>
                  </a:lnTo>
                  <a:lnTo>
                    <a:pt x="3766" y="497"/>
                  </a:lnTo>
                  <a:lnTo>
                    <a:pt x="3776" y="485"/>
                  </a:lnTo>
                  <a:lnTo>
                    <a:pt x="3783" y="471"/>
                  </a:lnTo>
                  <a:lnTo>
                    <a:pt x="3788" y="455"/>
                  </a:lnTo>
                  <a:lnTo>
                    <a:pt x="3790" y="437"/>
                  </a:lnTo>
                  <a:lnTo>
                    <a:pt x="3790" y="427"/>
                  </a:lnTo>
                  <a:lnTo>
                    <a:pt x="3788" y="419"/>
                  </a:lnTo>
                  <a:lnTo>
                    <a:pt x="3785" y="409"/>
                  </a:lnTo>
                  <a:lnTo>
                    <a:pt x="3814" y="397"/>
                  </a:lnTo>
                  <a:lnTo>
                    <a:pt x="3866" y="375"/>
                  </a:lnTo>
                  <a:lnTo>
                    <a:pt x="3874" y="387"/>
                  </a:lnTo>
                  <a:lnTo>
                    <a:pt x="3884" y="399"/>
                  </a:lnTo>
                  <a:lnTo>
                    <a:pt x="3895" y="407"/>
                  </a:lnTo>
                  <a:lnTo>
                    <a:pt x="3908" y="415"/>
                  </a:lnTo>
                  <a:lnTo>
                    <a:pt x="3908" y="397"/>
                  </a:lnTo>
                  <a:lnTo>
                    <a:pt x="3901" y="393"/>
                  </a:lnTo>
                  <a:lnTo>
                    <a:pt x="3905" y="383"/>
                  </a:lnTo>
                  <a:lnTo>
                    <a:pt x="3906" y="381"/>
                  </a:lnTo>
                  <a:lnTo>
                    <a:pt x="3914" y="373"/>
                  </a:lnTo>
                  <a:lnTo>
                    <a:pt x="3924" y="367"/>
                  </a:lnTo>
                  <a:lnTo>
                    <a:pt x="3937" y="363"/>
                  </a:lnTo>
                  <a:lnTo>
                    <a:pt x="3952" y="363"/>
                  </a:lnTo>
                  <a:lnTo>
                    <a:pt x="3965" y="367"/>
                  </a:lnTo>
                  <a:lnTo>
                    <a:pt x="3975" y="373"/>
                  </a:lnTo>
                  <a:lnTo>
                    <a:pt x="3983" y="381"/>
                  </a:lnTo>
                  <a:lnTo>
                    <a:pt x="3988" y="393"/>
                  </a:lnTo>
                  <a:lnTo>
                    <a:pt x="3988" y="364"/>
                  </a:lnTo>
                  <a:lnTo>
                    <a:pt x="3986" y="363"/>
                  </a:lnTo>
                  <a:lnTo>
                    <a:pt x="3980" y="357"/>
                  </a:lnTo>
                  <a:lnTo>
                    <a:pt x="3971" y="353"/>
                  </a:lnTo>
                  <a:lnTo>
                    <a:pt x="3975" y="349"/>
                  </a:lnTo>
                  <a:lnTo>
                    <a:pt x="3977" y="347"/>
                  </a:lnTo>
                  <a:lnTo>
                    <a:pt x="3981" y="337"/>
                  </a:lnTo>
                  <a:lnTo>
                    <a:pt x="3981" y="327"/>
                  </a:lnTo>
                  <a:lnTo>
                    <a:pt x="3978" y="313"/>
                  </a:lnTo>
                  <a:lnTo>
                    <a:pt x="3973" y="305"/>
                  </a:lnTo>
                  <a:lnTo>
                    <a:pt x="3971" y="301"/>
                  </a:lnTo>
                  <a:lnTo>
                    <a:pt x="3967" y="298"/>
                  </a:lnTo>
                  <a:lnTo>
                    <a:pt x="3967" y="315"/>
                  </a:lnTo>
                  <a:lnTo>
                    <a:pt x="3967" y="339"/>
                  </a:lnTo>
                  <a:lnTo>
                    <a:pt x="3957" y="349"/>
                  </a:lnTo>
                  <a:lnTo>
                    <a:pt x="3932" y="349"/>
                  </a:lnTo>
                  <a:lnTo>
                    <a:pt x="3922" y="339"/>
                  </a:lnTo>
                  <a:lnTo>
                    <a:pt x="3922" y="315"/>
                  </a:lnTo>
                  <a:lnTo>
                    <a:pt x="3932" y="305"/>
                  </a:lnTo>
                  <a:lnTo>
                    <a:pt x="3957" y="305"/>
                  </a:lnTo>
                  <a:lnTo>
                    <a:pt x="3967" y="315"/>
                  </a:lnTo>
                  <a:lnTo>
                    <a:pt x="3967" y="298"/>
                  </a:lnTo>
                  <a:lnTo>
                    <a:pt x="3959" y="293"/>
                  </a:lnTo>
                  <a:lnTo>
                    <a:pt x="3945" y="291"/>
                  </a:lnTo>
                  <a:lnTo>
                    <a:pt x="3930" y="293"/>
                  </a:lnTo>
                  <a:lnTo>
                    <a:pt x="3918" y="301"/>
                  </a:lnTo>
                  <a:lnTo>
                    <a:pt x="3911" y="313"/>
                  </a:lnTo>
                  <a:lnTo>
                    <a:pt x="3908" y="327"/>
                  </a:lnTo>
                  <a:lnTo>
                    <a:pt x="3908" y="337"/>
                  </a:lnTo>
                  <a:lnTo>
                    <a:pt x="3912" y="347"/>
                  </a:lnTo>
                  <a:lnTo>
                    <a:pt x="3918" y="353"/>
                  </a:lnTo>
                  <a:lnTo>
                    <a:pt x="3909" y="357"/>
                  </a:lnTo>
                  <a:lnTo>
                    <a:pt x="3900" y="365"/>
                  </a:lnTo>
                  <a:lnTo>
                    <a:pt x="3894" y="373"/>
                  </a:lnTo>
                  <a:lnTo>
                    <a:pt x="3889" y="383"/>
                  </a:lnTo>
                  <a:lnTo>
                    <a:pt x="3883" y="375"/>
                  </a:lnTo>
                  <a:lnTo>
                    <a:pt x="3881" y="373"/>
                  </a:lnTo>
                  <a:lnTo>
                    <a:pt x="3876" y="361"/>
                  </a:lnTo>
                  <a:lnTo>
                    <a:pt x="3872" y="347"/>
                  </a:lnTo>
                  <a:lnTo>
                    <a:pt x="3871" y="335"/>
                  </a:lnTo>
                  <a:lnTo>
                    <a:pt x="3877" y="305"/>
                  </a:lnTo>
                  <a:lnTo>
                    <a:pt x="3878" y="303"/>
                  </a:lnTo>
                  <a:lnTo>
                    <a:pt x="3882" y="297"/>
                  </a:lnTo>
                  <a:lnTo>
                    <a:pt x="3892" y="283"/>
                  </a:lnTo>
                  <a:lnTo>
                    <a:pt x="3916" y="267"/>
                  </a:lnTo>
                  <a:lnTo>
                    <a:pt x="3945" y="261"/>
                  </a:lnTo>
                  <a:lnTo>
                    <a:pt x="3973" y="267"/>
                  </a:lnTo>
                  <a:lnTo>
                    <a:pt x="3997" y="283"/>
                  </a:lnTo>
                  <a:lnTo>
                    <a:pt x="4012" y="305"/>
                  </a:lnTo>
                  <a:lnTo>
                    <a:pt x="4018" y="335"/>
                  </a:lnTo>
                  <a:lnTo>
                    <a:pt x="4018" y="287"/>
                  </a:lnTo>
                  <a:lnTo>
                    <a:pt x="4007" y="271"/>
                  </a:lnTo>
                  <a:lnTo>
                    <a:pt x="3991" y="261"/>
                  </a:lnTo>
                  <a:lnTo>
                    <a:pt x="3979" y="253"/>
                  </a:lnTo>
                  <a:lnTo>
                    <a:pt x="3945" y="245"/>
                  </a:lnTo>
                  <a:lnTo>
                    <a:pt x="3919" y="249"/>
                  </a:lnTo>
                  <a:lnTo>
                    <a:pt x="3897" y="261"/>
                  </a:lnTo>
                  <a:lnTo>
                    <a:pt x="3878" y="277"/>
                  </a:lnTo>
                  <a:lnTo>
                    <a:pt x="3864" y="297"/>
                  </a:lnTo>
                  <a:lnTo>
                    <a:pt x="3841" y="289"/>
                  </a:lnTo>
                  <a:lnTo>
                    <a:pt x="3841" y="285"/>
                  </a:lnTo>
                  <a:lnTo>
                    <a:pt x="3841" y="283"/>
                  </a:lnTo>
                  <a:lnTo>
                    <a:pt x="3838" y="269"/>
                  </a:lnTo>
                  <a:lnTo>
                    <a:pt x="3833" y="261"/>
                  </a:lnTo>
                  <a:lnTo>
                    <a:pt x="3831" y="257"/>
                  </a:lnTo>
                  <a:lnTo>
                    <a:pt x="3827" y="254"/>
                  </a:lnTo>
                  <a:lnTo>
                    <a:pt x="3827" y="271"/>
                  </a:lnTo>
                  <a:lnTo>
                    <a:pt x="3827" y="295"/>
                  </a:lnTo>
                  <a:lnTo>
                    <a:pt x="3817" y="305"/>
                  </a:lnTo>
                  <a:lnTo>
                    <a:pt x="3792" y="305"/>
                  </a:lnTo>
                  <a:lnTo>
                    <a:pt x="3782" y="295"/>
                  </a:lnTo>
                  <a:lnTo>
                    <a:pt x="3782" y="271"/>
                  </a:lnTo>
                  <a:lnTo>
                    <a:pt x="3792" y="261"/>
                  </a:lnTo>
                  <a:lnTo>
                    <a:pt x="3817" y="261"/>
                  </a:lnTo>
                  <a:lnTo>
                    <a:pt x="3827" y="271"/>
                  </a:lnTo>
                  <a:lnTo>
                    <a:pt x="3827" y="254"/>
                  </a:lnTo>
                  <a:lnTo>
                    <a:pt x="3819" y="249"/>
                  </a:lnTo>
                  <a:lnTo>
                    <a:pt x="3805" y="245"/>
                  </a:lnTo>
                  <a:lnTo>
                    <a:pt x="3790" y="249"/>
                  </a:lnTo>
                  <a:lnTo>
                    <a:pt x="3778" y="257"/>
                  </a:lnTo>
                  <a:lnTo>
                    <a:pt x="3771" y="269"/>
                  </a:lnTo>
                  <a:lnTo>
                    <a:pt x="3768" y="283"/>
                  </a:lnTo>
                  <a:lnTo>
                    <a:pt x="3771" y="297"/>
                  </a:lnTo>
                  <a:lnTo>
                    <a:pt x="3778" y="309"/>
                  </a:lnTo>
                  <a:lnTo>
                    <a:pt x="3790" y="317"/>
                  </a:lnTo>
                  <a:lnTo>
                    <a:pt x="3805" y="319"/>
                  </a:lnTo>
                  <a:lnTo>
                    <a:pt x="3818" y="319"/>
                  </a:lnTo>
                  <a:lnTo>
                    <a:pt x="3829" y="313"/>
                  </a:lnTo>
                  <a:lnTo>
                    <a:pt x="3834" y="305"/>
                  </a:lnTo>
                  <a:lnTo>
                    <a:pt x="3836" y="303"/>
                  </a:lnTo>
                  <a:lnTo>
                    <a:pt x="3859" y="311"/>
                  </a:lnTo>
                  <a:lnTo>
                    <a:pt x="3857" y="319"/>
                  </a:lnTo>
                  <a:lnTo>
                    <a:pt x="3856" y="327"/>
                  </a:lnTo>
                  <a:lnTo>
                    <a:pt x="3856" y="345"/>
                  </a:lnTo>
                  <a:lnTo>
                    <a:pt x="3858" y="353"/>
                  </a:lnTo>
                  <a:lnTo>
                    <a:pt x="3861" y="361"/>
                  </a:lnTo>
                  <a:lnTo>
                    <a:pt x="3780" y="397"/>
                  </a:lnTo>
                  <a:lnTo>
                    <a:pt x="3775" y="390"/>
                  </a:lnTo>
                  <a:lnTo>
                    <a:pt x="3775" y="437"/>
                  </a:lnTo>
                  <a:lnTo>
                    <a:pt x="3774" y="451"/>
                  </a:lnTo>
                  <a:lnTo>
                    <a:pt x="3770" y="463"/>
                  </a:lnTo>
                  <a:lnTo>
                    <a:pt x="3764" y="475"/>
                  </a:lnTo>
                  <a:lnTo>
                    <a:pt x="3757" y="485"/>
                  </a:lnTo>
                  <a:lnTo>
                    <a:pt x="3752" y="477"/>
                  </a:lnTo>
                  <a:lnTo>
                    <a:pt x="3745" y="467"/>
                  </a:lnTo>
                  <a:lnTo>
                    <a:pt x="3745" y="466"/>
                  </a:lnTo>
                  <a:lnTo>
                    <a:pt x="3745" y="497"/>
                  </a:lnTo>
                  <a:lnTo>
                    <a:pt x="3735" y="503"/>
                  </a:lnTo>
                  <a:lnTo>
                    <a:pt x="3725" y="507"/>
                  </a:lnTo>
                  <a:lnTo>
                    <a:pt x="3713" y="511"/>
                  </a:lnTo>
                  <a:lnTo>
                    <a:pt x="3689" y="511"/>
                  </a:lnTo>
                  <a:lnTo>
                    <a:pt x="3678" y="507"/>
                  </a:lnTo>
                  <a:lnTo>
                    <a:pt x="3668" y="503"/>
                  </a:lnTo>
                  <a:lnTo>
                    <a:pt x="3658" y="497"/>
                  </a:lnTo>
                  <a:lnTo>
                    <a:pt x="3662" y="485"/>
                  </a:lnTo>
                  <a:lnTo>
                    <a:pt x="3670" y="475"/>
                  </a:lnTo>
                  <a:lnTo>
                    <a:pt x="3681" y="469"/>
                  </a:lnTo>
                  <a:lnTo>
                    <a:pt x="3694" y="467"/>
                  </a:lnTo>
                  <a:lnTo>
                    <a:pt x="3709" y="467"/>
                  </a:lnTo>
                  <a:lnTo>
                    <a:pt x="3721" y="469"/>
                  </a:lnTo>
                  <a:lnTo>
                    <a:pt x="3732" y="475"/>
                  </a:lnTo>
                  <a:lnTo>
                    <a:pt x="3740" y="485"/>
                  </a:lnTo>
                  <a:lnTo>
                    <a:pt x="3745" y="497"/>
                  </a:lnTo>
                  <a:lnTo>
                    <a:pt x="3745" y="466"/>
                  </a:lnTo>
                  <a:lnTo>
                    <a:pt x="3737" y="461"/>
                  </a:lnTo>
                  <a:lnTo>
                    <a:pt x="3728" y="455"/>
                  </a:lnTo>
                  <a:lnTo>
                    <a:pt x="3730" y="453"/>
                  </a:lnTo>
                  <a:lnTo>
                    <a:pt x="3734" y="449"/>
                  </a:lnTo>
                  <a:lnTo>
                    <a:pt x="3738" y="441"/>
                  </a:lnTo>
                  <a:lnTo>
                    <a:pt x="3738" y="431"/>
                  </a:lnTo>
                  <a:lnTo>
                    <a:pt x="3735" y="415"/>
                  </a:lnTo>
                  <a:lnTo>
                    <a:pt x="3730" y="409"/>
                  </a:lnTo>
                  <a:lnTo>
                    <a:pt x="3727" y="405"/>
                  </a:lnTo>
                  <a:lnTo>
                    <a:pt x="3723" y="402"/>
                  </a:lnTo>
                  <a:lnTo>
                    <a:pt x="3723" y="417"/>
                  </a:lnTo>
                  <a:lnTo>
                    <a:pt x="3723" y="443"/>
                  </a:lnTo>
                  <a:lnTo>
                    <a:pt x="3713" y="453"/>
                  </a:lnTo>
                  <a:lnTo>
                    <a:pt x="3689" y="453"/>
                  </a:lnTo>
                  <a:lnTo>
                    <a:pt x="3679" y="443"/>
                  </a:lnTo>
                  <a:lnTo>
                    <a:pt x="3679" y="417"/>
                  </a:lnTo>
                  <a:lnTo>
                    <a:pt x="3689" y="409"/>
                  </a:lnTo>
                  <a:lnTo>
                    <a:pt x="3713" y="409"/>
                  </a:lnTo>
                  <a:lnTo>
                    <a:pt x="3723" y="417"/>
                  </a:lnTo>
                  <a:lnTo>
                    <a:pt x="3723" y="402"/>
                  </a:lnTo>
                  <a:lnTo>
                    <a:pt x="3716" y="397"/>
                  </a:lnTo>
                  <a:lnTo>
                    <a:pt x="3701" y="393"/>
                  </a:lnTo>
                  <a:lnTo>
                    <a:pt x="3687" y="397"/>
                  </a:lnTo>
                  <a:lnTo>
                    <a:pt x="3675" y="405"/>
                  </a:lnTo>
                  <a:lnTo>
                    <a:pt x="3667" y="415"/>
                  </a:lnTo>
                  <a:lnTo>
                    <a:pt x="3664" y="431"/>
                  </a:lnTo>
                  <a:lnTo>
                    <a:pt x="3664" y="441"/>
                  </a:lnTo>
                  <a:lnTo>
                    <a:pt x="3668" y="449"/>
                  </a:lnTo>
                  <a:lnTo>
                    <a:pt x="3675" y="455"/>
                  </a:lnTo>
                  <a:lnTo>
                    <a:pt x="3665" y="461"/>
                  </a:lnTo>
                  <a:lnTo>
                    <a:pt x="3657" y="467"/>
                  </a:lnTo>
                  <a:lnTo>
                    <a:pt x="3651" y="475"/>
                  </a:lnTo>
                  <a:lnTo>
                    <a:pt x="3646" y="485"/>
                  </a:lnTo>
                  <a:lnTo>
                    <a:pt x="3638" y="475"/>
                  </a:lnTo>
                  <a:lnTo>
                    <a:pt x="3632" y="463"/>
                  </a:lnTo>
                  <a:lnTo>
                    <a:pt x="3629" y="451"/>
                  </a:lnTo>
                  <a:lnTo>
                    <a:pt x="3628" y="437"/>
                  </a:lnTo>
                  <a:lnTo>
                    <a:pt x="3634" y="409"/>
                  </a:lnTo>
                  <a:lnTo>
                    <a:pt x="3649" y="385"/>
                  </a:lnTo>
                  <a:lnTo>
                    <a:pt x="3673" y="369"/>
                  </a:lnTo>
                  <a:lnTo>
                    <a:pt x="3701" y="363"/>
                  </a:lnTo>
                  <a:lnTo>
                    <a:pt x="3730" y="369"/>
                  </a:lnTo>
                  <a:lnTo>
                    <a:pt x="3753" y="385"/>
                  </a:lnTo>
                  <a:lnTo>
                    <a:pt x="3769" y="409"/>
                  </a:lnTo>
                  <a:lnTo>
                    <a:pt x="3775" y="437"/>
                  </a:lnTo>
                  <a:lnTo>
                    <a:pt x="3775" y="390"/>
                  </a:lnTo>
                  <a:lnTo>
                    <a:pt x="3766" y="377"/>
                  </a:lnTo>
                  <a:lnTo>
                    <a:pt x="3748" y="363"/>
                  </a:lnTo>
                  <a:lnTo>
                    <a:pt x="3730" y="355"/>
                  </a:lnTo>
                  <a:lnTo>
                    <a:pt x="3726" y="353"/>
                  </a:lnTo>
                  <a:lnTo>
                    <a:pt x="3701" y="349"/>
                  </a:lnTo>
                  <a:lnTo>
                    <a:pt x="3690" y="349"/>
                  </a:lnTo>
                  <a:lnTo>
                    <a:pt x="3680" y="351"/>
                  </a:lnTo>
                  <a:lnTo>
                    <a:pt x="3670" y="355"/>
                  </a:lnTo>
                  <a:lnTo>
                    <a:pt x="3650" y="313"/>
                  </a:lnTo>
                  <a:lnTo>
                    <a:pt x="3659" y="305"/>
                  </a:lnTo>
                  <a:lnTo>
                    <a:pt x="3665" y="295"/>
                  </a:lnTo>
                  <a:lnTo>
                    <a:pt x="3665" y="283"/>
                  </a:lnTo>
                  <a:lnTo>
                    <a:pt x="3662" y="269"/>
                  </a:lnTo>
                  <a:lnTo>
                    <a:pt x="3656" y="261"/>
                  </a:lnTo>
                  <a:lnTo>
                    <a:pt x="3654" y="257"/>
                  </a:lnTo>
                  <a:lnTo>
                    <a:pt x="3650" y="254"/>
                  </a:lnTo>
                  <a:lnTo>
                    <a:pt x="3650" y="271"/>
                  </a:lnTo>
                  <a:lnTo>
                    <a:pt x="3650" y="295"/>
                  </a:lnTo>
                  <a:lnTo>
                    <a:pt x="3640" y="305"/>
                  </a:lnTo>
                  <a:lnTo>
                    <a:pt x="3616" y="305"/>
                  </a:lnTo>
                  <a:lnTo>
                    <a:pt x="3606" y="295"/>
                  </a:lnTo>
                  <a:lnTo>
                    <a:pt x="3606" y="271"/>
                  </a:lnTo>
                  <a:lnTo>
                    <a:pt x="3616" y="261"/>
                  </a:lnTo>
                  <a:lnTo>
                    <a:pt x="3640" y="261"/>
                  </a:lnTo>
                  <a:lnTo>
                    <a:pt x="3650" y="271"/>
                  </a:lnTo>
                  <a:lnTo>
                    <a:pt x="3650" y="254"/>
                  </a:lnTo>
                  <a:lnTo>
                    <a:pt x="3642" y="249"/>
                  </a:lnTo>
                  <a:lnTo>
                    <a:pt x="3628" y="245"/>
                  </a:lnTo>
                  <a:lnTo>
                    <a:pt x="3613" y="249"/>
                  </a:lnTo>
                  <a:lnTo>
                    <a:pt x="3602" y="257"/>
                  </a:lnTo>
                  <a:lnTo>
                    <a:pt x="3594" y="269"/>
                  </a:lnTo>
                  <a:lnTo>
                    <a:pt x="3591" y="283"/>
                  </a:lnTo>
                  <a:lnTo>
                    <a:pt x="3594" y="297"/>
                  </a:lnTo>
                  <a:lnTo>
                    <a:pt x="3602" y="309"/>
                  </a:lnTo>
                  <a:lnTo>
                    <a:pt x="3613" y="317"/>
                  </a:lnTo>
                  <a:lnTo>
                    <a:pt x="3628" y="319"/>
                  </a:lnTo>
                  <a:lnTo>
                    <a:pt x="3637" y="319"/>
                  </a:lnTo>
                  <a:lnTo>
                    <a:pt x="3657" y="361"/>
                  </a:lnTo>
                  <a:lnTo>
                    <a:pt x="3639" y="375"/>
                  </a:lnTo>
                  <a:lnTo>
                    <a:pt x="3625" y="393"/>
                  </a:lnTo>
                  <a:lnTo>
                    <a:pt x="3616" y="415"/>
                  </a:lnTo>
                  <a:lnTo>
                    <a:pt x="3613" y="437"/>
                  </a:lnTo>
                  <a:lnTo>
                    <a:pt x="3616" y="459"/>
                  </a:lnTo>
                  <a:lnTo>
                    <a:pt x="3624" y="479"/>
                  </a:lnTo>
                  <a:lnTo>
                    <a:pt x="3636" y="497"/>
                  </a:lnTo>
                  <a:lnTo>
                    <a:pt x="3652" y="511"/>
                  </a:lnTo>
                  <a:lnTo>
                    <a:pt x="3650" y="515"/>
                  </a:lnTo>
                  <a:lnTo>
                    <a:pt x="3650" y="557"/>
                  </a:lnTo>
                  <a:lnTo>
                    <a:pt x="3650" y="583"/>
                  </a:lnTo>
                  <a:lnTo>
                    <a:pt x="3640" y="593"/>
                  </a:lnTo>
                  <a:lnTo>
                    <a:pt x="3616" y="593"/>
                  </a:lnTo>
                  <a:lnTo>
                    <a:pt x="3606" y="583"/>
                  </a:lnTo>
                  <a:lnTo>
                    <a:pt x="3606" y="557"/>
                  </a:lnTo>
                  <a:lnTo>
                    <a:pt x="3616" y="549"/>
                  </a:lnTo>
                  <a:lnTo>
                    <a:pt x="3640" y="549"/>
                  </a:lnTo>
                  <a:lnTo>
                    <a:pt x="3650" y="557"/>
                  </a:lnTo>
                  <a:lnTo>
                    <a:pt x="3650" y="515"/>
                  </a:lnTo>
                  <a:lnTo>
                    <a:pt x="3639" y="535"/>
                  </a:lnTo>
                  <a:lnTo>
                    <a:pt x="3635" y="535"/>
                  </a:lnTo>
                  <a:lnTo>
                    <a:pt x="3632" y="533"/>
                  </a:lnTo>
                  <a:lnTo>
                    <a:pt x="3628" y="533"/>
                  </a:lnTo>
                  <a:lnTo>
                    <a:pt x="3613" y="537"/>
                  </a:lnTo>
                  <a:lnTo>
                    <a:pt x="3602" y="545"/>
                  </a:lnTo>
                  <a:lnTo>
                    <a:pt x="3594" y="555"/>
                  </a:lnTo>
                  <a:lnTo>
                    <a:pt x="3591" y="571"/>
                  </a:lnTo>
                  <a:lnTo>
                    <a:pt x="3594" y="585"/>
                  </a:lnTo>
                  <a:lnTo>
                    <a:pt x="3602" y="597"/>
                  </a:lnTo>
                  <a:lnTo>
                    <a:pt x="3613" y="605"/>
                  </a:lnTo>
                  <a:lnTo>
                    <a:pt x="3628" y="607"/>
                  </a:lnTo>
                  <a:lnTo>
                    <a:pt x="3642" y="605"/>
                  </a:lnTo>
                  <a:lnTo>
                    <a:pt x="3654" y="597"/>
                  </a:lnTo>
                  <a:lnTo>
                    <a:pt x="3656" y="593"/>
                  </a:lnTo>
                  <a:lnTo>
                    <a:pt x="3662" y="585"/>
                  </a:lnTo>
                  <a:lnTo>
                    <a:pt x="3665" y="571"/>
                  </a:lnTo>
                  <a:lnTo>
                    <a:pt x="3665" y="559"/>
                  </a:lnTo>
                  <a:lnTo>
                    <a:pt x="3659" y="549"/>
                  </a:lnTo>
                  <a:lnTo>
                    <a:pt x="3652" y="543"/>
                  </a:lnTo>
                  <a:lnTo>
                    <a:pt x="3656" y="535"/>
                  </a:lnTo>
                  <a:lnTo>
                    <a:pt x="3665" y="519"/>
                  </a:lnTo>
                  <a:lnTo>
                    <a:pt x="3676" y="523"/>
                  </a:lnTo>
                  <a:lnTo>
                    <a:pt x="3688" y="525"/>
                  </a:lnTo>
                  <a:lnTo>
                    <a:pt x="3716" y="525"/>
                  </a:lnTo>
                  <a:lnTo>
                    <a:pt x="3730" y="521"/>
                  </a:lnTo>
                  <a:lnTo>
                    <a:pt x="3735" y="519"/>
                  </a:lnTo>
                  <a:lnTo>
                    <a:pt x="3743" y="515"/>
                  </a:lnTo>
                  <a:lnTo>
                    <a:pt x="3749" y="511"/>
                  </a:lnTo>
                  <a:lnTo>
                    <a:pt x="3755" y="507"/>
                  </a:lnTo>
                  <a:lnTo>
                    <a:pt x="3784" y="539"/>
                  </a:lnTo>
                  <a:lnTo>
                    <a:pt x="3774" y="553"/>
                  </a:lnTo>
                  <a:lnTo>
                    <a:pt x="3767" y="567"/>
                  </a:lnTo>
                  <a:lnTo>
                    <a:pt x="3762" y="583"/>
                  </a:lnTo>
                  <a:lnTo>
                    <a:pt x="3760" y="599"/>
                  </a:lnTo>
                  <a:lnTo>
                    <a:pt x="3760" y="605"/>
                  </a:lnTo>
                  <a:lnTo>
                    <a:pt x="3761" y="609"/>
                  </a:lnTo>
                  <a:lnTo>
                    <a:pt x="3761" y="613"/>
                  </a:lnTo>
                  <a:lnTo>
                    <a:pt x="3727" y="621"/>
                  </a:lnTo>
                  <a:lnTo>
                    <a:pt x="3724" y="615"/>
                  </a:lnTo>
                  <a:lnTo>
                    <a:pt x="3721" y="609"/>
                  </a:lnTo>
                  <a:lnTo>
                    <a:pt x="3716" y="605"/>
                  </a:lnTo>
                  <a:lnTo>
                    <a:pt x="3716" y="625"/>
                  </a:lnTo>
                  <a:lnTo>
                    <a:pt x="3716" y="649"/>
                  </a:lnTo>
                  <a:lnTo>
                    <a:pt x="3706" y="659"/>
                  </a:lnTo>
                  <a:lnTo>
                    <a:pt x="3682" y="659"/>
                  </a:lnTo>
                  <a:lnTo>
                    <a:pt x="3672" y="649"/>
                  </a:lnTo>
                  <a:lnTo>
                    <a:pt x="3672" y="625"/>
                  </a:lnTo>
                  <a:lnTo>
                    <a:pt x="3682" y="615"/>
                  </a:lnTo>
                  <a:lnTo>
                    <a:pt x="3706" y="615"/>
                  </a:lnTo>
                  <a:lnTo>
                    <a:pt x="3716" y="625"/>
                  </a:lnTo>
                  <a:lnTo>
                    <a:pt x="3716" y="605"/>
                  </a:lnTo>
                  <a:lnTo>
                    <a:pt x="3709" y="599"/>
                  </a:lnTo>
                  <a:lnTo>
                    <a:pt x="3694" y="599"/>
                  </a:lnTo>
                  <a:lnTo>
                    <a:pt x="3680" y="603"/>
                  </a:lnTo>
                  <a:lnTo>
                    <a:pt x="3668" y="611"/>
                  </a:lnTo>
                  <a:lnTo>
                    <a:pt x="3660" y="623"/>
                  </a:lnTo>
                  <a:lnTo>
                    <a:pt x="3657" y="637"/>
                  </a:lnTo>
                  <a:lnTo>
                    <a:pt x="3660" y="651"/>
                  </a:lnTo>
                  <a:lnTo>
                    <a:pt x="3668" y="663"/>
                  </a:lnTo>
                  <a:lnTo>
                    <a:pt x="3680" y="671"/>
                  </a:lnTo>
                  <a:lnTo>
                    <a:pt x="3694" y="673"/>
                  </a:lnTo>
                  <a:lnTo>
                    <a:pt x="3708" y="671"/>
                  </a:lnTo>
                  <a:lnTo>
                    <a:pt x="3720" y="663"/>
                  </a:lnTo>
                  <a:lnTo>
                    <a:pt x="3723" y="659"/>
                  </a:lnTo>
                  <a:lnTo>
                    <a:pt x="3728" y="651"/>
                  </a:lnTo>
                  <a:lnTo>
                    <a:pt x="3731" y="637"/>
                  </a:lnTo>
                  <a:lnTo>
                    <a:pt x="3731" y="635"/>
                  </a:lnTo>
                  <a:lnTo>
                    <a:pt x="3765" y="627"/>
                  </a:lnTo>
                  <a:lnTo>
                    <a:pt x="3777" y="651"/>
                  </a:lnTo>
                  <a:lnTo>
                    <a:pt x="3796" y="671"/>
                  </a:lnTo>
                  <a:lnTo>
                    <a:pt x="3821" y="683"/>
                  </a:lnTo>
                  <a:lnTo>
                    <a:pt x="3849" y="687"/>
                  </a:lnTo>
                  <a:lnTo>
                    <a:pt x="3883" y="681"/>
                  </a:lnTo>
                  <a:lnTo>
                    <a:pt x="3896" y="673"/>
                  </a:lnTo>
                  <a:lnTo>
                    <a:pt x="3911" y="663"/>
                  </a:lnTo>
                  <a:lnTo>
                    <a:pt x="3921" y="647"/>
                  </a:lnTo>
                  <a:lnTo>
                    <a:pt x="3930" y="633"/>
                  </a:lnTo>
                  <a:lnTo>
                    <a:pt x="3937" y="599"/>
                  </a:lnTo>
                  <a:lnTo>
                    <a:pt x="3936" y="589"/>
                  </a:lnTo>
                  <a:lnTo>
                    <a:pt x="3934" y="577"/>
                  </a:lnTo>
                  <a:lnTo>
                    <a:pt x="3931" y="567"/>
                  </a:lnTo>
                  <a:lnTo>
                    <a:pt x="3927" y="557"/>
                  </a:lnTo>
                  <a:lnTo>
                    <a:pt x="3945" y="545"/>
                  </a:lnTo>
                  <a:lnTo>
                    <a:pt x="3970" y="529"/>
                  </a:lnTo>
                  <a:lnTo>
                    <a:pt x="3977" y="537"/>
                  </a:lnTo>
                  <a:lnTo>
                    <a:pt x="3986" y="541"/>
                  </a:lnTo>
                  <a:lnTo>
                    <a:pt x="3996" y="541"/>
                  </a:lnTo>
                  <a:lnTo>
                    <a:pt x="4010" y="537"/>
                  </a:lnTo>
                  <a:lnTo>
                    <a:pt x="4022" y="529"/>
                  </a:lnTo>
                  <a:lnTo>
                    <a:pt x="4025" y="525"/>
                  </a:lnTo>
                  <a:lnTo>
                    <a:pt x="4030" y="519"/>
                  </a:lnTo>
                  <a:lnTo>
                    <a:pt x="4033" y="503"/>
                  </a:lnTo>
                  <a:lnTo>
                    <a:pt x="4030" y="489"/>
                  </a:lnTo>
                  <a:lnTo>
                    <a:pt x="4025" y="481"/>
                  </a:lnTo>
                  <a:lnTo>
                    <a:pt x="4022" y="477"/>
                  </a:lnTo>
                  <a:lnTo>
                    <a:pt x="4018" y="474"/>
                  </a:lnTo>
                  <a:lnTo>
                    <a:pt x="4018" y="491"/>
                  </a:lnTo>
                  <a:lnTo>
                    <a:pt x="4018" y="515"/>
                  </a:lnTo>
                  <a:lnTo>
                    <a:pt x="4008" y="525"/>
                  </a:lnTo>
                  <a:lnTo>
                    <a:pt x="3984" y="525"/>
                  </a:lnTo>
                  <a:lnTo>
                    <a:pt x="3974" y="515"/>
                  </a:lnTo>
                  <a:lnTo>
                    <a:pt x="3974" y="491"/>
                  </a:lnTo>
                  <a:lnTo>
                    <a:pt x="3984" y="481"/>
                  </a:lnTo>
                  <a:lnTo>
                    <a:pt x="4008" y="481"/>
                  </a:lnTo>
                  <a:lnTo>
                    <a:pt x="4018" y="491"/>
                  </a:lnTo>
                  <a:lnTo>
                    <a:pt x="4018" y="474"/>
                  </a:lnTo>
                  <a:lnTo>
                    <a:pt x="4010" y="469"/>
                  </a:lnTo>
                  <a:lnTo>
                    <a:pt x="3996" y="467"/>
                  </a:lnTo>
                  <a:lnTo>
                    <a:pt x="3982" y="469"/>
                  </a:lnTo>
                  <a:lnTo>
                    <a:pt x="3970" y="477"/>
                  </a:lnTo>
                  <a:lnTo>
                    <a:pt x="3962" y="489"/>
                  </a:lnTo>
                  <a:lnTo>
                    <a:pt x="3959" y="503"/>
                  </a:lnTo>
                  <a:lnTo>
                    <a:pt x="3959" y="509"/>
                  </a:lnTo>
                  <a:lnTo>
                    <a:pt x="3960" y="513"/>
                  </a:lnTo>
                  <a:lnTo>
                    <a:pt x="3962" y="517"/>
                  </a:lnTo>
                  <a:lnTo>
                    <a:pt x="3922" y="542"/>
                  </a:lnTo>
                  <a:lnTo>
                    <a:pt x="3922" y="599"/>
                  </a:lnTo>
                  <a:lnTo>
                    <a:pt x="3921" y="613"/>
                  </a:lnTo>
                  <a:lnTo>
                    <a:pt x="3918" y="625"/>
                  </a:lnTo>
                  <a:lnTo>
                    <a:pt x="3912" y="637"/>
                  </a:lnTo>
                  <a:lnTo>
                    <a:pt x="3904" y="647"/>
                  </a:lnTo>
                  <a:lnTo>
                    <a:pt x="3899" y="639"/>
                  </a:lnTo>
                  <a:lnTo>
                    <a:pt x="3893" y="629"/>
                  </a:lnTo>
                  <a:lnTo>
                    <a:pt x="3892" y="628"/>
                  </a:lnTo>
                  <a:lnTo>
                    <a:pt x="3892" y="659"/>
                  </a:lnTo>
                  <a:lnTo>
                    <a:pt x="3882" y="665"/>
                  </a:lnTo>
                  <a:lnTo>
                    <a:pt x="3872" y="669"/>
                  </a:lnTo>
                  <a:lnTo>
                    <a:pt x="3861" y="673"/>
                  </a:lnTo>
                  <a:lnTo>
                    <a:pt x="3837" y="673"/>
                  </a:lnTo>
                  <a:lnTo>
                    <a:pt x="3825" y="669"/>
                  </a:lnTo>
                  <a:lnTo>
                    <a:pt x="3815" y="665"/>
                  </a:lnTo>
                  <a:lnTo>
                    <a:pt x="3805" y="659"/>
                  </a:lnTo>
                  <a:lnTo>
                    <a:pt x="3810" y="647"/>
                  </a:lnTo>
                  <a:lnTo>
                    <a:pt x="3818" y="637"/>
                  </a:lnTo>
                  <a:lnTo>
                    <a:pt x="3829" y="631"/>
                  </a:lnTo>
                  <a:lnTo>
                    <a:pt x="3841" y="629"/>
                  </a:lnTo>
                  <a:lnTo>
                    <a:pt x="3856" y="629"/>
                  </a:lnTo>
                  <a:lnTo>
                    <a:pt x="3869" y="631"/>
                  </a:lnTo>
                  <a:lnTo>
                    <a:pt x="3879" y="637"/>
                  </a:lnTo>
                  <a:lnTo>
                    <a:pt x="3887" y="647"/>
                  </a:lnTo>
                  <a:lnTo>
                    <a:pt x="3892" y="659"/>
                  </a:lnTo>
                  <a:lnTo>
                    <a:pt x="3892" y="628"/>
                  </a:lnTo>
                  <a:lnTo>
                    <a:pt x="3884" y="623"/>
                  </a:lnTo>
                  <a:lnTo>
                    <a:pt x="3875" y="617"/>
                  </a:lnTo>
                  <a:lnTo>
                    <a:pt x="3877" y="615"/>
                  </a:lnTo>
                  <a:lnTo>
                    <a:pt x="3881" y="611"/>
                  </a:lnTo>
                  <a:lnTo>
                    <a:pt x="3885" y="603"/>
                  </a:lnTo>
                  <a:lnTo>
                    <a:pt x="3885" y="593"/>
                  </a:lnTo>
                  <a:lnTo>
                    <a:pt x="3883" y="577"/>
                  </a:lnTo>
                  <a:lnTo>
                    <a:pt x="3878" y="571"/>
                  </a:lnTo>
                  <a:lnTo>
                    <a:pt x="3875" y="567"/>
                  </a:lnTo>
                  <a:lnTo>
                    <a:pt x="3871" y="564"/>
                  </a:lnTo>
                  <a:lnTo>
                    <a:pt x="3871" y="581"/>
                  </a:lnTo>
                  <a:lnTo>
                    <a:pt x="3871" y="605"/>
                  </a:lnTo>
                  <a:lnTo>
                    <a:pt x="3861" y="615"/>
                  </a:lnTo>
                  <a:lnTo>
                    <a:pt x="3836" y="615"/>
                  </a:lnTo>
                  <a:lnTo>
                    <a:pt x="3826" y="605"/>
                  </a:lnTo>
                  <a:lnTo>
                    <a:pt x="3826" y="581"/>
                  </a:lnTo>
                  <a:lnTo>
                    <a:pt x="3836" y="571"/>
                  </a:lnTo>
                  <a:lnTo>
                    <a:pt x="3861" y="571"/>
                  </a:lnTo>
                  <a:lnTo>
                    <a:pt x="3871" y="581"/>
                  </a:lnTo>
                  <a:lnTo>
                    <a:pt x="3871" y="564"/>
                  </a:lnTo>
                  <a:lnTo>
                    <a:pt x="3863" y="559"/>
                  </a:lnTo>
                  <a:lnTo>
                    <a:pt x="3849" y="555"/>
                  </a:lnTo>
                  <a:lnTo>
                    <a:pt x="3834" y="559"/>
                  </a:lnTo>
                  <a:lnTo>
                    <a:pt x="3823" y="567"/>
                  </a:lnTo>
                  <a:lnTo>
                    <a:pt x="3815" y="577"/>
                  </a:lnTo>
                  <a:lnTo>
                    <a:pt x="3812" y="593"/>
                  </a:lnTo>
                  <a:lnTo>
                    <a:pt x="3812" y="603"/>
                  </a:lnTo>
                  <a:lnTo>
                    <a:pt x="3816" y="611"/>
                  </a:lnTo>
                  <a:lnTo>
                    <a:pt x="3822" y="617"/>
                  </a:lnTo>
                  <a:lnTo>
                    <a:pt x="3813" y="623"/>
                  </a:lnTo>
                  <a:lnTo>
                    <a:pt x="3805" y="629"/>
                  </a:lnTo>
                  <a:lnTo>
                    <a:pt x="3798" y="639"/>
                  </a:lnTo>
                  <a:lnTo>
                    <a:pt x="3793" y="647"/>
                  </a:lnTo>
                  <a:lnTo>
                    <a:pt x="3785" y="637"/>
                  </a:lnTo>
                  <a:lnTo>
                    <a:pt x="3781" y="627"/>
                  </a:lnTo>
                  <a:lnTo>
                    <a:pt x="3780" y="625"/>
                  </a:lnTo>
                  <a:lnTo>
                    <a:pt x="3779" y="621"/>
                  </a:lnTo>
                  <a:lnTo>
                    <a:pt x="3776" y="613"/>
                  </a:lnTo>
                  <a:lnTo>
                    <a:pt x="3775" y="599"/>
                  </a:lnTo>
                  <a:lnTo>
                    <a:pt x="3781" y="571"/>
                  </a:lnTo>
                  <a:lnTo>
                    <a:pt x="3797" y="547"/>
                  </a:lnTo>
                  <a:lnTo>
                    <a:pt x="3820" y="531"/>
                  </a:lnTo>
                  <a:lnTo>
                    <a:pt x="3830" y="529"/>
                  </a:lnTo>
                  <a:lnTo>
                    <a:pt x="3849" y="525"/>
                  </a:lnTo>
                  <a:lnTo>
                    <a:pt x="3877" y="531"/>
                  </a:lnTo>
                  <a:lnTo>
                    <a:pt x="3901" y="547"/>
                  </a:lnTo>
                  <a:lnTo>
                    <a:pt x="3917" y="571"/>
                  </a:lnTo>
                  <a:lnTo>
                    <a:pt x="3922" y="599"/>
                  </a:lnTo>
                  <a:lnTo>
                    <a:pt x="3922" y="542"/>
                  </a:lnTo>
                  <a:lnTo>
                    <a:pt x="3918" y="545"/>
                  </a:lnTo>
                  <a:lnTo>
                    <a:pt x="3911" y="537"/>
                  </a:lnTo>
                  <a:lnTo>
                    <a:pt x="3904" y="531"/>
                  </a:lnTo>
                  <a:lnTo>
                    <a:pt x="3895" y="525"/>
                  </a:lnTo>
                  <a:lnTo>
                    <a:pt x="3886" y="519"/>
                  </a:lnTo>
                  <a:lnTo>
                    <a:pt x="3887" y="515"/>
                  </a:lnTo>
                  <a:lnTo>
                    <a:pt x="3922" y="419"/>
                  </a:lnTo>
                  <a:lnTo>
                    <a:pt x="3929" y="421"/>
                  </a:lnTo>
                  <a:lnTo>
                    <a:pt x="3937" y="423"/>
                  </a:lnTo>
                  <a:lnTo>
                    <a:pt x="3945" y="423"/>
                  </a:lnTo>
                  <a:lnTo>
                    <a:pt x="3962" y="419"/>
                  </a:lnTo>
                  <a:lnTo>
                    <a:pt x="3979" y="415"/>
                  </a:lnTo>
                  <a:lnTo>
                    <a:pt x="3988" y="409"/>
                  </a:lnTo>
                  <a:lnTo>
                    <a:pt x="4007" y="397"/>
                  </a:lnTo>
                  <a:lnTo>
                    <a:pt x="4016" y="383"/>
                  </a:lnTo>
                  <a:lnTo>
                    <a:pt x="4026" y="369"/>
                  </a:lnTo>
                  <a:lnTo>
                    <a:pt x="4033" y="335"/>
                  </a:lnTo>
                  <a:close/>
                  <a:moveTo>
                    <a:pt x="4628" y="5765"/>
                  </a:moveTo>
                  <a:lnTo>
                    <a:pt x="4621" y="5750"/>
                  </a:lnTo>
                  <a:lnTo>
                    <a:pt x="4610" y="5754"/>
                  </a:lnTo>
                  <a:lnTo>
                    <a:pt x="4591" y="5762"/>
                  </a:lnTo>
                  <a:lnTo>
                    <a:pt x="4571" y="5767"/>
                  </a:lnTo>
                  <a:lnTo>
                    <a:pt x="4549" y="5771"/>
                  </a:lnTo>
                  <a:lnTo>
                    <a:pt x="4527" y="5772"/>
                  </a:lnTo>
                  <a:lnTo>
                    <a:pt x="4448" y="5756"/>
                  </a:lnTo>
                  <a:lnTo>
                    <a:pt x="4383" y="5712"/>
                  </a:lnTo>
                  <a:lnTo>
                    <a:pt x="4339" y="5647"/>
                  </a:lnTo>
                  <a:lnTo>
                    <a:pt x="4323" y="5568"/>
                  </a:lnTo>
                  <a:lnTo>
                    <a:pt x="4325" y="5543"/>
                  </a:lnTo>
                  <a:lnTo>
                    <a:pt x="4329" y="5520"/>
                  </a:lnTo>
                  <a:lnTo>
                    <a:pt x="4336" y="5497"/>
                  </a:lnTo>
                  <a:lnTo>
                    <a:pt x="4345" y="5476"/>
                  </a:lnTo>
                  <a:lnTo>
                    <a:pt x="4348" y="5470"/>
                  </a:lnTo>
                  <a:lnTo>
                    <a:pt x="4344" y="5463"/>
                  </a:lnTo>
                  <a:lnTo>
                    <a:pt x="4334" y="5463"/>
                  </a:lnTo>
                  <a:lnTo>
                    <a:pt x="4331" y="5465"/>
                  </a:lnTo>
                  <a:lnTo>
                    <a:pt x="4330" y="5468"/>
                  </a:lnTo>
                  <a:lnTo>
                    <a:pt x="4320" y="5491"/>
                  </a:lnTo>
                  <a:lnTo>
                    <a:pt x="4312" y="5516"/>
                  </a:lnTo>
                  <a:lnTo>
                    <a:pt x="4308" y="5541"/>
                  </a:lnTo>
                  <a:lnTo>
                    <a:pt x="4306" y="5568"/>
                  </a:lnTo>
                  <a:lnTo>
                    <a:pt x="4318" y="5638"/>
                  </a:lnTo>
                  <a:lnTo>
                    <a:pt x="4349" y="5698"/>
                  </a:lnTo>
                  <a:lnTo>
                    <a:pt x="4397" y="5746"/>
                  </a:lnTo>
                  <a:lnTo>
                    <a:pt x="4458" y="5778"/>
                  </a:lnTo>
                  <a:lnTo>
                    <a:pt x="4527" y="5789"/>
                  </a:lnTo>
                  <a:lnTo>
                    <a:pt x="4551" y="5788"/>
                  </a:lnTo>
                  <a:lnTo>
                    <a:pt x="4574" y="5784"/>
                  </a:lnTo>
                  <a:lnTo>
                    <a:pt x="4596" y="5778"/>
                  </a:lnTo>
                  <a:lnTo>
                    <a:pt x="4612" y="5772"/>
                  </a:lnTo>
                  <a:lnTo>
                    <a:pt x="4617" y="5770"/>
                  </a:lnTo>
                  <a:lnTo>
                    <a:pt x="4628" y="5765"/>
                  </a:lnTo>
                  <a:close/>
                  <a:moveTo>
                    <a:pt x="4643" y="5796"/>
                  </a:moveTo>
                  <a:lnTo>
                    <a:pt x="4636" y="5780"/>
                  </a:lnTo>
                  <a:lnTo>
                    <a:pt x="4626" y="5785"/>
                  </a:lnTo>
                  <a:lnTo>
                    <a:pt x="4603" y="5794"/>
                  </a:lnTo>
                  <a:lnTo>
                    <a:pt x="4578" y="5800"/>
                  </a:lnTo>
                  <a:lnTo>
                    <a:pt x="4553" y="5805"/>
                  </a:lnTo>
                  <a:lnTo>
                    <a:pt x="4527" y="5806"/>
                  </a:lnTo>
                  <a:lnTo>
                    <a:pt x="4452" y="5794"/>
                  </a:lnTo>
                  <a:lnTo>
                    <a:pt x="4387" y="5760"/>
                  </a:lnTo>
                  <a:lnTo>
                    <a:pt x="4335" y="5708"/>
                  </a:lnTo>
                  <a:lnTo>
                    <a:pt x="4301" y="5643"/>
                  </a:lnTo>
                  <a:lnTo>
                    <a:pt x="4289" y="5568"/>
                  </a:lnTo>
                  <a:lnTo>
                    <a:pt x="4293" y="5527"/>
                  </a:lnTo>
                  <a:lnTo>
                    <a:pt x="4303" y="5489"/>
                  </a:lnTo>
                  <a:lnTo>
                    <a:pt x="4318" y="5453"/>
                  </a:lnTo>
                  <a:lnTo>
                    <a:pt x="4340" y="5421"/>
                  </a:lnTo>
                  <a:lnTo>
                    <a:pt x="4342" y="5418"/>
                  </a:lnTo>
                  <a:lnTo>
                    <a:pt x="4342" y="5413"/>
                  </a:lnTo>
                  <a:lnTo>
                    <a:pt x="4318" y="5389"/>
                  </a:lnTo>
                  <a:lnTo>
                    <a:pt x="4383" y="5389"/>
                  </a:lnTo>
                  <a:lnTo>
                    <a:pt x="4383" y="5454"/>
                  </a:lnTo>
                  <a:lnTo>
                    <a:pt x="4363" y="5434"/>
                  </a:lnTo>
                  <a:lnTo>
                    <a:pt x="4357" y="5431"/>
                  </a:lnTo>
                  <a:lnTo>
                    <a:pt x="4351" y="5434"/>
                  </a:lnTo>
                  <a:lnTo>
                    <a:pt x="4348" y="5440"/>
                  </a:lnTo>
                  <a:lnTo>
                    <a:pt x="4351" y="5446"/>
                  </a:lnTo>
                  <a:lnTo>
                    <a:pt x="4385" y="5480"/>
                  </a:lnTo>
                  <a:lnTo>
                    <a:pt x="4391" y="5486"/>
                  </a:lnTo>
                  <a:lnTo>
                    <a:pt x="4400" y="5482"/>
                  </a:lnTo>
                  <a:lnTo>
                    <a:pt x="4400" y="5454"/>
                  </a:lnTo>
                  <a:lnTo>
                    <a:pt x="4400" y="5389"/>
                  </a:lnTo>
                  <a:lnTo>
                    <a:pt x="4400" y="5376"/>
                  </a:lnTo>
                  <a:lnTo>
                    <a:pt x="4396" y="5372"/>
                  </a:lnTo>
                  <a:lnTo>
                    <a:pt x="4298" y="5372"/>
                  </a:lnTo>
                  <a:lnTo>
                    <a:pt x="4290" y="5372"/>
                  </a:lnTo>
                  <a:lnTo>
                    <a:pt x="4286" y="5381"/>
                  </a:lnTo>
                  <a:lnTo>
                    <a:pt x="4322" y="5417"/>
                  </a:lnTo>
                  <a:lnTo>
                    <a:pt x="4301" y="5450"/>
                  </a:lnTo>
                  <a:lnTo>
                    <a:pt x="4285" y="5487"/>
                  </a:lnTo>
                  <a:lnTo>
                    <a:pt x="4276" y="5526"/>
                  </a:lnTo>
                  <a:lnTo>
                    <a:pt x="4272" y="5568"/>
                  </a:lnTo>
                  <a:lnTo>
                    <a:pt x="4281" y="5636"/>
                  </a:lnTo>
                  <a:lnTo>
                    <a:pt x="4307" y="5697"/>
                  </a:lnTo>
                  <a:lnTo>
                    <a:pt x="4347" y="5748"/>
                  </a:lnTo>
                  <a:lnTo>
                    <a:pt x="4399" y="5788"/>
                  </a:lnTo>
                  <a:lnTo>
                    <a:pt x="4460" y="5814"/>
                  </a:lnTo>
                  <a:lnTo>
                    <a:pt x="4527" y="5823"/>
                  </a:lnTo>
                  <a:lnTo>
                    <a:pt x="4555" y="5821"/>
                  </a:lnTo>
                  <a:lnTo>
                    <a:pt x="4582" y="5817"/>
                  </a:lnTo>
                  <a:lnTo>
                    <a:pt x="4608" y="5810"/>
                  </a:lnTo>
                  <a:lnTo>
                    <a:pt x="4618" y="5806"/>
                  </a:lnTo>
                  <a:lnTo>
                    <a:pt x="4633" y="5800"/>
                  </a:lnTo>
                  <a:lnTo>
                    <a:pt x="4643" y="5796"/>
                  </a:lnTo>
                  <a:close/>
                  <a:moveTo>
                    <a:pt x="4748" y="5568"/>
                  </a:moveTo>
                  <a:lnTo>
                    <a:pt x="4737" y="5498"/>
                  </a:lnTo>
                  <a:lnTo>
                    <a:pt x="4706" y="5437"/>
                  </a:lnTo>
                  <a:lnTo>
                    <a:pt x="4658" y="5389"/>
                  </a:lnTo>
                  <a:lnTo>
                    <a:pt x="4608" y="5364"/>
                  </a:lnTo>
                  <a:lnTo>
                    <a:pt x="4597" y="5358"/>
                  </a:lnTo>
                  <a:lnTo>
                    <a:pt x="4527" y="5347"/>
                  </a:lnTo>
                  <a:lnTo>
                    <a:pt x="4504" y="5348"/>
                  </a:lnTo>
                  <a:lnTo>
                    <a:pt x="4481" y="5352"/>
                  </a:lnTo>
                  <a:lnTo>
                    <a:pt x="4458" y="5358"/>
                  </a:lnTo>
                  <a:lnTo>
                    <a:pt x="4437" y="5366"/>
                  </a:lnTo>
                  <a:lnTo>
                    <a:pt x="4427" y="5370"/>
                  </a:lnTo>
                  <a:lnTo>
                    <a:pt x="4434" y="5386"/>
                  </a:lnTo>
                  <a:lnTo>
                    <a:pt x="4444" y="5381"/>
                  </a:lnTo>
                  <a:lnTo>
                    <a:pt x="4464" y="5374"/>
                  </a:lnTo>
                  <a:lnTo>
                    <a:pt x="4484" y="5368"/>
                  </a:lnTo>
                  <a:lnTo>
                    <a:pt x="4505" y="5365"/>
                  </a:lnTo>
                  <a:lnTo>
                    <a:pt x="4527" y="5364"/>
                  </a:lnTo>
                  <a:lnTo>
                    <a:pt x="4607" y="5380"/>
                  </a:lnTo>
                  <a:lnTo>
                    <a:pt x="4672" y="5423"/>
                  </a:lnTo>
                  <a:lnTo>
                    <a:pt x="4715" y="5488"/>
                  </a:lnTo>
                  <a:lnTo>
                    <a:pt x="4731" y="5568"/>
                  </a:lnTo>
                  <a:lnTo>
                    <a:pt x="4730" y="5592"/>
                  </a:lnTo>
                  <a:lnTo>
                    <a:pt x="4726" y="5616"/>
                  </a:lnTo>
                  <a:lnTo>
                    <a:pt x="4719" y="5639"/>
                  </a:lnTo>
                  <a:lnTo>
                    <a:pt x="4710" y="5660"/>
                  </a:lnTo>
                  <a:lnTo>
                    <a:pt x="4704" y="5670"/>
                  </a:lnTo>
                  <a:lnTo>
                    <a:pt x="4720" y="5679"/>
                  </a:lnTo>
                  <a:lnTo>
                    <a:pt x="4725" y="5668"/>
                  </a:lnTo>
                  <a:lnTo>
                    <a:pt x="4735" y="5644"/>
                  </a:lnTo>
                  <a:lnTo>
                    <a:pt x="4742" y="5620"/>
                  </a:lnTo>
                  <a:lnTo>
                    <a:pt x="4747" y="5594"/>
                  </a:lnTo>
                  <a:lnTo>
                    <a:pt x="4748" y="5568"/>
                  </a:lnTo>
                  <a:close/>
                  <a:moveTo>
                    <a:pt x="4783" y="5568"/>
                  </a:moveTo>
                  <a:lnTo>
                    <a:pt x="4773" y="5500"/>
                  </a:lnTo>
                  <a:lnTo>
                    <a:pt x="4748" y="5439"/>
                  </a:lnTo>
                  <a:lnTo>
                    <a:pt x="4708" y="5387"/>
                  </a:lnTo>
                  <a:lnTo>
                    <a:pt x="4656" y="5348"/>
                  </a:lnTo>
                  <a:lnTo>
                    <a:pt x="4614" y="5330"/>
                  </a:lnTo>
                  <a:lnTo>
                    <a:pt x="4595" y="5322"/>
                  </a:lnTo>
                  <a:lnTo>
                    <a:pt x="4527" y="5313"/>
                  </a:lnTo>
                  <a:lnTo>
                    <a:pt x="4500" y="5314"/>
                  </a:lnTo>
                  <a:lnTo>
                    <a:pt x="4473" y="5319"/>
                  </a:lnTo>
                  <a:lnTo>
                    <a:pt x="4447" y="5326"/>
                  </a:lnTo>
                  <a:lnTo>
                    <a:pt x="4422" y="5335"/>
                  </a:lnTo>
                  <a:lnTo>
                    <a:pt x="4412" y="5340"/>
                  </a:lnTo>
                  <a:lnTo>
                    <a:pt x="4419" y="5356"/>
                  </a:lnTo>
                  <a:lnTo>
                    <a:pt x="4429" y="5351"/>
                  </a:lnTo>
                  <a:lnTo>
                    <a:pt x="4452" y="5342"/>
                  </a:lnTo>
                  <a:lnTo>
                    <a:pt x="4476" y="5335"/>
                  </a:lnTo>
                  <a:lnTo>
                    <a:pt x="4501" y="5331"/>
                  </a:lnTo>
                  <a:lnTo>
                    <a:pt x="4527" y="5330"/>
                  </a:lnTo>
                  <a:lnTo>
                    <a:pt x="4603" y="5342"/>
                  </a:lnTo>
                  <a:lnTo>
                    <a:pt x="4668" y="5376"/>
                  </a:lnTo>
                  <a:lnTo>
                    <a:pt x="4720" y="5427"/>
                  </a:lnTo>
                  <a:lnTo>
                    <a:pt x="4753" y="5492"/>
                  </a:lnTo>
                  <a:lnTo>
                    <a:pt x="4766" y="5568"/>
                  </a:lnTo>
                  <a:lnTo>
                    <a:pt x="4762" y="5608"/>
                  </a:lnTo>
                  <a:lnTo>
                    <a:pt x="4752" y="5647"/>
                  </a:lnTo>
                  <a:lnTo>
                    <a:pt x="4736" y="5682"/>
                  </a:lnTo>
                  <a:lnTo>
                    <a:pt x="4715" y="5714"/>
                  </a:lnTo>
                  <a:lnTo>
                    <a:pt x="4712" y="5718"/>
                  </a:lnTo>
                  <a:lnTo>
                    <a:pt x="4713" y="5723"/>
                  </a:lnTo>
                  <a:lnTo>
                    <a:pt x="4716" y="5726"/>
                  </a:lnTo>
                  <a:lnTo>
                    <a:pt x="4736" y="5746"/>
                  </a:lnTo>
                  <a:lnTo>
                    <a:pt x="4672" y="5746"/>
                  </a:lnTo>
                  <a:lnTo>
                    <a:pt x="4672" y="5682"/>
                  </a:lnTo>
                  <a:lnTo>
                    <a:pt x="4691" y="5701"/>
                  </a:lnTo>
                  <a:lnTo>
                    <a:pt x="4698" y="5704"/>
                  </a:lnTo>
                  <a:lnTo>
                    <a:pt x="4704" y="5701"/>
                  </a:lnTo>
                  <a:lnTo>
                    <a:pt x="4706" y="5696"/>
                  </a:lnTo>
                  <a:lnTo>
                    <a:pt x="4703" y="5689"/>
                  </a:lnTo>
                  <a:lnTo>
                    <a:pt x="4696" y="5682"/>
                  </a:lnTo>
                  <a:lnTo>
                    <a:pt x="4668" y="5654"/>
                  </a:lnTo>
                  <a:lnTo>
                    <a:pt x="4666" y="5653"/>
                  </a:lnTo>
                  <a:lnTo>
                    <a:pt x="4659" y="5653"/>
                  </a:lnTo>
                  <a:lnTo>
                    <a:pt x="4655" y="5657"/>
                  </a:lnTo>
                  <a:lnTo>
                    <a:pt x="4655" y="5760"/>
                  </a:lnTo>
                  <a:lnTo>
                    <a:pt x="4659" y="5763"/>
                  </a:lnTo>
                  <a:lnTo>
                    <a:pt x="4663" y="5763"/>
                  </a:lnTo>
                  <a:lnTo>
                    <a:pt x="4765" y="5763"/>
                  </a:lnTo>
                  <a:lnTo>
                    <a:pt x="4768" y="5754"/>
                  </a:lnTo>
                  <a:lnTo>
                    <a:pt x="4760" y="5746"/>
                  </a:lnTo>
                  <a:lnTo>
                    <a:pt x="4733" y="5719"/>
                  </a:lnTo>
                  <a:lnTo>
                    <a:pt x="4754" y="5685"/>
                  </a:lnTo>
                  <a:lnTo>
                    <a:pt x="4769" y="5649"/>
                  </a:lnTo>
                  <a:lnTo>
                    <a:pt x="4779" y="5609"/>
                  </a:lnTo>
                  <a:lnTo>
                    <a:pt x="4783" y="5568"/>
                  </a:lnTo>
                  <a:close/>
                  <a:moveTo>
                    <a:pt x="5163" y="1058"/>
                  </a:moveTo>
                  <a:lnTo>
                    <a:pt x="5160" y="1051"/>
                  </a:lnTo>
                  <a:lnTo>
                    <a:pt x="5157" y="1049"/>
                  </a:lnTo>
                  <a:lnTo>
                    <a:pt x="5134" y="1049"/>
                  </a:lnTo>
                  <a:lnTo>
                    <a:pt x="5134" y="1067"/>
                  </a:lnTo>
                  <a:lnTo>
                    <a:pt x="5084" y="1126"/>
                  </a:lnTo>
                  <a:lnTo>
                    <a:pt x="5084" y="1131"/>
                  </a:lnTo>
                  <a:lnTo>
                    <a:pt x="5134" y="1190"/>
                  </a:lnTo>
                  <a:lnTo>
                    <a:pt x="4955" y="1190"/>
                  </a:lnTo>
                  <a:lnTo>
                    <a:pt x="4951" y="1186"/>
                  </a:lnTo>
                  <a:lnTo>
                    <a:pt x="4951" y="1128"/>
                  </a:lnTo>
                  <a:lnTo>
                    <a:pt x="5001" y="1128"/>
                  </a:lnTo>
                  <a:lnTo>
                    <a:pt x="5013" y="1117"/>
                  </a:lnTo>
                  <a:lnTo>
                    <a:pt x="5013" y="1111"/>
                  </a:lnTo>
                  <a:lnTo>
                    <a:pt x="5013" y="1067"/>
                  </a:lnTo>
                  <a:lnTo>
                    <a:pt x="5134" y="1067"/>
                  </a:lnTo>
                  <a:lnTo>
                    <a:pt x="5134" y="1049"/>
                  </a:lnTo>
                  <a:lnTo>
                    <a:pt x="5013" y="1049"/>
                  </a:lnTo>
                  <a:lnTo>
                    <a:pt x="5013" y="997"/>
                  </a:lnTo>
                  <a:lnTo>
                    <a:pt x="5013" y="991"/>
                  </a:lnTo>
                  <a:lnTo>
                    <a:pt x="5001" y="979"/>
                  </a:lnTo>
                  <a:lnTo>
                    <a:pt x="4995" y="979"/>
                  </a:lnTo>
                  <a:lnTo>
                    <a:pt x="4995" y="1000"/>
                  </a:lnTo>
                  <a:lnTo>
                    <a:pt x="4995" y="1107"/>
                  </a:lnTo>
                  <a:lnTo>
                    <a:pt x="4991" y="1111"/>
                  </a:lnTo>
                  <a:lnTo>
                    <a:pt x="4828" y="1111"/>
                  </a:lnTo>
                  <a:lnTo>
                    <a:pt x="4828" y="997"/>
                  </a:lnTo>
                  <a:lnTo>
                    <a:pt x="4991" y="997"/>
                  </a:lnTo>
                  <a:lnTo>
                    <a:pt x="4995" y="1000"/>
                  </a:lnTo>
                  <a:lnTo>
                    <a:pt x="4995" y="979"/>
                  </a:lnTo>
                  <a:lnTo>
                    <a:pt x="4828" y="979"/>
                  </a:lnTo>
                  <a:lnTo>
                    <a:pt x="4828" y="978"/>
                  </a:lnTo>
                  <a:lnTo>
                    <a:pt x="4839" y="973"/>
                  </a:lnTo>
                  <a:lnTo>
                    <a:pt x="4847" y="965"/>
                  </a:lnTo>
                  <a:lnTo>
                    <a:pt x="4849" y="961"/>
                  </a:lnTo>
                  <a:lnTo>
                    <a:pt x="4852" y="955"/>
                  </a:lnTo>
                  <a:lnTo>
                    <a:pt x="4854" y="944"/>
                  </a:lnTo>
                  <a:lnTo>
                    <a:pt x="4852" y="930"/>
                  </a:lnTo>
                  <a:lnTo>
                    <a:pt x="4849" y="926"/>
                  </a:lnTo>
                  <a:lnTo>
                    <a:pt x="4844" y="919"/>
                  </a:lnTo>
                  <a:lnTo>
                    <a:pt x="4837" y="914"/>
                  </a:lnTo>
                  <a:lnTo>
                    <a:pt x="4837" y="934"/>
                  </a:lnTo>
                  <a:lnTo>
                    <a:pt x="4837" y="953"/>
                  </a:lnTo>
                  <a:lnTo>
                    <a:pt x="4829" y="961"/>
                  </a:lnTo>
                  <a:lnTo>
                    <a:pt x="4810" y="961"/>
                  </a:lnTo>
                  <a:lnTo>
                    <a:pt x="4802" y="953"/>
                  </a:lnTo>
                  <a:lnTo>
                    <a:pt x="4802" y="934"/>
                  </a:lnTo>
                  <a:lnTo>
                    <a:pt x="4810" y="926"/>
                  </a:lnTo>
                  <a:lnTo>
                    <a:pt x="4829" y="926"/>
                  </a:lnTo>
                  <a:lnTo>
                    <a:pt x="4837" y="934"/>
                  </a:lnTo>
                  <a:lnTo>
                    <a:pt x="4837" y="914"/>
                  </a:lnTo>
                  <a:lnTo>
                    <a:pt x="4833" y="911"/>
                  </a:lnTo>
                  <a:lnTo>
                    <a:pt x="4819" y="909"/>
                  </a:lnTo>
                  <a:lnTo>
                    <a:pt x="4806" y="911"/>
                  </a:lnTo>
                  <a:lnTo>
                    <a:pt x="4794" y="919"/>
                  </a:lnTo>
                  <a:lnTo>
                    <a:pt x="4787" y="930"/>
                  </a:lnTo>
                  <a:lnTo>
                    <a:pt x="4784" y="944"/>
                  </a:lnTo>
                  <a:lnTo>
                    <a:pt x="4786" y="955"/>
                  </a:lnTo>
                  <a:lnTo>
                    <a:pt x="4792" y="965"/>
                  </a:lnTo>
                  <a:lnTo>
                    <a:pt x="4800" y="973"/>
                  </a:lnTo>
                  <a:lnTo>
                    <a:pt x="4810" y="978"/>
                  </a:lnTo>
                  <a:lnTo>
                    <a:pt x="4810" y="1349"/>
                  </a:lnTo>
                  <a:lnTo>
                    <a:pt x="4783" y="1357"/>
                  </a:lnTo>
                  <a:lnTo>
                    <a:pt x="4760" y="1375"/>
                  </a:lnTo>
                  <a:lnTo>
                    <a:pt x="4746" y="1399"/>
                  </a:lnTo>
                  <a:lnTo>
                    <a:pt x="4740" y="1427"/>
                  </a:lnTo>
                  <a:lnTo>
                    <a:pt x="4740" y="1432"/>
                  </a:lnTo>
                  <a:lnTo>
                    <a:pt x="4744" y="1436"/>
                  </a:lnTo>
                  <a:lnTo>
                    <a:pt x="4894" y="1436"/>
                  </a:lnTo>
                  <a:lnTo>
                    <a:pt x="4898" y="1432"/>
                  </a:lnTo>
                  <a:lnTo>
                    <a:pt x="4898" y="1427"/>
                  </a:lnTo>
                  <a:lnTo>
                    <a:pt x="4897" y="1419"/>
                  </a:lnTo>
                  <a:lnTo>
                    <a:pt x="4893" y="1399"/>
                  </a:lnTo>
                  <a:lnTo>
                    <a:pt x="4880" y="1378"/>
                  </a:lnTo>
                  <a:lnTo>
                    <a:pt x="4880" y="1419"/>
                  </a:lnTo>
                  <a:lnTo>
                    <a:pt x="4758" y="1419"/>
                  </a:lnTo>
                  <a:lnTo>
                    <a:pt x="4765" y="1398"/>
                  </a:lnTo>
                  <a:lnTo>
                    <a:pt x="4779" y="1381"/>
                  </a:lnTo>
                  <a:lnTo>
                    <a:pt x="4797" y="1370"/>
                  </a:lnTo>
                  <a:lnTo>
                    <a:pt x="4819" y="1366"/>
                  </a:lnTo>
                  <a:lnTo>
                    <a:pt x="4841" y="1370"/>
                  </a:lnTo>
                  <a:lnTo>
                    <a:pt x="4860" y="1381"/>
                  </a:lnTo>
                  <a:lnTo>
                    <a:pt x="4873" y="1398"/>
                  </a:lnTo>
                  <a:lnTo>
                    <a:pt x="4880" y="1419"/>
                  </a:lnTo>
                  <a:lnTo>
                    <a:pt x="4880" y="1378"/>
                  </a:lnTo>
                  <a:lnTo>
                    <a:pt x="4878" y="1375"/>
                  </a:lnTo>
                  <a:lnTo>
                    <a:pt x="4867" y="1366"/>
                  </a:lnTo>
                  <a:lnTo>
                    <a:pt x="4856" y="1357"/>
                  </a:lnTo>
                  <a:lnTo>
                    <a:pt x="4828" y="1349"/>
                  </a:lnTo>
                  <a:lnTo>
                    <a:pt x="4828" y="1128"/>
                  </a:lnTo>
                  <a:lnTo>
                    <a:pt x="4934" y="1128"/>
                  </a:lnTo>
                  <a:lnTo>
                    <a:pt x="4934" y="1196"/>
                  </a:lnTo>
                  <a:lnTo>
                    <a:pt x="4945" y="1208"/>
                  </a:lnTo>
                  <a:lnTo>
                    <a:pt x="5157" y="1208"/>
                  </a:lnTo>
                  <a:lnTo>
                    <a:pt x="5160" y="1206"/>
                  </a:lnTo>
                  <a:lnTo>
                    <a:pt x="5163" y="1199"/>
                  </a:lnTo>
                  <a:lnTo>
                    <a:pt x="5162" y="1196"/>
                  </a:lnTo>
                  <a:lnTo>
                    <a:pt x="5157" y="1190"/>
                  </a:lnTo>
                  <a:lnTo>
                    <a:pt x="5105" y="1128"/>
                  </a:lnTo>
                  <a:lnTo>
                    <a:pt x="5157" y="1067"/>
                  </a:lnTo>
                  <a:lnTo>
                    <a:pt x="5162" y="1061"/>
                  </a:lnTo>
                  <a:lnTo>
                    <a:pt x="5163" y="1058"/>
                  </a:lnTo>
                  <a:close/>
                  <a:moveTo>
                    <a:pt x="5776" y="2422"/>
                  </a:moveTo>
                  <a:lnTo>
                    <a:pt x="5772" y="2415"/>
                  </a:lnTo>
                  <a:lnTo>
                    <a:pt x="5765" y="2415"/>
                  </a:lnTo>
                  <a:lnTo>
                    <a:pt x="5677" y="2415"/>
                  </a:lnTo>
                  <a:lnTo>
                    <a:pt x="5677" y="2432"/>
                  </a:lnTo>
                  <a:lnTo>
                    <a:pt x="5750" y="2432"/>
                  </a:lnTo>
                  <a:lnTo>
                    <a:pt x="5674" y="2551"/>
                  </a:lnTo>
                  <a:lnTo>
                    <a:pt x="5681" y="2470"/>
                  </a:lnTo>
                  <a:lnTo>
                    <a:pt x="5677" y="2466"/>
                  </a:lnTo>
                  <a:lnTo>
                    <a:pt x="5611" y="2466"/>
                  </a:lnTo>
                  <a:lnTo>
                    <a:pt x="5686" y="2346"/>
                  </a:lnTo>
                  <a:lnTo>
                    <a:pt x="5683" y="2389"/>
                  </a:lnTo>
                  <a:lnTo>
                    <a:pt x="5682" y="2400"/>
                  </a:lnTo>
                  <a:lnTo>
                    <a:pt x="5699" y="2401"/>
                  </a:lnTo>
                  <a:lnTo>
                    <a:pt x="5700" y="2390"/>
                  </a:lnTo>
                  <a:lnTo>
                    <a:pt x="5703" y="2346"/>
                  </a:lnTo>
                  <a:lnTo>
                    <a:pt x="5706" y="2308"/>
                  </a:lnTo>
                  <a:lnTo>
                    <a:pt x="5702" y="2304"/>
                  </a:lnTo>
                  <a:lnTo>
                    <a:pt x="5697" y="2304"/>
                  </a:lnTo>
                  <a:lnTo>
                    <a:pt x="5694" y="2304"/>
                  </a:lnTo>
                  <a:lnTo>
                    <a:pt x="5692" y="2306"/>
                  </a:lnTo>
                  <a:lnTo>
                    <a:pt x="5588" y="2470"/>
                  </a:lnTo>
                  <a:lnTo>
                    <a:pt x="5584" y="2476"/>
                  </a:lnTo>
                  <a:lnTo>
                    <a:pt x="5589" y="2483"/>
                  </a:lnTo>
                  <a:lnTo>
                    <a:pt x="5595" y="2483"/>
                  </a:lnTo>
                  <a:lnTo>
                    <a:pt x="5663" y="2483"/>
                  </a:lnTo>
                  <a:lnTo>
                    <a:pt x="5655" y="2585"/>
                  </a:lnTo>
                  <a:lnTo>
                    <a:pt x="5654" y="2593"/>
                  </a:lnTo>
                  <a:lnTo>
                    <a:pt x="5666" y="2597"/>
                  </a:lnTo>
                  <a:lnTo>
                    <a:pt x="5670" y="2590"/>
                  </a:lnTo>
                  <a:lnTo>
                    <a:pt x="5695" y="2551"/>
                  </a:lnTo>
                  <a:lnTo>
                    <a:pt x="5772" y="2428"/>
                  </a:lnTo>
                  <a:lnTo>
                    <a:pt x="5776" y="2422"/>
                  </a:lnTo>
                  <a:close/>
                  <a:moveTo>
                    <a:pt x="5781" y="2646"/>
                  </a:moveTo>
                  <a:lnTo>
                    <a:pt x="5774" y="2631"/>
                  </a:lnTo>
                  <a:lnTo>
                    <a:pt x="5763" y="2635"/>
                  </a:lnTo>
                  <a:lnTo>
                    <a:pt x="5744" y="2643"/>
                  </a:lnTo>
                  <a:lnTo>
                    <a:pt x="5723" y="2648"/>
                  </a:lnTo>
                  <a:lnTo>
                    <a:pt x="5702" y="2652"/>
                  </a:lnTo>
                  <a:lnTo>
                    <a:pt x="5680" y="2653"/>
                  </a:lnTo>
                  <a:lnTo>
                    <a:pt x="5601" y="2637"/>
                  </a:lnTo>
                  <a:lnTo>
                    <a:pt x="5536" y="2593"/>
                  </a:lnTo>
                  <a:lnTo>
                    <a:pt x="5492" y="2528"/>
                  </a:lnTo>
                  <a:lnTo>
                    <a:pt x="5476" y="2449"/>
                  </a:lnTo>
                  <a:lnTo>
                    <a:pt x="5478" y="2424"/>
                  </a:lnTo>
                  <a:lnTo>
                    <a:pt x="5482" y="2401"/>
                  </a:lnTo>
                  <a:lnTo>
                    <a:pt x="5489" y="2378"/>
                  </a:lnTo>
                  <a:lnTo>
                    <a:pt x="5498" y="2357"/>
                  </a:lnTo>
                  <a:lnTo>
                    <a:pt x="5501" y="2351"/>
                  </a:lnTo>
                  <a:lnTo>
                    <a:pt x="5497" y="2344"/>
                  </a:lnTo>
                  <a:lnTo>
                    <a:pt x="5487" y="2344"/>
                  </a:lnTo>
                  <a:lnTo>
                    <a:pt x="5484" y="2346"/>
                  </a:lnTo>
                  <a:lnTo>
                    <a:pt x="5483" y="2349"/>
                  </a:lnTo>
                  <a:lnTo>
                    <a:pt x="5473" y="2372"/>
                  </a:lnTo>
                  <a:lnTo>
                    <a:pt x="5465" y="2397"/>
                  </a:lnTo>
                  <a:lnTo>
                    <a:pt x="5461" y="2422"/>
                  </a:lnTo>
                  <a:lnTo>
                    <a:pt x="5459" y="2449"/>
                  </a:lnTo>
                  <a:lnTo>
                    <a:pt x="5470" y="2519"/>
                  </a:lnTo>
                  <a:lnTo>
                    <a:pt x="5502" y="2579"/>
                  </a:lnTo>
                  <a:lnTo>
                    <a:pt x="5550" y="2627"/>
                  </a:lnTo>
                  <a:lnTo>
                    <a:pt x="5610" y="2659"/>
                  </a:lnTo>
                  <a:lnTo>
                    <a:pt x="5680" y="2670"/>
                  </a:lnTo>
                  <a:lnTo>
                    <a:pt x="5704" y="2669"/>
                  </a:lnTo>
                  <a:lnTo>
                    <a:pt x="5727" y="2665"/>
                  </a:lnTo>
                  <a:lnTo>
                    <a:pt x="5749" y="2659"/>
                  </a:lnTo>
                  <a:lnTo>
                    <a:pt x="5765" y="2653"/>
                  </a:lnTo>
                  <a:lnTo>
                    <a:pt x="5770" y="2651"/>
                  </a:lnTo>
                  <a:lnTo>
                    <a:pt x="5781" y="2646"/>
                  </a:lnTo>
                  <a:close/>
                  <a:moveTo>
                    <a:pt x="5796" y="2677"/>
                  </a:moveTo>
                  <a:lnTo>
                    <a:pt x="5789" y="2661"/>
                  </a:lnTo>
                  <a:lnTo>
                    <a:pt x="5779" y="2666"/>
                  </a:lnTo>
                  <a:lnTo>
                    <a:pt x="5755" y="2675"/>
                  </a:lnTo>
                  <a:lnTo>
                    <a:pt x="5731" y="2682"/>
                  </a:lnTo>
                  <a:lnTo>
                    <a:pt x="5706" y="2686"/>
                  </a:lnTo>
                  <a:lnTo>
                    <a:pt x="5680" y="2687"/>
                  </a:lnTo>
                  <a:lnTo>
                    <a:pt x="5605" y="2675"/>
                  </a:lnTo>
                  <a:lnTo>
                    <a:pt x="5540" y="2641"/>
                  </a:lnTo>
                  <a:lnTo>
                    <a:pt x="5488" y="2590"/>
                  </a:lnTo>
                  <a:lnTo>
                    <a:pt x="5454" y="2524"/>
                  </a:lnTo>
                  <a:lnTo>
                    <a:pt x="5442" y="2449"/>
                  </a:lnTo>
                  <a:lnTo>
                    <a:pt x="5446" y="2408"/>
                  </a:lnTo>
                  <a:lnTo>
                    <a:pt x="5456" y="2370"/>
                  </a:lnTo>
                  <a:lnTo>
                    <a:pt x="5471" y="2335"/>
                  </a:lnTo>
                  <a:lnTo>
                    <a:pt x="5493" y="2302"/>
                  </a:lnTo>
                  <a:lnTo>
                    <a:pt x="5495" y="2299"/>
                  </a:lnTo>
                  <a:lnTo>
                    <a:pt x="5495" y="2294"/>
                  </a:lnTo>
                  <a:lnTo>
                    <a:pt x="5471" y="2270"/>
                  </a:lnTo>
                  <a:lnTo>
                    <a:pt x="5536" y="2270"/>
                  </a:lnTo>
                  <a:lnTo>
                    <a:pt x="5536" y="2335"/>
                  </a:lnTo>
                  <a:lnTo>
                    <a:pt x="5516" y="2315"/>
                  </a:lnTo>
                  <a:lnTo>
                    <a:pt x="5510" y="2313"/>
                  </a:lnTo>
                  <a:lnTo>
                    <a:pt x="5504" y="2315"/>
                  </a:lnTo>
                  <a:lnTo>
                    <a:pt x="5501" y="2321"/>
                  </a:lnTo>
                  <a:lnTo>
                    <a:pt x="5504" y="2327"/>
                  </a:lnTo>
                  <a:lnTo>
                    <a:pt x="5538" y="2361"/>
                  </a:lnTo>
                  <a:lnTo>
                    <a:pt x="5544" y="2367"/>
                  </a:lnTo>
                  <a:lnTo>
                    <a:pt x="5553" y="2363"/>
                  </a:lnTo>
                  <a:lnTo>
                    <a:pt x="5553" y="2335"/>
                  </a:lnTo>
                  <a:lnTo>
                    <a:pt x="5553" y="2270"/>
                  </a:lnTo>
                  <a:lnTo>
                    <a:pt x="5553" y="2257"/>
                  </a:lnTo>
                  <a:lnTo>
                    <a:pt x="5549" y="2253"/>
                  </a:lnTo>
                  <a:lnTo>
                    <a:pt x="5451" y="2253"/>
                  </a:lnTo>
                  <a:lnTo>
                    <a:pt x="5443" y="2253"/>
                  </a:lnTo>
                  <a:lnTo>
                    <a:pt x="5439" y="2262"/>
                  </a:lnTo>
                  <a:lnTo>
                    <a:pt x="5475" y="2298"/>
                  </a:lnTo>
                  <a:lnTo>
                    <a:pt x="5454" y="2332"/>
                  </a:lnTo>
                  <a:lnTo>
                    <a:pt x="5438" y="2368"/>
                  </a:lnTo>
                  <a:lnTo>
                    <a:pt x="5429" y="2407"/>
                  </a:lnTo>
                  <a:lnTo>
                    <a:pt x="5425" y="2449"/>
                  </a:lnTo>
                  <a:lnTo>
                    <a:pt x="5434" y="2517"/>
                  </a:lnTo>
                  <a:lnTo>
                    <a:pt x="5460" y="2578"/>
                  </a:lnTo>
                  <a:lnTo>
                    <a:pt x="5500" y="2629"/>
                  </a:lnTo>
                  <a:lnTo>
                    <a:pt x="5552" y="2669"/>
                  </a:lnTo>
                  <a:lnTo>
                    <a:pt x="5613" y="2695"/>
                  </a:lnTo>
                  <a:lnTo>
                    <a:pt x="5680" y="2704"/>
                  </a:lnTo>
                  <a:lnTo>
                    <a:pt x="5708" y="2703"/>
                  </a:lnTo>
                  <a:lnTo>
                    <a:pt x="5735" y="2698"/>
                  </a:lnTo>
                  <a:lnTo>
                    <a:pt x="5761" y="2691"/>
                  </a:lnTo>
                  <a:lnTo>
                    <a:pt x="5771" y="2687"/>
                  </a:lnTo>
                  <a:lnTo>
                    <a:pt x="5786" y="2681"/>
                  </a:lnTo>
                  <a:lnTo>
                    <a:pt x="5796" y="2677"/>
                  </a:lnTo>
                  <a:close/>
                  <a:moveTo>
                    <a:pt x="5901" y="2449"/>
                  </a:moveTo>
                  <a:lnTo>
                    <a:pt x="5890" y="2379"/>
                  </a:lnTo>
                  <a:lnTo>
                    <a:pt x="5859" y="2318"/>
                  </a:lnTo>
                  <a:lnTo>
                    <a:pt x="5811" y="2271"/>
                  </a:lnTo>
                  <a:lnTo>
                    <a:pt x="5761" y="2245"/>
                  </a:lnTo>
                  <a:lnTo>
                    <a:pt x="5750" y="2239"/>
                  </a:lnTo>
                  <a:lnTo>
                    <a:pt x="5680" y="2228"/>
                  </a:lnTo>
                  <a:lnTo>
                    <a:pt x="5657" y="2229"/>
                  </a:lnTo>
                  <a:lnTo>
                    <a:pt x="5634" y="2233"/>
                  </a:lnTo>
                  <a:lnTo>
                    <a:pt x="5611" y="2239"/>
                  </a:lnTo>
                  <a:lnTo>
                    <a:pt x="5590" y="2247"/>
                  </a:lnTo>
                  <a:lnTo>
                    <a:pt x="5580" y="2251"/>
                  </a:lnTo>
                  <a:lnTo>
                    <a:pt x="5587" y="2267"/>
                  </a:lnTo>
                  <a:lnTo>
                    <a:pt x="5597" y="2262"/>
                  </a:lnTo>
                  <a:lnTo>
                    <a:pt x="5617" y="2255"/>
                  </a:lnTo>
                  <a:lnTo>
                    <a:pt x="5637" y="2249"/>
                  </a:lnTo>
                  <a:lnTo>
                    <a:pt x="5658" y="2246"/>
                  </a:lnTo>
                  <a:lnTo>
                    <a:pt x="5680" y="2245"/>
                  </a:lnTo>
                  <a:lnTo>
                    <a:pt x="5760" y="2261"/>
                  </a:lnTo>
                  <a:lnTo>
                    <a:pt x="5825" y="2305"/>
                  </a:lnTo>
                  <a:lnTo>
                    <a:pt x="5868" y="2369"/>
                  </a:lnTo>
                  <a:lnTo>
                    <a:pt x="5884" y="2449"/>
                  </a:lnTo>
                  <a:lnTo>
                    <a:pt x="5883" y="2473"/>
                  </a:lnTo>
                  <a:lnTo>
                    <a:pt x="5879" y="2497"/>
                  </a:lnTo>
                  <a:lnTo>
                    <a:pt x="5872" y="2520"/>
                  </a:lnTo>
                  <a:lnTo>
                    <a:pt x="5862" y="2541"/>
                  </a:lnTo>
                  <a:lnTo>
                    <a:pt x="5856" y="2551"/>
                  </a:lnTo>
                  <a:lnTo>
                    <a:pt x="5873" y="2560"/>
                  </a:lnTo>
                  <a:lnTo>
                    <a:pt x="5878" y="2549"/>
                  </a:lnTo>
                  <a:lnTo>
                    <a:pt x="5888" y="2526"/>
                  </a:lnTo>
                  <a:lnTo>
                    <a:pt x="5895" y="2501"/>
                  </a:lnTo>
                  <a:lnTo>
                    <a:pt x="5900" y="2476"/>
                  </a:lnTo>
                  <a:lnTo>
                    <a:pt x="5901" y="2449"/>
                  </a:lnTo>
                  <a:close/>
                  <a:moveTo>
                    <a:pt x="5935" y="2449"/>
                  </a:moveTo>
                  <a:lnTo>
                    <a:pt x="5926" y="2381"/>
                  </a:lnTo>
                  <a:lnTo>
                    <a:pt x="5901" y="2320"/>
                  </a:lnTo>
                  <a:lnTo>
                    <a:pt x="5861" y="2269"/>
                  </a:lnTo>
                  <a:lnTo>
                    <a:pt x="5809" y="2229"/>
                  </a:lnTo>
                  <a:lnTo>
                    <a:pt x="5767" y="2211"/>
                  </a:lnTo>
                  <a:lnTo>
                    <a:pt x="5748" y="2203"/>
                  </a:lnTo>
                  <a:lnTo>
                    <a:pt x="5680" y="2194"/>
                  </a:lnTo>
                  <a:lnTo>
                    <a:pt x="5653" y="2195"/>
                  </a:lnTo>
                  <a:lnTo>
                    <a:pt x="5626" y="2200"/>
                  </a:lnTo>
                  <a:lnTo>
                    <a:pt x="5600" y="2207"/>
                  </a:lnTo>
                  <a:lnTo>
                    <a:pt x="5575" y="2216"/>
                  </a:lnTo>
                  <a:lnTo>
                    <a:pt x="5565" y="2221"/>
                  </a:lnTo>
                  <a:lnTo>
                    <a:pt x="5572" y="2237"/>
                  </a:lnTo>
                  <a:lnTo>
                    <a:pt x="5582" y="2232"/>
                  </a:lnTo>
                  <a:lnTo>
                    <a:pt x="5605" y="2223"/>
                  </a:lnTo>
                  <a:lnTo>
                    <a:pt x="5629" y="2216"/>
                  </a:lnTo>
                  <a:lnTo>
                    <a:pt x="5654" y="2212"/>
                  </a:lnTo>
                  <a:lnTo>
                    <a:pt x="5680" y="2211"/>
                  </a:lnTo>
                  <a:lnTo>
                    <a:pt x="5756" y="2223"/>
                  </a:lnTo>
                  <a:lnTo>
                    <a:pt x="5821" y="2257"/>
                  </a:lnTo>
                  <a:lnTo>
                    <a:pt x="5873" y="2308"/>
                  </a:lnTo>
                  <a:lnTo>
                    <a:pt x="5906" y="2374"/>
                  </a:lnTo>
                  <a:lnTo>
                    <a:pt x="5918" y="2449"/>
                  </a:lnTo>
                  <a:lnTo>
                    <a:pt x="5915" y="2489"/>
                  </a:lnTo>
                  <a:lnTo>
                    <a:pt x="5905" y="2528"/>
                  </a:lnTo>
                  <a:lnTo>
                    <a:pt x="5889" y="2563"/>
                  </a:lnTo>
                  <a:lnTo>
                    <a:pt x="5868" y="2595"/>
                  </a:lnTo>
                  <a:lnTo>
                    <a:pt x="5865" y="2599"/>
                  </a:lnTo>
                  <a:lnTo>
                    <a:pt x="5865" y="2604"/>
                  </a:lnTo>
                  <a:lnTo>
                    <a:pt x="5869" y="2607"/>
                  </a:lnTo>
                  <a:lnTo>
                    <a:pt x="5889" y="2628"/>
                  </a:lnTo>
                  <a:lnTo>
                    <a:pt x="5825" y="2628"/>
                  </a:lnTo>
                  <a:lnTo>
                    <a:pt x="5825" y="2563"/>
                  </a:lnTo>
                  <a:lnTo>
                    <a:pt x="5844" y="2583"/>
                  </a:lnTo>
                  <a:lnTo>
                    <a:pt x="5851" y="2585"/>
                  </a:lnTo>
                  <a:lnTo>
                    <a:pt x="5857" y="2583"/>
                  </a:lnTo>
                  <a:lnTo>
                    <a:pt x="5859" y="2577"/>
                  </a:lnTo>
                  <a:lnTo>
                    <a:pt x="5856" y="2570"/>
                  </a:lnTo>
                  <a:lnTo>
                    <a:pt x="5849" y="2563"/>
                  </a:lnTo>
                  <a:lnTo>
                    <a:pt x="5821" y="2535"/>
                  </a:lnTo>
                  <a:lnTo>
                    <a:pt x="5819" y="2534"/>
                  </a:lnTo>
                  <a:lnTo>
                    <a:pt x="5812" y="2534"/>
                  </a:lnTo>
                  <a:lnTo>
                    <a:pt x="5808" y="2538"/>
                  </a:lnTo>
                  <a:lnTo>
                    <a:pt x="5808" y="2641"/>
                  </a:lnTo>
                  <a:lnTo>
                    <a:pt x="5812" y="2644"/>
                  </a:lnTo>
                  <a:lnTo>
                    <a:pt x="5816" y="2645"/>
                  </a:lnTo>
                  <a:lnTo>
                    <a:pt x="5917" y="2644"/>
                  </a:lnTo>
                  <a:lnTo>
                    <a:pt x="5921" y="2635"/>
                  </a:lnTo>
                  <a:lnTo>
                    <a:pt x="5913" y="2628"/>
                  </a:lnTo>
                  <a:lnTo>
                    <a:pt x="5886" y="2600"/>
                  </a:lnTo>
                  <a:lnTo>
                    <a:pt x="5907" y="2566"/>
                  </a:lnTo>
                  <a:lnTo>
                    <a:pt x="5922" y="2530"/>
                  </a:lnTo>
                  <a:lnTo>
                    <a:pt x="5932" y="2490"/>
                  </a:lnTo>
                  <a:lnTo>
                    <a:pt x="5935" y="2449"/>
                  </a:lnTo>
                  <a:close/>
                  <a:moveTo>
                    <a:pt x="5980" y="3650"/>
                  </a:moveTo>
                  <a:lnTo>
                    <a:pt x="5976" y="3646"/>
                  </a:lnTo>
                  <a:lnTo>
                    <a:pt x="5972" y="3646"/>
                  </a:lnTo>
                  <a:lnTo>
                    <a:pt x="5889" y="3646"/>
                  </a:lnTo>
                  <a:lnTo>
                    <a:pt x="5896" y="3634"/>
                  </a:lnTo>
                  <a:lnTo>
                    <a:pt x="5901" y="3620"/>
                  </a:lnTo>
                  <a:lnTo>
                    <a:pt x="5905" y="3606"/>
                  </a:lnTo>
                  <a:lnTo>
                    <a:pt x="5908" y="3586"/>
                  </a:lnTo>
                  <a:lnTo>
                    <a:pt x="5905" y="3582"/>
                  </a:lnTo>
                  <a:lnTo>
                    <a:pt x="5896" y="3582"/>
                  </a:lnTo>
                  <a:lnTo>
                    <a:pt x="5892" y="3585"/>
                  </a:lnTo>
                  <a:lnTo>
                    <a:pt x="5892" y="3589"/>
                  </a:lnTo>
                  <a:lnTo>
                    <a:pt x="5889" y="3605"/>
                  </a:lnTo>
                  <a:lnTo>
                    <a:pt x="5885" y="3620"/>
                  </a:lnTo>
                  <a:lnTo>
                    <a:pt x="5878" y="3634"/>
                  </a:lnTo>
                  <a:lnTo>
                    <a:pt x="5870" y="3646"/>
                  </a:lnTo>
                  <a:lnTo>
                    <a:pt x="5817" y="3646"/>
                  </a:lnTo>
                  <a:lnTo>
                    <a:pt x="5795" y="3614"/>
                  </a:lnTo>
                  <a:lnTo>
                    <a:pt x="5792" y="3613"/>
                  </a:lnTo>
                  <a:lnTo>
                    <a:pt x="5787" y="3613"/>
                  </a:lnTo>
                  <a:lnTo>
                    <a:pt x="5784" y="3615"/>
                  </a:lnTo>
                  <a:lnTo>
                    <a:pt x="5764" y="3656"/>
                  </a:lnTo>
                  <a:lnTo>
                    <a:pt x="5727" y="3561"/>
                  </a:lnTo>
                  <a:lnTo>
                    <a:pt x="5724" y="3559"/>
                  </a:lnTo>
                  <a:lnTo>
                    <a:pt x="5717" y="3559"/>
                  </a:lnTo>
                  <a:lnTo>
                    <a:pt x="5714" y="3562"/>
                  </a:lnTo>
                  <a:lnTo>
                    <a:pt x="5685" y="3694"/>
                  </a:lnTo>
                  <a:lnTo>
                    <a:pt x="5641" y="3603"/>
                  </a:lnTo>
                  <a:lnTo>
                    <a:pt x="5638" y="3601"/>
                  </a:lnTo>
                  <a:lnTo>
                    <a:pt x="5633" y="3601"/>
                  </a:lnTo>
                  <a:lnTo>
                    <a:pt x="5630" y="3602"/>
                  </a:lnTo>
                  <a:lnTo>
                    <a:pt x="5600" y="3646"/>
                  </a:lnTo>
                  <a:lnTo>
                    <a:pt x="5553" y="3646"/>
                  </a:lnTo>
                  <a:lnTo>
                    <a:pt x="5535" y="3612"/>
                  </a:lnTo>
                  <a:lnTo>
                    <a:pt x="5530" y="3574"/>
                  </a:lnTo>
                  <a:lnTo>
                    <a:pt x="5537" y="3537"/>
                  </a:lnTo>
                  <a:lnTo>
                    <a:pt x="5557" y="3504"/>
                  </a:lnTo>
                  <a:lnTo>
                    <a:pt x="5570" y="3491"/>
                  </a:lnTo>
                  <a:lnTo>
                    <a:pt x="5586" y="3481"/>
                  </a:lnTo>
                  <a:lnTo>
                    <a:pt x="5602" y="3476"/>
                  </a:lnTo>
                  <a:lnTo>
                    <a:pt x="5620" y="3474"/>
                  </a:lnTo>
                  <a:lnTo>
                    <a:pt x="5637" y="3476"/>
                  </a:lnTo>
                  <a:lnTo>
                    <a:pt x="5654" y="3481"/>
                  </a:lnTo>
                  <a:lnTo>
                    <a:pt x="5669" y="3491"/>
                  </a:lnTo>
                  <a:lnTo>
                    <a:pt x="5682" y="3504"/>
                  </a:lnTo>
                  <a:lnTo>
                    <a:pt x="5707" y="3532"/>
                  </a:lnTo>
                  <a:lnTo>
                    <a:pt x="5709" y="3533"/>
                  </a:lnTo>
                  <a:lnTo>
                    <a:pt x="5714" y="3533"/>
                  </a:lnTo>
                  <a:lnTo>
                    <a:pt x="5716" y="3532"/>
                  </a:lnTo>
                  <a:lnTo>
                    <a:pt x="5740" y="3504"/>
                  </a:lnTo>
                  <a:lnTo>
                    <a:pt x="5754" y="3491"/>
                  </a:lnTo>
                  <a:lnTo>
                    <a:pt x="5769" y="3481"/>
                  </a:lnTo>
                  <a:lnTo>
                    <a:pt x="5786" y="3476"/>
                  </a:lnTo>
                  <a:lnTo>
                    <a:pt x="5803" y="3474"/>
                  </a:lnTo>
                  <a:lnTo>
                    <a:pt x="5820" y="3476"/>
                  </a:lnTo>
                  <a:lnTo>
                    <a:pt x="5837" y="3481"/>
                  </a:lnTo>
                  <a:lnTo>
                    <a:pt x="5852" y="3491"/>
                  </a:lnTo>
                  <a:lnTo>
                    <a:pt x="5866" y="3504"/>
                  </a:lnTo>
                  <a:lnTo>
                    <a:pt x="5873" y="3513"/>
                  </a:lnTo>
                  <a:lnTo>
                    <a:pt x="5879" y="3523"/>
                  </a:lnTo>
                  <a:lnTo>
                    <a:pt x="5884" y="3534"/>
                  </a:lnTo>
                  <a:lnTo>
                    <a:pt x="5889" y="3550"/>
                  </a:lnTo>
                  <a:lnTo>
                    <a:pt x="5894" y="3553"/>
                  </a:lnTo>
                  <a:lnTo>
                    <a:pt x="5902" y="3550"/>
                  </a:lnTo>
                  <a:lnTo>
                    <a:pt x="5904" y="3546"/>
                  </a:lnTo>
                  <a:lnTo>
                    <a:pt x="5899" y="3528"/>
                  </a:lnTo>
                  <a:lnTo>
                    <a:pt x="5893" y="3516"/>
                  </a:lnTo>
                  <a:lnTo>
                    <a:pt x="5886" y="3504"/>
                  </a:lnTo>
                  <a:lnTo>
                    <a:pt x="5878" y="3493"/>
                  </a:lnTo>
                  <a:lnTo>
                    <a:pt x="5862" y="3478"/>
                  </a:lnTo>
                  <a:lnTo>
                    <a:pt x="5843" y="3467"/>
                  </a:lnTo>
                  <a:lnTo>
                    <a:pt x="5824" y="3460"/>
                  </a:lnTo>
                  <a:lnTo>
                    <a:pt x="5803" y="3458"/>
                  </a:lnTo>
                  <a:lnTo>
                    <a:pt x="5782" y="3460"/>
                  </a:lnTo>
                  <a:lnTo>
                    <a:pt x="5762" y="3467"/>
                  </a:lnTo>
                  <a:lnTo>
                    <a:pt x="5744" y="3478"/>
                  </a:lnTo>
                  <a:lnTo>
                    <a:pt x="5728" y="3493"/>
                  </a:lnTo>
                  <a:lnTo>
                    <a:pt x="5711" y="3513"/>
                  </a:lnTo>
                  <a:lnTo>
                    <a:pt x="5694" y="3493"/>
                  </a:lnTo>
                  <a:lnTo>
                    <a:pt x="5678" y="3478"/>
                  </a:lnTo>
                  <a:lnTo>
                    <a:pt x="5660" y="3467"/>
                  </a:lnTo>
                  <a:lnTo>
                    <a:pt x="5640" y="3460"/>
                  </a:lnTo>
                  <a:lnTo>
                    <a:pt x="5620" y="3458"/>
                  </a:lnTo>
                  <a:lnTo>
                    <a:pt x="5599" y="3460"/>
                  </a:lnTo>
                  <a:lnTo>
                    <a:pt x="5579" y="3467"/>
                  </a:lnTo>
                  <a:lnTo>
                    <a:pt x="5561" y="3478"/>
                  </a:lnTo>
                  <a:lnTo>
                    <a:pt x="5545" y="3493"/>
                  </a:lnTo>
                  <a:lnTo>
                    <a:pt x="5532" y="3512"/>
                  </a:lnTo>
                  <a:lnTo>
                    <a:pt x="5522" y="3532"/>
                  </a:lnTo>
                  <a:lnTo>
                    <a:pt x="5516" y="3554"/>
                  </a:lnTo>
                  <a:lnTo>
                    <a:pt x="5514" y="3578"/>
                  </a:lnTo>
                  <a:lnTo>
                    <a:pt x="5516" y="3596"/>
                  </a:lnTo>
                  <a:lnTo>
                    <a:pt x="5519" y="3614"/>
                  </a:lnTo>
                  <a:lnTo>
                    <a:pt x="5525" y="3631"/>
                  </a:lnTo>
                  <a:lnTo>
                    <a:pt x="5534" y="3646"/>
                  </a:lnTo>
                  <a:lnTo>
                    <a:pt x="5446" y="3646"/>
                  </a:lnTo>
                  <a:lnTo>
                    <a:pt x="5443" y="3650"/>
                  </a:lnTo>
                  <a:lnTo>
                    <a:pt x="5443" y="3658"/>
                  </a:lnTo>
                  <a:lnTo>
                    <a:pt x="5446" y="3662"/>
                  </a:lnTo>
                  <a:lnTo>
                    <a:pt x="5545" y="3662"/>
                  </a:lnTo>
                  <a:lnTo>
                    <a:pt x="5568" y="3688"/>
                  </a:lnTo>
                  <a:lnTo>
                    <a:pt x="5586" y="3707"/>
                  </a:lnTo>
                  <a:lnTo>
                    <a:pt x="5588" y="3707"/>
                  </a:lnTo>
                  <a:lnTo>
                    <a:pt x="5592" y="3707"/>
                  </a:lnTo>
                  <a:lnTo>
                    <a:pt x="5594" y="3707"/>
                  </a:lnTo>
                  <a:lnTo>
                    <a:pt x="5599" y="3702"/>
                  </a:lnTo>
                  <a:lnTo>
                    <a:pt x="5599" y="3697"/>
                  </a:lnTo>
                  <a:lnTo>
                    <a:pt x="5579" y="3677"/>
                  </a:lnTo>
                  <a:lnTo>
                    <a:pt x="5566" y="3662"/>
                  </a:lnTo>
                  <a:lnTo>
                    <a:pt x="5607" y="3662"/>
                  </a:lnTo>
                  <a:lnTo>
                    <a:pt x="5609" y="3661"/>
                  </a:lnTo>
                  <a:lnTo>
                    <a:pt x="5634" y="3624"/>
                  </a:lnTo>
                  <a:lnTo>
                    <a:pt x="5681" y="3723"/>
                  </a:lnTo>
                  <a:lnTo>
                    <a:pt x="5684" y="3725"/>
                  </a:lnTo>
                  <a:lnTo>
                    <a:pt x="5691" y="3725"/>
                  </a:lnTo>
                  <a:lnTo>
                    <a:pt x="5694" y="3722"/>
                  </a:lnTo>
                  <a:lnTo>
                    <a:pt x="5723" y="3594"/>
                  </a:lnTo>
                  <a:lnTo>
                    <a:pt x="5757" y="3681"/>
                  </a:lnTo>
                  <a:lnTo>
                    <a:pt x="5760" y="3683"/>
                  </a:lnTo>
                  <a:lnTo>
                    <a:pt x="5766" y="3683"/>
                  </a:lnTo>
                  <a:lnTo>
                    <a:pt x="5769" y="3682"/>
                  </a:lnTo>
                  <a:lnTo>
                    <a:pt x="5791" y="3636"/>
                  </a:lnTo>
                  <a:lnTo>
                    <a:pt x="5808" y="3661"/>
                  </a:lnTo>
                  <a:lnTo>
                    <a:pt x="5811" y="3662"/>
                  </a:lnTo>
                  <a:lnTo>
                    <a:pt x="5856" y="3662"/>
                  </a:lnTo>
                  <a:lnTo>
                    <a:pt x="5843" y="3677"/>
                  </a:lnTo>
                  <a:lnTo>
                    <a:pt x="5711" y="3809"/>
                  </a:lnTo>
                  <a:lnTo>
                    <a:pt x="5619" y="3717"/>
                  </a:lnTo>
                  <a:lnTo>
                    <a:pt x="5614" y="3717"/>
                  </a:lnTo>
                  <a:lnTo>
                    <a:pt x="5608" y="3723"/>
                  </a:lnTo>
                  <a:lnTo>
                    <a:pt x="5608" y="3728"/>
                  </a:lnTo>
                  <a:lnTo>
                    <a:pt x="5704" y="3824"/>
                  </a:lnTo>
                  <a:lnTo>
                    <a:pt x="5707" y="3825"/>
                  </a:lnTo>
                  <a:lnTo>
                    <a:pt x="5715" y="3825"/>
                  </a:lnTo>
                  <a:lnTo>
                    <a:pt x="5719" y="3824"/>
                  </a:lnTo>
                  <a:lnTo>
                    <a:pt x="5855" y="3688"/>
                  </a:lnTo>
                  <a:lnTo>
                    <a:pt x="5877" y="3662"/>
                  </a:lnTo>
                  <a:lnTo>
                    <a:pt x="5976" y="3662"/>
                  </a:lnTo>
                  <a:lnTo>
                    <a:pt x="5980" y="3658"/>
                  </a:lnTo>
                  <a:lnTo>
                    <a:pt x="5980" y="36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17512" name="AutoShape 104"/>
            <p:cNvSpPr>
              <a:spLocks/>
            </p:cNvSpPr>
            <p:nvPr/>
          </p:nvSpPr>
          <p:spPr bwMode="auto">
            <a:xfrm>
              <a:off x="7155" y="5726"/>
              <a:ext cx="511" cy="511"/>
            </a:xfrm>
            <a:custGeom>
              <a:avLst/>
              <a:gdLst/>
              <a:ahLst/>
              <a:cxnLst>
                <a:cxn ang="0">
                  <a:pos x="14" y="68"/>
                </a:cxn>
                <a:cxn ang="0">
                  <a:pos x="4" y="213"/>
                </a:cxn>
                <a:cxn ang="0">
                  <a:pos x="75" y="435"/>
                </a:cxn>
                <a:cxn ang="0">
                  <a:pos x="283" y="508"/>
                </a:cxn>
                <a:cxn ang="0">
                  <a:pos x="255" y="493"/>
                </a:cxn>
                <a:cxn ang="0">
                  <a:pos x="29" y="330"/>
                </a:cxn>
                <a:cxn ang="0">
                  <a:pos x="46" y="140"/>
                </a:cxn>
                <a:cxn ang="0">
                  <a:pos x="46" y="76"/>
                </a:cxn>
                <a:cxn ang="0">
                  <a:pos x="364" y="467"/>
                </a:cxn>
                <a:cxn ang="0">
                  <a:pos x="281" y="492"/>
                </a:cxn>
                <a:cxn ang="0">
                  <a:pos x="371" y="483"/>
                </a:cxn>
                <a:cxn ang="0">
                  <a:pos x="59" y="152"/>
                </a:cxn>
                <a:cxn ang="0">
                  <a:pos x="36" y="228"/>
                </a:cxn>
                <a:cxn ang="0">
                  <a:pos x="125" y="433"/>
                </a:cxn>
                <a:cxn ang="0">
                  <a:pos x="302" y="471"/>
                </a:cxn>
                <a:cxn ang="0">
                  <a:pos x="176" y="443"/>
                </a:cxn>
                <a:cxn ang="0">
                  <a:pos x="53" y="230"/>
                </a:cxn>
                <a:cxn ang="0">
                  <a:pos x="76" y="157"/>
                </a:cxn>
                <a:cxn ang="0">
                  <a:pos x="319" y="449"/>
                </a:cxn>
                <a:cxn ang="0">
                  <a:pos x="340" y="459"/>
                </a:cxn>
                <a:cxn ang="0">
                  <a:pos x="394" y="340"/>
                </a:cxn>
                <a:cxn ang="0">
                  <a:pos x="387" y="450"/>
                </a:cxn>
                <a:cxn ang="0">
                  <a:pos x="488" y="433"/>
                </a:cxn>
                <a:cxn ang="0">
                  <a:pos x="396" y="341"/>
                </a:cxn>
                <a:cxn ang="0">
                  <a:pos x="331" y="29"/>
                </a:cxn>
                <a:cxn ang="0">
                  <a:pos x="494" y="255"/>
                </a:cxn>
                <a:cxn ang="0">
                  <a:pos x="443" y="401"/>
                </a:cxn>
                <a:cxn ang="0">
                  <a:pos x="464" y="433"/>
                </a:cxn>
                <a:cxn ang="0">
                  <a:pos x="497" y="336"/>
                </a:cxn>
                <a:cxn ang="0">
                  <a:pos x="476" y="126"/>
                </a:cxn>
                <a:cxn ang="0">
                  <a:pos x="424" y="369"/>
                </a:cxn>
                <a:cxn ang="0">
                  <a:pos x="432" y="388"/>
                </a:cxn>
                <a:cxn ang="0">
                  <a:pos x="336" y="51"/>
                </a:cxn>
                <a:cxn ang="0">
                  <a:pos x="443" y="175"/>
                </a:cxn>
                <a:cxn ang="0">
                  <a:pos x="447" y="326"/>
                </a:cxn>
                <a:cxn ang="0">
                  <a:pos x="453" y="355"/>
                </a:cxn>
                <a:cxn ang="0">
                  <a:pos x="476" y="255"/>
                </a:cxn>
                <a:cxn ang="0">
                  <a:pos x="336" y="51"/>
                </a:cxn>
                <a:cxn ang="0">
                  <a:pos x="79" y="133"/>
                </a:cxn>
                <a:cxn ang="0">
                  <a:pos x="128" y="141"/>
                </a:cxn>
                <a:cxn ang="0">
                  <a:pos x="128" y="76"/>
                </a:cxn>
                <a:cxn ang="0">
                  <a:pos x="128" y="76"/>
                </a:cxn>
                <a:cxn ang="0">
                  <a:pos x="186" y="45"/>
                </a:cxn>
                <a:cxn ang="0">
                  <a:pos x="172" y="68"/>
                </a:cxn>
                <a:cxn ang="0">
                  <a:pos x="255" y="51"/>
                </a:cxn>
                <a:cxn ang="0">
                  <a:pos x="255" y="0"/>
                </a:cxn>
                <a:cxn ang="0">
                  <a:pos x="150" y="22"/>
                </a:cxn>
                <a:cxn ang="0">
                  <a:pos x="180" y="29"/>
                </a:cxn>
                <a:cxn ang="0">
                  <a:pos x="342" y="17"/>
                </a:cxn>
              </a:cxnLst>
              <a:rect l="0" t="0" r="r" b="b"/>
              <a:pathLst>
                <a:path w="511" h="511">
                  <a:moveTo>
                    <a:pt x="124" y="59"/>
                  </a:moveTo>
                  <a:lnTo>
                    <a:pt x="26" y="59"/>
                  </a:lnTo>
                  <a:lnTo>
                    <a:pt x="18" y="59"/>
                  </a:lnTo>
                  <a:lnTo>
                    <a:pt x="14" y="68"/>
                  </a:lnTo>
                  <a:lnTo>
                    <a:pt x="50" y="104"/>
                  </a:lnTo>
                  <a:lnTo>
                    <a:pt x="29" y="137"/>
                  </a:lnTo>
                  <a:lnTo>
                    <a:pt x="13" y="174"/>
                  </a:lnTo>
                  <a:lnTo>
                    <a:pt x="4" y="213"/>
                  </a:lnTo>
                  <a:lnTo>
                    <a:pt x="0" y="255"/>
                  </a:lnTo>
                  <a:lnTo>
                    <a:pt x="9" y="323"/>
                  </a:lnTo>
                  <a:lnTo>
                    <a:pt x="35" y="383"/>
                  </a:lnTo>
                  <a:lnTo>
                    <a:pt x="75" y="435"/>
                  </a:lnTo>
                  <a:lnTo>
                    <a:pt x="127" y="475"/>
                  </a:lnTo>
                  <a:lnTo>
                    <a:pt x="188" y="501"/>
                  </a:lnTo>
                  <a:lnTo>
                    <a:pt x="255" y="510"/>
                  </a:lnTo>
                  <a:lnTo>
                    <a:pt x="283" y="508"/>
                  </a:lnTo>
                  <a:lnTo>
                    <a:pt x="310" y="504"/>
                  </a:lnTo>
                  <a:lnTo>
                    <a:pt x="336" y="497"/>
                  </a:lnTo>
                  <a:lnTo>
                    <a:pt x="346" y="493"/>
                  </a:lnTo>
                  <a:lnTo>
                    <a:pt x="255" y="493"/>
                  </a:lnTo>
                  <a:lnTo>
                    <a:pt x="180" y="481"/>
                  </a:lnTo>
                  <a:lnTo>
                    <a:pt x="115" y="447"/>
                  </a:lnTo>
                  <a:lnTo>
                    <a:pt x="63" y="395"/>
                  </a:lnTo>
                  <a:lnTo>
                    <a:pt x="29" y="330"/>
                  </a:lnTo>
                  <a:lnTo>
                    <a:pt x="17" y="255"/>
                  </a:lnTo>
                  <a:lnTo>
                    <a:pt x="21" y="214"/>
                  </a:lnTo>
                  <a:lnTo>
                    <a:pt x="31" y="176"/>
                  </a:lnTo>
                  <a:lnTo>
                    <a:pt x="46" y="140"/>
                  </a:lnTo>
                  <a:lnTo>
                    <a:pt x="68" y="108"/>
                  </a:lnTo>
                  <a:lnTo>
                    <a:pt x="70" y="105"/>
                  </a:lnTo>
                  <a:lnTo>
                    <a:pt x="70" y="100"/>
                  </a:lnTo>
                  <a:lnTo>
                    <a:pt x="46" y="76"/>
                  </a:lnTo>
                  <a:lnTo>
                    <a:pt x="128" y="76"/>
                  </a:lnTo>
                  <a:lnTo>
                    <a:pt x="128" y="63"/>
                  </a:lnTo>
                  <a:lnTo>
                    <a:pt x="124" y="59"/>
                  </a:lnTo>
                  <a:close/>
                  <a:moveTo>
                    <a:pt x="364" y="467"/>
                  </a:moveTo>
                  <a:lnTo>
                    <a:pt x="354" y="472"/>
                  </a:lnTo>
                  <a:lnTo>
                    <a:pt x="331" y="481"/>
                  </a:lnTo>
                  <a:lnTo>
                    <a:pt x="306" y="487"/>
                  </a:lnTo>
                  <a:lnTo>
                    <a:pt x="281" y="492"/>
                  </a:lnTo>
                  <a:lnTo>
                    <a:pt x="255" y="493"/>
                  </a:lnTo>
                  <a:lnTo>
                    <a:pt x="346" y="493"/>
                  </a:lnTo>
                  <a:lnTo>
                    <a:pt x="361" y="487"/>
                  </a:lnTo>
                  <a:lnTo>
                    <a:pt x="371" y="483"/>
                  </a:lnTo>
                  <a:lnTo>
                    <a:pt x="364" y="467"/>
                  </a:lnTo>
                  <a:close/>
                  <a:moveTo>
                    <a:pt x="72" y="150"/>
                  </a:moveTo>
                  <a:lnTo>
                    <a:pt x="62" y="150"/>
                  </a:lnTo>
                  <a:lnTo>
                    <a:pt x="59" y="152"/>
                  </a:lnTo>
                  <a:lnTo>
                    <a:pt x="58" y="155"/>
                  </a:lnTo>
                  <a:lnTo>
                    <a:pt x="48" y="178"/>
                  </a:lnTo>
                  <a:lnTo>
                    <a:pt x="40" y="203"/>
                  </a:lnTo>
                  <a:lnTo>
                    <a:pt x="36" y="228"/>
                  </a:lnTo>
                  <a:lnTo>
                    <a:pt x="34" y="255"/>
                  </a:lnTo>
                  <a:lnTo>
                    <a:pt x="46" y="325"/>
                  </a:lnTo>
                  <a:lnTo>
                    <a:pt x="77" y="385"/>
                  </a:lnTo>
                  <a:lnTo>
                    <a:pt x="125" y="433"/>
                  </a:lnTo>
                  <a:lnTo>
                    <a:pt x="186" y="465"/>
                  </a:lnTo>
                  <a:lnTo>
                    <a:pt x="255" y="476"/>
                  </a:lnTo>
                  <a:lnTo>
                    <a:pt x="279" y="475"/>
                  </a:lnTo>
                  <a:lnTo>
                    <a:pt x="302" y="471"/>
                  </a:lnTo>
                  <a:lnTo>
                    <a:pt x="324" y="465"/>
                  </a:lnTo>
                  <a:lnTo>
                    <a:pt x="340" y="459"/>
                  </a:lnTo>
                  <a:lnTo>
                    <a:pt x="255" y="459"/>
                  </a:lnTo>
                  <a:lnTo>
                    <a:pt x="176" y="443"/>
                  </a:lnTo>
                  <a:lnTo>
                    <a:pt x="111" y="399"/>
                  </a:lnTo>
                  <a:lnTo>
                    <a:pt x="67" y="334"/>
                  </a:lnTo>
                  <a:lnTo>
                    <a:pt x="51" y="255"/>
                  </a:lnTo>
                  <a:lnTo>
                    <a:pt x="53" y="230"/>
                  </a:lnTo>
                  <a:lnTo>
                    <a:pt x="57" y="207"/>
                  </a:lnTo>
                  <a:lnTo>
                    <a:pt x="64" y="184"/>
                  </a:lnTo>
                  <a:lnTo>
                    <a:pt x="73" y="163"/>
                  </a:lnTo>
                  <a:lnTo>
                    <a:pt x="76" y="157"/>
                  </a:lnTo>
                  <a:lnTo>
                    <a:pt x="72" y="150"/>
                  </a:lnTo>
                  <a:close/>
                  <a:moveTo>
                    <a:pt x="349" y="437"/>
                  </a:moveTo>
                  <a:lnTo>
                    <a:pt x="338" y="441"/>
                  </a:lnTo>
                  <a:lnTo>
                    <a:pt x="319" y="449"/>
                  </a:lnTo>
                  <a:lnTo>
                    <a:pt x="299" y="454"/>
                  </a:lnTo>
                  <a:lnTo>
                    <a:pt x="277" y="458"/>
                  </a:lnTo>
                  <a:lnTo>
                    <a:pt x="255" y="459"/>
                  </a:lnTo>
                  <a:lnTo>
                    <a:pt x="340" y="459"/>
                  </a:lnTo>
                  <a:lnTo>
                    <a:pt x="345" y="457"/>
                  </a:lnTo>
                  <a:lnTo>
                    <a:pt x="356" y="452"/>
                  </a:lnTo>
                  <a:lnTo>
                    <a:pt x="349" y="437"/>
                  </a:lnTo>
                  <a:close/>
                  <a:moveTo>
                    <a:pt x="394" y="340"/>
                  </a:moveTo>
                  <a:lnTo>
                    <a:pt x="387" y="340"/>
                  </a:lnTo>
                  <a:lnTo>
                    <a:pt x="383" y="344"/>
                  </a:lnTo>
                  <a:lnTo>
                    <a:pt x="383" y="447"/>
                  </a:lnTo>
                  <a:lnTo>
                    <a:pt x="387" y="450"/>
                  </a:lnTo>
                  <a:lnTo>
                    <a:pt x="391" y="450"/>
                  </a:lnTo>
                  <a:lnTo>
                    <a:pt x="493" y="450"/>
                  </a:lnTo>
                  <a:lnTo>
                    <a:pt x="496" y="441"/>
                  </a:lnTo>
                  <a:lnTo>
                    <a:pt x="488" y="433"/>
                  </a:lnTo>
                  <a:lnTo>
                    <a:pt x="400" y="433"/>
                  </a:lnTo>
                  <a:lnTo>
                    <a:pt x="400" y="369"/>
                  </a:lnTo>
                  <a:lnTo>
                    <a:pt x="424" y="369"/>
                  </a:lnTo>
                  <a:lnTo>
                    <a:pt x="396" y="341"/>
                  </a:lnTo>
                  <a:lnTo>
                    <a:pt x="394" y="340"/>
                  </a:lnTo>
                  <a:close/>
                  <a:moveTo>
                    <a:pt x="342" y="17"/>
                  </a:moveTo>
                  <a:lnTo>
                    <a:pt x="255" y="17"/>
                  </a:lnTo>
                  <a:lnTo>
                    <a:pt x="331" y="29"/>
                  </a:lnTo>
                  <a:lnTo>
                    <a:pt x="396" y="63"/>
                  </a:lnTo>
                  <a:lnTo>
                    <a:pt x="448" y="114"/>
                  </a:lnTo>
                  <a:lnTo>
                    <a:pt x="481" y="179"/>
                  </a:lnTo>
                  <a:lnTo>
                    <a:pt x="494" y="255"/>
                  </a:lnTo>
                  <a:lnTo>
                    <a:pt x="490" y="295"/>
                  </a:lnTo>
                  <a:lnTo>
                    <a:pt x="480" y="334"/>
                  </a:lnTo>
                  <a:lnTo>
                    <a:pt x="464" y="369"/>
                  </a:lnTo>
                  <a:lnTo>
                    <a:pt x="443" y="401"/>
                  </a:lnTo>
                  <a:lnTo>
                    <a:pt x="440" y="405"/>
                  </a:lnTo>
                  <a:lnTo>
                    <a:pt x="441" y="410"/>
                  </a:lnTo>
                  <a:lnTo>
                    <a:pt x="444" y="413"/>
                  </a:lnTo>
                  <a:lnTo>
                    <a:pt x="464" y="433"/>
                  </a:lnTo>
                  <a:lnTo>
                    <a:pt x="488" y="433"/>
                  </a:lnTo>
                  <a:lnTo>
                    <a:pt x="461" y="406"/>
                  </a:lnTo>
                  <a:lnTo>
                    <a:pt x="482" y="372"/>
                  </a:lnTo>
                  <a:lnTo>
                    <a:pt x="497" y="336"/>
                  </a:lnTo>
                  <a:lnTo>
                    <a:pt x="507" y="296"/>
                  </a:lnTo>
                  <a:lnTo>
                    <a:pt x="511" y="255"/>
                  </a:lnTo>
                  <a:lnTo>
                    <a:pt x="501" y="187"/>
                  </a:lnTo>
                  <a:lnTo>
                    <a:pt x="476" y="126"/>
                  </a:lnTo>
                  <a:lnTo>
                    <a:pt x="436" y="74"/>
                  </a:lnTo>
                  <a:lnTo>
                    <a:pt x="384" y="35"/>
                  </a:lnTo>
                  <a:lnTo>
                    <a:pt x="342" y="17"/>
                  </a:lnTo>
                  <a:close/>
                  <a:moveTo>
                    <a:pt x="424" y="369"/>
                  </a:moveTo>
                  <a:lnTo>
                    <a:pt x="400" y="369"/>
                  </a:lnTo>
                  <a:lnTo>
                    <a:pt x="419" y="388"/>
                  </a:lnTo>
                  <a:lnTo>
                    <a:pt x="426" y="391"/>
                  </a:lnTo>
                  <a:lnTo>
                    <a:pt x="432" y="388"/>
                  </a:lnTo>
                  <a:lnTo>
                    <a:pt x="434" y="383"/>
                  </a:lnTo>
                  <a:lnTo>
                    <a:pt x="431" y="376"/>
                  </a:lnTo>
                  <a:lnTo>
                    <a:pt x="424" y="369"/>
                  </a:lnTo>
                  <a:close/>
                  <a:moveTo>
                    <a:pt x="336" y="51"/>
                  </a:moveTo>
                  <a:lnTo>
                    <a:pt x="255" y="51"/>
                  </a:lnTo>
                  <a:lnTo>
                    <a:pt x="335" y="67"/>
                  </a:lnTo>
                  <a:lnTo>
                    <a:pt x="400" y="110"/>
                  </a:lnTo>
                  <a:lnTo>
                    <a:pt x="443" y="175"/>
                  </a:lnTo>
                  <a:lnTo>
                    <a:pt x="459" y="255"/>
                  </a:lnTo>
                  <a:lnTo>
                    <a:pt x="458" y="279"/>
                  </a:lnTo>
                  <a:lnTo>
                    <a:pt x="454" y="303"/>
                  </a:lnTo>
                  <a:lnTo>
                    <a:pt x="447" y="326"/>
                  </a:lnTo>
                  <a:lnTo>
                    <a:pt x="438" y="347"/>
                  </a:lnTo>
                  <a:lnTo>
                    <a:pt x="432" y="357"/>
                  </a:lnTo>
                  <a:lnTo>
                    <a:pt x="448" y="366"/>
                  </a:lnTo>
                  <a:lnTo>
                    <a:pt x="453" y="355"/>
                  </a:lnTo>
                  <a:lnTo>
                    <a:pt x="463" y="331"/>
                  </a:lnTo>
                  <a:lnTo>
                    <a:pt x="470" y="307"/>
                  </a:lnTo>
                  <a:lnTo>
                    <a:pt x="475" y="281"/>
                  </a:lnTo>
                  <a:lnTo>
                    <a:pt x="476" y="255"/>
                  </a:lnTo>
                  <a:lnTo>
                    <a:pt x="465" y="185"/>
                  </a:lnTo>
                  <a:lnTo>
                    <a:pt x="434" y="124"/>
                  </a:lnTo>
                  <a:lnTo>
                    <a:pt x="386" y="76"/>
                  </a:lnTo>
                  <a:lnTo>
                    <a:pt x="336" y="51"/>
                  </a:lnTo>
                  <a:close/>
                  <a:moveTo>
                    <a:pt x="85" y="118"/>
                  </a:moveTo>
                  <a:lnTo>
                    <a:pt x="79" y="121"/>
                  </a:lnTo>
                  <a:lnTo>
                    <a:pt x="76" y="127"/>
                  </a:lnTo>
                  <a:lnTo>
                    <a:pt x="79" y="133"/>
                  </a:lnTo>
                  <a:lnTo>
                    <a:pt x="113" y="167"/>
                  </a:lnTo>
                  <a:lnTo>
                    <a:pt x="119" y="173"/>
                  </a:lnTo>
                  <a:lnTo>
                    <a:pt x="128" y="169"/>
                  </a:lnTo>
                  <a:lnTo>
                    <a:pt x="128" y="141"/>
                  </a:lnTo>
                  <a:lnTo>
                    <a:pt x="111" y="141"/>
                  </a:lnTo>
                  <a:lnTo>
                    <a:pt x="91" y="121"/>
                  </a:lnTo>
                  <a:lnTo>
                    <a:pt x="85" y="118"/>
                  </a:lnTo>
                  <a:close/>
                  <a:moveTo>
                    <a:pt x="128" y="76"/>
                  </a:moveTo>
                  <a:lnTo>
                    <a:pt x="111" y="76"/>
                  </a:lnTo>
                  <a:lnTo>
                    <a:pt x="111" y="141"/>
                  </a:lnTo>
                  <a:lnTo>
                    <a:pt x="128" y="141"/>
                  </a:lnTo>
                  <a:lnTo>
                    <a:pt x="128" y="76"/>
                  </a:lnTo>
                  <a:close/>
                  <a:moveTo>
                    <a:pt x="255" y="34"/>
                  </a:moveTo>
                  <a:lnTo>
                    <a:pt x="232" y="35"/>
                  </a:lnTo>
                  <a:lnTo>
                    <a:pt x="209" y="39"/>
                  </a:lnTo>
                  <a:lnTo>
                    <a:pt x="186" y="45"/>
                  </a:lnTo>
                  <a:lnTo>
                    <a:pt x="165" y="53"/>
                  </a:lnTo>
                  <a:lnTo>
                    <a:pt x="155" y="57"/>
                  </a:lnTo>
                  <a:lnTo>
                    <a:pt x="162" y="73"/>
                  </a:lnTo>
                  <a:lnTo>
                    <a:pt x="172" y="68"/>
                  </a:lnTo>
                  <a:lnTo>
                    <a:pt x="192" y="61"/>
                  </a:lnTo>
                  <a:lnTo>
                    <a:pt x="212" y="55"/>
                  </a:lnTo>
                  <a:lnTo>
                    <a:pt x="233" y="52"/>
                  </a:lnTo>
                  <a:lnTo>
                    <a:pt x="255" y="51"/>
                  </a:lnTo>
                  <a:lnTo>
                    <a:pt x="336" y="51"/>
                  </a:lnTo>
                  <a:lnTo>
                    <a:pt x="325" y="45"/>
                  </a:lnTo>
                  <a:lnTo>
                    <a:pt x="255" y="34"/>
                  </a:lnTo>
                  <a:close/>
                  <a:moveTo>
                    <a:pt x="255" y="0"/>
                  </a:moveTo>
                  <a:lnTo>
                    <a:pt x="228" y="1"/>
                  </a:lnTo>
                  <a:lnTo>
                    <a:pt x="201" y="6"/>
                  </a:lnTo>
                  <a:lnTo>
                    <a:pt x="175" y="13"/>
                  </a:lnTo>
                  <a:lnTo>
                    <a:pt x="150" y="22"/>
                  </a:lnTo>
                  <a:lnTo>
                    <a:pt x="140" y="27"/>
                  </a:lnTo>
                  <a:lnTo>
                    <a:pt x="147" y="42"/>
                  </a:lnTo>
                  <a:lnTo>
                    <a:pt x="157" y="38"/>
                  </a:lnTo>
                  <a:lnTo>
                    <a:pt x="180" y="29"/>
                  </a:lnTo>
                  <a:lnTo>
                    <a:pt x="204" y="22"/>
                  </a:lnTo>
                  <a:lnTo>
                    <a:pt x="229" y="18"/>
                  </a:lnTo>
                  <a:lnTo>
                    <a:pt x="255" y="17"/>
                  </a:lnTo>
                  <a:lnTo>
                    <a:pt x="342" y="17"/>
                  </a:lnTo>
                  <a:lnTo>
                    <a:pt x="323" y="9"/>
                  </a:lnTo>
                  <a:lnTo>
                    <a:pt x="25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pic>
          <p:nvPicPr>
            <p:cNvPr id="17511" name="Picture 103"/>
            <p:cNvPicPr>
              <a:picLocks noChangeAspect="1" noChangeArrowheads="1"/>
            </p:cNvPicPr>
            <p:nvPr/>
          </p:nvPicPr>
          <p:blipFill>
            <a:blip r:embed="rId6" cstate="print"/>
            <a:srcRect/>
            <a:stretch>
              <a:fillRect/>
            </a:stretch>
          </p:blipFill>
          <p:spPr bwMode="auto">
            <a:xfrm>
              <a:off x="7261" y="5833"/>
              <a:ext cx="298" cy="298"/>
            </a:xfrm>
            <a:prstGeom prst="rect">
              <a:avLst/>
            </a:prstGeom>
            <a:noFill/>
          </p:spPr>
        </p:pic>
        <p:pic>
          <p:nvPicPr>
            <p:cNvPr id="17510" name="Picture 102"/>
            <p:cNvPicPr>
              <a:picLocks noChangeAspect="1" noChangeArrowheads="1"/>
            </p:cNvPicPr>
            <p:nvPr/>
          </p:nvPicPr>
          <p:blipFill>
            <a:blip r:embed="rId7" cstate="print"/>
            <a:srcRect/>
            <a:stretch>
              <a:fillRect/>
            </a:stretch>
          </p:blipFill>
          <p:spPr bwMode="auto">
            <a:xfrm>
              <a:off x="7978" y="4856"/>
              <a:ext cx="546" cy="547"/>
            </a:xfrm>
            <a:prstGeom prst="rect">
              <a:avLst/>
            </a:prstGeom>
            <a:noFill/>
          </p:spPr>
        </p:pic>
      </p:grpSp>
      <p:sp>
        <p:nvSpPr>
          <p:cNvPr id="17530" name="Rectangle 12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279312" tIns="622104" rIns="177744" bIns="177744" numCol="1" anchor="ctr" anchorCtr="0" compatLnSpc="1">
            <a:prstTxWarp prst="textNoShape">
              <a:avLst/>
            </a:prstTxWarp>
            <a:spAutoFit/>
          </a:bodyPr>
          <a:lstStyle/>
          <a:p>
            <a:endParaRPr lang="it-IT"/>
          </a:p>
        </p:txBody>
      </p:sp>
      <p:sp>
        <p:nvSpPr>
          <p:cNvPr id="17542" name="Rectangle 134"/>
          <p:cNvSpPr>
            <a:spLocks noChangeArrowheads="1"/>
          </p:cNvSpPr>
          <p:nvPr/>
        </p:nvSpPr>
        <p:spPr bwMode="auto">
          <a:xfrm>
            <a:off x="0" y="4546685"/>
            <a:ext cx="184731" cy="5078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900" b="1" i="0" u="none" strike="noStrike" cap="none" normalizeH="0" baseline="0" dirty="0">
              <a:ln>
                <a:noFill/>
              </a:ln>
              <a:solidFill>
                <a:srgbClr val="02498A"/>
              </a:solidFill>
              <a:effectLst/>
              <a:latin typeface="Trebuchet MS"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
        <p:nvSpPr>
          <p:cNvPr id="17544" name="Rectangle 136"/>
          <p:cNvSpPr>
            <a:spLocks noChangeArrowheads="1"/>
          </p:cNvSpPr>
          <p:nvPr/>
        </p:nvSpPr>
        <p:spPr bwMode="auto">
          <a:xfrm>
            <a:off x="0" y="4560254"/>
            <a:ext cx="12192000" cy="1592489"/>
          </a:xfrm>
          <a:prstGeom prst="rect">
            <a:avLst/>
          </a:prstGeom>
          <a:noFill/>
          <a:ln w="9525">
            <a:noFill/>
            <a:miter lim="800000"/>
            <a:headEnd/>
            <a:tailEnd/>
          </a:ln>
          <a:effectLst/>
        </p:spPr>
        <p:txBody>
          <a:bodyPr vert="horz" wrap="square" lIns="279312" tIns="622104" rIns="177744" bIns="177744" numCol="1" anchor="ctr" anchorCtr="0" compatLnSpc="1">
            <a:prstTxWarp prst="textNoShape">
              <a:avLst/>
            </a:prstTxWarp>
            <a:spAutoFit/>
          </a:bodyPr>
          <a:lstStyle/>
          <a:p>
            <a:pPr marL="0" marR="0" lvl="0" indent="6350" algn="l" defTabSz="914400" rtl="0" eaLnBrk="0" fontAlgn="base" latinLnBrk="0" hangingPunct="0">
              <a:lnSpc>
                <a:spcPct val="100000"/>
              </a:lnSpc>
              <a:spcBef>
                <a:spcPct val="0"/>
              </a:spcBef>
              <a:spcAft>
                <a:spcPct val="0"/>
              </a:spcAft>
              <a:buClrTx/>
              <a:buSzTx/>
              <a:buFontTx/>
              <a:buNone/>
              <a:tabLst/>
            </a:pPr>
            <a:br>
              <a:rPr kumimoji="0" lang="it-IT" sz="900" b="0" i="0" u="none" strike="noStrike" cap="none" normalizeH="0" baseline="0" dirty="0">
                <a:ln>
                  <a:noFill/>
                </a:ln>
                <a:solidFill>
                  <a:schemeClr val="tx1"/>
                </a:solidFill>
                <a:effectLst/>
                <a:latin typeface="Trebuchet MS" pitchFamily="34" charset="0"/>
                <a:ea typeface="Verdana" pitchFamily="34" charset="0"/>
                <a:cs typeface="Verdana" pitchFamily="34" charset="0"/>
              </a:rPr>
            </a:br>
            <a:endParaRPr kumimoji="0" lang="it-IT" sz="800" b="0" i="0" u="none" strike="noStrike" cap="none" normalizeH="0" baseline="0" dirty="0">
              <a:ln>
                <a:noFill/>
              </a:ln>
              <a:solidFill>
                <a:schemeClr val="tx1"/>
              </a:solidFill>
              <a:effectLst/>
              <a:latin typeface="Arial" pitchFamily="34" charset="0"/>
              <a:cs typeface="Arial" pitchFamily="34" charset="0"/>
            </a:endParaRPr>
          </a:p>
          <a:p>
            <a:pPr marL="0" marR="0" lvl="0" indent="6350" algn="l" defTabSz="914400" rtl="0" eaLnBrk="0" fontAlgn="base" latinLnBrk="0" hangingPunct="0">
              <a:lnSpc>
                <a:spcPct val="100000"/>
              </a:lnSpc>
              <a:spcBef>
                <a:spcPct val="0"/>
              </a:spcBef>
              <a:spcAft>
                <a:spcPct val="0"/>
              </a:spcAft>
              <a:buClrTx/>
              <a:buSzTx/>
              <a:buFontTx/>
              <a:buNone/>
              <a:tabLst/>
            </a:pPr>
            <a:br>
              <a:rPr kumimoji="0" lang="it-IT" sz="800" b="0" i="0" u="none" strike="noStrike" cap="none" normalizeH="0" baseline="0" dirty="0">
                <a:ln>
                  <a:noFill/>
                </a:ln>
                <a:solidFill>
                  <a:schemeClr val="tx1"/>
                </a:solidFill>
                <a:effectLst/>
                <a:latin typeface="Trebuchet MS" pitchFamily="34" charset="0"/>
                <a:ea typeface="Verdana" pitchFamily="34" charset="0"/>
                <a:cs typeface="Verdana" pitchFamily="34" charset="0"/>
              </a:rPr>
            </a:br>
            <a:endParaRPr kumimoji="0" lang="it-IT" sz="800" b="0" i="0" u="none" strike="noStrike" cap="none" normalizeH="0" baseline="0" dirty="0">
              <a:ln>
                <a:noFill/>
              </a:ln>
              <a:solidFill>
                <a:schemeClr val="tx1"/>
              </a:solidFill>
              <a:effectLst/>
              <a:latin typeface="Arial" pitchFamily="34" charset="0"/>
              <a:cs typeface="Arial" pitchFamily="34" charset="0"/>
            </a:endParaRPr>
          </a:p>
          <a:p>
            <a:pPr marL="0" marR="0" lvl="0" indent="635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sp>
        <p:nvSpPr>
          <p:cNvPr id="145" name="Rettangolo 144"/>
          <p:cNvSpPr/>
          <p:nvPr/>
        </p:nvSpPr>
        <p:spPr>
          <a:xfrm>
            <a:off x="3111967" y="659761"/>
            <a:ext cx="2355132" cy="246221"/>
          </a:xfrm>
          <a:prstGeom prst="rect">
            <a:avLst/>
          </a:prstGeom>
        </p:spPr>
        <p:txBody>
          <a:bodyPr wrap="none">
            <a:spAutoFit/>
          </a:bodyPr>
          <a:lstStyle/>
          <a:p>
            <a:pPr lvl="0" fontAlgn="base">
              <a:spcBef>
                <a:spcPct val="0"/>
              </a:spcBef>
              <a:spcAft>
                <a:spcPct val="0"/>
              </a:spcAft>
            </a:pPr>
            <a:r>
              <a:rPr lang="it-IT" sz="1000" b="1" dirty="0">
                <a:solidFill>
                  <a:srgbClr val="02498A"/>
                </a:solidFill>
                <a:latin typeface="Trebuchet MS" pitchFamily="34" charset="0"/>
                <a:ea typeface="Verdana" pitchFamily="34" charset="0"/>
                <a:cs typeface="Verdana" pitchFamily="34" charset="0"/>
              </a:rPr>
              <a:t>Connessione e prossimità dei servizi</a:t>
            </a:r>
            <a:endParaRPr lang="it-IT" sz="1000" dirty="0">
              <a:latin typeface="Arial" pitchFamily="34" charset="0"/>
              <a:ea typeface="Verdana" pitchFamily="34" charset="0"/>
              <a:cs typeface="Verdana" pitchFamily="34" charset="0"/>
            </a:endParaRPr>
          </a:p>
        </p:txBody>
      </p:sp>
      <p:sp>
        <p:nvSpPr>
          <p:cNvPr id="146" name="Rettangolo 145"/>
          <p:cNvSpPr/>
          <p:nvPr/>
        </p:nvSpPr>
        <p:spPr>
          <a:xfrm>
            <a:off x="7121116" y="782872"/>
            <a:ext cx="3029997" cy="246221"/>
          </a:xfrm>
          <a:prstGeom prst="rect">
            <a:avLst/>
          </a:prstGeom>
        </p:spPr>
        <p:txBody>
          <a:bodyPr wrap="none">
            <a:spAutoFit/>
          </a:bodyPr>
          <a:lstStyle/>
          <a:p>
            <a:pPr lvl="0" eaLnBrk="0" fontAlgn="base" hangingPunct="0">
              <a:spcBef>
                <a:spcPct val="0"/>
              </a:spcBef>
              <a:spcAft>
                <a:spcPct val="0"/>
              </a:spcAft>
            </a:pPr>
            <a:r>
              <a:rPr lang="it-IT" sz="1000" b="1" dirty="0">
                <a:solidFill>
                  <a:srgbClr val="02498A"/>
                </a:solidFill>
                <a:latin typeface="Trebuchet MS" pitchFamily="34" charset="0"/>
                <a:ea typeface="Verdana" pitchFamily="34" charset="0"/>
                <a:cs typeface="Verdana" pitchFamily="34" charset="0"/>
              </a:rPr>
              <a:t>Accessibilità, Design </a:t>
            </a:r>
            <a:r>
              <a:rPr lang="it-IT" sz="1000" b="1" dirty="0" err="1">
                <a:solidFill>
                  <a:srgbClr val="02498A"/>
                </a:solidFill>
                <a:latin typeface="Trebuchet MS" pitchFamily="34" charset="0"/>
                <a:ea typeface="Verdana" pitchFamily="34" charset="0"/>
                <a:cs typeface="Verdana" pitchFamily="34" charset="0"/>
              </a:rPr>
              <a:t>for</a:t>
            </a:r>
            <a:r>
              <a:rPr lang="it-IT" sz="1000" b="1" dirty="0">
                <a:solidFill>
                  <a:srgbClr val="02498A"/>
                </a:solidFill>
                <a:latin typeface="Trebuchet MS" pitchFamily="34" charset="0"/>
                <a:ea typeface="Verdana" pitchFamily="34" charset="0"/>
                <a:cs typeface="Verdana" pitchFamily="34" charset="0"/>
              </a:rPr>
              <a:t> </a:t>
            </a:r>
            <a:r>
              <a:rPr lang="it-IT" sz="1000" b="1" dirty="0" err="1">
                <a:solidFill>
                  <a:srgbClr val="02498A"/>
                </a:solidFill>
                <a:latin typeface="Trebuchet MS" pitchFamily="34" charset="0"/>
                <a:ea typeface="Verdana" pitchFamily="34" charset="0"/>
                <a:cs typeface="Verdana" pitchFamily="34" charset="0"/>
              </a:rPr>
              <a:t>All</a:t>
            </a:r>
            <a:r>
              <a:rPr lang="it-IT" sz="1000" b="1" dirty="0">
                <a:solidFill>
                  <a:srgbClr val="02498A"/>
                </a:solidFill>
                <a:latin typeface="Trebuchet MS" pitchFamily="34" charset="0"/>
                <a:ea typeface="Verdana" pitchFamily="34" charset="0"/>
                <a:cs typeface="Verdana" pitchFamily="34" charset="0"/>
              </a:rPr>
              <a:t> e Inclusione Sociale</a:t>
            </a:r>
            <a:endParaRPr lang="it-IT" sz="1000" dirty="0">
              <a:latin typeface="Trebuchet MS" pitchFamily="34" charset="0"/>
              <a:ea typeface="Verdana" pitchFamily="34" charset="0"/>
              <a:cs typeface="Verdana" pitchFamily="34" charset="0"/>
            </a:endParaRPr>
          </a:p>
        </p:txBody>
      </p:sp>
      <p:sp>
        <p:nvSpPr>
          <p:cNvPr id="147" name="Rettangolo 146"/>
          <p:cNvSpPr/>
          <p:nvPr/>
        </p:nvSpPr>
        <p:spPr>
          <a:xfrm>
            <a:off x="7990565" y="1420434"/>
            <a:ext cx="1798890" cy="246221"/>
          </a:xfrm>
          <a:prstGeom prst="rect">
            <a:avLst/>
          </a:prstGeom>
        </p:spPr>
        <p:txBody>
          <a:bodyPr wrap="none">
            <a:spAutoFit/>
          </a:bodyPr>
          <a:lstStyle/>
          <a:p>
            <a:pPr lvl="0" indent="28575" fontAlgn="base">
              <a:spcBef>
                <a:spcPct val="0"/>
              </a:spcBef>
              <a:spcAft>
                <a:spcPct val="0"/>
              </a:spcAft>
            </a:pPr>
            <a:r>
              <a:rPr lang="it-IT" sz="1000" b="1" dirty="0">
                <a:solidFill>
                  <a:srgbClr val="02498A"/>
                </a:solidFill>
                <a:latin typeface="Trebuchet MS" pitchFamily="34" charset="0"/>
                <a:ea typeface="Verdana" pitchFamily="34" charset="0"/>
                <a:cs typeface="Verdana" pitchFamily="34" charset="0"/>
              </a:rPr>
              <a:t>Identità urbana e visibilità</a:t>
            </a:r>
            <a:endParaRPr lang="it-IT" sz="1000" dirty="0">
              <a:latin typeface="Trebuchet MS" pitchFamily="34" charset="0"/>
              <a:ea typeface="Verdana" pitchFamily="34" charset="0"/>
              <a:cs typeface="Verdana" pitchFamily="34" charset="0"/>
            </a:endParaRPr>
          </a:p>
        </p:txBody>
      </p:sp>
      <p:sp>
        <p:nvSpPr>
          <p:cNvPr id="148" name="Rettangolo 147"/>
          <p:cNvSpPr/>
          <p:nvPr/>
        </p:nvSpPr>
        <p:spPr>
          <a:xfrm>
            <a:off x="8320163" y="2208054"/>
            <a:ext cx="1830950" cy="246221"/>
          </a:xfrm>
          <a:prstGeom prst="rect">
            <a:avLst/>
          </a:prstGeom>
        </p:spPr>
        <p:txBody>
          <a:bodyPr wrap="none">
            <a:spAutoFit/>
          </a:bodyPr>
          <a:lstStyle/>
          <a:p>
            <a:pPr lvl="0" eaLnBrk="0" fontAlgn="base" hangingPunct="0">
              <a:spcBef>
                <a:spcPct val="0"/>
              </a:spcBef>
              <a:spcAft>
                <a:spcPct val="0"/>
              </a:spcAft>
            </a:pPr>
            <a:r>
              <a:rPr lang="it-IT" sz="1000" b="1" dirty="0" err="1">
                <a:solidFill>
                  <a:srgbClr val="02498A"/>
                </a:solidFill>
                <a:latin typeface="Trebuchet MS" pitchFamily="34" charset="0"/>
                <a:cs typeface="Arial" pitchFamily="34" charset="0"/>
              </a:rPr>
              <a:t>Efficientamento</a:t>
            </a:r>
            <a:r>
              <a:rPr lang="it-IT" sz="1000" b="1" dirty="0">
                <a:solidFill>
                  <a:srgbClr val="02498A"/>
                </a:solidFill>
                <a:latin typeface="Trebuchet MS" pitchFamily="34" charset="0"/>
                <a:cs typeface="Arial" pitchFamily="34" charset="0"/>
              </a:rPr>
              <a:t> energetico</a:t>
            </a:r>
            <a:endParaRPr lang="it-IT" sz="1000" dirty="0">
              <a:latin typeface="Arial" pitchFamily="34" charset="0"/>
              <a:cs typeface="Arial" pitchFamily="34" charset="0"/>
            </a:endParaRPr>
          </a:p>
        </p:txBody>
      </p:sp>
      <p:sp>
        <p:nvSpPr>
          <p:cNvPr id="149" name="Rettangolo 148"/>
          <p:cNvSpPr/>
          <p:nvPr/>
        </p:nvSpPr>
        <p:spPr>
          <a:xfrm>
            <a:off x="8441116" y="2894049"/>
            <a:ext cx="2940228" cy="400110"/>
          </a:xfrm>
          <a:prstGeom prst="rect">
            <a:avLst/>
          </a:prstGeom>
        </p:spPr>
        <p:txBody>
          <a:bodyPr wrap="none">
            <a:spAutoFit/>
          </a:bodyPr>
          <a:lstStyle/>
          <a:p>
            <a:pPr eaLnBrk="0" fontAlgn="base" hangingPunct="0">
              <a:spcBef>
                <a:spcPct val="0"/>
              </a:spcBef>
              <a:spcAft>
                <a:spcPct val="0"/>
              </a:spcAft>
            </a:pPr>
            <a:r>
              <a:rPr lang="it-IT" sz="1000" b="1" dirty="0">
                <a:solidFill>
                  <a:srgbClr val="02498A"/>
                </a:solidFill>
                <a:latin typeface="Trebuchet MS" pitchFamily="34" charset="0"/>
                <a:ea typeface="Verdana" pitchFamily="34" charset="0"/>
                <a:cs typeface="Verdana" pitchFamily="34" charset="0"/>
              </a:rPr>
              <a:t>Comfort, benessere e salubrità degli ambienti</a:t>
            </a:r>
            <a:endParaRPr lang="it-IT" sz="1000" dirty="0">
              <a:latin typeface="Arial" pitchFamily="34" charset="0"/>
              <a:cs typeface="Arial" pitchFamily="34" charset="0"/>
            </a:endParaRPr>
          </a:p>
          <a:p>
            <a:pPr lvl="0" eaLnBrk="0" fontAlgn="base" hangingPunct="0">
              <a:spcBef>
                <a:spcPct val="0"/>
              </a:spcBef>
              <a:spcAft>
                <a:spcPct val="0"/>
              </a:spcAft>
            </a:pPr>
            <a:endParaRPr lang="it-IT" sz="1000" dirty="0">
              <a:latin typeface="Arial" pitchFamily="34" charset="0"/>
              <a:cs typeface="Arial" pitchFamily="34" charset="0"/>
            </a:endParaRPr>
          </a:p>
        </p:txBody>
      </p:sp>
      <p:sp>
        <p:nvSpPr>
          <p:cNvPr id="150" name="Rettangolo 149"/>
          <p:cNvSpPr/>
          <p:nvPr/>
        </p:nvSpPr>
        <p:spPr>
          <a:xfrm>
            <a:off x="8205863" y="3697115"/>
            <a:ext cx="2274982" cy="246221"/>
          </a:xfrm>
          <a:prstGeom prst="rect">
            <a:avLst/>
          </a:prstGeom>
        </p:spPr>
        <p:txBody>
          <a:bodyPr wrap="none">
            <a:spAutoFit/>
          </a:bodyPr>
          <a:lstStyle/>
          <a:p>
            <a:pPr lvl="0" indent="6350" fontAlgn="base">
              <a:spcBef>
                <a:spcPct val="0"/>
              </a:spcBef>
              <a:spcAft>
                <a:spcPct val="0"/>
              </a:spcAft>
            </a:pPr>
            <a:r>
              <a:rPr lang="it-IT" sz="1000" b="1" dirty="0">
                <a:solidFill>
                  <a:srgbClr val="02498A"/>
                </a:solidFill>
                <a:latin typeface="Trebuchet MS" pitchFamily="34" charset="0"/>
                <a:ea typeface="Verdana" pitchFamily="34" charset="0"/>
                <a:cs typeface="Verdana" pitchFamily="34" charset="0"/>
              </a:rPr>
              <a:t>Limitazione degli impatti antropici</a:t>
            </a:r>
            <a:endParaRPr lang="it-IT" sz="1000" dirty="0">
              <a:latin typeface="Arial" pitchFamily="34" charset="0"/>
              <a:cs typeface="Arial" pitchFamily="34" charset="0"/>
            </a:endParaRPr>
          </a:p>
        </p:txBody>
      </p:sp>
      <p:sp>
        <p:nvSpPr>
          <p:cNvPr id="151" name="Rettangolo 150"/>
          <p:cNvSpPr/>
          <p:nvPr/>
        </p:nvSpPr>
        <p:spPr>
          <a:xfrm>
            <a:off x="7809064" y="4201301"/>
            <a:ext cx="2315057" cy="246221"/>
          </a:xfrm>
          <a:prstGeom prst="rect">
            <a:avLst/>
          </a:prstGeom>
        </p:spPr>
        <p:txBody>
          <a:bodyPr wrap="none">
            <a:spAutoFit/>
          </a:bodyPr>
          <a:lstStyle/>
          <a:p>
            <a:pPr lvl="0" indent="6350" eaLnBrk="0" fontAlgn="base" hangingPunct="0">
              <a:spcBef>
                <a:spcPct val="0"/>
              </a:spcBef>
              <a:spcAft>
                <a:spcPct val="0"/>
              </a:spcAft>
            </a:pPr>
            <a:r>
              <a:rPr lang="it-IT" sz="1000" b="1" dirty="0">
                <a:solidFill>
                  <a:srgbClr val="02498A"/>
                </a:solidFill>
                <a:latin typeface="Trebuchet MS" pitchFamily="34" charset="0"/>
                <a:ea typeface="Verdana" pitchFamily="34" charset="0"/>
                <a:cs typeface="Verdana" pitchFamily="34" charset="0"/>
              </a:rPr>
              <a:t>Resilienza ai cambiamenti climatici</a:t>
            </a:r>
            <a:endParaRPr lang="it-IT" sz="1000" dirty="0">
              <a:latin typeface="Trebuchet MS" pitchFamily="34" charset="0"/>
              <a:ea typeface="Verdana" pitchFamily="34" charset="0"/>
              <a:cs typeface="Verdana" pitchFamily="34" charset="0"/>
            </a:endParaRPr>
          </a:p>
        </p:txBody>
      </p:sp>
      <p:sp>
        <p:nvSpPr>
          <p:cNvPr id="152" name="Rettangolo 151"/>
          <p:cNvSpPr/>
          <p:nvPr/>
        </p:nvSpPr>
        <p:spPr>
          <a:xfrm>
            <a:off x="6728040" y="4907226"/>
            <a:ext cx="2525050" cy="246221"/>
          </a:xfrm>
          <a:prstGeom prst="rect">
            <a:avLst/>
          </a:prstGeom>
        </p:spPr>
        <p:txBody>
          <a:bodyPr wrap="none">
            <a:spAutoFit/>
          </a:bodyPr>
          <a:lstStyle/>
          <a:p>
            <a:pPr lvl="0" indent="6350" eaLnBrk="0" fontAlgn="base" hangingPunct="0">
              <a:spcBef>
                <a:spcPct val="0"/>
              </a:spcBef>
              <a:spcAft>
                <a:spcPct val="0"/>
              </a:spcAft>
            </a:pPr>
            <a:r>
              <a:rPr lang="it-IT" sz="1000" b="1" dirty="0" err="1">
                <a:solidFill>
                  <a:srgbClr val="02498A"/>
                </a:solidFill>
                <a:latin typeface="Trebuchet MS" pitchFamily="34" charset="0"/>
                <a:ea typeface="Verdana" pitchFamily="34" charset="0"/>
                <a:cs typeface="Verdana" pitchFamily="34" charset="0"/>
              </a:rPr>
              <a:t>Greening</a:t>
            </a:r>
            <a:r>
              <a:rPr lang="it-IT" sz="1000" b="1" dirty="0">
                <a:solidFill>
                  <a:srgbClr val="02498A"/>
                </a:solidFill>
                <a:latin typeface="Trebuchet MS" pitchFamily="34" charset="0"/>
                <a:ea typeface="Verdana" pitchFamily="34" charset="0"/>
                <a:cs typeface="Verdana" pitchFamily="34" charset="0"/>
              </a:rPr>
              <a:t> Urbano e servizi </a:t>
            </a:r>
            <a:r>
              <a:rPr lang="it-IT" sz="1000" b="1" dirty="0" err="1">
                <a:solidFill>
                  <a:srgbClr val="02498A"/>
                </a:solidFill>
                <a:latin typeface="Trebuchet MS" pitchFamily="34" charset="0"/>
                <a:ea typeface="Verdana" pitchFamily="34" charset="0"/>
                <a:cs typeface="Verdana" pitchFamily="34" charset="0"/>
              </a:rPr>
              <a:t>ecosistemici</a:t>
            </a:r>
            <a:endParaRPr lang="it-IT" sz="1000" dirty="0">
              <a:latin typeface="Trebuchet MS" pitchFamily="34" charset="0"/>
              <a:ea typeface="Verdana" pitchFamily="34" charset="0"/>
              <a:cs typeface="Verdana" pitchFamily="34" charset="0"/>
            </a:endParaRPr>
          </a:p>
        </p:txBody>
      </p:sp>
      <p:sp>
        <p:nvSpPr>
          <p:cNvPr id="153" name="Rettangolo 152"/>
          <p:cNvSpPr/>
          <p:nvPr/>
        </p:nvSpPr>
        <p:spPr>
          <a:xfrm>
            <a:off x="2094424" y="4919701"/>
            <a:ext cx="3459601" cy="246221"/>
          </a:xfrm>
          <a:prstGeom prst="rect">
            <a:avLst/>
          </a:prstGeom>
        </p:spPr>
        <p:txBody>
          <a:bodyPr wrap="none">
            <a:spAutoFit/>
          </a:bodyPr>
          <a:lstStyle/>
          <a:p>
            <a:pPr lvl="0" indent="6350" fontAlgn="base">
              <a:spcBef>
                <a:spcPct val="0"/>
              </a:spcBef>
              <a:spcAft>
                <a:spcPct val="0"/>
              </a:spcAft>
            </a:pPr>
            <a:r>
              <a:rPr lang="it-IT" sz="1000" b="1" dirty="0">
                <a:solidFill>
                  <a:srgbClr val="02498A"/>
                </a:solidFill>
                <a:latin typeface="Trebuchet MS" pitchFamily="34" charset="0"/>
                <a:ea typeface="Verdana" pitchFamily="34" charset="0"/>
                <a:cs typeface="Verdana" pitchFamily="34" charset="0"/>
              </a:rPr>
              <a:t>Appropriatezza funzionale e architettonica degli spazi</a:t>
            </a:r>
            <a:endParaRPr lang="it-IT" sz="1000" dirty="0">
              <a:latin typeface="Arial" pitchFamily="34" charset="0"/>
              <a:ea typeface="Verdana" pitchFamily="34" charset="0"/>
              <a:cs typeface="Verdana" pitchFamily="34" charset="0"/>
            </a:endParaRPr>
          </a:p>
        </p:txBody>
      </p:sp>
      <p:sp>
        <p:nvSpPr>
          <p:cNvPr id="154" name="Rettangolo 153"/>
          <p:cNvSpPr/>
          <p:nvPr/>
        </p:nvSpPr>
        <p:spPr>
          <a:xfrm>
            <a:off x="3253687" y="4426528"/>
            <a:ext cx="1627876" cy="400110"/>
          </a:xfrm>
          <a:prstGeom prst="rect">
            <a:avLst/>
          </a:prstGeom>
        </p:spPr>
        <p:txBody>
          <a:bodyPr wrap="square">
            <a:spAutoFit/>
          </a:bodyPr>
          <a:lstStyle/>
          <a:p>
            <a:pPr lvl="0" eaLnBrk="0" fontAlgn="base" hangingPunct="0">
              <a:spcBef>
                <a:spcPct val="0"/>
              </a:spcBef>
              <a:spcAft>
                <a:spcPct val="0"/>
              </a:spcAft>
            </a:pPr>
            <a:r>
              <a:rPr lang="it-IT" sz="1000" b="1" dirty="0">
                <a:solidFill>
                  <a:srgbClr val="02498A"/>
                </a:solidFill>
                <a:latin typeface="Trebuchet MS" pitchFamily="34" charset="0"/>
                <a:ea typeface="Verdana" pitchFamily="34" charset="0"/>
                <a:cs typeface="Verdana" pitchFamily="34" charset="0"/>
              </a:rPr>
              <a:t>Sicurezza</a:t>
            </a:r>
            <a:endParaRPr lang="it-IT" sz="1000" dirty="0">
              <a:latin typeface="Arial" pitchFamily="34" charset="0"/>
              <a:cs typeface="Arial" pitchFamily="34" charset="0"/>
            </a:endParaRPr>
          </a:p>
          <a:p>
            <a:pPr lvl="0" eaLnBrk="0" fontAlgn="base" hangingPunct="0">
              <a:spcBef>
                <a:spcPct val="0"/>
              </a:spcBef>
              <a:spcAft>
                <a:spcPct val="0"/>
              </a:spcAft>
            </a:pPr>
            <a:r>
              <a:rPr lang="it-IT" sz="1000" dirty="0">
                <a:solidFill>
                  <a:srgbClr val="02498A"/>
                </a:solidFill>
                <a:latin typeface="Trebuchet MS" pitchFamily="34" charset="0"/>
                <a:ea typeface="Verdana" pitchFamily="34" charset="0"/>
                <a:cs typeface="Verdana" pitchFamily="34" charset="0"/>
              </a:rPr>
              <a:t>(</a:t>
            </a:r>
            <a:r>
              <a:rPr lang="it-IT" sz="1000" dirty="0" err="1">
                <a:solidFill>
                  <a:srgbClr val="02498A"/>
                </a:solidFill>
                <a:latin typeface="Trebuchet MS" pitchFamily="34" charset="0"/>
                <a:ea typeface="Verdana" pitchFamily="34" charset="0"/>
                <a:cs typeface="Verdana" pitchFamily="34" charset="0"/>
              </a:rPr>
              <a:t>Safety</a:t>
            </a:r>
            <a:r>
              <a:rPr lang="it-IT" sz="1000" dirty="0">
                <a:solidFill>
                  <a:srgbClr val="02498A"/>
                </a:solidFill>
                <a:latin typeface="Trebuchet MS" pitchFamily="34" charset="0"/>
                <a:ea typeface="Verdana" pitchFamily="34" charset="0"/>
                <a:cs typeface="Verdana" pitchFamily="34" charset="0"/>
              </a:rPr>
              <a:t> and Security)</a:t>
            </a:r>
            <a:endParaRPr lang="it-IT" sz="1000" dirty="0">
              <a:latin typeface="Arial" pitchFamily="34" charset="0"/>
              <a:ea typeface="Verdana" pitchFamily="34" charset="0"/>
              <a:cs typeface="Verdana" pitchFamily="34" charset="0"/>
            </a:endParaRPr>
          </a:p>
        </p:txBody>
      </p:sp>
      <p:sp>
        <p:nvSpPr>
          <p:cNvPr id="155" name="Rettangolo 154"/>
          <p:cNvSpPr/>
          <p:nvPr/>
        </p:nvSpPr>
        <p:spPr>
          <a:xfrm>
            <a:off x="2788801" y="3877940"/>
            <a:ext cx="1500732" cy="246221"/>
          </a:xfrm>
          <a:prstGeom prst="rect">
            <a:avLst/>
          </a:prstGeom>
        </p:spPr>
        <p:txBody>
          <a:bodyPr wrap="none">
            <a:spAutoFit/>
          </a:bodyPr>
          <a:lstStyle/>
          <a:p>
            <a:pPr lvl="0" eaLnBrk="0" fontAlgn="base" hangingPunct="0">
              <a:spcBef>
                <a:spcPct val="0"/>
              </a:spcBef>
              <a:spcAft>
                <a:spcPct val="0"/>
              </a:spcAft>
            </a:pPr>
            <a:r>
              <a:rPr lang="it-IT" sz="1000" b="1" dirty="0">
                <a:solidFill>
                  <a:srgbClr val="02498A"/>
                </a:solidFill>
                <a:latin typeface="Trebuchet MS" pitchFamily="34" charset="0"/>
                <a:ea typeface="Verdana" pitchFamily="34" charset="0"/>
                <a:cs typeface="Verdana" pitchFamily="34" charset="0"/>
              </a:rPr>
              <a:t>Flessibilità degli spazi</a:t>
            </a:r>
            <a:endParaRPr lang="it-IT" sz="1000" dirty="0">
              <a:latin typeface="Arial" pitchFamily="34" charset="0"/>
              <a:cs typeface="Arial" pitchFamily="34" charset="0"/>
            </a:endParaRPr>
          </a:p>
        </p:txBody>
      </p:sp>
      <p:sp>
        <p:nvSpPr>
          <p:cNvPr id="156" name="Rettangolo 155"/>
          <p:cNvSpPr/>
          <p:nvPr/>
        </p:nvSpPr>
        <p:spPr>
          <a:xfrm>
            <a:off x="442338" y="3329249"/>
            <a:ext cx="3679212" cy="400110"/>
          </a:xfrm>
          <a:prstGeom prst="rect">
            <a:avLst/>
          </a:prstGeom>
        </p:spPr>
        <p:txBody>
          <a:bodyPr wrap="none">
            <a:spAutoFit/>
          </a:bodyPr>
          <a:lstStyle/>
          <a:p>
            <a:pPr fontAlgn="base">
              <a:spcBef>
                <a:spcPct val="0"/>
              </a:spcBef>
              <a:spcAft>
                <a:spcPct val="0"/>
              </a:spcAft>
            </a:pPr>
            <a:r>
              <a:rPr lang="it-IT" sz="1000" b="1" dirty="0">
                <a:solidFill>
                  <a:srgbClr val="02498A"/>
                </a:solidFill>
                <a:latin typeface="Trebuchet MS" pitchFamily="34" charset="0"/>
                <a:ea typeface="Verdana" pitchFamily="34" charset="0"/>
                <a:cs typeface="Verdana" pitchFamily="34" charset="0"/>
              </a:rPr>
              <a:t>Digitalizzazione del progetto  e della gestione degli edifici</a:t>
            </a:r>
            <a:endParaRPr lang="it-IT" sz="1000" dirty="0">
              <a:latin typeface="Arial" pitchFamily="34" charset="0"/>
              <a:cs typeface="Arial" pitchFamily="34" charset="0"/>
            </a:endParaRPr>
          </a:p>
          <a:p>
            <a:pPr lvl="0" fontAlgn="base">
              <a:spcBef>
                <a:spcPct val="0"/>
              </a:spcBef>
              <a:spcAft>
                <a:spcPct val="0"/>
              </a:spcAft>
            </a:pPr>
            <a:endParaRPr lang="it-IT" sz="1000" dirty="0">
              <a:latin typeface="Arial" pitchFamily="34" charset="0"/>
              <a:cs typeface="Arial" pitchFamily="34" charset="0"/>
            </a:endParaRPr>
          </a:p>
        </p:txBody>
      </p:sp>
      <p:sp>
        <p:nvSpPr>
          <p:cNvPr id="157" name="Rettangolo 156"/>
          <p:cNvSpPr/>
          <p:nvPr/>
        </p:nvSpPr>
        <p:spPr>
          <a:xfrm>
            <a:off x="1573987" y="2696465"/>
            <a:ext cx="2319866" cy="246221"/>
          </a:xfrm>
          <a:prstGeom prst="rect">
            <a:avLst/>
          </a:prstGeom>
        </p:spPr>
        <p:txBody>
          <a:bodyPr wrap="none">
            <a:spAutoFit/>
          </a:bodyPr>
          <a:lstStyle/>
          <a:p>
            <a:pPr lvl="0" indent="41275" eaLnBrk="0" fontAlgn="base" hangingPunct="0">
              <a:spcBef>
                <a:spcPct val="0"/>
              </a:spcBef>
              <a:spcAft>
                <a:spcPct val="0"/>
              </a:spcAft>
            </a:pPr>
            <a:r>
              <a:rPr lang="it-IT" sz="1000" b="1" dirty="0">
                <a:solidFill>
                  <a:srgbClr val="02498A"/>
                </a:solidFill>
                <a:latin typeface="Trebuchet MS" pitchFamily="34" charset="0"/>
                <a:ea typeface="Verdana" pitchFamily="34" charset="0"/>
                <a:cs typeface="Verdana" pitchFamily="34" charset="0"/>
              </a:rPr>
              <a:t>Funzioni per l’innovazione digitale</a:t>
            </a:r>
            <a:endParaRPr lang="it-IT" sz="1000" dirty="0">
              <a:latin typeface="Arial" pitchFamily="34" charset="0"/>
              <a:cs typeface="Arial" pitchFamily="34" charset="0"/>
            </a:endParaRPr>
          </a:p>
        </p:txBody>
      </p:sp>
      <p:sp>
        <p:nvSpPr>
          <p:cNvPr id="158" name="Rettangolo 157"/>
          <p:cNvSpPr/>
          <p:nvPr/>
        </p:nvSpPr>
        <p:spPr>
          <a:xfrm>
            <a:off x="3087018" y="1902324"/>
            <a:ext cx="1008609" cy="246221"/>
          </a:xfrm>
          <a:prstGeom prst="rect">
            <a:avLst/>
          </a:prstGeom>
        </p:spPr>
        <p:txBody>
          <a:bodyPr wrap="none">
            <a:spAutoFit/>
          </a:bodyPr>
          <a:lstStyle/>
          <a:p>
            <a:pPr lvl="0" indent="28575" fontAlgn="base">
              <a:spcBef>
                <a:spcPct val="0"/>
              </a:spcBef>
              <a:spcAft>
                <a:spcPct val="0"/>
              </a:spcAft>
            </a:pPr>
            <a:r>
              <a:rPr lang="it-IT" sz="1000" b="1" dirty="0" err="1">
                <a:solidFill>
                  <a:srgbClr val="02498A"/>
                </a:solidFill>
                <a:latin typeface="Trebuchet MS" pitchFamily="34" charset="0"/>
                <a:ea typeface="Verdana" pitchFamily="34" charset="0"/>
                <a:cs typeface="Verdana" pitchFamily="34" charset="0"/>
              </a:rPr>
              <a:t>Urban</a:t>
            </a:r>
            <a:r>
              <a:rPr lang="it-IT" sz="1000" b="1" dirty="0">
                <a:solidFill>
                  <a:srgbClr val="02498A"/>
                </a:solidFill>
                <a:latin typeface="Trebuchet MS" pitchFamily="34" charset="0"/>
                <a:ea typeface="Verdana" pitchFamily="34" charset="0"/>
                <a:cs typeface="Verdana" pitchFamily="34" charset="0"/>
              </a:rPr>
              <a:t> </a:t>
            </a:r>
            <a:r>
              <a:rPr lang="it-IT" sz="1000" b="1" dirty="0" err="1">
                <a:solidFill>
                  <a:srgbClr val="02498A"/>
                </a:solidFill>
                <a:latin typeface="Trebuchet MS" pitchFamily="34" charset="0"/>
                <a:ea typeface="Verdana" pitchFamily="34" charset="0"/>
                <a:cs typeface="Verdana" pitchFamily="34" charset="0"/>
              </a:rPr>
              <a:t>Health</a:t>
            </a:r>
            <a:endParaRPr lang="it-IT" sz="1000" dirty="0">
              <a:latin typeface="Arial" pitchFamily="34" charset="0"/>
              <a:cs typeface="Arial" pitchFamily="34" charset="0"/>
            </a:endParaRPr>
          </a:p>
        </p:txBody>
      </p:sp>
      <p:sp>
        <p:nvSpPr>
          <p:cNvPr id="159" name="Rettangolo 158"/>
          <p:cNvSpPr/>
          <p:nvPr/>
        </p:nvSpPr>
        <p:spPr>
          <a:xfrm>
            <a:off x="3135307" y="1281270"/>
            <a:ext cx="1495922" cy="246221"/>
          </a:xfrm>
          <a:prstGeom prst="rect">
            <a:avLst/>
          </a:prstGeom>
        </p:spPr>
        <p:txBody>
          <a:bodyPr wrap="none">
            <a:spAutoFit/>
          </a:bodyPr>
          <a:lstStyle/>
          <a:p>
            <a:pPr lvl="0" fontAlgn="base">
              <a:spcBef>
                <a:spcPct val="0"/>
              </a:spcBef>
              <a:spcAft>
                <a:spcPct val="0"/>
              </a:spcAft>
            </a:pPr>
            <a:r>
              <a:rPr lang="it-IT" sz="1000" b="1" dirty="0">
                <a:solidFill>
                  <a:srgbClr val="02498A"/>
                </a:solidFill>
                <a:latin typeface="Trebuchet MS" pitchFamily="34" charset="0"/>
                <a:ea typeface="Verdana" pitchFamily="34" charset="0"/>
                <a:cs typeface="Verdana" pitchFamily="34" charset="0"/>
              </a:rPr>
              <a:t>Rigenerazione urbana</a:t>
            </a:r>
            <a:endParaRPr lang="it-IT" sz="1000" dirty="0">
              <a:latin typeface="Arial" pitchFamily="34" charset="0"/>
              <a:ea typeface="Verdana" pitchFamily="34" charset="0"/>
              <a:cs typeface="Verdana" pitchFamily="34" charset="0"/>
            </a:endParaRPr>
          </a:p>
        </p:txBody>
      </p:sp>
      <p:sp>
        <p:nvSpPr>
          <p:cNvPr id="160" name="CasellaDiTesto 159"/>
          <p:cNvSpPr txBox="1"/>
          <p:nvPr/>
        </p:nvSpPr>
        <p:spPr>
          <a:xfrm>
            <a:off x="5673246" y="2385904"/>
            <a:ext cx="1043796" cy="738664"/>
          </a:xfrm>
          <a:prstGeom prst="rect">
            <a:avLst/>
          </a:prstGeom>
          <a:noFill/>
        </p:spPr>
        <p:txBody>
          <a:bodyPr wrap="square" rtlCol="0">
            <a:spAutoFit/>
          </a:bodyPr>
          <a:lstStyle/>
          <a:p>
            <a:endParaRPr lang="it-IT" sz="1400" b="1" dirty="0">
              <a:solidFill>
                <a:srgbClr val="C00000"/>
              </a:solidFill>
              <a:effectLst>
                <a:outerShdw blurRad="38100" dist="38100" dir="2700000" algn="tl">
                  <a:srgbClr val="000000">
                    <a:alpha val="43137"/>
                  </a:srgbClr>
                </a:outerShdw>
              </a:effectLst>
              <a:latin typeface="Abadi MT Condensed Light" panose="020B0306030101010103" pitchFamily="34" charset="77"/>
            </a:endParaRPr>
          </a:p>
          <a:p>
            <a:pPr algn="ctr"/>
            <a:r>
              <a:rPr lang="it-IT" sz="1400" b="1" dirty="0">
                <a:solidFill>
                  <a:srgbClr val="C00000"/>
                </a:solidFill>
                <a:effectLst>
                  <a:outerShdw blurRad="38100" dist="38100" dir="2700000" algn="tl">
                    <a:srgbClr val="000000">
                      <a:alpha val="43137"/>
                    </a:srgbClr>
                  </a:outerShdw>
                </a:effectLst>
                <a:latin typeface="Abadi MT Condensed Light" panose="020B0306030101010103" pitchFamily="34" charset="77"/>
              </a:rPr>
              <a:t>OBIETTIVI</a:t>
            </a:r>
          </a:p>
          <a:p>
            <a:endParaRPr lang="it-IT" sz="1400" b="1" dirty="0">
              <a:solidFill>
                <a:srgbClr val="C00000"/>
              </a:solidFill>
              <a:effectLst>
                <a:outerShdw blurRad="38100" dist="38100" dir="2700000" algn="tl">
                  <a:srgbClr val="000000">
                    <a:alpha val="43137"/>
                  </a:srgbClr>
                </a:outerShdw>
              </a:effectLst>
              <a:latin typeface="Abadi MT Condensed Light" panose="020B0306030101010103" pitchFamily="34" charset="77"/>
            </a:endParaRPr>
          </a:p>
        </p:txBody>
      </p:sp>
      <p:sp>
        <p:nvSpPr>
          <p:cNvPr id="161" name="CasellaDiTesto 160"/>
          <p:cNvSpPr txBox="1"/>
          <p:nvPr/>
        </p:nvSpPr>
        <p:spPr>
          <a:xfrm>
            <a:off x="5637677" y="1917713"/>
            <a:ext cx="1211998" cy="307777"/>
          </a:xfrm>
          <a:prstGeom prst="rect">
            <a:avLst/>
          </a:prstGeom>
          <a:noFill/>
        </p:spPr>
        <p:txBody>
          <a:bodyPr wrap="none" rtlCol="0">
            <a:spAutoFit/>
          </a:bodyPr>
          <a:lstStyle/>
          <a:p>
            <a:r>
              <a:rPr lang="it-IT" sz="1400" dirty="0">
                <a:solidFill>
                  <a:schemeClr val="accent1"/>
                </a:solidFill>
                <a:effectLst>
                  <a:outerShdw blurRad="38100" dist="38100" dir="2700000" algn="tl">
                    <a:srgbClr val="000000">
                      <a:alpha val="43137"/>
                    </a:srgbClr>
                  </a:outerShdw>
                </a:effectLst>
                <a:latin typeface="Abadi MT Condensed Light" panose="020B0306030101010103" pitchFamily="34" charset="77"/>
              </a:rPr>
              <a:t>Sociali e Culturali</a:t>
            </a:r>
          </a:p>
        </p:txBody>
      </p:sp>
      <p:sp>
        <p:nvSpPr>
          <p:cNvPr id="162" name="CasellaDiTesto 161"/>
          <p:cNvSpPr txBox="1"/>
          <p:nvPr/>
        </p:nvSpPr>
        <p:spPr>
          <a:xfrm>
            <a:off x="6332246" y="2998277"/>
            <a:ext cx="848309" cy="523220"/>
          </a:xfrm>
          <a:prstGeom prst="rect">
            <a:avLst/>
          </a:prstGeom>
          <a:noFill/>
        </p:spPr>
        <p:txBody>
          <a:bodyPr wrap="none" rtlCol="0">
            <a:spAutoFit/>
          </a:bodyPr>
          <a:lstStyle/>
          <a:p>
            <a:r>
              <a:rPr lang="it-IT" sz="1400" dirty="0">
                <a:solidFill>
                  <a:schemeClr val="bg1">
                    <a:lumMod val="50000"/>
                  </a:schemeClr>
                </a:solidFill>
                <a:effectLst>
                  <a:outerShdw blurRad="38100" dist="38100" dir="2700000" algn="tl">
                    <a:srgbClr val="000000">
                      <a:alpha val="43137"/>
                    </a:srgbClr>
                  </a:outerShdw>
                </a:effectLst>
                <a:latin typeface="Abadi MT Condensed Light" panose="020B0306030101010103" pitchFamily="34" charset="77"/>
              </a:rPr>
              <a:t>Ambientali </a:t>
            </a:r>
          </a:p>
          <a:p>
            <a:r>
              <a:rPr lang="it-IT" sz="1400" dirty="0">
                <a:solidFill>
                  <a:schemeClr val="bg1">
                    <a:lumMod val="50000"/>
                  </a:schemeClr>
                </a:solidFill>
                <a:effectLst>
                  <a:outerShdw blurRad="38100" dist="38100" dir="2700000" algn="tl">
                    <a:srgbClr val="000000">
                      <a:alpha val="43137"/>
                    </a:srgbClr>
                  </a:outerShdw>
                </a:effectLst>
                <a:latin typeface="Abadi MT Condensed Light" panose="020B0306030101010103" pitchFamily="34" charset="77"/>
              </a:rPr>
              <a:t>e Climatici</a:t>
            </a:r>
          </a:p>
        </p:txBody>
      </p:sp>
      <p:sp>
        <p:nvSpPr>
          <p:cNvPr id="163" name="CasellaDiTesto 162"/>
          <p:cNvSpPr txBox="1"/>
          <p:nvPr/>
        </p:nvSpPr>
        <p:spPr>
          <a:xfrm>
            <a:off x="5317358" y="3023610"/>
            <a:ext cx="909223" cy="523220"/>
          </a:xfrm>
          <a:prstGeom prst="rect">
            <a:avLst/>
          </a:prstGeom>
          <a:noFill/>
        </p:spPr>
        <p:txBody>
          <a:bodyPr wrap="none" rtlCol="0">
            <a:spAutoFit/>
          </a:bodyPr>
          <a:lstStyle/>
          <a:p>
            <a:r>
              <a:rPr lang="it-IT" sz="1400" dirty="0">
                <a:solidFill>
                  <a:schemeClr val="bg2">
                    <a:lumMod val="25000"/>
                  </a:schemeClr>
                </a:solidFill>
                <a:effectLst>
                  <a:outerShdw blurRad="38100" dist="38100" dir="2700000" algn="tl">
                    <a:srgbClr val="000000">
                      <a:alpha val="43137"/>
                    </a:srgbClr>
                  </a:outerShdw>
                </a:effectLst>
                <a:latin typeface="Abadi MT Condensed Light" panose="020B0306030101010103" pitchFamily="34" charset="77"/>
              </a:rPr>
              <a:t>Progettuali </a:t>
            </a:r>
          </a:p>
          <a:p>
            <a:r>
              <a:rPr lang="it-IT" sz="1400" dirty="0">
                <a:solidFill>
                  <a:schemeClr val="bg2">
                    <a:lumMod val="25000"/>
                  </a:schemeClr>
                </a:solidFill>
                <a:effectLst>
                  <a:outerShdw blurRad="38100" dist="38100" dir="2700000" algn="tl">
                    <a:srgbClr val="000000">
                      <a:alpha val="43137"/>
                    </a:srgbClr>
                  </a:outerShdw>
                </a:effectLst>
                <a:latin typeface="Abadi MT Condensed Light" panose="020B0306030101010103" pitchFamily="34" charset="77"/>
              </a:rPr>
              <a:t>e Funzionali</a:t>
            </a:r>
          </a:p>
        </p:txBody>
      </p:sp>
      <p:sp>
        <p:nvSpPr>
          <p:cNvPr id="17547" name="Rectangle 13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pitchFamily="34" charset="0"/>
              <a:cs typeface="Arial" pitchFamily="34" charset="0"/>
            </a:endParaRPr>
          </a:p>
        </p:txBody>
      </p:sp>
      <p:sp>
        <p:nvSpPr>
          <p:cNvPr id="17546" name="Rectangle 138"/>
          <p:cNvSpPr>
            <a:spLocks noChangeArrowheads="1"/>
          </p:cNvSpPr>
          <p:nvPr/>
        </p:nvSpPr>
        <p:spPr bwMode="auto">
          <a:xfrm>
            <a:off x="911943" y="424656"/>
            <a:ext cx="6200775" cy="65088"/>
          </a:xfrm>
          <a:prstGeom prst="rect">
            <a:avLst/>
          </a:prstGeom>
          <a:solidFill>
            <a:srgbClr val="00AEB2"/>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17548" name="Rectangle 140"/>
          <p:cNvSpPr>
            <a:spLocks noChangeArrowheads="1"/>
          </p:cNvSpPr>
          <p:nvPr/>
        </p:nvSpPr>
        <p:spPr bwMode="auto">
          <a:xfrm>
            <a:off x="423926" y="55324"/>
            <a:ext cx="344902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a:ln>
                  <a:noFill/>
                </a:ln>
                <a:solidFill>
                  <a:srgbClr val="107BC0"/>
                </a:solidFill>
                <a:effectLst/>
                <a:latin typeface="Abadi MT Condensed Light" panose="020B0306030101010103" pitchFamily="34" charset="77"/>
                <a:ea typeface="Tahoma" pitchFamily="34" charset="0"/>
                <a:cs typeface="Arial" pitchFamily="34" charset="0"/>
              </a:rPr>
              <a:t>Schema obiettivi generali del progetto</a:t>
            </a:r>
            <a:endParaRPr kumimoji="0" lang="it-IT" sz="2000" i="0" u="none" strike="noStrike" cap="none" normalizeH="0" baseline="0" dirty="0">
              <a:ln>
                <a:noFill/>
              </a:ln>
              <a:solidFill>
                <a:schemeClr val="tx1"/>
              </a:solidFill>
              <a:effectLst/>
              <a:latin typeface="Abadi MT Condensed Light" panose="020B0306030101010103" pitchFamily="34" charset="77"/>
              <a:cs typeface="Arial" pitchFamily="34" charset="0"/>
            </a:endParaRPr>
          </a:p>
        </p:txBody>
      </p:sp>
    </p:spTree>
    <p:extLst>
      <p:ext uri="{BB962C8B-B14F-4D97-AF65-F5344CB8AC3E}">
        <p14:creationId xmlns:p14="http://schemas.microsoft.com/office/powerpoint/2010/main" val="380316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828800" y="4284663"/>
            <a:ext cx="8534400" cy="1752600"/>
          </a:xfrm>
        </p:spPr>
        <p:txBody>
          <a:bodyPr/>
          <a:lstStyle/>
          <a:p>
            <a:pPr>
              <a:defRPr/>
            </a:pPr>
            <a:endParaRPr lang="en-US" sz="2200" b="1" i="1" dirty="0"/>
          </a:p>
          <a:p>
            <a:pPr algn="ctr">
              <a:defRPr/>
            </a:pPr>
            <a:r>
              <a:rPr lang="en-US" sz="2200" b="1" i="1" dirty="0"/>
              <a:t>PHASE  </a:t>
            </a:r>
          </a:p>
          <a:p>
            <a:pPr algn="ctr">
              <a:defRPr/>
            </a:pPr>
            <a:r>
              <a:rPr lang="en-US" sz="2200" b="1" i="1" dirty="0"/>
              <a:t>Promoting eHealth in </a:t>
            </a:r>
            <a:r>
              <a:rPr lang="en-US" sz="2200" b="1" i="1" dirty="0" err="1"/>
              <a:t>cbc</a:t>
            </a:r>
            <a:r>
              <a:rPr lang="en-US" sz="2200" b="1" i="1" dirty="0"/>
              <a:t> Area by Stimulating local Economies</a:t>
            </a:r>
            <a:endParaRPr lang="it-IT" i="1" dirty="0"/>
          </a:p>
        </p:txBody>
      </p:sp>
      <p:sp>
        <p:nvSpPr>
          <p:cNvPr id="10" name="Titolo 1"/>
          <p:cNvSpPr>
            <a:spLocks noGrp="1"/>
          </p:cNvSpPr>
          <p:nvPr>
            <p:ph type="ctrTitle"/>
          </p:nvPr>
        </p:nvSpPr>
        <p:spPr>
          <a:xfrm>
            <a:off x="914400" y="1452563"/>
            <a:ext cx="10363200" cy="2915642"/>
          </a:xfrm>
        </p:spPr>
        <p:txBody>
          <a:bodyPr anchor="t">
            <a:noAutofit/>
          </a:bodyPr>
          <a:lstStyle/>
          <a:p>
            <a:pPr>
              <a:defRPr/>
            </a:pPr>
            <a:r>
              <a:rPr lang="it-IT" sz="2800" b="1" dirty="0"/>
              <a:t>Kick-off Meeting</a:t>
            </a:r>
            <a:br>
              <a:rPr lang="it-IT" sz="2400" b="1" dirty="0"/>
            </a:br>
            <a:r>
              <a:rPr lang="it-IT" sz="2400" dirty="0"/>
              <a:t>3-4 </a:t>
            </a:r>
            <a:r>
              <a:rPr lang="it-IT" sz="2400" dirty="0" err="1"/>
              <a:t>October</a:t>
            </a:r>
            <a:r>
              <a:rPr lang="it-IT" sz="2400" dirty="0"/>
              <a:t> 2019</a:t>
            </a:r>
            <a:br>
              <a:rPr lang="it-IT" sz="4000" dirty="0"/>
            </a:br>
            <a:br>
              <a:rPr lang="en-GB" sz="2400" dirty="0"/>
            </a:br>
            <a:r>
              <a:rPr lang="it-IT" sz="2400" b="1" dirty="0"/>
              <a:t>Leader Partner</a:t>
            </a:r>
            <a:r>
              <a:rPr lang="sr-Latn-ME" sz="2400" b="1" dirty="0"/>
              <a:t>:</a:t>
            </a:r>
            <a:r>
              <a:rPr lang="it-IT" sz="2400" b="1" dirty="0"/>
              <a:t> </a:t>
            </a:r>
            <a:br>
              <a:rPr lang="it-IT" sz="2400" b="1" dirty="0"/>
            </a:br>
            <a:r>
              <a:rPr lang="en-US" sz="2400" dirty="0"/>
              <a:t>University Hospital Consortium Corporation “Polyclinic of Bari”</a:t>
            </a:r>
            <a:br>
              <a:rPr lang="en-US" sz="2000" dirty="0"/>
            </a:br>
            <a:r>
              <a:rPr lang="it-IT" sz="1350" dirty="0"/>
              <a:t>Piazza Giulio Cesare - Bari </a:t>
            </a:r>
            <a:br>
              <a:rPr lang="it-IT" sz="1350" dirty="0"/>
            </a:br>
            <a:endParaRPr lang="it-IT" sz="2400" dirty="0"/>
          </a:p>
        </p:txBody>
      </p:sp>
      <p:sp>
        <p:nvSpPr>
          <p:cNvPr id="33796" name="Rettangolo 1"/>
          <p:cNvSpPr>
            <a:spLocks noChangeArrowheads="1"/>
          </p:cNvSpPr>
          <p:nvPr/>
        </p:nvSpPr>
        <p:spPr bwMode="auto">
          <a:xfrm>
            <a:off x="2135188" y="3444875"/>
            <a:ext cx="79216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b="1" dirty="0"/>
              <a:t>Prof. Ottavio Di Cillo</a:t>
            </a:r>
            <a:r>
              <a:rPr lang="en-US" altLang="en-US" dirty="0"/>
              <a:t>, </a:t>
            </a:r>
            <a:r>
              <a:rPr lang="en-US" altLang="it-IT" dirty="0">
                <a:latin typeface="Calibri" panose="020F0502020204030204" pitchFamily="34" charset="0"/>
              </a:rPr>
              <a:t>Director of the Telecardiology Unit of the Policlinico of Bari and Head of the Regional Telemedicine Center, Scientific Project Manager</a:t>
            </a:r>
            <a:br>
              <a:rPr lang="en-US" altLang="en-US" dirty="0"/>
            </a:br>
            <a:endParaRPr lang="en-GB" altLang="en-US" dirty="0"/>
          </a:p>
        </p:txBody>
      </p:sp>
    </p:spTree>
    <p:extLst>
      <p:ext uri="{BB962C8B-B14F-4D97-AF65-F5344CB8AC3E}">
        <p14:creationId xmlns:p14="http://schemas.microsoft.com/office/powerpoint/2010/main" val="1020871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1">
            <a:extLst>
              <a:ext uri="{FF2B5EF4-FFF2-40B4-BE49-F238E27FC236}">
                <a16:creationId xmlns:a16="http://schemas.microsoft.com/office/drawing/2014/main" id="{0FB7D1FB-5E06-5E64-3880-19D5333B5022}"/>
              </a:ext>
            </a:extLst>
          </p:cNvPr>
          <p:cNvPicPr>
            <a:picLocks noChangeAspect="1"/>
          </p:cNvPicPr>
          <p:nvPr/>
        </p:nvPicPr>
        <p:blipFill>
          <a:blip r:embed="rId3">
            <a:lum/>
            <a:alphaModFix/>
            <a:extLst>
              <a:ext uri="{28A0092B-C50C-407E-A947-70E740481C1C}">
                <a14:useLocalDpi xmlns:a14="http://schemas.microsoft.com/office/drawing/2010/main"/>
              </a:ext>
            </a:extLst>
          </a:blip>
          <a:srcRect l="15841" t="9921" r="12268" b="47091"/>
          <a:stretch>
            <a:fillRect/>
          </a:stretch>
        </p:blipFill>
        <p:spPr>
          <a:xfrm>
            <a:off x="1522560" y="3959"/>
            <a:ext cx="8114040" cy="6857640"/>
          </a:xfrm>
          <a:prstGeom prst="rect">
            <a:avLst/>
          </a:prstGeom>
          <a:noFill/>
          <a:ln>
            <a:noFill/>
          </a:ln>
        </p:spPr>
      </p:pic>
      <p:sp>
        <p:nvSpPr>
          <p:cNvPr id="3" name="CasellaDiTesto 12">
            <a:extLst>
              <a:ext uri="{FF2B5EF4-FFF2-40B4-BE49-F238E27FC236}">
                <a16:creationId xmlns:a16="http://schemas.microsoft.com/office/drawing/2014/main" id="{700AFC60-7F19-AA5B-F1B8-AB844EBE34B2}"/>
              </a:ext>
            </a:extLst>
          </p:cNvPr>
          <p:cNvSpPr/>
          <p:nvPr/>
        </p:nvSpPr>
        <p:spPr>
          <a:xfrm rot="5400000">
            <a:off x="7290840" y="3366698"/>
            <a:ext cx="5701320" cy="12805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ctr">
              <a:defRPr sz="1800"/>
            </a:pPr>
            <a:r>
              <a:rPr lang="it-IT" sz="3800">
                <a:solidFill>
                  <a:srgbClr val="000000"/>
                </a:solidFill>
                <a:latin typeface="Calibri" pitchFamily="18"/>
                <a:ea typeface="Microsoft YaHei" pitchFamily="2"/>
                <a:cs typeface="Mangal" pitchFamily="2"/>
              </a:rPr>
              <a:t>Rete di Emergenza-Urgenza della Regione Puglia</a:t>
            </a:r>
          </a:p>
        </p:txBody>
      </p:sp>
      <p:pic>
        <p:nvPicPr>
          <p:cNvPr id="4" name="Immagine 13">
            <a:extLst>
              <a:ext uri="{FF2B5EF4-FFF2-40B4-BE49-F238E27FC236}">
                <a16:creationId xmlns:a16="http://schemas.microsoft.com/office/drawing/2014/main" id="{4D2FB967-F24D-54FC-BC36-36800486AF72}"/>
              </a:ext>
            </a:extLst>
          </p:cNvPr>
          <p:cNvPicPr>
            <a:picLocks noChangeAspect="1"/>
          </p:cNvPicPr>
          <p:nvPr/>
        </p:nvPicPr>
        <p:blipFill>
          <a:blip r:embed="rId4">
            <a:lum/>
            <a:alphaModFix/>
          </a:blip>
          <a:srcRect/>
          <a:stretch>
            <a:fillRect/>
          </a:stretch>
        </p:blipFill>
        <p:spPr>
          <a:xfrm>
            <a:off x="9859079" y="0"/>
            <a:ext cx="684720" cy="1155960"/>
          </a:xfrm>
          <a:prstGeom prst="rect">
            <a:avLst/>
          </a:prstGeom>
          <a:noFill/>
          <a:ln>
            <a:noFill/>
          </a:ln>
        </p:spPr>
      </p:pic>
      <p:pic>
        <p:nvPicPr>
          <p:cNvPr id="5" name="Immagine 14">
            <a:extLst>
              <a:ext uri="{FF2B5EF4-FFF2-40B4-BE49-F238E27FC236}">
                <a16:creationId xmlns:a16="http://schemas.microsoft.com/office/drawing/2014/main" id="{14683EEC-64B5-DF4F-F1CB-FD61ED62D312}"/>
              </a:ext>
            </a:extLst>
          </p:cNvPr>
          <p:cNvPicPr>
            <a:picLocks noChangeAspect="1"/>
          </p:cNvPicPr>
          <p:nvPr/>
        </p:nvPicPr>
        <p:blipFill>
          <a:blip r:embed="rId5">
            <a:lum/>
            <a:alphaModFix/>
          </a:blip>
          <a:srcRect/>
          <a:stretch>
            <a:fillRect/>
          </a:stretch>
        </p:blipFill>
        <p:spPr>
          <a:xfrm>
            <a:off x="8160960" y="4710600"/>
            <a:ext cx="623520" cy="271800"/>
          </a:xfrm>
          <a:prstGeom prst="rect">
            <a:avLst/>
          </a:prstGeom>
          <a:noFill/>
          <a:ln>
            <a:noFill/>
          </a:ln>
        </p:spPr>
      </p:pic>
      <p:pic>
        <p:nvPicPr>
          <p:cNvPr id="6" name="Immagine 37">
            <a:extLst>
              <a:ext uri="{FF2B5EF4-FFF2-40B4-BE49-F238E27FC236}">
                <a16:creationId xmlns:a16="http://schemas.microsoft.com/office/drawing/2014/main" id="{D0233FC0-8E4E-D79B-D96C-3F78E0E541E6}"/>
              </a:ext>
            </a:extLst>
          </p:cNvPr>
          <p:cNvPicPr>
            <a:picLocks noChangeAspect="1"/>
          </p:cNvPicPr>
          <p:nvPr/>
        </p:nvPicPr>
        <p:blipFill>
          <a:blip r:embed="rId5">
            <a:lum/>
            <a:alphaModFix/>
          </a:blip>
          <a:srcRect/>
          <a:stretch>
            <a:fillRect/>
          </a:stretch>
        </p:blipFill>
        <p:spPr>
          <a:xfrm>
            <a:off x="6308760" y="4419000"/>
            <a:ext cx="623520" cy="271800"/>
          </a:xfrm>
          <a:prstGeom prst="rect">
            <a:avLst/>
          </a:prstGeom>
          <a:noFill/>
          <a:ln>
            <a:noFill/>
          </a:ln>
        </p:spPr>
      </p:pic>
      <p:pic>
        <p:nvPicPr>
          <p:cNvPr id="7" name="Immagine 38">
            <a:extLst>
              <a:ext uri="{FF2B5EF4-FFF2-40B4-BE49-F238E27FC236}">
                <a16:creationId xmlns:a16="http://schemas.microsoft.com/office/drawing/2014/main" id="{553A4CA4-6C19-7D3B-2172-00A5C5540A2F}"/>
              </a:ext>
            </a:extLst>
          </p:cNvPr>
          <p:cNvPicPr>
            <a:picLocks noChangeAspect="1"/>
          </p:cNvPicPr>
          <p:nvPr/>
        </p:nvPicPr>
        <p:blipFill>
          <a:blip r:embed="rId6">
            <a:lum/>
            <a:alphaModFix/>
          </a:blip>
          <a:srcRect/>
          <a:stretch>
            <a:fillRect/>
          </a:stretch>
        </p:blipFill>
        <p:spPr>
          <a:xfrm>
            <a:off x="5389321" y="4574520"/>
            <a:ext cx="742319" cy="555840"/>
          </a:xfrm>
          <a:prstGeom prst="rect">
            <a:avLst/>
          </a:prstGeom>
          <a:noFill/>
          <a:ln>
            <a:noFill/>
          </a:ln>
        </p:spPr>
      </p:pic>
      <p:pic>
        <p:nvPicPr>
          <p:cNvPr id="8" name="Immagine 39">
            <a:extLst>
              <a:ext uri="{FF2B5EF4-FFF2-40B4-BE49-F238E27FC236}">
                <a16:creationId xmlns:a16="http://schemas.microsoft.com/office/drawing/2014/main" id="{EF9A603F-621E-9066-A0DD-D0891D806958}"/>
              </a:ext>
            </a:extLst>
          </p:cNvPr>
          <p:cNvPicPr>
            <a:picLocks noChangeAspect="1"/>
          </p:cNvPicPr>
          <p:nvPr/>
        </p:nvPicPr>
        <p:blipFill>
          <a:blip r:embed="rId7">
            <a:lum/>
            <a:alphaModFix/>
          </a:blip>
          <a:srcRect/>
          <a:stretch>
            <a:fillRect/>
          </a:stretch>
        </p:blipFill>
        <p:spPr>
          <a:xfrm>
            <a:off x="5258640" y="4114440"/>
            <a:ext cx="803520" cy="548280"/>
          </a:xfrm>
          <a:prstGeom prst="rect">
            <a:avLst/>
          </a:prstGeom>
          <a:noFill/>
          <a:ln>
            <a:noFill/>
          </a:ln>
        </p:spPr>
      </p:pic>
      <p:pic>
        <p:nvPicPr>
          <p:cNvPr id="9" name="Immagine 40">
            <a:extLst>
              <a:ext uri="{FF2B5EF4-FFF2-40B4-BE49-F238E27FC236}">
                <a16:creationId xmlns:a16="http://schemas.microsoft.com/office/drawing/2014/main" id="{0464475B-0AAD-0123-BD9E-076F299977FE}"/>
              </a:ext>
            </a:extLst>
          </p:cNvPr>
          <p:cNvPicPr>
            <a:picLocks noChangeAspect="1"/>
          </p:cNvPicPr>
          <p:nvPr/>
        </p:nvPicPr>
        <p:blipFill>
          <a:blip r:embed="rId8">
            <a:lum/>
            <a:alphaModFix/>
            <a:extLst>
              <a:ext uri="{28A0092B-C50C-407E-A947-70E740481C1C}">
                <a14:useLocalDpi xmlns:a14="http://schemas.microsoft.com/office/drawing/2010/main"/>
              </a:ext>
            </a:extLst>
          </a:blip>
          <a:srcRect l="10205" t="10488" r="9449" b="10205"/>
          <a:stretch>
            <a:fillRect/>
          </a:stretch>
        </p:blipFill>
        <p:spPr>
          <a:xfrm>
            <a:off x="6278520" y="5007600"/>
            <a:ext cx="315000" cy="311040"/>
          </a:xfrm>
          <a:prstGeom prst="rect">
            <a:avLst/>
          </a:prstGeom>
          <a:noFill/>
          <a:ln>
            <a:noFill/>
          </a:ln>
        </p:spPr>
      </p:pic>
      <p:sp>
        <p:nvSpPr>
          <p:cNvPr id="10" name="CasellaDiTesto 42">
            <a:extLst>
              <a:ext uri="{FF2B5EF4-FFF2-40B4-BE49-F238E27FC236}">
                <a16:creationId xmlns:a16="http://schemas.microsoft.com/office/drawing/2014/main" id="{242073BD-30E1-2EF7-D523-77B6F982C189}"/>
              </a:ext>
            </a:extLst>
          </p:cNvPr>
          <p:cNvSpPr/>
          <p:nvPr/>
        </p:nvSpPr>
        <p:spPr>
          <a:xfrm>
            <a:off x="4988279" y="4242601"/>
            <a:ext cx="321840" cy="2473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F81BD"/>
          </a:solidFill>
          <a:ln w="25559">
            <a:solidFill>
              <a:srgbClr val="3A5F8B"/>
            </a:solidFill>
            <a:prstDash val="solid"/>
          </a:ln>
        </p:spPr>
        <p:txBody>
          <a:bodyPr vert="horz" wrap="square" lIns="90000" tIns="45000" rIns="90000" bIns="45000" anchor="t" anchorCtr="0" compatLnSpc="0">
            <a:spAutoFit/>
          </a:bodyPr>
          <a:lstStyle/>
          <a:p>
            <a:pPr algn="ctr">
              <a:defRPr sz="1800"/>
            </a:pPr>
            <a:r>
              <a:rPr lang="it-IT" sz="1000">
                <a:solidFill>
                  <a:srgbClr val="FFFFFF"/>
                </a:solidFill>
                <a:latin typeface="Calibri" pitchFamily="18"/>
                <a:ea typeface="Microsoft YaHei" pitchFamily="2"/>
                <a:cs typeface="Mangal" pitchFamily="2"/>
              </a:rPr>
              <a:t>24</a:t>
            </a:r>
          </a:p>
        </p:txBody>
      </p:sp>
      <p:sp>
        <p:nvSpPr>
          <p:cNvPr id="11" name="Connettore 1 44">
            <a:extLst>
              <a:ext uri="{FF2B5EF4-FFF2-40B4-BE49-F238E27FC236}">
                <a16:creationId xmlns:a16="http://schemas.microsoft.com/office/drawing/2014/main" id="{1F9F109C-D8DE-760A-D66D-BE48BD34004E}"/>
              </a:ext>
            </a:extLst>
          </p:cNvPr>
          <p:cNvSpPr/>
          <p:nvPr/>
        </p:nvSpPr>
        <p:spPr>
          <a:xfrm flipH="1" flipV="1">
            <a:off x="6062520" y="4444560"/>
            <a:ext cx="216000" cy="58320"/>
          </a:xfrm>
          <a:prstGeom prst="line">
            <a:avLst/>
          </a:prstGeom>
          <a:noFill/>
          <a:ln w="12600">
            <a:solidFill>
              <a:srgbClr val="000000"/>
            </a:solidFill>
            <a:prstDash val="solid"/>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sp>
        <p:nvSpPr>
          <p:cNvPr id="12" name="Connettore 1 45">
            <a:extLst>
              <a:ext uri="{FF2B5EF4-FFF2-40B4-BE49-F238E27FC236}">
                <a16:creationId xmlns:a16="http://schemas.microsoft.com/office/drawing/2014/main" id="{98578AC4-E1D1-EE2E-1128-1E6B72DB2B0C}"/>
              </a:ext>
            </a:extLst>
          </p:cNvPr>
          <p:cNvSpPr/>
          <p:nvPr/>
        </p:nvSpPr>
        <p:spPr>
          <a:xfrm flipH="1">
            <a:off x="6132000" y="4690800"/>
            <a:ext cx="176400" cy="161640"/>
          </a:xfrm>
          <a:prstGeom prst="line">
            <a:avLst/>
          </a:prstGeom>
          <a:noFill/>
          <a:ln w="12600">
            <a:solidFill>
              <a:srgbClr val="000000"/>
            </a:solidFill>
            <a:prstDash val="solid"/>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sp>
        <p:nvSpPr>
          <p:cNvPr id="13" name="Connettore 1 46">
            <a:extLst>
              <a:ext uri="{FF2B5EF4-FFF2-40B4-BE49-F238E27FC236}">
                <a16:creationId xmlns:a16="http://schemas.microsoft.com/office/drawing/2014/main" id="{4E2496C1-266A-0190-9E57-2453C29CB6FF}"/>
              </a:ext>
            </a:extLst>
          </p:cNvPr>
          <p:cNvSpPr/>
          <p:nvPr/>
        </p:nvSpPr>
        <p:spPr>
          <a:xfrm flipV="1">
            <a:off x="6308400" y="4710240"/>
            <a:ext cx="66960" cy="239040"/>
          </a:xfrm>
          <a:prstGeom prst="line">
            <a:avLst/>
          </a:prstGeom>
          <a:noFill/>
          <a:ln w="12600">
            <a:solidFill>
              <a:srgbClr val="000000"/>
            </a:solidFill>
            <a:prstDash val="solid"/>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pic>
        <p:nvPicPr>
          <p:cNvPr id="14" name="Immagine 47">
            <a:extLst>
              <a:ext uri="{FF2B5EF4-FFF2-40B4-BE49-F238E27FC236}">
                <a16:creationId xmlns:a16="http://schemas.microsoft.com/office/drawing/2014/main" id="{EE2F4F62-775C-F02F-3A7D-114041E65429}"/>
              </a:ext>
            </a:extLst>
          </p:cNvPr>
          <p:cNvPicPr>
            <a:picLocks noChangeAspect="1"/>
          </p:cNvPicPr>
          <p:nvPr/>
        </p:nvPicPr>
        <p:blipFill>
          <a:blip r:embed="rId6">
            <a:lum/>
            <a:alphaModFix/>
          </a:blip>
          <a:srcRect/>
          <a:stretch>
            <a:fillRect/>
          </a:stretch>
        </p:blipFill>
        <p:spPr>
          <a:xfrm>
            <a:off x="8288041" y="5163120"/>
            <a:ext cx="742319" cy="555840"/>
          </a:xfrm>
          <a:prstGeom prst="rect">
            <a:avLst/>
          </a:prstGeom>
          <a:noFill/>
          <a:ln>
            <a:noFill/>
          </a:ln>
        </p:spPr>
      </p:pic>
      <p:pic>
        <p:nvPicPr>
          <p:cNvPr id="15" name="Immagine 48">
            <a:extLst>
              <a:ext uri="{FF2B5EF4-FFF2-40B4-BE49-F238E27FC236}">
                <a16:creationId xmlns:a16="http://schemas.microsoft.com/office/drawing/2014/main" id="{9AEAF952-E7E5-23FC-3936-B41E2EA38C05}"/>
              </a:ext>
            </a:extLst>
          </p:cNvPr>
          <p:cNvPicPr>
            <a:picLocks noChangeAspect="1"/>
          </p:cNvPicPr>
          <p:nvPr/>
        </p:nvPicPr>
        <p:blipFill>
          <a:blip r:embed="rId7">
            <a:lum/>
            <a:alphaModFix/>
          </a:blip>
          <a:srcRect/>
          <a:stretch>
            <a:fillRect/>
          </a:stretch>
        </p:blipFill>
        <p:spPr>
          <a:xfrm>
            <a:off x="7586400" y="5073480"/>
            <a:ext cx="803520" cy="548280"/>
          </a:xfrm>
          <a:prstGeom prst="rect">
            <a:avLst/>
          </a:prstGeom>
          <a:noFill/>
          <a:ln>
            <a:noFill/>
          </a:ln>
        </p:spPr>
      </p:pic>
      <p:pic>
        <p:nvPicPr>
          <p:cNvPr id="16" name="Immagine 49">
            <a:extLst>
              <a:ext uri="{FF2B5EF4-FFF2-40B4-BE49-F238E27FC236}">
                <a16:creationId xmlns:a16="http://schemas.microsoft.com/office/drawing/2014/main" id="{5C6E1E13-5E70-A13B-74B3-7FBA1E0E7995}"/>
              </a:ext>
            </a:extLst>
          </p:cNvPr>
          <p:cNvPicPr>
            <a:picLocks noChangeAspect="1"/>
          </p:cNvPicPr>
          <p:nvPr/>
        </p:nvPicPr>
        <p:blipFill>
          <a:blip r:embed="rId8">
            <a:lum/>
            <a:alphaModFix/>
            <a:extLst>
              <a:ext uri="{28A0092B-C50C-407E-A947-70E740481C1C}">
                <a14:useLocalDpi xmlns:a14="http://schemas.microsoft.com/office/drawing/2010/main"/>
              </a:ext>
            </a:extLst>
          </a:blip>
          <a:srcRect l="10205" t="10488" r="9449" b="10205"/>
          <a:stretch>
            <a:fillRect/>
          </a:stretch>
        </p:blipFill>
        <p:spPr>
          <a:xfrm>
            <a:off x="9011640" y="4949280"/>
            <a:ext cx="315000" cy="311040"/>
          </a:xfrm>
          <a:prstGeom prst="rect">
            <a:avLst/>
          </a:prstGeom>
          <a:noFill/>
          <a:ln>
            <a:noFill/>
          </a:ln>
        </p:spPr>
      </p:pic>
      <p:sp>
        <p:nvSpPr>
          <p:cNvPr id="17" name="Connettore 1 53">
            <a:extLst>
              <a:ext uri="{FF2B5EF4-FFF2-40B4-BE49-F238E27FC236}">
                <a16:creationId xmlns:a16="http://schemas.microsoft.com/office/drawing/2014/main" id="{FB41E6D3-4721-0F10-F262-37098AB9DB05}"/>
              </a:ext>
            </a:extLst>
          </p:cNvPr>
          <p:cNvSpPr/>
          <p:nvPr/>
        </p:nvSpPr>
        <p:spPr>
          <a:xfrm flipH="1" flipV="1">
            <a:off x="8784480" y="4982400"/>
            <a:ext cx="176040" cy="188640"/>
          </a:xfrm>
          <a:prstGeom prst="line">
            <a:avLst/>
          </a:prstGeom>
          <a:noFill/>
          <a:ln w="12600">
            <a:solidFill>
              <a:srgbClr val="000000"/>
            </a:solidFill>
            <a:prstDash val="solid"/>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sp>
        <p:nvSpPr>
          <p:cNvPr id="18" name="Connettore 1 54">
            <a:extLst>
              <a:ext uri="{FF2B5EF4-FFF2-40B4-BE49-F238E27FC236}">
                <a16:creationId xmlns:a16="http://schemas.microsoft.com/office/drawing/2014/main" id="{6B84DFD0-8EAA-E2B6-2B16-A78B27AAA182}"/>
              </a:ext>
            </a:extLst>
          </p:cNvPr>
          <p:cNvSpPr/>
          <p:nvPr/>
        </p:nvSpPr>
        <p:spPr>
          <a:xfrm flipH="1" flipV="1">
            <a:off x="8670000" y="5023800"/>
            <a:ext cx="61200" cy="236880"/>
          </a:xfrm>
          <a:prstGeom prst="line">
            <a:avLst/>
          </a:prstGeom>
          <a:noFill/>
          <a:ln w="12600">
            <a:solidFill>
              <a:srgbClr val="000000"/>
            </a:solidFill>
            <a:prstDash val="solid"/>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sp>
        <p:nvSpPr>
          <p:cNvPr id="19" name="Connettore 1 55">
            <a:extLst>
              <a:ext uri="{FF2B5EF4-FFF2-40B4-BE49-F238E27FC236}">
                <a16:creationId xmlns:a16="http://schemas.microsoft.com/office/drawing/2014/main" id="{D3547245-8531-68B7-4730-036F1FF6609F}"/>
              </a:ext>
            </a:extLst>
          </p:cNvPr>
          <p:cNvSpPr/>
          <p:nvPr/>
        </p:nvSpPr>
        <p:spPr>
          <a:xfrm flipV="1">
            <a:off x="8160600" y="4982400"/>
            <a:ext cx="190800" cy="135720"/>
          </a:xfrm>
          <a:prstGeom prst="line">
            <a:avLst/>
          </a:prstGeom>
          <a:noFill/>
          <a:ln w="12600">
            <a:solidFill>
              <a:srgbClr val="000000"/>
            </a:solidFill>
            <a:prstDash val="solid"/>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sp>
        <p:nvSpPr>
          <p:cNvPr id="20" name="CasellaDiTesto 57">
            <a:extLst>
              <a:ext uri="{FF2B5EF4-FFF2-40B4-BE49-F238E27FC236}">
                <a16:creationId xmlns:a16="http://schemas.microsoft.com/office/drawing/2014/main" id="{F9A61D2B-3000-7024-2D43-5642EF2226C0}"/>
              </a:ext>
            </a:extLst>
          </p:cNvPr>
          <p:cNvSpPr/>
          <p:nvPr/>
        </p:nvSpPr>
        <p:spPr>
          <a:xfrm>
            <a:off x="5225880" y="4778281"/>
            <a:ext cx="253800" cy="2473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F81BD"/>
          </a:solidFill>
          <a:ln w="25559">
            <a:solidFill>
              <a:srgbClr val="3A5F8B"/>
            </a:solidFill>
            <a:prstDash val="solid"/>
          </a:ln>
        </p:spPr>
        <p:txBody>
          <a:bodyPr vert="horz" wrap="square" lIns="90000" tIns="45000" rIns="90000" bIns="45000" anchor="t" anchorCtr="0" compatLnSpc="0">
            <a:spAutoFit/>
          </a:bodyPr>
          <a:lstStyle/>
          <a:p>
            <a:pPr>
              <a:defRPr sz="1800"/>
            </a:pPr>
            <a:r>
              <a:rPr lang="it-IT" sz="1000">
                <a:solidFill>
                  <a:srgbClr val="FFFFFF"/>
                </a:solidFill>
                <a:latin typeface="Calibri" pitchFamily="18"/>
                <a:ea typeface="Microsoft YaHei" pitchFamily="2"/>
                <a:cs typeface="Mangal" pitchFamily="2"/>
              </a:rPr>
              <a:t>6</a:t>
            </a:r>
          </a:p>
        </p:txBody>
      </p:sp>
      <p:sp>
        <p:nvSpPr>
          <p:cNvPr id="21" name="CasellaDiTesto 58">
            <a:extLst>
              <a:ext uri="{FF2B5EF4-FFF2-40B4-BE49-F238E27FC236}">
                <a16:creationId xmlns:a16="http://schemas.microsoft.com/office/drawing/2014/main" id="{1109841A-1641-6F41-0493-275797B7A300}"/>
              </a:ext>
            </a:extLst>
          </p:cNvPr>
          <p:cNvSpPr/>
          <p:nvPr/>
        </p:nvSpPr>
        <p:spPr>
          <a:xfrm>
            <a:off x="5987281" y="5054761"/>
            <a:ext cx="251279" cy="2473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F81BD"/>
          </a:solidFill>
          <a:ln w="25559">
            <a:solidFill>
              <a:srgbClr val="3A5F8B"/>
            </a:solidFill>
            <a:prstDash val="solid"/>
          </a:ln>
        </p:spPr>
        <p:txBody>
          <a:bodyPr vert="horz" wrap="square" lIns="90000" tIns="45000" rIns="90000" bIns="45000" anchor="t" anchorCtr="0" compatLnSpc="0">
            <a:spAutoFit/>
          </a:bodyPr>
          <a:lstStyle/>
          <a:p>
            <a:pPr>
              <a:defRPr sz="1800"/>
            </a:pPr>
            <a:r>
              <a:rPr lang="it-IT" sz="1000">
                <a:solidFill>
                  <a:srgbClr val="FFFFFF"/>
                </a:solidFill>
                <a:latin typeface="Calibri" pitchFamily="18"/>
                <a:ea typeface="Microsoft YaHei" pitchFamily="2"/>
                <a:cs typeface="Mangal" pitchFamily="2"/>
              </a:rPr>
              <a:t>3</a:t>
            </a:r>
          </a:p>
        </p:txBody>
      </p:sp>
      <p:sp>
        <p:nvSpPr>
          <p:cNvPr id="22" name="CasellaDiTesto 59">
            <a:extLst>
              <a:ext uri="{FF2B5EF4-FFF2-40B4-BE49-F238E27FC236}">
                <a16:creationId xmlns:a16="http://schemas.microsoft.com/office/drawing/2014/main" id="{D0396E8A-CCFF-6FDE-7FF5-38D6A9AB3B6D}"/>
              </a:ext>
            </a:extLst>
          </p:cNvPr>
          <p:cNvSpPr/>
          <p:nvPr/>
        </p:nvSpPr>
        <p:spPr>
          <a:xfrm>
            <a:off x="9350761" y="4995361"/>
            <a:ext cx="251279" cy="2473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F81BD"/>
          </a:solidFill>
          <a:ln w="25559">
            <a:solidFill>
              <a:srgbClr val="3A5F8B"/>
            </a:solidFill>
            <a:prstDash val="solid"/>
          </a:ln>
        </p:spPr>
        <p:txBody>
          <a:bodyPr vert="horz" wrap="square" lIns="90000" tIns="45000" rIns="90000" bIns="45000" anchor="t" anchorCtr="0" compatLnSpc="0">
            <a:spAutoFit/>
          </a:bodyPr>
          <a:lstStyle/>
          <a:p>
            <a:pPr>
              <a:defRPr sz="1800"/>
            </a:pPr>
            <a:r>
              <a:rPr lang="it-IT" sz="1000">
                <a:solidFill>
                  <a:srgbClr val="FFFFFF"/>
                </a:solidFill>
                <a:latin typeface="Calibri" pitchFamily="18"/>
                <a:ea typeface="Microsoft YaHei" pitchFamily="2"/>
                <a:cs typeface="Mangal" pitchFamily="2"/>
              </a:rPr>
              <a:t>3</a:t>
            </a:r>
          </a:p>
        </p:txBody>
      </p:sp>
      <p:sp>
        <p:nvSpPr>
          <p:cNvPr id="23" name="CasellaDiTesto 60">
            <a:extLst>
              <a:ext uri="{FF2B5EF4-FFF2-40B4-BE49-F238E27FC236}">
                <a16:creationId xmlns:a16="http://schemas.microsoft.com/office/drawing/2014/main" id="{7DDB4C61-B40B-DE59-6445-F2091587542C}"/>
              </a:ext>
            </a:extLst>
          </p:cNvPr>
          <p:cNvSpPr/>
          <p:nvPr/>
        </p:nvSpPr>
        <p:spPr>
          <a:xfrm>
            <a:off x="8605561" y="5596561"/>
            <a:ext cx="251279" cy="2473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F81BD"/>
          </a:solidFill>
          <a:ln w="25559">
            <a:solidFill>
              <a:srgbClr val="3A5F8B"/>
            </a:solidFill>
            <a:prstDash val="solid"/>
          </a:ln>
        </p:spPr>
        <p:txBody>
          <a:bodyPr vert="horz" wrap="square" lIns="90000" tIns="45000" rIns="90000" bIns="45000" anchor="t" anchorCtr="0" compatLnSpc="0">
            <a:spAutoFit/>
          </a:bodyPr>
          <a:lstStyle/>
          <a:p>
            <a:pPr>
              <a:defRPr sz="1800"/>
            </a:pPr>
            <a:r>
              <a:rPr lang="it-IT" sz="1000">
                <a:solidFill>
                  <a:srgbClr val="FFFFFF"/>
                </a:solidFill>
                <a:latin typeface="Calibri" pitchFamily="18"/>
                <a:ea typeface="Microsoft YaHei" pitchFamily="2"/>
                <a:cs typeface="Mangal" pitchFamily="2"/>
              </a:rPr>
              <a:t>8</a:t>
            </a:r>
          </a:p>
        </p:txBody>
      </p:sp>
      <p:sp>
        <p:nvSpPr>
          <p:cNvPr id="24" name="CasellaDiTesto 61">
            <a:extLst>
              <a:ext uri="{FF2B5EF4-FFF2-40B4-BE49-F238E27FC236}">
                <a16:creationId xmlns:a16="http://schemas.microsoft.com/office/drawing/2014/main" id="{2F58472B-B15F-A61A-E0A9-FE642EF415CA}"/>
              </a:ext>
            </a:extLst>
          </p:cNvPr>
          <p:cNvSpPr/>
          <p:nvPr/>
        </p:nvSpPr>
        <p:spPr>
          <a:xfrm>
            <a:off x="7843800" y="5627881"/>
            <a:ext cx="321840" cy="2473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F81BD"/>
          </a:solidFill>
          <a:ln w="25559">
            <a:solidFill>
              <a:srgbClr val="3A5F8B"/>
            </a:solidFill>
            <a:prstDash val="solid"/>
          </a:ln>
        </p:spPr>
        <p:txBody>
          <a:bodyPr vert="horz" wrap="square" lIns="90000" tIns="45000" rIns="90000" bIns="45000" anchor="t" anchorCtr="0" compatLnSpc="0">
            <a:spAutoFit/>
          </a:bodyPr>
          <a:lstStyle/>
          <a:p>
            <a:pPr algn="ctr">
              <a:defRPr sz="1800"/>
            </a:pPr>
            <a:r>
              <a:rPr lang="it-IT" sz="1000">
                <a:solidFill>
                  <a:srgbClr val="FFFFFF"/>
                </a:solidFill>
                <a:latin typeface="Calibri" pitchFamily="18"/>
                <a:ea typeface="Microsoft YaHei" pitchFamily="2"/>
                <a:cs typeface="Mangal" pitchFamily="2"/>
              </a:rPr>
              <a:t>25</a:t>
            </a:r>
          </a:p>
        </p:txBody>
      </p:sp>
      <p:pic>
        <p:nvPicPr>
          <p:cNvPr id="25" name="Immagine 62">
            <a:extLst>
              <a:ext uri="{FF2B5EF4-FFF2-40B4-BE49-F238E27FC236}">
                <a16:creationId xmlns:a16="http://schemas.microsoft.com/office/drawing/2014/main" id="{B86B7B93-8116-EE58-10EA-C3371CBF91BE}"/>
              </a:ext>
            </a:extLst>
          </p:cNvPr>
          <p:cNvPicPr>
            <a:picLocks noChangeAspect="1"/>
          </p:cNvPicPr>
          <p:nvPr/>
        </p:nvPicPr>
        <p:blipFill>
          <a:blip r:embed="rId5">
            <a:lum/>
            <a:alphaModFix/>
          </a:blip>
          <a:srcRect/>
          <a:stretch>
            <a:fillRect/>
          </a:stretch>
        </p:blipFill>
        <p:spPr>
          <a:xfrm>
            <a:off x="7731840" y="3907080"/>
            <a:ext cx="623520" cy="271800"/>
          </a:xfrm>
          <a:prstGeom prst="rect">
            <a:avLst/>
          </a:prstGeom>
          <a:noFill/>
          <a:ln>
            <a:noFill/>
          </a:ln>
        </p:spPr>
      </p:pic>
      <p:pic>
        <p:nvPicPr>
          <p:cNvPr id="26" name="Immagine 63">
            <a:extLst>
              <a:ext uri="{FF2B5EF4-FFF2-40B4-BE49-F238E27FC236}">
                <a16:creationId xmlns:a16="http://schemas.microsoft.com/office/drawing/2014/main" id="{49862C11-4FFF-3E4A-330D-F6A0C72F9CD2}"/>
              </a:ext>
            </a:extLst>
          </p:cNvPr>
          <p:cNvPicPr>
            <a:picLocks noChangeAspect="1"/>
          </p:cNvPicPr>
          <p:nvPr/>
        </p:nvPicPr>
        <p:blipFill>
          <a:blip r:embed="rId6">
            <a:lum/>
            <a:alphaModFix/>
          </a:blip>
          <a:srcRect/>
          <a:stretch>
            <a:fillRect/>
          </a:stretch>
        </p:blipFill>
        <p:spPr>
          <a:xfrm>
            <a:off x="7980241" y="3292560"/>
            <a:ext cx="742319" cy="555840"/>
          </a:xfrm>
          <a:prstGeom prst="rect">
            <a:avLst/>
          </a:prstGeom>
          <a:noFill/>
          <a:ln>
            <a:noFill/>
          </a:ln>
        </p:spPr>
      </p:pic>
      <p:pic>
        <p:nvPicPr>
          <p:cNvPr id="27" name="Immagine 64">
            <a:extLst>
              <a:ext uri="{FF2B5EF4-FFF2-40B4-BE49-F238E27FC236}">
                <a16:creationId xmlns:a16="http://schemas.microsoft.com/office/drawing/2014/main" id="{1AAB67F3-928E-FBDE-2B5E-03AF1B3576BF}"/>
              </a:ext>
            </a:extLst>
          </p:cNvPr>
          <p:cNvPicPr>
            <a:picLocks noChangeAspect="1"/>
          </p:cNvPicPr>
          <p:nvPr/>
        </p:nvPicPr>
        <p:blipFill>
          <a:blip r:embed="rId7">
            <a:lum/>
            <a:alphaModFix/>
          </a:blip>
          <a:srcRect/>
          <a:stretch>
            <a:fillRect/>
          </a:stretch>
        </p:blipFill>
        <p:spPr>
          <a:xfrm>
            <a:off x="7316760" y="3177720"/>
            <a:ext cx="803520" cy="548280"/>
          </a:xfrm>
          <a:prstGeom prst="rect">
            <a:avLst/>
          </a:prstGeom>
          <a:noFill/>
          <a:ln>
            <a:noFill/>
          </a:ln>
        </p:spPr>
      </p:pic>
      <p:pic>
        <p:nvPicPr>
          <p:cNvPr id="28" name="Immagine 65">
            <a:extLst>
              <a:ext uri="{FF2B5EF4-FFF2-40B4-BE49-F238E27FC236}">
                <a16:creationId xmlns:a16="http://schemas.microsoft.com/office/drawing/2014/main" id="{326A8E3D-3173-B1EC-1B29-592A91D01503}"/>
              </a:ext>
            </a:extLst>
          </p:cNvPr>
          <p:cNvPicPr>
            <a:picLocks noChangeAspect="1"/>
          </p:cNvPicPr>
          <p:nvPr/>
        </p:nvPicPr>
        <p:blipFill>
          <a:blip r:embed="rId8">
            <a:lum/>
            <a:alphaModFix/>
            <a:extLst>
              <a:ext uri="{28A0092B-C50C-407E-A947-70E740481C1C}">
                <a14:useLocalDpi xmlns:a14="http://schemas.microsoft.com/office/drawing/2010/main"/>
              </a:ext>
            </a:extLst>
          </a:blip>
          <a:srcRect l="10205" t="10488" r="9449" b="10205"/>
          <a:stretch>
            <a:fillRect/>
          </a:stretch>
        </p:blipFill>
        <p:spPr>
          <a:xfrm>
            <a:off x="8546160" y="3731400"/>
            <a:ext cx="315000" cy="311040"/>
          </a:xfrm>
          <a:prstGeom prst="rect">
            <a:avLst/>
          </a:prstGeom>
          <a:noFill/>
          <a:ln>
            <a:noFill/>
          </a:ln>
        </p:spPr>
      </p:pic>
      <p:sp>
        <p:nvSpPr>
          <p:cNvPr id="29" name="CasellaDiTesto 66">
            <a:extLst>
              <a:ext uri="{FF2B5EF4-FFF2-40B4-BE49-F238E27FC236}">
                <a16:creationId xmlns:a16="http://schemas.microsoft.com/office/drawing/2014/main" id="{6239301E-3B04-B39A-A55D-C15853B79FE9}"/>
              </a:ext>
            </a:extLst>
          </p:cNvPr>
          <p:cNvSpPr/>
          <p:nvPr/>
        </p:nvSpPr>
        <p:spPr>
          <a:xfrm>
            <a:off x="7514400" y="2939041"/>
            <a:ext cx="321840" cy="2473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F81BD"/>
          </a:solidFill>
          <a:ln w="25559">
            <a:solidFill>
              <a:srgbClr val="3A5F8B"/>
            </a:solidFill>
            <a:prstDash val="solid"/>
          </a:ln>
        </p:spPr>
        <p:txBody>
          <a:bodyPr vert="horz" wrap="square" lIns="90000" tIns="45000" rIns="90000" bIns="45000" anchor="t" anchorCtr="0" compatLnSpc="0">
            <a:spAutoFit/>
          </a:bodyPr>
          <a:lstStyle/>
          <a:p>
            <a:pPr algn="ctr">
              <a:defRPr sz="1800"/>
            </a:pPr>
            <a:r>
              <a:rPr lang="it-IT" sz="1000">
                <a:solidFill>
                  <a:srgbClr val="FFFFFF"/>
                </a:solidFill>
                <a:latin typeface="Calibri" pitchFamily="18"/>
                <a:ea typeface="Microsoft YaHei" pitchFamily="2"/>
                <a:cs typeface="Mangal" pitchFamily="2"/>
              </a:rPr>
              <a:t>20</a:t>
            </a:r>
          </a:p>
        </p:txBody>
      </p:sp>
      <p:sp>
        <p:nvSpPr>
          <p:cNvPr id="30" name="Connettore 1 67">
            <a:extLst>
              <a:ext uri="{FF2B5EF4-FFF2-40B4-BE49-F238E27FC236}">
                <a16:creationId xmlns:a16="http://schemas.microsoft.com/office/drawing/2014/main" id="{F54BFCB0-E7B9-AD27-B28A-94286B2DC14C}"/>
              </a:ext>
            </a:extLst>
          </p:cNvPr>
          <p:cNvSpPr/>
          <p:nvPr/>
        </p:nvSpPr>
        <p:spPr>
          <a:xfrm flipH="1" flipV="1">
            <a:off x="7918320" y="3718800"/>
            <a:ext cx="117000" cy="188280"/>
          </a:xfrm>
          <a:prstGeom prst="line">
            <a:avLst/>
          </a:prstGeom>
          <a:noFill/>
          <a:ln w="12600">
            <a:solidFill>
              <a:srgbClr val="000000"/>
            </a:solidFill>
            <a:prstDash val="solid"/>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sp>
        <p:nvSpPr>
          <p:cNvPr id="31" name="Connettore 1 68">
            <a:extLst>
              <a:ext uri="{FF2B5EF4-FFF2-40B4-BE49-F238E27FC236}">
                <a16:creationId xmlns:a16="http://schemas.microsoft.com/office/drawing/2014/main" id="{0651D54D-6C4D-021D-EE7B-99A65D0F29A7}"/>
              </a:ext>
            </a:extLst>
          </p:cNvPr>
          <p:cNvSpPr/>
          <p:nvPr/>
        </p:nvSpPr>
        <p:spPr>
          <a:xfrm flipV="1">
            <a:off x="8162400" y="3718800"/>
            <a:ext cx="133200" cy="188280"/>
          </a:xfrm>
          <a:prstGeom prst="line">
            <a:avLst/>
          </a:prstGeom>
          <a:noFill/>
          <a:ln w="12600">
            <a:solidFill>
              <a:srgbClr val="000000"/>
            </a:solidFill>
            <a:prstDash val="solid"/>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sp>
        <p:nvSpPr>
          <p:cNvPr id="32" name="Connettore 1 69">
            <a:extLst>
              <a:ext uri="{FF2B5EF4-FFF2-40B4-BE49-F238E27FC236}">
                <a16:creationId xmlns:a16="http://schemas.microsoft.com/office/drawing/2014/main" id="{38ED454B-5229-E8BF-5B7D-DB62D5E774B0}"/>
              </a:ext>
            </a:extLst>
          </p:cNvPr>
          <p:cNvSpPr/>
          <p:nvPr/>
        </p:nvSpPr>
        <p:spPr>
          <a:xfrm flipV="1">
            <a:off x="8355360" y="3907080"/>
            <a:ext cx="190440" cy="135720"/>
          </a:xfrm>
          <a:prstGeom prst="line">
            <a:avLst/>
          </a:prstGeom>
          <a:noFill/>
          <a:ln w="12600">
            <a:solidFill>
              <a:srgbClr val="000000"/>
            </a:solidFill>
            <a:prstDash val="solid"/>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sp>
        <p:nvSpPr>
          <p:cNvPr id="33" name="CasellaDiTesto 70">
            <a:extLst>
              <a:ext uri="{FF2B5EF4-FFF2-40B4-BE49-F238E27FC236}">
                <a16:creationId xmlns:a16="http://schemas.microsoft.com/office/drawing/2014/main" id="{E4A4C725-4EEA-6037-0675-4AD047001932}"/>
              </a:ext>
            </a:extLst>
          </p:cNvPr>
          <p:cNvSpPr/>
          <p:nvPr/>
        </p:nvSpPr>
        <p:spPr>
          <a:xfrm>
            <a:off x="8295960" y="3116881"/>
            <a:ext cx="253800" cy="2473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F81BD"/>
          </a:solidFill>
          <a:ln w="25559">
            <a:solidFill>
              <a:srgbClr val="3A5F8B"/>
            </a:solidFill>
            <a:prstDash val="solid"/>
          </a:ln>
        </p:spPr>
        <p:txBody>
          <a:bodyPr vert="horz" wrap="square" lIns="90000" tIns="45000" rIns="90000" bIns="45000" anchor="t" anchorCtr="0" compatLnSpc="0">
            <a:spAutoFit/>
          </a:bodyPr>
          <a:lstStyle/>
          <a:p>
            <a:pPr>
              <a:defRPr sz="1800"/>
            </a:pPr>
            <a:r>
              <a:rPr lang="it-IT" sz="1000">
                <a:solidFill>
                  <a:srgbClr val="FFFFFF"/>
                </a:solidFill>
                <a:latin typeface="Calibri" pitchFamily="18"/>
                <a:ea typeface="Microsoft YaHei" pitchFamily="2"/>
                <a:cs typeface="Mangal" pitchFamily="2"/>
              </a:rPr>
              <a:t>5</a:t>
            </a:r>
          </a:p>
        </p:txBody>
      </p:sp>
      <p:sp>
        <p:nvSpPr>
          <p:cNvPr id="34" name="CasellaDiTesto 71">
            <a:extLst>
              <a:ext uri="{FF2B5EF4-FFF2-40B4-BE49-F238E27FC236}">
                <a16:creationId xmlns:a16="http://schemas.microsoft.com/office/drawing/2014/main" id="{1A1F1287-454E-B8C2-6918-E8A557375B4E}"/>
              </a:ext>
            </a:extLst>
          </p:cNvPr>
          <p:cNvSpPr/>
          <p:nvPr/>
        </p:nvSpPr>
        <p:spPr>
          <a:xfrm>
            <a:off x="8886721" y="3749761"/>
            <a:ext cx="251279" cy="2473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F81BD"/>
          </a:solidFill>
          <a:ln w="25559">
            <a:solidFill>
              <a:srgbClr val="3A5F8B"/>
            </a:solidFill>
            <a:prstDash val="solid"/>
          </a:ln>
        </p:spPr>
        <p:txBody>
          <a:bodyPr vert="horz" wrap="square" lIns="90000" tIns="45000" rIns="90000" bIns="45000" anchor="t" anchorCtr="0" compatLnSpc="0">
            <a:spAutoFit/>
          </a:bodyPr>
          <a:lstStyle/>
          <a:p>
            <a:pPr>
              <a:defRPr sz="1800"/>
            </a:pPr>
            <a:r>
              <a:rPr lang="it-IT" sz="1000">
                <a:solidFill>
                  <a:srgbClr val="FFFFFF"/>
                </a:solidFill>
                <a:latin typeface="Calibri" pitchFamily="18"/>
                <a:ea typeface="Microsoft YaHei" pitchFamily="2"/>
                <a:cs typeface="Mangal" pitchFamily="2"/>
              </a:rPr>
              <a:t>5</a:t>
            </a:r>
          </a:p>
        </p:txBody>
      </p:sp>
      <p:pic>
        <p:nvPicPr>
          <p:cNvPr id="35" name="Immagine 72">
            <a:extLst>
              <a:ext uri="{FF2B5EF4-FFF2-40B4-BE49-F238E27FC236}">
                <a16:creationId xmlns:a16="http://schemas.microsoft.com/office/drawing/2014/main" id="{309CEE78-5058-94E6-CBA3-8D5C1BE54148}"/>
              </a:ext>
            </a:extLst>
          </p:cNvPr>
          <p:cNvPicPr>
            <a:picLocks noChangeAspect="1"/>
          </p:cNvPicPr>
          <p:nvPr/>
        </p:nvPicPr>
        <p:blipFill>
          <a:blip r:embed="rId5">
            <a:lum/>
            <a:alphaModFix/>
          </a:blip>
          <a:srcRect/>
          <a:stretch>
            <a:fillRect/>
          </a:stretch>
        </p:blipFill>
        <p:spPr>
          <a:xfrm>
            <a:off x="5439000" y="3035880"/>
            <a:ext cx="623520" cy="271800"/>
          </a:xfrm>
          <a:prstGeom prst="rect">
            <a:avLst/>
          </a:prstGeom>
          <a:noFill/>
          <a:ln>
            <a:noFill/>
          </a:ln>
        </p:spPr>
      </p:pic>
      <p:pic>
        <p:nvPicPr>
          <p:cNvPr id="36" name="Immagine 73">
            <a:extLst>
              <a:ext uri="{FF2B5EF4-FFF2-40B4-BE49-F238E27FC236}">
                <a16:creationId xmlns:a16="http://schemas.microsoft.com/office/drawing/2014/main" id="{D3B2D661-FEEF-16C9-6993-0808D07563A3}"/>
              </a:ext>
            </a:extLst>
          </p:cNvPr>
          <p:cNvPicPr>
            <a:picLocks noChangeAspect="1"/>
          </p:cNvPicPr>
          <p:nvPr/>
        </p:nvPicPr>
        <p:blipFill>
          <a:blip r:embed="rId6">
            <a:lum/>
            <a:alphaModFix/>
          </a:blip>
          <a:srcRect/>
          <a:stretch>
            <a:fillRect/>
          </a:stretch>
        </p:blipFill>
        <p:spPr>
          <a:xfrm>
            <a:off x="4434601" y="2838600"/>
            <a:ext cx="742319" cy="555840"/>
          </a:xfrm>
          <a:prstGeom prst="rect">
            <a:avLst/>
          </a:prstGeom>
          <a:noFill/>
          <a:ln>
            <a:noFill/>
          </a:ln>
        </p:spPr>
      </p:pic>
      <p:pic>
        <p:nvPicPr>
          <p:cNvPr id="37" name="Immagine 74">
            <a:extLst>
              <a:ext uri="{FF2B5EF4-FFF2-40B4-BE49-F238E27FC236}">
                <a16:creationId xmlns:a16="http://schemas.microsoft.com/office/drawing/2014/main" id="{EF75F829-D652-30FF-ADCF-92647E5C7A6B}"/>
              </a:ext>
            </a:extLst>
          </p:cNvPr>
          <p:cNvPicPr>
            <a:picLocks noChangeAspect="1"/>
          </p:cNvPicPr>
          <p:nvPr/>
        </p:nvPicPr>
        <p:blipFill>
          <a:blip r:embed="rId7">
            <a:lum/>
            <a:alphaModFix/>
          </a:blip>
          <a:srcRect/>
          <a:stretch>
            <a:fillRect/>
          </a:stretch>
        </p:blipFill>
        <p:spPr>
          <a:xfrm>
            <a:off x="4506600" y="2347920"/>
            <a:ext cx="803520" cy="548280"/>
          </a:xfrm>
          <a:prstGeom prst="rect">
            <a:avLst/>
          </a:prstGeom>
          <a:noFill/>
          <a:ln>
            <a:noFill/>
          </a:ln>
        </p:spPr>
      </p:pic>
      <p:pic>
        <p:nvPicPr>
          <p:cNvPr id="38" name="Immagine 75">
            <a:extLst>
              <a:ext uri="{FF2B5EF4-FFF2-40B4-BE49-F238E27FC236}">
                <a16:creationId xmlns:a16="http://schemas.microsoft.com/office/drawing/2014/main" id="{EB90E885-9396-3E16-241A-99E45BBFF6D6}"/>
              </a:ext>
            </a:extLst>
          </p:cNvPr>
          <p:cNvPicPr>
            <a:picLocks noChangeAspect="1"/>
          </p:cNvPicPr>
          <p:nvPr/>
        </p:nvPicPr>
        <p:blipFill>
          <a:blip r:embed="rId8">
            <a:lum/>
            <a:alphaModFix/>
            <a:extLst>
              <a:ext uri="{28A0092B-C50C-407E-A947-70E740481C1C}">
                <a14:useLocalDpi xmlns:a14="http://schemas.microsoft.com/office/drawing/2010/main"/>
              </a:ext>
            </a:extLst>
          </a:blip>
          <a:srcRect l="10205" t="10488" r="9449" b="10205"/>
          <a:stretch>
            <a:fillRect/>
          </a:stretch>
        </p:blipFill>
        <p:spPr>
          <a:xfrm>
            <a:off x="4925999" y="3320280"/>
            <a:ext cx="315000" cy="311040"/>
          </a:xfrm>
          <a:prstGeom prst="rect">
            <a:avLst/>
          </a:prstGeom>
          <a:noFill/>
          <a:ln>
            <a:noFill/>
          </a:ln>
        </p:spPr>
      </p:pic>
      <p:sp>
        <p:nvSpPr>
          <p:cNvPr id="39" name="CasellaDiTesto 76">
            <a:extLst>
              <a:ext uri="{FF2B5EF4-FFF2-40B4-BE49-F238E27FC236}">
                <a16:creationId xmlns:a16="http://schemas.microsoft.com/office/drawing/2014/main" id="{03E7336C-DF9E-D45E-F17C-85650AD449FF}"/>
              </a:ext>
            </a:extLst>
          </p:cNvPr>
          <p:cNvSpPr/>
          <p:nvPr/>
        </p:nvSpPr>
        <p:spPr>
          <a:xfrm>
            <a:off x="4241640" y="2414161"/>
            <a:ext cx="321840" cy="2473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F81BD"/>
          </a:solidFill>
          <a:ln w="25559">
            <a:solidFill>
              <a:srgbClr val="3A5F8B"/>
            </a:solidFill>
            <a:prstDash val="solid"/>
          </a:ln>
        </p:spPr>
        <p:txBody>
          <a:bodyPr vert="horz" wrap="square" lIns="90000" tIns="45000" rIns="90000" bIns="45000" anchor="t" anchorCtr="0" compatLnSpc="0">
            <a:spAutoFit/>
          </a:bodyPr>
          <a:lstStyle/>
          <a:p>
            <a:pPr algn="ctr">
              <a:defRPr sz="1800"/>
            </a:pPr>
            <a:r>
              <a:rPr lang="it-IT" sz="1000">
                <a:solidFill>
                  <a:srgbClr val="FFFFFF"/>
                </a:solidFill>
                <a:latin typeface="Calibri" pitchFamily="18"/>
                <a:ea typeface="Microsoft YaHei" pitchFamily="2"/>
                <a:cs typeface="Mangal" pitchFamily="2"/>
              </a:rPr>
              <a:t>51</a:t>
            </a:r>
          </a:p>
        </p:txBody>
      </p:sp>
      <p:sp>
        <p:nvSpPr>
          <p:cNvPr id="40" name="Connettore 1 77">
            <a:extLst>
              <a:ext uri="{FF2B5EF4-FFF2-40B4-BE49-F238E27FC236}">
                <a16:creationId xmlns:a16="http://schemas.microsoft.com/office/drawing/2014/main" id="{5C711C55-4A74-BD8C-DEE8-A4C02A59343E}"/>
              </a:ext>
            </a:extLst>
          </p:cNvPr>
          <p:cNvSpPr/>
          <p:nvPr/>
        </p:nvSpPr>
        <p:spPr>
          <a:xfrm flipH="1" flipV="1">
            <a:off x="5241360" y="2838240"/>
            <a:ext cx="176040" cy="197640"/>
          </a:xfrm>
          <a:prstGeom prst="line">
            <a:avLst/>
          </a:prstGeom>
          <a:noFill/>
          <a:ln w="12600">
            <a:solidFill>
              <a:srgbClr val="000000"/>
            </a:solidFill>
            <a:prstDash val="solid"/>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sp>
        <p:nvSpPr>
          <p:cNvPr id="41" name="Connettore 1 78">
            <a:extLst>
              <a:ext uri="{FF2B5EF4-FFF2-40B4-BE49-F238E27FC236}">
                <a16:creationId xmlns:a16="http://schemas.microsoft.com/office/drawing/2014/main" id="{B905BEDC-CD7E-2914-E23C-5434A4360BF3}"/>
              </a:ext>
            </a:extLst>
          </p:cNvPr>
          <p:cNvSpPr/>
          <p:nvPr/>
        </p:nvSpPr>
        <p:spPr>
          <a:xfrm flipV="1">
            <a:off x="5187720" y="3162960"/>
            <a:ext cx="229680" cy="9000"/>
          </a:xfrm>
          <a:prstGeom prst="line">
            <a:avLst/>
          </a:prstGeom>
          <a:noFill/>
          <a:ln w="12600">
            <a:solidFill>
              <a:srgbClr val="000000"/>
            </a:solidFill>
            <a:prstDash val="solid"/>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sp>
        <p:nvSpPr>
          <p:cNvPr id="42" name="Connettore 1 79">
            <a:extLst>
              <a:ext uri="{FF2B5EF4-FFF2-40B4-BE49-F238E27FC236}">
                <a16:creationId xmlns:a16="http://schemas.microsoft.com/office/drawing/2014/main" id="{112580DF-C6A1-5C89-EEEF-5C97CE5E536A}"/>
              </a:ext>
            </a:extLst>
          </p:cNvPr>
          <p:cNvSpPr/>
          <p:nvPr/>
        </p:nvSpPr>
        <p:spPr>
          <a:xfrm flipV="1">
            <a:off x="5241360" y="3295080"/>
            <a:ext cx="190440" cy="135720"/>
          </a:xfrm>
          <a:prstGeom prst="line">
            <a:avLst/>
          </a:prstGeom>
          <a:noFill/>
          <a:ln w="12600">
            <a:solidFill>
              <a:srgbClr val="000000"/>
            </a:solidFill>
            <a:prstDash val="solid"/>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sp>
        <p:nvSpPr>
          <p:cNvPr id="43" name="CasellaDiTesto 80">
            <a:extLst>
              <a:ext uri="{FF2B5EF4-FFF2-40B4-BE49-F238E27FC236}">
                <a16:creationId xmlns:a16="http://schemas.microsoft.com/office/drawing/2014/main" id="{FE07DB25-4222-EAC0-62D3-05FB9C2E567F}"/>
              </a:ext>
            </a:extLst>
          </p:cNvPr>
          <p:cNvSpPr/>
          <p:nvPr/>
        </p:nvSpPr>
        <p:spPr>
          <a:xfrm>
            <a:off x="4172160" y="2971441"/>
            <a:ext cx="333360" cy="2473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F81BD"/>
          </a:solidFill>
          <a:ln w="25559">
            <a:solidFill>
              <a:srgbClr val="3A5F8B"/>
            </a:solidFill>
            <a:prstDash val="solid"/>
          </a:ln>
        </p:spPr>
        <p:txBody>
          <a:bodyPr vert="horz" wrap="square" lIns="90000" tIns="45000" rIns="90000" bIns="45000" anchor="t" anchorCtr="0" compatLnSpc="0">
            <a:spAutoFit/>
          </a:bodyPr>
          <a:lstStyle/>
          <a:p>
            <a:pPr>
              <a:defRPr sz="1800"/>
            </a:pPr>
            <a:r>
              <a:rPr lang="it-IT" sz="1000">
                <a:solidFill>
                  <a:srgbClr val="FFFFFF"/>
                </a:solidFill>
                <a:latin typeface="Calibri" pitchFamily="18"/>
                <a:ea typeface="Microsoft YaHei" pitchFamily="2"/>
                <a:cs typeface="Mangal" pitchFamily="2"/>
              </a:rPr>
              <a:t>19</a:t>
            </a:r>
          </a:p>
        </p:txBody>
      </p:sp>
      <p:sp>
        <p:nvSpPr>
          <p:cNvPr id="44" name="CasellaDiTesto 81">
            <a:extLst>
              <a:ext uri="{FF2B5EF4-FFF2-40B4-BE49-F238E27FC236}">
                <a16:creationId xmlns:a16="http://schemas.microsoft.com/office/drawing/2014/main" id="{7CA87903-D9C3-0996-9497-75C4253B4DA6}"/>
              </a:ext>
            </a:extLst>
          </p:cNvPr>
          <p:cNvSpPr/>
          <p:nvPr/>
        </p:nvSpPr>
        <p:spPr>
          <a:xfrm>
            <a:off x="4505520" y="3349441"/>
            <a:ext cx="358560" cy="2473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F81BD"/>
          </a:solidFill>
          <a:ln w="25559">
            <a:solidFill>
              <a:srgbClr val="3A5F8B"/>
            </a:solidFill>
            <a:prstDash val="solid"/>
          </a:ln>
        </p:spPr>
        <p:txBody>
          <a:bodyPr vert="horz" wrap="square" lIns="90000" tIns="45000" rIns="90000" bIns="45000" anchor="t" anchorCtr="0" compatLnSpc="0">
            <a:spAutoFit/>
          </a:bodyPr>
          <a:lstStyle/>
          <a:p>
            <a:pPr>
              <a:defRPr sz="1800"/>
            </a:pPr>
            <a:r>
              <a:rPr lang="it-IT" sz="1000">
                <a:solidFill>
                  <a:srgbClr val="FFFFFF"/>
                </a:solidFill>
                <a:latin typeface="Calibri" pitchFamily="18"/>
                <a:ea typeface="Microsoft YaHei" pitchFamily="2"/>
                <a:cs typeface="Mangal" pitchFamily="2"/>
              </a:rPr>
              <a:t>20</a:t>
            </a:r>
          </a:p>
        </p:txBody>
      </p:sp>
      <p:pic>
        <p:nvPicPr>
          <p:cNvPr id="45" name="Immagine 82">
            <a:extLst>
              <a:ext uri="{FF2B5EF4-FFF2-40B4-BE49-F238E27FC236}">
                <a16:creationId xmlns:a16="http://schemas.microsoft.com/office/drawing/2014/main" id="{DFA37B1A-2109-D356-2DFE-23F1694390B1}"/>
              </a:ext>
            </a:extLst>
          </p:cNvPr>
          <p:cNvPicPr>
            <a:picLocks noChangeAspect="1"/>
          </p:cNvPicPr>
          <p:nvPr/>
        </p:nvPicPr>
        <p:blipFill>
          <a:blip r:embed="rId5">
            <a:lum/>
            <a:alphaModFix/>
          </a:blip>
          <a:srcRect/>
          <a:stretch>
            <a:fillRect/>
          </a:stretch>
        </p:blipFill>
        <p:spPr>
          <a:xfrm>
            <a:off x="2650800" y="1614960"/>
            <a:ext cx="623520" cy="271800"/>
          </a:xfrm>
          <a:prstGeom prst="rect">
            <a:avLst/>
          </a:prstGeom>
          <a:noFill/>
          <a:ln>
            <a:noFill/>
          </a:ln>
        </p:spPr>
      </p:pic>
      <p:pic>
        <p:nvPicPr>
          <p:cNvPr id="46" name="Immagine 83">
            <a:extLst>
              <a:ext uri="{FF2B5EF4-FFF2-40B4-BE49-F238E27FC236}">
                <a16:creationId xmlns:a16="http://schemas.microsoft.com/office/drawing/2014/main" id="{9924DF92-1D5D-3BC3-F891-C6CC15D1A63B}"/>
              </a:ext>
            </a:extLst>
          </p:cNvPr>
          <p:cNvPicPr>
            <a:picLocks noChangeAspect="1"/>
          </p:cNvPicPr>
          <p:nvPr/>
        </p:nvPicPr>
        <p:blipFill>
          <a:blip r:embed="rId6">
            <a:lum/>
            <a:alphaModFix/>
          </a:blip>
          <a:srcRect/>
          <a:stretch>
            <a:fillRect/>
          </a:stretch>
        </p:blipFill>
        <p:spPr>
          <a:xfrm>
            <a:off x="2898841" y="1000440"/>
            <a:ext cx="742319" cy="555840"/>
          </a:xfrm>
          <a:prstGeom prst="rect">
            <a:avLst/>
          </a:prstGeom>
          <a:noFill/>
          <a:ln>
            <a:noFill/>
          </a:ln>
        </p:spPr>
      </p:pic>
      <p:pic>
        <p:nvPicPr>
          <p:cNvPr id="47" name="Immagine 84">
            <a:extLst>
              <a:ext uri="{FF2B5EF4-FFF2-40B4-BE49-F238E27FC236}">
                <a16:creationId xmlns:a16="http://schemas.microsoft.com/office/drawing/2014/main" id="{9053EF27-E2F3-6C49-007D-62DA6FE22543}"/>
              </a:ext>
            </a:extLst>
          </p:cNvPr>
          <p:cNvPicPr>
            <a:picLocks noChangeAspect="1"/>
          </p:cNvPicPr>
          <p:nvPr/>
        </p:nvPicPr>
        <p:blipFill>
          <a:blip r:embed="rId7">
            <a:lum/>
            <a:alphaModFix/>
          </a:blip>
          <a:srcRect/>
          <a:stretch>
            <a:fillRect/>
          </a:stretch>
        </p:blipFill>
        <p:spPr>
          <a:xfrm>
            <a:off x="2197560" y="910799"/>
            <a:ext cx="803520" cy="548280"/>
          </a:xfrm>
          <a:prstGeom prst="rect">
            <a:avLst/>
          </a:prstGeom>
          <a:noFill/>
          <a:ln>
            <a:noFill/>
          </a:ln>
        </p:spPr>
      </p:pic>
      <p:pic>
        <p:nvPicPr>
          <p:cNvPr id="48" name="Immagine 85">
            <a:extLst>
              <a:ext uri="{FF2B5EF4-FFF2-40B4-BE49-F238E27FC236}">
                <a16:creationId xmlns:a16="http://schemas.microsoft.com/office/drawing/2014/main" id="{80A9F156-EFB8-3BB3-41C3-989F91F8C21E}"/>
              </a:ext>
            </a:extLst>
          </p:cNvPr>
          <p:cNvPicPr>
            <a:picLocks noChangeAspect="1"/>
          </p:cNvPicPr>
          <p:nvPr/>
        </p:nvPicPr>
        <p:blipFill>
          <a:blip r:embed="rId8">
            <a:lum/>
            <a:alphaModFix/>
            <a:extLst>
              <a:ext uri="{28A0092B-C50C-407E-A947-70E740481C1C}">
                <a14:useLocalDpi xmlns:a14="http://schemas.microsoft.com/office/drawing/2010/main"/>
              </a:ext>
            </a:extLst>
          </a:blip>
          <a:srcRect l="10205" t="10488" r="9449" b="10205"/>
          <a:stretch>
            <a:fillRect/>
          </a:stretch>
        </p:blipFill>
        <p:spPr>
          <a:xfrm>
            <a:off x="3464760" y="1439280"/>
            <a:ext cx="315000" cy="311040"/>
          </a:xfrm>
          <a:prstGeom prst="rect">
            <a:avLst/>
          </a:prstGeom>
          <a:noFill/>
          <a:ln>
            <a:noFill/>
          </a:ln>
        </p:spPr>
      </p:pic>
      <p:sp>
        <p:nvSpPr>
          <p:cNvPr id="49" name="CasellaDiTesto 86">
            <a:extLst>
              <a:ext uri="{FF2B5EF4-FFF2-40B4-BE49-F238E27FC236}">
                <a16:creationId xmlns:a16="http://schemas.microsoft.com/office/drawing/2014/main" id="{54188750-811E-E1EE-6D44-30B0AA27E2E8}"/>
              </a:ext>
            </a:extLst>
          </p:cNvPr>
          <p:cNvSpPr/>
          <p:nvPr/>
        </p:nvSpPr>
        <p:spPr>
          <a:xfrm>
            <a:off x="2395200" y="672121"/>
            <a:ext cx="321840" cy="2473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F81BD"/>
          </a:solidFill>
          <a:ln w="25559">
            <a:solidFill>
              <a:srgbClr val="3A5F8B"/>
            </a:solidFill>
            <a:prstDash val="solid"/>
          </a:ln>
        </p:spPr>
        <p:txBody>
          <a:bodyPr vert="horz" wrap="square" lIns="90000" tIns="45000" rIns="90000" bIns="45000" anchor="t" anchorCtr="0" compatLnSpc="0">
            <a:spAutoFit/>
          </a:bodyPr>
          <a:lstStyle/>
          <a:p>
            <a:pPr algn="ctr">
              <a:defRPr sz="1800"/>
            </a:pPr>
            <a:r>
              <a:rPr lang="it-IT" sz="1000">
                <a:solidFill>
                  <a:srgbClr val="FFFFFF"/>
                </a:solidFill>
                <a:latin typeface="Calibri" pitchFamily="18"/>
                <a:ea typeface="Microsoft YaHei" pitchFamily="2"/>
                <a:cs typeface="Mangal" pitchFamily="2"/>
              </a:rPr>
              <a:t>40</a:t>
            </a:r>
          </a:p>
        </p:txBody>
      </p:sp>
      <p:sp>
        <p:nvSpPr>
          <p:cNvPr id="50" name="Connettore 1 87">
            <a:extLst>
              <a:ext uri="{FF2B5EF4-FFF2-40B4-BE49-F238E27FC236}">
                <a16:creationId xmlns:a16="http://schemas.microsoft.com/office/drawing/2014/main" id="{B1E4AF0F-EE48-627E-AC1C-5B426166D39F}"/>
              </a:ext>
            </a:extLst>
          </p:cNvPr>
          <p:cNvSpPr/>
          <p:nvPr/>
        </p:nvSpPr>
        <p:spPr>
          <a:xfrm flipH="1" flipV="1">
            <a:off x="2778240" y="1426320"/>
            <a:ext cx="175680" cy="188280"/>
          </a:xfrm>
          <a:prstGeom prst="line">
            <a:avLst/>
          </a:prstGeom>
          <a:noFill/>
          <a:ln w="12600">
            <a:solidFill>
              <a:srgbClr val="000000"/>
            </a:solidFill>
            <a:prstDash val="solid"/>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sp>
        <p:nvSpPr>
          <p:cNvPr id="51" name="Connettore 1 88">
            <a:extLst>
              <a:ext uri="{FF2B5EF4-FFF2-40B4-BE49-F238E27FC236}">
                <a16:creationId xmlns:a16="http://schemas.microsoft.com/office/drawing/2014/main" id="{F4C1B61B-6364-EC06-8D37-1EF9E88DAAE4}"/>
              </a:ext>
            </a:extLst>
          </p:cNvPr>
          <p:cNvSpPr/>
          <p:nvPr/>
        </p:nvSpPr>
        <p:spPr>
          <a:xfrm flipV="1">
            <a:off x="3081000" y="1426320"/>
            <a:ext cx="133560" cy="188280"/>
          </a:xfrm>
          <a:prstGeom prst="line">
            <a:avLst/>
          </a:prstGeom>
          <a:noFill/>
          <a:ln w="12600">
            <a:solidFill>
              <a:srgbClr val="000000"/>
            </a:solidFill>
            <a:prstDash val="solid"/>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sp>
        <p:nvSpPr>
          <p:cNvPr id="52" name="Connettore 1 89">
            <a:extLst>
              <a:ext uri="{FF2B5EF4-FFF2-40B4-BE49-F238E27FC236}">
                <a16:creationId xmlns:a16="http://schemas.microsoft.com/office/drawing/2014/main" id="{A1661700-C8FE-6C40-879E-CE08195040E3}"/>
              </a:ext>
            </a:extLst>
          </p:cNvPr>
          <p:cNvSpPr/>
          <p:nvPr/>
        </p:nvSpPr>
        <p:spPr>
          <a:xfrm flipV="1">
            <a:off x="3274320" y="1614600"/>
            <a:ext cx="190440" cy="135720"/>
          </a:xfrm>
          <a:prstGeom prst="line">
            <a:avLst/>
          </a:prstGeom>
          <a:noFill/>
          <a:ln w="12600">
            <a:solidFill>
              <a:srgbClr val="000000"/>
            </a:solidFill>
            <a:prstDash val="solid"/>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sp>
        <p:nvSpPr>
          <p:cNvPr id="53" name="CasellaDiTesto 90">
            <a:extLst>
              <a:ext uri="{FF2B5EF4-FFF2-40B4-BE49-F238E27FC236}">
                <a16:creationId xmlns:a16="http://schemas.microsoft.com/office/drawing/2014/main" id="{73DA6095-6C9D-B985-7742-C26B6D5CB842}"/>
              </a:ext>
            </a:extLst>
          </p:cNvPr>
          <p:cNvSpPr/>
          <p:nvPr/>
        </p:nvSpPr>
        <p:spPr>
          <a:xfrm>
            <a:off x="3214560" y="824401"/>
            <a:ext cx="253800" cy="2473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F81BD"/>
          </a:solidFill>
          <a:ln w="25559">
            <a:solidFill>
              <a:srgbClr val="3A5F8B"/>
            </a:solidFill>
            <a:prstDash val="solid"/>
          </a:ln>
        </p:spPr>
        <p:txBody>
          <a:bodyPr vert="horz" wrap="square" lIns="90000" tIns="45000" rIns="90000" bIns="45000" anchor="t" anchorCtr="0" compatLnSpc="0">
            <a:spAutoFit/>
          </a:bodyPr>
          <a:lstStyle/>
          <a:p>
            <a:pPr>
              <a:defRPr sz="1800"/>
            </a:pPr>
            <a:r>
              <a:rPr lang="it-IT" sz="1000">
                <a:solidFill>
                  <a:srgbClr val="FFFFFF"/>
                </a:solidFill>
                <a:latin typeface="Calibri" pitchFamily="18"/>
                <a:ea typeface="Microsoft YaHei" pitchFamily="2"/>
                <a:cs typeface="Mangal" pitchFamily="2"/>
              </a:rPr>
              <a:t>5</a:t>
            </a:r>
          </a:p>
        </p:txBody>
      </p:sp>
      <p:sp>
        <p:nvSpPr>
          <p:cNvPr id="54" name="CasellaDiTesto 91">
            <a:extLst>
              <a:ext uri="{FF2B5EF4-FFF2-40B4-BE49-F238E27FC236}">
                <a16:creationId xmlns:a16="http://schemas.microsoft.com/office/drawing/2014/main" id="{84C2EC02-B206-B7FC-30AF-A1E5938336B1}"/>
              </a:ext>
            </a:extLst>
          </p:cNvPr>
          <p:cNvSpPr/>
          <p:nvPr/>
        </p:nvSpPr>
        <p:spPr>
          <a:xfrm>
            <a:off x="3814321" y="1457281"/>
            <a:ext cx="251279" cy="2473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F81BD"/>
          </a:solidFill>
          <a:ln w="25559">
            <a:solidFill>
              <a:srgbClr val="3A5F8B"/>
            </a:solidFill>
            <a:prstDash val="solid"/>
          </a:ln>
        </p:spPr>
        <p:txBody>
          <a:bodyPr vert="horz" wrap="square" lIns="90000" tIns="45000" rIns="90000" bIns="45000" anchor="t" anchorCtr="0" compatLnSpc="0">
            <a:spAutoFit/>
          </a:bodyPr>
          <a:lstStyle/>
          <a:p>
            <a:pPr>
              <a:defRPr sz="1800"/>
            </a:pPr>
            <a:r>
              <a:rPr lang="it-IT" sz="1000">
                <a:solidFill>
                  <a:srgbClr val="FFFFFF"/>
                </a:solidFill>
                <a:latin typeface="Calibri" pitchFamily="18"/>
                <a:ea typeface="Microsoft YaHei" pitchFamily="2"/>
                <a:cs typeface="Mangal" pitchFamily="2"/>
              </a:rPr>
              <a:t>7</a:t>
            </a:r>
          </a:p>
        </p:txBody>
      </p:sp>
      <p:pic>
        <p:nvPicPr>
          <p:cNvPr id="55" name="Immagine 92">
            <a:extLst>
              <a:ext uri="{FF2B5EF4-FFF2-40B4-BE49-F238E27FC236}">
                <a16:creationId xmlns:a16="http://schemas.microsoft.com/office/drawing/2014/main" id="{62D759A5-97A8-70B9-15C6-7B82A02CEE1F}"/>
              </a:ext>
            </a:extLst>
          </p:cNvPr>
          <p:cNvPicPr>
            <a:picLocks noChangeAspect="1"/>
          </p:cNvPicPr>
          <p:nvPr/>
        </p:nvPicPr>
        <p:blipFill>
          <a:blip r:embed="rId9">
            <a:lum/>
            <a:alphaModFix/>
          </a:blip>
          <a:srcRect/>
          <a:stretch>
            <a:fillRect/>
          </a:stretch>
        </p:blipFill>
        <p:spPr>
          <a:xfrm>
            <a:off x="1515720" y="1324080"/>
            <a:ext cx="1076760" cy="562680"/>
          </a:xfrm>
          <a:prstGeom prst="rect">
            <a:avLst/>
          </a:prstGeom>
          <a:noFill/>
          <a:ln>
            <a:noFill/>
          </a:ln>
        </p:spPr>
      </p:pic>
      <p:sp>
        <p:nvSpPr>
          <p:cNvPr id="56" name="Connettore 1 93">
            <a:extLst>
              <a:ext uri="{FF2B5EF4-FFF2-40B4-BE49-F238E27FC236}">
                <a16:creationId xmlns:a16="http://schemas.microsoft.com/office/drawing/2014/main" id="{3EB62ABF-5F6C-51B5-26EF-54FAF7562736}"/>
              </a:ext>
            </a:extLst>
          </p:cNvPr>
          <p:cNvSpPr/>
          <p:nvPr/>
        </p:nvSpPr>
        <p:spPr>
          <a:xfrm flipH="1" flipV="1">
            <a:off x="2394840" y="1703520"/>
            <a:ext cx="255600" cy="31320"/>
          </a:xfrm>
          <a:prstGeom prst="line">
            <a:avLst/>
          </a:prstGeom>
          <a:noFill/>
          <a:ln w="12600">
            <a:solidFill>
              <a:srgbClr val="000000"/>
            </a:solidFill>
            <a:prstDash val="solid"/>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sp>
        <p:nvSpPr>
          <p:cNvPr id="57" name="CasellaDiTesto 95">
            <a:extLst>
              <a:ext uri="{FF2B5EF4-FFF2-40B4-BE49-F238E27FC236}">
                <a16:creationId xmlns:a16="http://schemas.microsoft.com/office/drawing/2014/main" id="{07396E7E-FB0B-C924-9867-331C77D5D033}"/>
              </a:ext>
            </a:extLst>
          </p:cNvPr>
          <p:cNvSpPr/>
          <p:nvPr/>
        </p:nvSpPr>
        <p:spPr>
          <a:xfrm>
            <a:off x="1747201" y="1154881"/>
            <a:ext cx="251279" cy="2473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4F81BD"/>
          </a:solidFill>
          <a:ln w="25559">
            <a:solidFill>
              <a:srgbClr val="3A5F8B"/>
            </a:solidFill>
            <a:prstDash val="solid"/>
          </a:ln>
        </p:spPr>
        <p:txBody>
          <a:bodyPr vert="horz" wrap="square" lIns="90000" tIns="45000" rIns="90000" bIns="45000" anchor="t" anchorCtr="0" compatLnSpc="0">
            <a:spAutoFit/>
          </a:bodyPr>
          <a:lstStyle/>
          <a:p>
            <a:pPr>
              <a:defRPr sz="1800"/>
            </a:pPr>
            <a:r>
              <a:rPr lang="it-IT" sz="1000">
                <a:solidFill>
                  <a:srgbClr val="FFFFFF"/>
                </a:solidFill>
                <a:latin typeface="Calibri" pitchFamily="18"/>
                <a:ea typeface="Microsoft YaHei" pitchFamily="2"/>
                <a:cs typeface="Mangal" pitchFamily="2"/>
              </a:rPr>
              <a:t>1</a:t>
            </a:r>
          </a:p>
        </p:txBody>
      </p:sp>
      <p:pic>
        <p:nvPicPr>
          <p:cNvPr id="58" name="Immagine 99">
            <a:extLst>
              <a:ext uri="{FF2B5EF4-FFF2-40B4-BE49-F238E27FC236}">
                <a16:creationId xmlns:a16="http://schemas.microsoft.com/office/drawing/2014/main" id="{BCFF5254-F8E3-0699-9636-FD5AB22B6A24}"/>
              </a:ext>
            </a:extLst>
          </p:cNvPr>
          <p:cNvPicPr>
            <a:picLocks noChangeAspect="1"/>
          </p:cNvPicPr>
          <p:nvPr/>
        </p:nvPicPr>
        <p:blipFill>
          <a:blip r:embed="rId10">
            <a:lum/>
            <a:alphaModFix/>
          </a:blip>
          <a:srcRect/>
          <a:stretch>
            <a:fillRect/>
          </a:stretch>
        </p:blipFill>
        <p:spPr>
          <a:xfrm>
            <a:off x="5871360" y="1596960"/>
            <a:ext cx="555480" cy="420480"/>
          </a:xfrm>
          <a:prstGeom prst="rect">
            <a:avLst/>
          </a:prstGeom>
          <a:noFill/>
          <a:ln w="3239">
            <a:solidFill>
              <a:srgbClr val="000000"/>
            </a:solidFill>
            <a:prstDash val="solid"/>
            <a:miter/>
          </a:ln>
        </p:spPr>
      </p:pic>
      <p:sp>
        <p:nvSpPr>
          <p:cNvPr id="59" name="CasellaDiTesto 104">
            <a:extLst>
              <a:ext uri="{FF2B5EF4-FFF2-40B4-BE49-F238E27FC236}">
                <a16:creationId xmlns:a16="http://schemas.microsoft.com/office/drawing/2014/main" id="{B4A98B4A-4F9A-4AB8-04CE-F50279C9EFF4}"/>
              </a:ext>
            </a:extLst>
          </p:cNvPr>
          <p:cNvSpPr/>
          <p:nvPr/>
        </p:nvSpPr>
        <p:spPr>
          <a:xfrm>
            <a:off x="5871360" y="2030761"/>
            <a:ext cx="564480" cy="3099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5000" rIns="90000" bIns="45000" anchor="t" anchorCtr="0" compatLnSpc="0">
            <a:spAutoFit/>
          </a:bodyPr>
          <a:lstStyle/>
          <a:p>
            <a:pPr algn="ctr">
              <a:defRPr sz="1800"/>
            </a:pPr>
            <a:r>
              <a:rPr lang="it-IT" sz="700" b="1">
                <a:solidFill>
                  <a:srgbClr val="000000"/>
                </a:solidFill>
                <a:latin typeface="Calibri" pitchFamily="18"/>
                <a:ea typeface="Microsoft YaHei" pitchFamily="2"/>
                <a:cs typeface="Mangal" pitchFamily="2"/>
              </a:rPr>
              <a:t>Policlinico</a:t>
            </a:r>
          </a:p>
          <a:p>
            <a:pPr algn="ctr">
              <a:defRPr sz="1800"/>
            </a:pPr>
            <a:r>
              <a:rPr lang="it-IT" sz="700" b="1">
                <a:solidFill>
                  <a:srgbClr val="000000"/>
                </a:solidFill>
                <a:latin typeface="Calibri" pitchFamily="18"/>
                <a:ea typeface="Microsoft YaHei" pitchFamily="2"/>
                <a:cs typeface="Mangal" pitchFamily="2"/>
              </a:rPr>
              <a:t>Bari</a:t>
            </a:r>
          </a:p>
        </p:txBody>
      </p:sp>
      <p:sp>
        <p:nvSpPr>
          <p:cNvPr id="60" name="Connettore 1 105">
            <a:extLst>
              <a:ext uri="{FF2B5EF4-FFF2-40B4-BE49-F238E27FC236}">
                <a16:creationId xmlns:a16="http://schemas.microsoft.com/office/drawing/2014/main" id="{28671648-611B-EEAF-9445-C68C9C3127EA}"/>
              </a:ext>
            </a:extLst>
          </p:cNvPr>
          <p:cNvSpPr/>
          <p:nvPr/>
        </p:nvSpPr>
        <p:spPr>
          <a:xfrm flipV="1">
            <a:off x="5829960" y="2414160"/>
            <a:ext cx="190440" cy="424080"/>
          </a:xfrm>
          <a:prstGeom prst="line">
            <a:avLst/>
          </a:prstGeom>
          <a:noFill/>
          <a:ln w="38160">
            <a:solidFill>
              <a:srgbClr val="FF0000"/>
            </a:solidFill>
            <a:custDash>
              <a:ds d="300000" sp="100000"/>
            </a:custDash>
            <a:headEnd type="arrow"/>
            <a:tailEnd type="arrow"/>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sp>
        <p:nvSpPr>
          <p:cNvPr id="61" name="Connettore 1 108">
            <a:extLst>
              <a:ext uri="{FF2B5EF4-FFF2-40B4-BE49-F238E27FC236}">
                <a16:creationId xmlns:a16="http://schemas.microsoft.com/office/drawing/2014/main" id="{2EC1C283-C938-E00F-A412-1C4F8A8AFCA2}"/>
              </a:ext>
            </a:extLst>
          </p:cNvPr>
          <p:cNvSpPr/>
          <p:nvPr/>
        </p:nvSpPr>
        <p:spPr>
          <a:xfrm>
            <a:off x="3142920" y="1962000"/>
            <a:ext cx="2687040" cy="285840"/>
          </a:xfrm>
          <a:prstGeom prst="line">
            <a:avLst/>
          </a:prstGeom>
          <a:noFill/>
          <a:ln w="38160">
            <a:solidFill>
              <a:srgbClr val="FF0000"/>
            </a:solidFill>
            <a:custDash>
              <a:ds d="300000" sp="100000"/>
            </a:custDash>
            <a:headEnd type="arrow"/>
            <a:tailEnd type="arrow"/>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sp>
        <p:nvSpPr>
          <p:cNvPr id="62" name="Connettore 1 110">
            <a:extLst>
              <a:ext uri="{FF2B5EF4-FFF2-40B4-BE49-F238E27FC236}">
                <a16:creationId xmlns:a16="http://schemas.microsoft.com/office/drawing/2014/main" id="{5F9D9147-B4FD-C3C5-DA71-FACACEEB6DE8}"/>
              </a:ext>
            </a:extLst>
          </p:cNvPr>
          <p:cNvSpPr/>
          <p:nvPr/>
        </p:nvSpPr>
        <p:spPr>
          <a:xfrm flipH="1" flipV="1">
            <a:off x="6152880" y="2414160"/>
            <a:ext cx="425520" cy="2004480"/>
          </a:xfrm>
          <a:prstGeom prst="line">
            <a:avLst/>
          </a:prstGeom>
          <a:noFill/>
          <a:ln w="38160">
            <a:solidFill>
              <a:srgbClr val="FF0000"/>
            </a:solidFill>
            <a:custDash>
              <a:ds d="300000" sp="100000"/>
            </a:custDash>
            <a:headEnd type="arrow"/>
            <a:tailEnd type="arrow"/>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sp>
        <p:nvSpPr>
          <p:cNvPr id="63" name="Connettore 1 123">
            <a:extLst>
              <a:ext uri="{FF2B5EF4-FFF2-40B4-BE49-F238E27FC236}">
                <a16:creationId xmlns:a16="http://schemas.microsoft.com/office/drawing/2014/main" id="{CDF0AFDF-8BA3-587D-F1BA-2CEB8288B1D4}"/>
              </a:ext>
            </a:extLst>
          </p:cNvPr>
          <p:cNvSpPr/>
          <p:nvPr/>
        </p:nvSpPr>
        <p:spPr>
          <a:xfrm flipH="1" flipV="1">
            <a:off x="6238560" y="2414160"/>
            <a:ext cx="1843920" cy="2527920"/>
          </a:xfrm>
          <a:prstGeom prst="line">
            <a:avLst/>
          </a:prstGeom>
          <a:noFill/>
          <a:ln w="38160">
            <a:solidFill>
              <a:srgbClr val="FF0000"/>
            </a:solidFill>
            <a:custDash>
              <a:ds d="300000" sp="100000"/>
            </a:custDash>
            <a:headEnd type="arrow"/>
            <a:tailEnd type="arrow"/>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sp>
        <p:nvSpPr>
          <p:cNvPr id="64" name="Connettore 1 128">
            <a:extLst>
              <a:ext uri="{FF2B5EF4-FFF2-40B4-BE49-F238E27FC236}">
                <a16:creationId xmlns:a16="http://schemas.microsoft.com/office/drawing/2014/main" id="{7590D380-EB52-AEFE-DF8B-9FE4C2CCDC9E}"/>
              </a:ext>
            </a:extLst>
          </p:cNvPr>
          <p:cNvSpPr/>
          <p:nvPr/>
        </p:nvSpPr>
        <p:spPr>
          <a:xfrm flipH="1" flipV="1">
            <a:off x="6375360" y="2414160"/>
            <a:ext cx="1356480" cy="1628640"/>
          </a:xfrm>
          <a:prstGeom prst="line">
            <a:avLst/>
          </a:prstGeom>
          <a:noFill/>
          <a:ln w="38160">
            <a:solidFill>
              <a:srgbClr val="FF0000"/>
            </a:solidFill>
            <a:custDash>
              <a:ds d="300000" sp="100000"/>
            </a:custDash>
            <a:headEnd type="arrow"/>
            <a:tailEnd type="arrow"/>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pic>
        <p:nvPicPr>
          <p:cNvPr id="65" name="Immagine 137">
            <a:extLst>
              <a:ext uri="{FF2B5EF4-FFF2-40B4-BE49-F238E27FC236}">
                <a16:creationId xmlns:a16="http://schemas.microsoft.com/office/drawing/2014/main" id="{2BF9EAF7-41B0-615C-78F1-72FA152FF124}"/>
              </a:ext>
            </a:extLst>
          </p:cNvPr>
          <p:cNvPicPr>
            <a:picLocks noChangeAspect="1"/>
          </p:cNvPicPr>
          <p:nvPr/>
        </p:nvPicPr>
        <p:blipFill>
          <a:blip r:embed="rId11">
            <a:lum/>
            <a:alphaModFix/>
          </a:blip>
          <a:srcRect/>
          <a:stretch>
            <a:fillRect/>
          </a:stretch>
        </p:blipFill>
        <p:spPr>
          <a:xfrm>
            <a:off x="4820880" y="543240"/>
            <a:ext cx="640800" cy="555840"/>
          </a:xfrm>
          <a:prstGeom prst="rect">
            <a:avLst/>
          </a:prstGeom>
          <a:noFill/>
          <a:ln>
            <a:noFill/>
          </a:ln>
        </p:spPr>
      </p:pic>
      <p:pic>
        <p:nvPicPr>
          <p:cNvPr id="66" name="Immagine 136">
            <a:extLst>
              <a:ext uri="{FF2B5EF4-FFF2-40B4-BE49-F238E27FC236}">
                <a16:creationId xmlns:a16="http://schemas.microsoft.com/office/drawing/2014/main" id="{BE33A2B5-8BD0-B850-D0DB-9EFDCFD60565}"/>
              </a:ext>
            </a:extLst>
          </p:cNvPr>
          <p:cNvPicPr>
            <a:picLocks noChangeAspect="1"/>
          </p:cNvPicPr>
          <p:nvPr/>
        </p:nvPicPr>
        <p:blipFill>
          <a:blip r:embed="rId12">
            <a:lum/>
            <a:alphaModFix/>
          </a:blip>
          <a:srcRect/>
          <a:stretch>
            <a:fillRect/>
          </a:stretch>
        </p:blipFill>
        <p:spPr>
          <a:xfrm rot="1048800">
            <a:off x="4886710" y="706069"/>
            <a:ext cx="227520" cy="181080"/>
          </a:xfrm>
          <a:prstGeom prst="rect">
            <a:avLst/>
          </a:prstGeom>
          <a:noFill/>
          <a:ln>
            <a:noFill/>
          </a:ln>
        </p:spPr>
      </p:pic>
      <p:pic>
        <p:nvPicPr>
          <p:cNvPr id="67" name="Immagine 138">
            <a:extLst>
              <a:ext uri="{FF2B5EF4-FFF2-40B4-BE49-F238E27FC236}">
                <a16:creationId xmlns:a16="http://schemas.microsoft.com/office/drawing/2014/main" id="{37ECB7D3-DC7C-8E81-846A-C4AEBDE9B373}"/>
              </a:ext>
            </a:extLst>
          </p:cNvPr>
          <p:cNvPicPr>
            <a:picLocks noChangeAspect="1"/>
          </p:cNvPicPr>
          <p:nvPr/>
        </p:nvPicPr>
        <p:blipFill>
          <a:blip r:embed="rId11">
            <a:lum/>
            <a:alphaModFix/>
          </a:blip>
          <a:srcRect/>
          <a:stretch>
            <a:fillRect/>
          </a:stretch>
        </p:blipFill>
        <p:spPr>
          <a:xfrm>
            <a:off x="5800080" y="329400"/>
            <a:ext cx="640800" cy="555840"/>
          </a:xfrm>
          <a:prstGeom prst="rect">
            <a:avLst/>
          </a:prstGeom>
          <a:noFill/>
          <a:ln>
            <a:noFill/>
          </a:ln>
        </p:spPr>
      </p:pic>
      <p:pic>
        <p:nvPicPr>
          <p:cNvPr id="68" name="Immagine 134">
            <a:extLst>
              <a:ext uri="{FF2B5EF4-FFF2-40B4-BE49-F238E27FC236}">
                <a16:creationId xmlns:a16="http://schemas.microsoft.com/office/drawing/2014/main" id="{B281C371-F128-B607-4828-06818767C0D8}"/>
              </a:ext>
            </a:extLst>
          </p:cNvPr>
          <p:cNvPicPr>
            <a:picLocks noChangeAspect="1"/>
          </p:cNvPicPr>
          <p:nvPr/>
        </p:nvPicPr>
        <p:blipFill>
          <a:blip r:embed="rId13">
            <a:lum/>
            <a:alphaModFix/>
          </a:blip>
          <a:srcRect/>
          <a:stretch>
            <a:fillRect/>
          </a:stretch>
        </p:blipFill>
        <p:spPr>
          <a:xfrm rot="863400">
            <a:off x="5925819" y="478120"/>
            <a:ext cx="153000" cy="153720"/>
          </a:xfrm>
          <a:prstGeom prst="rect">
            <a:avLst/>
          </a:prstGeom>
          <a:noFill/>
          <a:ln>
            <a:noFill/>
          </a:ln>
        </p:spPr>
      </p:pic>
      <p:pic>
        <p:nvPicPr>
          <p:cNvPr id="69" name="Immagine 139">
            <a:extLst>
              <a:ext uri="{FF2B5EF4-FFF2-40B4-BE49-F238E27FC236}">
                <a16:creationId xmlns:a16="http://schemas.microsoft.com/office/drawing/2014/main" id="{A7AF9326-35A0-94BC-5A32-04128367C75D}"/>
              </a:ext>
            </a:extLst>
          </p:cNvPr>
          <p:cNvPicPr>
            <a:picLocks noChangeAspect="1"/>
          </p:cNvPicPr>
          <p:nvPr/>
        </p:nvPicPr>
        <p:blipFill>
          <a:blip r:embed="rId11">
            <a:lum/>
            <a:alphaModFix/>
          </a:blip>
          <a:srcRect/>
          <a:stretch>
            <a:fillRect/>
          </a:stretch>
        </p:blipFill>
        <p:spPr>
          <a:xfrm>
            <a:off x="6809160" y="541800"/>
            <a:ext cx="640800" cy="555840"/>
          </a:xfrm>
          <a:prstGeom prst="rect">
            <a:avLst/>
          </a:prstGeom>
          <a:noFill/>
          <a:ln>
            <a:noFill/>
          </a:ln>
        </p:spPr>
      </p:pic>
      <p:pic>
        <p:nvPicPr>
          <p:cNvPr id="70" name="Immagine 135">
            <a:extLst>
              <a:ext uri="{FF2B5EF4-FFF2-40B4-BE49-F238E27FC236}">
                <a16:creationId xmlns:a16="http://schemas.microsoft.com/office/drawing/2014/main" id="{1BDD7C57-1B0A-62DF-25DC-C4388A21F2A8}"/>
              </a:ext>
            </a:extLst>
          </p:cNvPr>
          <p:cNvPicPr>
            <a:picLocks noChangeAspect="1"/>
          </p:cNvPicPr>
          <p:nvPr/>
        </p:nvPicPr>
        <p:blipFill>
          <a:blip r:embed="rId14">
            <a:lum/>
            <a:alphaModFix/>
          </a:blip>
          <a:srcRect/>
          <a:stretch>
            <a:fillRect/>
          </a:stretch>
        </p:blipFill>
        <p:spPr>
          <a:xfrm>
            <a:off x="6994200" y="640440"/>
            <a:ext cx="123480" cy="164880"/>
          </a:xfrm>
          <a:prstGeom prst="rect">
            <a:avLst/>
          </a:prstGeom>
          <a:noFill/>
          <a:ln>
            <a:noFill/>
          </a:ln>
        </p:spPr>
      </p:pic>
      <p:sp>
        <p:nvSpPr>
          <p:cNvPr id="71" name="CasellaDiTesto 140">
            <a:extLst>
              <a:ext uri="{FF2B5EF4-FFF2-40B4-BE49-F238E27FC236}">
                <a16:creationId xmlns:a16="http://schemas.microsoft.com/office/drawing/2014/main" id="{1DE06F6F-111C-0AE4-3A1C-D48BFE2FC9CF}"/>
              </a:ext>
            </a:extLst>
          </p:cNvPr>
          <p:cNvSpPr/>
          <p:nvPr/>
        </p:nvSpPr>
        <p:spPr>
          <a:xfrm>
            <a:off x="4824479" y="1098361"/>
            <a:ext cx="637200" cy="278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5000" rIns="90000" bIns="45000" anchor="t" anchorCtr="0" compatLnSpc="0">
            <a:spAutoFit/>
          </a:bodyPr>
          <a:lstStyle/>
          <a:p>
            <a:pPr algn="ctr">
              <a:defRPr sz="1800"/>
            </a:pPr>
            <a:r>
              <a:rPr lang="it-IT" sz="600" b="1">
                <a:solidFill>
                  <a:srgbClr val="000000"/>
                </a:solidFill>
                <a:latin typeface="Calibri" pitchFamily="18"/>
                <a:ea typeface="Microsoft YaHei" pitchFamily="2"/>
                <a:cs typeface="Mangal" pitchFamily="2"/>
              </a:rPr>
              <a:t>Tele  Patologia</a:t>
            </a:r>
          </a:p>
        </p:txBody>
      </p:sp>
      <p:sp>
        <p:nvSpPr>
          <p:cNvPr id="72" name="CasellaDiTesto 142">
            <a:extLst>
              <a:ext uri="{FF2B5EF4-FFF2-40B4-BE49-F238E27FC236}">
                <a16:creationId xmlns:a16="http://schemas.microsoft.com/office/drawing/2014/main" id="{E17196F0-88EA-89F6-BB70-3668858842C4}"/>
              </a:ext>
            </a:extLst>
          </p:cNvPr>
          <p:cNvSpPr/>
          <p:nvPr/>
        </p:nvSpPr>
        <p:spPr>
          <a:xfrm>
            <a:off x="5801880" y="885961"/>
            <a:ext cx="637200" cy="278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5000" rIns="90000" bIns="45000" anchor="t" anchorCtr="0" compatLnSpc="0">
            <a:spAutoFit/>
          </a:bodyPr>
          <a:lstStyle/>
          <a:p>
            <a:pPr algn="ctr">
              <a:defRPr sz="1800"/>
            </a:pPr>
            <a:r>
              <a:rPr lang="it-IT" sz="600" b="1">
                <a:solidFill>
                  <a:srgbClr val="000000"/>
                </a:solidFill>
                <a:latin typeface="Calibri" pitchFamily="18"/>
                <a:ea typeface="Microsoft YaHei" pitchFamily="2"/>
                <a:cs typeface="Mangal" pitchFamily="2"/>
              </a:rPr>
              <a:t>Tele Cardiologia</a:t>
            </a:r>
          </a:p>
        </p:txBody>
      </p:sp>
      <p:sp>
        <p:nvSpPr>
          <p:cNvPr id="73" name="CasellaDiTesto 143">
            <a:extLst>
              <a:ext uri="{FF2B5EF4-FFF2-40B4-BE49-F238E27FC236}">
                <a16:creationId xmlns:a16="http://schemas.microsoft.com/office/drawing/2014/main" id="{5D593B08-A022-80AC-69AE-D0523BDEC8E6}"/>
              </a:ext>
            </a:extLst>
          </p:cNvPr>
          <p:cNvSpPr/>
          <p:nvPr/>
        </p:nvSpPr>
        <p:spPr>
          <a:xfrm>
            <a:off x="6812400" y="1098361"/>
            <a:ext cx="637200" cy="2786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90000" tIns="45000" rIns="90000" bIns="45000" anchor="t" anchorCtr="0" compatLnSpc="0">
            <a:spAutoFit/>
          </a:bodyPr>
          <a:lstStyle/>
          <a:p>
            <a:pPr algn="ctr">
              <a:defRPr sz="1800"/>
            </a:pPr>
            <a:r>
              <a:rPr lang="it-IT" sz="600" b="1">
                <a:solidFill>
                  <a:srgbClr val="000000"/>
                </a:solidFill>
                <a:latin typeface="Calibri" pitchFamily="18"/>
                <a:ea typeface="Microsoft YaHei" pitchFamily="2"/>
                <a:cs typeface="Mangal" pitchFamily="2"/>
              </a:rPr>
              <a:t>Tele Nefrologia</a:t>
            </a:r>
          </a:p>
        </p:txBody>
      </p:sp>
      <p:sp>
        <p:nvSpPr>
          <p:cNvPr id="74" name="Connettore 1 144">
            <a:extLst>
              <a:ext uri="{FF2B5EF4-FFF2-40B4-BE49-F238E27FC236}">
                <a16:creationId xmlns:a16="http://schemas.microsoft.com/office/drawing/2014/main" id="{7A8E360C-3178-865E-F23F-12F2F40EA38F}"/>
              </a:ext>
            </a:extLst>
          </p:cNvPr>
          <p:cNvSpPr/>
          <p:nvPr/>
        </p:nvSpPr>
        <p:spPr>
          <a:xfrm flipV="1">
            <a:off x="6308400" y="1238040"/>
            <a:ext cx="435240" cy="318600"/>
          </a:xfrm>
          <a:prstGeom prst="line">
            <a:avLst/>
          </a:prstGeom>
          <a:noFill/>
          <a:ln w="38160">
            <a:solidFill>
              <a:srgbClr val="008000"/>
            </a:solidFill>
            <a:custDash>
              <a:ds d="300000" sp="100000"/>
            </a:custDash>
            <a:headEnd type="arrow"/>
            <a:tailEnd type="arrow"/>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sp>
        <p:nvSpPr>
          <p:cNvPr id="75" name="Connettore 1 147">
            <a:extLst>
              <a:ext uri="{FF2B5EF4-FFF2-40B4-BE49-F238E27FC236}">
                <a16:creationId xmlns:a16="http://schemas.microsoft.com/office/drawing/2014/main" id="{DB6B53D9-6E39-F0A0-AA8E-E0EBA1306D9B}"/>
              </a:ext>
            </a:extLst>
          </p:cNvPr>
          <p:cNvSpPr/>
          <p:nvPr/>
        </p:nvSpPr>
        <p:spPr>
          <a:xfrm flipV="1">
            <a:off x="6133800" y="1215720"/>
            <a:ext cx="19080" cy="340920"/>
          </a:xfrm>
          <a:prstGeom prst="line">
            <a:avLst/>
          </a:prstGeom>
          <a:noFill/>
          <a:ln w="38160">
            <a:solidFill>
              <a:srgbClr val="008000"/>
            </a:solidFill>
            <a:custDash>
              <a:ds d="300000" sp="100000"/>
            </a:custDash>
            <a:headEnd type="arrow"/>
            <a:tailEnd type="arrow"/>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sp>
        <p:nvSpPr>
          <p:cNvPr id="76" name="Connettore 1 149">
            <a:extLst>
              <a:ext uri="{FF2B5EF4-FFF2-40B4-BE49-F238E27FC236}">
                <a16:creationId xmlns:a16="http://schemas.microsoft.com/office/drawing/2014/main" id="{C44511C5-7457-8986-76C2-906DC667306A}"/>
              </a:ext>
            </a:extLst>
          </p:cNvPr>
          <p:cNvSpPr/>
          <p:nvPr/>
        </p:nvSpPr>
        <p:spPr>
          <a:xfrm flipH="1" flipV="1">
            <a:off x="5517840" y="1279440"/>
            <a:ext cx="456480" cy="258840"/>
          </a:xfrm>
          <a:prstGeom prst="line">
            <a:avLst/>
          </a:prstGeom>
          <a:noFill/>
          <a:ln w="38160">
            <a:solidFill>
              <a:srgbClr val="008000"/>
            </a:solidFill>
            <a:custDash>
              <a:ds d="300000" sp="100000"/>
            </a:custDash>
            <a:headEnd type="arrow"/>
            <a:tailEnd type="arrow"/>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39F02D00-FECB-E58F-991A-14367376395D}"/>
              </a:ext>
            </a:extLst>
          </p:cNvPr>
          <p:cNvPicPr>
            <a:picLocks noChangeAspect="1"/>
          </p:cNvPicPr>
          <p:nvPr/>
        </p:nvPicPr>
        <p:blipFill>
          <a:blip r:embed="rId3">
            <a:lum/>
            <a:alphaModFix/>
          </a:blip>
          <a:srcRect/>
          <a:stretch>
            <a:fillRect/>
          </a:stretch>
        </p:blipFill>
        <p:spPr>
          <a:xfrm>
            <a:off x="2389080" y="4361040"/>
            <a:ext cx="1240920" cy="502920"/>
          </a:xfrm>
          <a:prstGeom prst="rect">
            <a:avLst/>
          </a:prstGeom>
          <a:noFill/>
          <a:ln>
            <a:noFill/>
          </a:ln>
        </p:spPr>
      </p:pic>
      <p:pic>
        <p:nvPicPr>
          <p:cNvPr id="3" name="Picture 2">
            <a:extLst>
              <a:ext uri="{FF2B5EF4-FFF2-40B4-BE49-F238E27FC236}">
                <a16:creationId xmlns:a16="http://schemas.microsoft.com/office/drawing/2014/main" id="{A0476048-752B-841F-19B0-098FD629F8EC}"/>
              </a:ext>
            </a:extLst>
          </p:cNvPr>
          <p:cNvPicPr>
            <a:picLocks noChangeAspect="1"/>
          </p:cNvPicPr>
          <p:nvPr/>
        </p:nvPicPr>
        <p:blipFill>
          <a:blip r:embed="rId4">
            <a:lum/>
            <a:alphaModFix/>
          </a:blip>
          <a:srcRect/>
          <a:stretch>
            <a:fillRect/>
          </a:stretch>
        </p:blipFill>
        <p:spPr>
          <a:xfrm>
            <a:off x="1503480" y="1679400"/>
            <a:ext cx="2831760" cy="1533240"/>
          </a:xfrm>
          <a:prstGeom prst="rect">
            <a:avLst/>
          </a:prstGeom>
          <a:noFill/>
          <a:ln>
            <a:noFill/>
          </a:ln>
        </p:spPr>
      </p:pic>
      <p:pic>
        <p:nvPicPr>
          <p:cNvPr id="4" name="Picture 4">
            <a:extLst>
              <a:ext uri="{FF2B5EF4-FFF2-40B4-BE49-F238E27FC236}">
                <a16:creationId xmlns:a16="http://schemas.microsoft.com/office/drawing/2014/main" id="{A5CFA209-865E-6250-92DF-AF11081C52A8}"/>
              </a:ext>
            </a:extLst>
          </p:cNvPr>
          <p:cNvPicPr>
            <a:picLocks noChangeAspect="1"/>
          </p:cNvPicPr>
          <p:nvPr/>
        </p:nvPicPr>
        <p:blipFill>
          <a:blip r:embed="rId5">
            <a:lum/>
            <a:alphaModFix/>
          </a:blip>
          <a:srcRect/>
          <a:stretch>
            <a:fillRect/>
          </a:stretch>
        </p:blipFill>
        <p:spPr>
          <a:xfrm>
            <a:off x="2085600" y="3222720"/>
            <a:ext cx="1505880" cy="1001880"/>
          </a:xfrm>
          <a:prstGeom prst="rect">
            <a:avLst/>
          </a:prstGeom>
          <a:noFill/>
          <a:ln>
            <a:noFill/>
          </a:ln>
        </p:spPr>
      </p:pic>
      <p:grpSp>
        <p:nvGrpSpPr>
          <p:cNvPr id="5" name="Gruppo 13">
            <a:extLst>
              <a:ext uri="{FF2B5EF4-FFF2-40B4-BE49-F238E27FC236}">
                <a16:creationId xmlns:a16="http://schemas.microsoft.com/office/drawing/2014/main" id="{876B068F-AC4A-B2A4-2A64-5566ACFC0423}"/>
              </a:ext>
            </a:extLst>
          </p:cNvPr>
          <p:cNvGrpSpPr/>
          <p:nvPr/>
        </p:nvGrpSpPr>
        <p:grpSpPr>
          <a:xfrm>
            <a:off x="6870360" y="3771720"/>
            <a:ext cx="1746360" cy="2090520"/>
            <a:chOff x="5346360" y="3771720"/>
            <a:chExt cx="1746360" cy="2090520"/>
          </a:xfrm>
        </p:grpSpPr>
        <p:cxnSp>
          <p:nvCxnSpPr>
            <p:cNvPr id="6" name="Connettore 7 14">
              <a:extLst>
                <a:ext uri="{FF2B5EF4-FFF2-40B4-BE49-F238E27FC236}">
                  <a16:creationId xmlns:a16="http://schemas.microsoft.com/office/drawing/2014/main" id="{1DA57DFD-7478-0C08-3A36-0D217A5C630A}"/>
                </a:ext>
              </a:extLst>
            </p:cNvPr>
            <p:cNvCxnSpPr/>
            <p:nvPr/>
          </p:nvCxnSpPr>
          <p:spPr>
            <a:xfrm flipV="1">
              <a:off x="5346360" y="3771720"/>
              <a:ext cx="1746360" cy="316080"/>
            </a:xfrm>
            <a:prstGeom prst="bentConnector3">
              <a:avLst/>
            </a:prstGeom>
            <a:noFill/>
            <a:ln w="9360">
              <a:solidFill>
                <a:srgbClr val="4A7EBB"/>
              </a:solidFill>
              <a:prstDash val="solid"/>
              <a:tailEnd type="arrow"/>
            </a:ln>
          </p:spPr>
        </p:cxnSp>
        <p:sp>
          <p:nvSpPr>
            <p:cNvPr id="7" name="Nuvola 15">
              <a:extLst>
                <a:ext uri="{FF2B5EF4-FFF2-40B4-BE49-F238E27FC236}">
                  <a16:creationId xmlns:a16="http://schemas.microsoft.com/office/drawing/2014/main" id="{B46BB9F0-B2DD-4FBA-8506-FD6D174FD7E5}"/>
                </a:ext>
              </a:extLst>
            </p:cNvPr>
            <p:cNvSpPr/>
            <p:nvPr/>
          </p:nvSpPr>
          <p:spPr>
            <a:xfrm>
              <a:off x="5388120" y="4640400"/>
              <a:ext cx="1669680" cy="1221840"/>
            </a:xfrm>
            <a:custGeom>
              <a:avLst/>
              <a:gdLst>
                <a:gd name="f0" fmla="val 3900"/>
                <a:gd name="f1" fmla="val 14370"/>
                <a:gd name="f2" fmla="val 3629"/>
                <a:gd name="f3" fmla="val 11657"/>
                <a:gd name="f4" fmla="val 4261"/>
                <a:gd name="f5" fmla="val 8921"/>
                <a:gd name="f6" fmla="val 5623"/>
                <a:gd name="f7" fmla="val 6907"/>
                <a:gd name="f8" fmla="val 7775"/>
                <a:gd name="f9" fmla="val 3726"/>
                <a:gd name="f10" fmla="val 11264"/>
                <a:gd name="f11" fmla="val 3017"/>
                <a:gd name="f12" fmla="val 14005"/>
                <a:gd name="f13" fmla="val 5202"/>
                <a:gd name="f14" fmla="val 15678"/>
                <a:gd name="f15" fmla="val 909"/>
                <a:gd name="f16" fmla="val 19914"/>
                <a:gd name="f17" fmla="val 22"/>
                <a:gd name="f18" fmla="val 22456"/>
                <a:gd name="f19" fmla="val 3432"/>
                <a:gd name="f20" fmla="val 23097"/>
                <a:gd name="f21" fmla="val 1683"/>
                <a:gd name="f22" fmla="val 24328"/>
                <a:gd name="f23" fmla="val 474"/>
                <a:gd name="f24" fmla="val 25749"/>
                <a:gd name="f25" fmla="val 200"/>
                <a:gd name="f26" fmla="val 27313"/>
                <a:gd name="f27" fmla="val -102"/>
                <a:gd name="f28" fmla="val 28875"/>
                <a:gd name="f29" fmla="val 770"/>
                <a:gd name="f30" fmla="val 29833"/>
                <a:gd name="f31" fmla="val 2481"/>
                <a:gd name="f32" fmla="val 31215"/>
                <a:gd name="f33" fmla="val 267"/>
                <a:gd name="f34" fmla="val 33501"/>
                <a:gd name="f35" fmla="val -460"/>
                <a:gd name="f36" fmla="val 35463"/>
                <a:gd name="f37" fmla="val 690"/>
                <a:gd name="f38" fmla="val 36958"/>
                <a:gd name="f39" fmla="val 1566"/>
                <a:gd name="f40" fmla="val 38030"/>
                <a:gd name="f41" fmla="val 3400"/>
                <a:gd name="f42" fmla="val 38318"/>
                <a:gd name="f43" fmla="val 5576"/>
                <a:gd name="f44" fmla="val 40046"/>
                <a:gd name="f45" fmla="val 6218"/>
                <a:gd name="f46" fmla="val 41422"/>
                <a:gd name="f47" fmla="val 7998"/>
                <a:gd name="f48" fmla="val 41982"/>
                <a:gd name="f49" fmla="val 10318"/>
                <a:gd name="f50" fmla="val 42389"/>
                <a:gd name="f51" fmla="val 12002"/>
                <a:gd name="f52" fmla="val 42331"/>
                <a:gd name="f53" fmla="val 13831"/>
                <a:gd name="f54" fmla="val 41818"/>
                <a:gd name="f55" fmla="val 15460"/>
                <a:gd name="f56" fmla="val 43079"/>
                <a:gd name="f57" fmla="val 17694"/>
                <a:gd name="f58" fmla="val 43520"/>
                <a:gd name="f59" fmla="val 20590"/>
                <a:gd name="f60" fmla="val 43016"/>
                <a:gd name="f61" fmla="val 23322"/>
                <a:gd name="f62" fmla="val 42346"/>
                <a:gd name="f63" fmla="val 26954"/>
                <a:gd name="f64" fmla="val 40128"/>
                <a:gd name="f65" fmla="val 29674"/>
                <a:gd name="f66" fmla="val 37404"/>
                <a:gd name="f67" fmla="val 30204"/>
                <a:gd name="f68" fmla="val 37391"/>
                <a:gd name="f69" fmla="val 32471"/>
                <a:gd name="f70" fmla="val 36658"/>
                <a:gd name="f71" fmla="val 34621"/>
                <a:gd name="f72" fmla="val 35395"/>
                <a:gd name="f73" fmla="val 36101"/>
                <a:gd name="f74" fmla="val 33476"/>
                <a:gd name="f75" fmla="val 38350"/>
                <a:gd name="f76" fmla="val 30704"/>
                <a:gd name="f77" fmla="val 38639"/>
                <a:gd name="f78" fmla="val 28555"/>
                <a:gd name="f79" fmla="val 36815"/>
                <a:gd name="f80" fmla="val 27860"/>
                <a:gd name="f81" fmla="val 39948"/>
                <a:gd name="f82" fmla="val 25999"/>
                <a:gd name="f83" fmla="val 42343"/>
                <a:gd name="f84" fmla="val 23667"/>
                <a:gd name="f85" fmla="val 43106"/>
                <a:gd name="f86" fmla="val 20919"/>
                <a:gd name="f87" fmla="val 44005"/>
                <a:gd name="f88" fmla="val 18051"/>
                <a:gd name="f89" fmla="val 42473"/>
                <a:gd name="f90" fmla="val 16480"/>
                <a:gd name="f91" fmla="val 39266"/>
                <a:gd name="f92" fmla="val 12772"/>
                <a:gd name="f93" fmla="val 42310"/>
                <a:gd name="f94" fmla="val 7956"/>
                <a:gd name="f95" fmla="val 40599"/>
                <a:gd name="f96" fmla="val 5804"/>
                <a:gd name="f97" fmla="val 35472"/>
                <a:gd name="f98" fmla="val 3690"/>
                <a:gd name="f99" fmla="val 35809"/>
                <a:gd name="f100" fmla="val 1705"/>
                <a:gd name="f101" fmla="val 34024"/>
                <a:gd name="f102" fmla="val 1110"/>
                <a:gd name="f103" fmla="val 31250"/>
                <a:gd name="f104" fmla="val 679"/>
                <a:gd name="f105" fmla="val 29243"/>
                <a:gd name="f106" fmla="val 1060"/>
                <a:gd name="f107" fmla="val 27077"/>
                <a:gd name="f108" fmla="val 2113"/>
                <a:gd name="f109" fmla="val 25551"/>
                <a:gd name="f110" fmla="val 619"/>
                <a:gd name="f111" fmla="val 24354"/>
                <a:gd name="f112" fmla="val -213"/>
                <a:gd name="f113" fmla="val 22057"/>
                <a:gd name="f114" fmla="val -5"/>
                <a:gd name="f115" fmla="val 19704"/>
                <a:gd name="f116" fmla="val 239"/>
                <a:gd name="f117" fmla="val 16949"/>
                <a:gd name="f118" fmla="val 1845"/>
                <a:gd name="f119" fmla="val 14791"/>
                <a:gd name="f120" fmla="val 3863"/>
                <a:gd name="f121" fmla="val 14507"/>
                <a:gd name="f122" fmla="val 3875"/>
                <a:gd name="f123" fmla="val 14461"/>
                <a:gd name="f124" fmla="val 3888"/>
                <a:gd name="f125" fmla="val 14416"/>
                <a:gd name="f126" fmla="val 4693"/>
                <a:gd name="f127" fmla="val 26177"/>
                <a:gd name="f128" fmla="val 3809"/>
                <a:gd name="f129" fmla="val 26271"/>
                <a:gd name="f130" fmla="val 2925"/>
                <a:gd name="f131" fmla="val 25993"/>
                <a:gd name="f132" fmla="val 2160"/>
                <a:gd name="f133" fmla="val 25380"/>
                <a:gd name="f134" fmla="val 6928"/>
                <a:gd name="f135" fmla="val 34899"/>
                <a:gd name="f136" fmla="val 6573"/>
                <a:gd name="f137" fmla="val 35092"/>
                <a:gd name="f138" fmla="val 6200"/>
                <a:gd name="f139" fmla="val 35220"/>
                <a:gd name="f140" fmla="val 5820"/>
                <a:gd name="f141" fmla="val 35280"/>
                <a:gd name="f142" fmla="val 16478"/>
                <a:gd name="f143" fmla="val 39090"/>
                <a:gd name="f144" fmla="val 16211"/>
                <a:gd name="f145" fmla="val 38544"/>
                <a:gd name="f146" fmla="val 15987"/>
                <a:gd name="f147" fmla="val 37961"/>
                <a:gd name="f148" fmla="val 15810"/>
                <a:gd name="f149" fmla="val 37350"/>
                <a:gd name="f150" fmla="val 28827"/>
                <a:gd name="f151" fmla="val 34751"/>
                <a:gd name="f152" fmla="val 28788"/>
                <a:gd name="f153" fmla="val 35398"/>
                <a:gd name="f154" fmla="val 28698"/>
                <a:gd name="f155" fmla="val 36038"/>
                <a:gd name="f156" fmla="val 28560"/>
                <a:gd name="f157" fmla="val 36660"/>
                <a:gd name="f158" fmla="val 34129"/>
                <a:gd name="f159" fmla="val 22954"/>
                <a:gd name="f160" fmla="val 36133"/>
                <a:gd name="f161" fmla="val 24282"/>
                <a:gd name="f162" fmla="val 37398"/>
                <a:gd name="f163" fmla="val 27058"/>
                <a:gd name="f164" fmla="val 37380"/>
                <a:gd name="f165" fmla="val 30090"/>
                <a:gd name="f166" fmla="val 41798"/>
                <a:gd name="f167" fmla="val 15354"/>
                <a:gd name="f168" fmla="val 41473"/>
                <a:gd name="f169" fmla="val 16386"/>
                <a:gd name="f170" fmla="val 40978"/>
                <a:gd name="f171" fmla="val 17302"/>
                <a:gd name="f172" fmla="val 40350"/>
                <a:gd name="f173" fmla="val 18030"/>
                <a:gd name="f174" fmla="val 38324"/>
                <a:gd name="f175" fmla="val 5426"/>
                <a:gd name="f176" fmla="val 38379"/>
                <a:gd name="f177" fmla="val 5843"/>
                <a:gd name="f178" fmla="val 38405"/>
                <a:gd name="f179" fmla="val 6266"/>
                <a:gd name="f180" fmla="val 38400"/>
                <a:gd name="f181" fmla="val 6690"/>
                <a:gd name="f182" fmla="val 29078"/>
                <a:gd name="f183" fmla="val 3952"/>
                <a:gd name="f184" fmla="val 29267"/>
                <a:gd name="f185" fmla="val 3369"/>
                <a:gd name="f186" fmla="val 29516"/>
                <a:gd name="f187" fmla="val 2826"/>
                <a:gd name="f188" fmla="val 29820"/>
                <a:gd name="f189" fmla="val 2340"/>
                <a:gd name="f190" fmla="val 22141"/>
                <a:gd name="f191" fmla="val 4720"/>
                <a:gd name="f192" fmla="val 22218"/>
                <a:gd name="f193" fmla="val 4238"/>
                <a:gd name="f194" fmla="val 22339"/>
                <a:gd name="f195" fmla="val 3771"/>
                <a:gd name="f196" fmla="val 22500"/>
                <a:gd name="f197" fmla="val 3330"/>
                <a:gd name="f198" fmla="val 14000"/>
                <a:gd name="f199" fmla="val 5192"/>
                <a:gd name="f200" fmla="val 14472"/>
                <a:gd name="f201" fmla="val 5568"/>
                <a:gd name="f202" fmla="val 14908"/>
                <a:gd name="f203" fmla="val 6021"/>
                <a:gd name="f204" fmla="val 15300"/>
                <a:gd name="f205" fmla="val 6540"/>
                <a:gd name="f206" fmla="val 4127"/>
                <a:gd name="f207" fmla="val 15789"/>
                <a:gd name="f208" fmla="val 4024"/>
                <a:gd name="f209" fmla="val 15325"/>
                <a:gd name="f210" fmla="val 3948"/>
                <a:gd name="f211" fmla="val 14851"/>
              </a:gdLst>
              <a:ahLst/>
              <a:cxnLst>
                <a:cxn ang="3cd4">
                  <a:pos x="hc" y="t"/>
                </a:cxn>
                <a:cxn ang="0">
                  <a:pos x="r" y="vc"/>
                </a:cxn>
                <a:cxn ang="cd4">
                  <a:pos x="hc" y="b"/>
                </a:cxn>
                <a:cxn ang="cd2">
                  <a:pos x="l" y="vc"/>
                </a:cxn>
              </a:cxnLst>
              <a:rect l="l" t="t" r="r" b="b"/>
              <a:pathLst>
                <a:path w="43200" h="43200">
                  <a:moveTo>
                    <a:pt x="f0" y="f1"/>
                  </a:moveTo>
                  <a:cubicBezTo>
                    <a:pt x="f2" y="f3"/>
                    <a:pt x="f4" y="f5"/>
                    <a:pt x="f6" y="f7"/>
                  </a:cubicBez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102" y="f103"/>
                  </a:cubicBezTo>
                  <a:cubicBezTo>
                    <a:pt x="f104" y="f105"/>
                    <a:pt x="f106" y="f107"/>
                    <a:pt x="f108" y="f109"/>
                  </a:cubicBezTo>
                  <a:cubicBezTo>
                    <a:pt x="f110" y="f111"/>
                    <a:pt x="f112" y="f113"/>
                    <a:pt x="f114" y="f115"/>
                  </a:cubicBezTo>
                  <a:cubicBezTo>
                    <a:pt x="f116" y="f117"/>
                    <a:pt x="f118" y="f119"/>
                    <a:pt x="f120" y="f121"/>
                  </a:cubicBezTo>
                  <a:cubicBezTo>
                    <a:pt x="f122" y="f123"/>
                    <a:pt x="f124" y="f125"/>
                    <a:pt x="f0" y="f1"/>
                  </a:cubicBezTo>
                  <a:close/>
                </a:path>
                <a:path w="43200" h="43200" fill="none">
                  <a:moveTo>
                    <a:pt x="f126" y="f127"/>
                  </a:moveTo>
                  <a:cubicBezTo>
                    <a:pt x="f128" y="f129"/>
                    <a:pt x="f130" y="f131"/>
                    <a:pt x="f132" y="f133"/>
                  </a:cubicBezTo>
                  <a:moveTo>
                    <a:pt x="f134" y="f135"/>
                  </a:moveTo>
                  <a:cubicBezTo>
                    <a:pt x="f136" y="f137"/>
                    <a:pt x="f138" y="f139"/>
                    <a:pt x="f140" y="f141"/>
                  </a:cubicBezTo>
                  <a:moveTo>
                    <a:pt x="f142" y="f143"/>
                  </a:moveTo>
                  <a:cubicBezTo>
                    <a:pt x="f144" y="f145"/>
                    <a:pt x="f146" y="f147"/>
                    <a:pt x="f148" y="f149"/>
                  </a:cubicBezTo>
                  <a:moveTo>
                    <a:pt x="f150" y="f151"/>
                  </a:moveTo>
                  <a:cubicBezTo>
                    <a:pt x="f152" y="f153"/>
                    <a:pt x="f154" y="f155"/>
                    <a:pt x="f156" y="f157"/>
                  </a:cubicBezTo>
                  <a:moveTo>
                    <a:pt x="f158" y="f159"/>
                  </a:moveTo>
                  <a:cubicBezTo>
                    <a:pt x="f160" y="f161"/>
                    <a:pt x="f162" y="f163"/>
                    <a:pt x="f164" y="f165"/>
                  </a:cubicBezTo>
                  <a:moveTo>
                    <a:pt x="f166" y="f167"/>
                  </a:moveTo>
                  <a:cubicBezTo>
                    <a:pt x="f168" y="f169"/>
                    <a:pt x="f170" y="f171"/>
                    <a:pt x="f172" y="f173"/>
                  </a:cubicBezTo>
                  <a:moveTo>
                    <a:pt x="f174" y="f175"/>
                  </a:moveTo>
                  <a:cubicBezTo>
                    <a:pt x="f176" y="f177"/>
                    <a:pt x="f178" y="f179"/>
                    <a:pt x="f180" y="f181"/>
                  </a:cubicBezTo>
                  <a:moveTo>
                    <a:pt x="f182" y="f183"/>
                  </a:moveTo>
                  <a:cubicBezTo>
                    <a:pt x="f184" y="f185"/>
                    <a:pt x="f186" y="f187"/>
                    <a:pt x="f188" y="f189"/>
                  </a:cubicBezTo>
                  <a:moveTo>
                    <a:pt x="f190" y="f191"/>
                  </a:moveTo>
                  <a:cubicBezTo>
                    <a:pt x="f192" y="f193"/>
                    <a:pt x="f194" y="f195"/>
                    <a:pt x="f196" y="f197"/>
                  </a:cubicBezTo>
                  <a:moveTo>
                    <a:pt x="f198" y="f199"/>
                  </a:moveTo>
                  <a:cubicBezTo>
                    <a:pt x="f200" y="f201"/>
                    <a:pt x="f202" y="f203"/>
                    <a:pt x="f204" y="f205"/>
                  </a:cubicBezTo>
                  <a:moveTo>
                    <a:pt x="f206" y="f207"/>
                  </a:moveTo>
                  <a:cubicBezTo>
                    <a:pt x="f208" y="f209"/>
                    <a:pt x="f210" y="f211"/>
                    <a:pt x="f0" y="f1"/>
                  </a:cubicBezTo>
                </a:path>
              </a:pathLst>
            </a:custGeom>
            <a:solidFill>
              <a:srgbClr val="4F81BD"/>
            </a:solidFill>
            <a:ln w="38160">
              <a:solidFill>
                <a:srgbClr val="FFFFFF"/>
              </a:solidFill>
              <a:prstDash val="solid"/>
              <a:round/>
            </a:ln>
          </p:spPr>
          <p:txBody>
            <a:bodyPr vert="horz" wrap="square" lIns="90000" tIns="45000" rIns="90000" bIns="45000" anchor="ctr" anchorCtr="0" compatLnSpc="0">
              <a:noAutofit/>
            </a:bodyPr>
            <a:lstStyle/>
            <a:p>
              <a:pPr hangingPunct="0"/>
              <a:endParaRPr lang="it-IT">
                <a:latin typeface="Arial" pitchFamily="18"/>
                <a:ea typeface="Microsoft YaHei" pitchFamily="2"/>
                <a:cs typeface="Mangal" pitchFamily="2"/>
              </a:endParaRPr>
            </a:p>
          </p:txBody>
        </p:sp>
      </p:grpSp>
      <p:grpSp>
        <p:nvGrpSpPr>
          <p:cNvPr id="8" name="Gruppo 16">
            <a:extLst>
              <a:ext uri="{FF2B5EF4-FFF2-40B4-BE49-F238E27FC236}">
                <a16:creationId xmlns:a16="http://schemas.microsoft.com/office/drawing/2014/main" id="{A4205EED-4DAB-27E4-026E-ABDBBC567564}"/>
              </a:ext>
            </a:extLst>
          </p:cNvPr>
          <p:cNvGrpSpPr/>
          <p:nvPr/>
        </p:nvGrpSpPr>
        <p:grpSpPr>
          <a:xfrm>
            <a:off x="5995279" y="5180236"/>
            <a:ext cx="3730320" cy="1715263"/>
            <a:chOff x="4471279" y="5180235"/>
            <a:chExt cx="3730320" cy="1715263"/>
          </a:xfrm>
        </p:grpSpPr>
        <p:sp>
          <p:nvSpPr>
            <p:cNvPr id="9" name="Freccia circolare in su 17">
              <a:extLst>
                <a:ext uri="{FF2B5EF4-FFF2-40B4-BE49-F238E27FC236}">
                  <a16:creationId xmlns:a16="http://schemas.microsoft.com/office/drawing/2014/main" id="{115060FA-859B-D666-DE73-70F7F97DF884}"/>
                </a:ext>
              </a:extLst>
            </p:cNvPr>
            <p:cNvSpPr/>
            <p:nvPr/>
          </p:nvSpPr>
          <p:spPr>
            <a:xfrm rot="21358800" flipH="1">
              <a:off x="4471279" y="5180235"/>
              <a:ext cx="3730320" cy="1242360"/>
            </a:xfrm>
            <a:custGeom>
              <a:avLst>
                <a:gd name="f0" fmla="val 25002"/>
                <a:gd name="f1" fmla="val 50003"/>
                <a:gd name="f2" fmla="val 25000"/>
              </a:avLst>
              <a:gdLst>
                <a:gd name="f3" fmla="val 21600000"/>
                <a:gd name="f4" fmla="val 10800000"/>
                <a:gd name="f5" fmla="val 5400000"/>
                <a:gd name="f6" fmla="val 180"/>
                <a:gd name="f7" fmla="val w"/>
                <a:gd name="f8" fmla="val h"/>
                <a:gd name="f9" fmla="val 0"/>
                <a:gd name="f10" fmla="val 21600"/>
                <a:gd name="f11" fmla="*/ 5419351 1 1725033"/>
                <a:gd name="f12" fmla="+- 0 0 21600"/>
                <a:gd name="f13" fmla="*/ 21600 21600 1"/>
                <a:gd name="f14" fmla="*/ 21600 2195 1"/>
                <a:gd name="f15" fmla="*/ 21600 14189 1"/>
                <a:gd name="f16" fmla="val 10800"/>
                <a:gd name="f17" fmla="val 3375"/>
                <a:gd name="f18" fmla="+- 0 0 0"/>
                <a:gd name="f19" fmla="*/ f7 1 21600"/>
                <a:gd name="f20" fmla="*/ f8 1 21600"/>
                <a:gd name="f21" fmla="*/ f14 1 16384"/>
                <a:gd name="f22" fmla="*/ f15 1 16384"/>
                <a:gd name="f23" fmla="pin f9 f1 f10"/>
                <a:gd name="f24" fmla="pin 0 f2 f10"/>
                <a:gd name="f25" fmla="min f12 f10"/>
                <a:gd name="f26" fmla="max f12 f10"/>
                <a:gd name="f27" fmla="*/ f18 f4 1"/>
                <a:gd name="f28" fmla="val f23"/>
                <a:gd name="f29" fmla="val f24"/>
                <a:gd name="f30" fmla="+- f23 f23 0"/>
                <a:gd name="f31" fmla="*/ f24 1 21600"/>
                <a:gd name="f32" fmla="*/ f24 f24 1"/>
                <a:gd name="f33" fmla="*/ f9 f20 1"/>
                <a:gd name="f34" fmla="*/ f23 f19 1"/>
                <a:gd name="f35" fmla="*/ 21600 f19 1"/>
                <a:gd name="f36" fmla="*/ f24 f20 1"/>
                <a:gd name="f37" fmla="*/ f22 f20 1"/>
                <a:gd name="f38" fmla="*/ f21 f20 1"/>
                <a:gd name="f39" fmla="+- f26 0 f25"/>
                <a:gd name="f40" fmla="*/ 0 f20 1"/>
                <a:gd name="f41" fmla="*/ f27 1 f6"/>
                <a:gd name="f42" fmla="*/ f10 f20 1"/>
                <a:gd name="f43" fmla="+- f30 0 21600"/>
                <a:gd name="f44" fmla="*/ f31 f31 1"/>
                <a:gd name="f45" fmla="+- f13 0 f32"/>
                <a:gd name="f46" fmla="*/ f39 1 2"/>
                <a:gd name="f47" fmla="+- f41 0 f5"/>
                <a:gd name="f48" fmla="*/ f29 f20 1"/>
                <a:gd name="f49" fmla="+- f43 f23 0"/>
                <a:gd name="f50" fmla="+- 1 0 f44"/>
                <a:gd name="f51" fmla="+- f43 0 128"/>
                <a:gd name="f52" fmla="sqrt f45"/>
                <a:gd name="f53" fmla="+- f25 f46 0"/>
                <a:gd name="f54" fmla="sqrt f50"/>
                <a:gd name="f55" fmla="+- f52 21600 0"/>
                <a:gd name="f56" fmla="+- 0 0 f53"/>
                <a:gd name="f57" fmla="+- f10 0 f53"/>
                <a:gd name="f58" fmla="+- f29 0 f53"/>
                <a:gd name="f59" fmla="*/ f13 1 f55"/>
                <a:gd name="f60" fmla="+- f59 64 0"/>
                <a:gd name="f61" fmla="pin f60 f0 f51"/>
                <a:gd name="f62" fmla="+- f61 21600 0"/>
                <a:gd name="f63" fmla="+- f49 0 f61"/>
                <a:gd name="f64" fmla="+- 21600 f61 0"/>
                <a:gd name="f65" fmla="+- f43 0 f61"/>
                <a:gd name="f66" fmla="+- 21600 0 f61"/>
                <a:gd name="f67" fmla="*/ f61 1 2"/>
                <a:gd name="f68" fmla="*/ f61 f19 1"/>
                <a:gd name="f69" fmla="+- f62 0 f23"/>
                <a:gd name="f70" fmla="*/ f63 1 2"/>
                <a:gd name="f71" fmla="*/ f64 1 2"/>
                <a:gd name="f72" fmla="*/ f65 1 2"/>
                <a:gd name="f73" fmla="*/ f66 1 2"/>
                <a:gd name="f74" fmla="min f65 f28"/>
                <a:gd name="f75" fmla="max f65 f28"/>
                <a:gd name="f76" fmla="*/ f69 1 2"/>
                <a:gd name="f77" fmla="+- f71 128 0"/>
                <a:gd name="f78" fmla="*/ f73 1 f67"/>
                <a:gd name="f79" fmla="min 0 f69"/>
                <a:gd name="f80" fmla="max 0 f69"/>
                <a:gd name="f81" fmla="+- f75 0 f74"/>
                <a:gd name="f82" fmla="*/ f71 f19 1"/>
                <a:gd name="f83" fmla="*/ f72 f19 1"/>
                <a:gd name="f84" fmla="*/ f76 f54 1"/>
                <a:gd name="f85" fmla="+- f76 f70 0"/>
                <a:gd name="f86" fmla="*/ f78 f78 1"/>
                <a:gd name="f87" fmla="*/ f76 1 2"/>
                <a:gd name="f88" fmla="+- f80 0 f79"/>
                <a:gd name="f89" fmla="*/ f81 1 2"/>
                <a:gd name="f90" fmla="+- f76 f84 0"/>
                <a:gd name="f91" fmla="+- f70 f84 0"/>
                <a:gd name="f92" fmla="*/ f85 1 2"/>
                <a:gd name="f93" fmla="+- 1 0 f86"/>
                <a:gd name="f94" fmla="+- f23 0 f87"/>
                <a:gd name="f95" fmla="*/ f87 f19 1"/>
                <a:gd name="f96" fmla="*/ f88 1 2"/>
                <a:gd name="f97" fmla="+- f74 f89 0"/>
                <a:gd name="f98" fmla="*/ f89 f46 1"/>
                <a:gd name="f99" fmla="+- f90 f23 0"/>
                <a:gd name="f100" fmla="+- f92 0 f76"/>
                <a:gd name="f101" fmla="sqrt f93"/>
                <a:gd name="f102" fmla="*/ f94 f19 1"/>
                <a:gd name="f103" fmla="+- f79 f96 0"/>
                <a:gd name="f104" fmla="*/ f96 f46 1"/>
                <a:gd name="f105" fmla="+- f70 0 f97"/>
                <a:gd name="f106" fmla="+- f91 0 f97"/>
                <a:gd name="f107" fmla="+- f92 0 f97"/>
                <a:gd name="f108" fmla="+- f65 0 f97"/>
                <a:gd name="f109" fmla="*/ f92 f19 1"/>
                <a:gd name="f110" fmla="+- f99 0 21600"/>
                <a:gd name="f111" fmla="*/ f100 1 f76"/>
                <a:gd name="f112" fmla="*/ 21600 f101 1"/>
                <a:gd name="f113" fmla="+- 0 0 f103"/>
                <a:gd name="f114" fmla="+- f76 0 f103"/>
                <a:gd name="f115" fmla="at2 f105 f57"/>
                <a:gd name="f116" fmla="at2 f106 f58"/>
                <a:gd name="f117" fmla="+- f90 0 f103"/>
                <a:gd name="f118" fmla="+- f92 0 f103"/>
                <a:gd name="f119" fmla="at2 f108 f56"/>
                <a:gd name="f120" fmla="+- f110 21600 0"/>
                <a:gd name="f121" fmla="*/ f111 f111 1"/>
                <a:gd name="f122" fmla="+- f112 0 64"/>
                <a:gd name="f123" fmla="at2 f113 f56"/>
                <a:gd name="f124" fmla="at2 f114 f57"/>
                <a:gd name="f125" fmla="+- f115 f5 0"/>
                <a:gd name="f126" fmla="+- f116 f5 0"/>
                <a:gd name="f127" fmla="at2 f117 f58"/>
                <a:gd name="f128" fmla="+- f119 f5 0"/>
                <a:gd name="f129" fmla="*/ f110 f19 1"/>
                <a:gd name="f130" fmla="+- f120 0 f61"/>
                <a:gd name="f131" fmla="+- 1 0 f121"/>
                <a:gd name="f132" fmla="+- f123 f5 0"/>
                <a:gd name="f133" fmla="+- f124 f5 0"/>
                <a:gd name="f134" fmla="*/ f125 f11 1"/>
                <a:gd name="f135" fmla="*/ f126 f11 1"/>
                <a:gd name="f136" fmla="+- f127 f5 0"/>
                <a:gd name="f137" fmla="*/ f128 f11 1"/>
                <a:gd name="f138" fmla="sqrt f131"/>
                <a:gd name="f139" fmla="*/ f132 f11 1"/>
                <a:gd name="f140" fmla="*/ f133 f11 1"/>
                <a:gd name="f141" fmla="*/ f134 1 f4"/>
                <a:gd name="f142" fmla="*/ f135 1 f4"/>
                <a:gd name="f143" fmla="*/ f136 f11 1"/>
                <a:gd name="f144" fmla="*/ f137 1 f4"/>
                <a:gd name="f145" fmla="*/ f130 f19 1"/>
                <a:gd name="f146" fmla="*/ 21600 f138 1"/>
                <a:gd name="f147" fmla="*/ f139 1 f4"/>
                <a:gd name="f148" fmla="*/ f140 1 f4"/>
                <a:gd name="f149" fmla="+- 0 0 f141"/>
                <a:gd name="f150" fmla="+- 0 0 f142"/>
                <a:gd name="f151" fmla="*/ f143 1 f4"/>
                <a:gd name="f152" fmla="+- 0 0 f144"/>
                <a:gd name="f153" fmla="+- 0 0 f147"/>
                <a:gd name="f154" fmla="+- 0 0 f148"/>
                <a:gd name="f155" fmla="+- 0 0 f149"/>
                <a:gd name="f156" fmla="+- 0 0 f150"/>
                <a:gd name="f157" fmla="+- f146 0 f53"/>
                <a:gd name="f158" fmla="+- 0 0 f151"/>
                <a:gd name="f159" fmla="+- 0 0 f152"/>
                <a:gd name="f160" fmla="+- 0 0 f153"/>
                <a:gd name="f161" fmla="+- 0 0 f154"/>
                <a:gd name="f162" fmla="*/ f155 f4 1"/>
                <a:gd name="f163" fmla="*/ f156 f4 1"/>
                <a:gd name="f164" fmla="at2 f118 f157"/>
                <a:gd name="f165" fmla="+- 0 0 f158"/>
                <a:gd name="f166" fmla="at2 f107 f157"/>
                <a:gd name="f167" fmla="*/ f159 f4 1"/>
                <a:gd name="f168" fmla="*/ f160 f4 1"/>
                <a:gd name="f169" fmla="*/ f161 f4 1"/>
                <a:gd name="f170" fmla="*/ f162 1 f11"/>
                <a:gd name="f171" fmla="*/ f163 1 f11"/>
                <a:gd name="f172" fmla="+- f164 f5 0"/>
                <a:gd name="f173" fmla="*/ f165 f4 1"/>
                <a:gd name="f174" fmla="+- f166 f5 0"/>
                <a:gd name="f175" fmla="*/ f167 1 f11"/>
                <a:gd name="f176" fmla="*/ f168 1 f11"/>
                <a:gd name="f177" fmla="*/ f169 1 f11"/>
                <a:gd name="f178" fmla="+- f170 0 f5"/>
                <a:gd name="f179" fmla="+- f171 0 f5"/>
                <a:gd name="f180" fmla="*/ f172 f11 1"/>
                <a:gd name="f181" fmla="*/ f173 1 f11"/>
                <a:gd name="f182" fmla="*/ f174 f11 1"/>
                <a:gd name="f183" fmla="+- f175 0 f5"/>
                <a:gd name="f184" fmla="+- f176 0 f5"/>
                <a:gd name="f185" fmla="+- f177 0 f5"/>
                <a:gd name="f186" fmla="cos 1 f178"/>
                <a:gd name="f187" fmla="sin 1 f178"/>
                <a:gd name="f188" fmla="+- f179 0 f178"/>
                <a:gd name="f189" fmla="*/ f180 1 f4"/>
                <a:gd name="f190" fmla="+- f181 0 f5"/>
                <a:gd name="f191" fmla="*/ f182 1 f4"/>
                <a:gd name="f192" fmla="cos 1 f184"/>
                <a:gd name="f193" fmla="sin 1 f184"/>
                <a:gd name="f194" fmla="+- f185 0 f184"/>
                <a:gd name="f195" fmla="+- 0 0 f186"/>
                <a:gd name="f196" fmla="+- 0 0 f187"/>
                <a:gd name="f197" fmla="+- f188 0 f3"/>
                <a:gd name="f198" fmla="+- 0 0 f189"/>
                <a:gd name="f199" fmla="cos 1 f190"/>
                <a:gd name="f200" fmla="sin 1 f190"/>
                <a:gd name="f201" fmla="+- 0 0 f191"/>
                <a:gd name="f202" fmla="+- 0 0 f192"/>
                <a:gd name="f203" fmla="+- 0 0 f193"/>
                <a:gd name="f204" fmla="+- f194 0 f3"/>
                <a:gd name="f205" fmla="*/ f46 f195 1"/>
                <a:gd name="f206" fmla="*/ f89 f196 1"/>
                <a:gd name="f207" fmla="?: f188 f197 f188"/>
                <a:gd name="f208" fmla="+- 0 0 f199"/>
                <a:gd name="f209" fmla="+- 0 0 f200"/>
                <a:gd name="f210" fmla="+- 0 0 f198"/>
                <a:gd name="f211" fmla="+- 0 0 f201"/>
                <a:gd name="f212" fmla="*/ f46 f202 1"/>
                <a:gd name="f213" fmla="*/ f96 f203 1"/>
                <a:gd name="f214" fmla="?: f194 f204 f194"/>
                <a:gd name="f215" fmla="*/ f205 f205 1"/>
                <a:gd name="f216" fmla="*/ f206 f206 1"/>
                <a:gd name="f217" fmla="*/ f46 f208 1"/>
                <a:gd name="f218" fmla="*/ f96 f209 1"/>
                <a:gd name="f219" fmla="*/ f210 f4 1"/>
                <a:gd name="f220" fmla="*/ f211 f4 1"/>
                <a:gd name="f221" fmla="*/ f212 f212 1"/>
                <a:gd name="f222" fmla="*/ f213 f213 1"/>
                <a:gd name="f223" fmla="+- f215 f216 0"/>
                <a:gd name="f224" fmla="*/ f217 f217 1"/>
                <a:gd name="f225" fmla="*/ f218 f218 1"/>
                <a:gd name="f226" fmla="*/ f219 1 f11"/>
                <a:gd name="f227" fmla="*/ f220 1 f11"/>
                <a:gd name="f228" fmla="+- f221 f222 0"/>
                <a:gd name="f229" fmla="sqrt f223"/>
                <a:gd name="f230" fmla="+- f224 f225 0"/>
                <a:gd name="f231" fmla="+- f226 0 f5"/>
                <a:gd name="f232" fmla="+- f227 0 f5"/>
                <a:gd name="f233" fmla="sqrt f228"/>
                <a:gd name="f234" fmla="*/ f98 1 f229"/>
                <a:gd name="f235" fmla="sqrt f230"/>
                <a:gd name="f236" fmla="+- f231 0 f190"/>
                <a:gd name="f237" fmla="cos 1 f232"/>
                <a:gd name="f238" fmla="sin 1 f232"/>
                <a:gd name="f239" fmla="+- f183 0 f232"/>
                <a:gd name="f240" fmla="+- f232 0 f178"/>
                <a:gd name="f241" fmla="*/ f104 1 f233"/>
                <a:gd name="f242" fmla="*/ f195 f234 1"/>
                <a:gd name="f243" fmla="*/ f196 f234 1"/>
                <a:gd name="f244" fmla="*/ f104 1 f235"/>
                <a:gd name="f245" fmla="+- f236 f3 0"/>
                <a:gd name="f246" fmla="+- 0 0 f237"/>
                <a:gd name="f247" fmla="+- 0 0 f238"/>
                <a:gd name="f248" fmla="+- f239 f3 0"/>
                <a:gd name="f249" fmla="+- f240 f3 0"/>
                <a:gd name="f250" fmla="*/ f202 f241 1"/>
                <a:gd name="f251" fmla="*/ f203 f241 1"/>
                <a:gd name="f252" fmla="+- f97 0 f242"/>
                <a:gd name="f253" fmla="+- f53 0 f243"/>
                <a:gd name="f254" fmla="*/ f208 f244 1"/>
                <a:gd name="f255" fmla="*/ f209 f244 1"/>
                <a:gd name="f256" fmla="?: f236 f236 f245"/>
                <a:gd name="f257" fmla="*/ f46 f246 1"/>
                <a:gd name="f258" fmla="*/ f89 f247 1"/>
                <a:gd name="f259" fmla="?: f239 f239 f248"/>
                <a:gd name="f260" fmla="?: f240 f240 f249"/>
                <a:gd name="f261" fmla="+- f103 0 f250"/>
                <a:gd name="f262" fmla="+- f53 0 f251"/>
                <a:gd name="f263" fmla="+- f103 0 f254"/>
                <a:gd name="f264" fmla="+- f53 0 f255"/>
                <a:gd name="f265" fmla="*/ f257 f257 1"/>
                <a:gd name="f266" fmla="*/ f258 f258 1"/>
                <a:gd name="f267" fmla="+- f265 f266 0"/>
                <a:gd name="f268" fmla="sqrt f267"/>
                <a:gd name="f269" fmla="*/ f98 1 f268"/>
                <a:gd name="f270" fmla="*/ f246 f269 1"/>
                <a:gd name="f271" fmla="*/ f247 f269 1"/>
                <a:gd name="f272" fmla="+- f97 0 f270"/>
                <a:gd name="f273" fmla="+- f53 0 f271"/>
              </a:gdLst>
              <a:ahLst>
                <a:ahXY gdRefX="f0" minX="f60" maxX="f51">
                  <a:pos x="f68" y="f33"/>
                </a:ahXY>
                <a:ahXY gdRefX="f1" minX="f9" maxX="f10">
                  <a:pos x="f34" y="f33"/>
                </a:ahXY>
                <a:ahXY gdRefY="f2" minY="f9" maxY="f10">
                  <a:pos x="f35" y="f36"/>
                </a:ahXY>
              </a:ahLst>
              <a:cxnLst>
                <a:cxn ang="3cd4">
                  <a:pos x="hc" y="t"/>
                </a:cxn>
                <a:cxn ang="0">
                  <a:pos x="r" y="vc"/>
                </a:cxn>
                <a:cxn ang="cd4">
                  <a:pos x="hc" y="b"/>
                </a:cxn>
                <a:cxn ang="cd2">
                  <a:pos x="l" y="vc"/>
                </a:cxn>
                <a:cxn ang="f47">
                  <a:pos x="f82" y="f40"/>
                </a:cxn>
                <a:cxn ang="f47">
                  <a:pos x="f129" y="f48"/>
                </a:cxn>
                <a:cxn ang="f47">
                  <a:pos x="f83" y="f40"/>
                </a:cxn>
                <a:cxn ang="f47">
                  <a:pos x="f109" y="f42"/>
                </a:cxn>
                <a:cxn ang="f47">
                  <a:pos x="f145" y="f48"/>
                </a:cxn>
              </a:cxnLst>
              <a:rect l="f95" t="f38" r="f102" b="f37"/>
              <a:pathLst>
                <a:path w="21600" h="21600">
                  <a:moveTo>
                    <a:pt x="f261" y="f262"/>
                  </a:moveTo>
                  <a:arcTo wR="f96" hR="f46" stAng="f184" swAng="f214"/>
                  <a:moveTo>
                    <a:pt x="f252" y="f253"/>
                  </a:moveTo>
                  <a:arcTo wR="f89" hR="f46" stAng="f178" swAng="f207"/>
                  <a:lnTo>
                    <a:pt x="f130" y="f29"/>
                  </a:lnTo>
                  <a:lnTo>
                    <a:pt x="f71" y="f9"/>
                  </a:lnTo>
                  <a:lnTo>
                    <a:pt x="f110" y="f29"/>
                  </a:lnTo>
                  <a:lnTo>
                    <a:pt x="f263" y="f264"/>
                  </a:lnTo>
                  <a:arcTo wR="f96" hR="f46" stAng="f190" swAng="f256"/>
                  <a:lnTo>
                    <a:pt x="f272" y="f273"/>
                  </a:lnTo>
                  <a:arcTo wR="f89" hR="f46" stAng="f232" swAng="f259"/>
                  <a:close/>
                </a:path>
                <a:path w="21600" h="21600">
                  <a:moveTo>
                    <a:pt x="f261" y="f262"/>
                  </a:moveTo>
                  <a:arcTo wR="f96" hR="f46" stAng="f184" swAng="f214"/>
                  <a:lnTo>
                    <a:pt x="f252" y="f253"/>
                  </a:lnTo>
                  <a:arcTo wR="f89" hR="f46" stAng="f178" swAng="f260"/>
                  <a:lnTo>
                    <a:pt x="f272" y="f273"/>
                  </a:lnTo>
                  <a:arcTo wR="f89" hR="f46" stAng="f232" swAng="f259"/>
                </a:path>
              </a:pathLst>
            </a:custGeom>
            <a:gradFill>
              <a:gsLst>
                <a:gs pos="0">
                  <a:srgbClr val="E5EEFF"/>
                </a:gs>
                <a:gs pos="100000">
                  <a:srgbClr val="A3C4FF"/>
                </a:gs>
              </a:gsLst>
              <a:lin ang="5646000"/>
            </a:gradFill>
            <a:ln w="9360">
              <a:solidFill>
                <a:srgbClr val="4A7EBB"/>
              </a:solidFill>
              <a:prstDash val="solid"/>
              <a:miter/>
            </a:ln>
          </p:spPr>
          <p:txBody>
            <a:bodyPr vert="horz" wrap="square" lIns="90000" tIns="45000" rIns="90000" bIns="45000" anchor="ctr" anchorCtr="0" compatLnSpc="0">
              <a:noAutofit/>
            </a:bodyPr>
            <a:lstStyle/>
            <a:p>
              <a:pPr hangingPunct="0"/>
              <a:endParaRPr lang="it-IT">
                <a:latin typeface="Arial" pitchFamily="18"/>
                <a:ea typeface="Microsoft YaHei" pitchFamily="2"/>
                <a:cs typeface="Mangal" pitchFamily="2"/>
              </a:endParaRPr>
            </a:p>
          </p:txBody>
        </p:sp>
        <p:sp>
          <p:nvSpPr>
            <p:cNvPr id="10" name="CasellaDiTesto 18">
              <a:extLst>
                <a:ext uri="{FF2B5EF4-FFF2-40B4-BE49-F238E27FC236}">
                  <a16:creationId xmlns:a16="http://schemas.microsoft.com/office/drawing/2014/main" id="{22B78332-205E-EE6B-9DC7-2164F71AFEB3}"/>
                </a:ext>
              </a:extLst>
            </p:cNvPr>
            <p:cNvSpPr/>
            <p:nvPr/>
          </p:nvSpPr>
          <p:spPr>
            <a:xfrm>
              <a:off x="5608800" y="6491520"/>
              <a:ext cx="2015280" cy="40397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hangingPunct="0">
                <a:spcAft>
                  <a:spcPts val="601"/>
                </a:spcAft>
                <a:defRPr sz="1800"/>
              </a:pPr>
              <a:r>
                <a:rPr lang="it-IT" sz="2000" b="1">
                  <a:latin typeface="Hypatia Sans Pro" pitchFamily="34"/>
                  <a:ea typeface="ＭＳ Ｐゴシック" pitchFamily="2"/>
                  <a:cs typeface="Arial" pitchFamily="2"/>
                </a:rPr>
                <a:t>Diagnosis</a:t>
              </a:r>
            </a:p>
          </p:txBody>
        </p:sp>
      </p:grpSp>
      <p:pic>
        <p:nvPicPr>
          <p:cNvPr id="11" name="Picture 22">
            <a:extLst>
              <a:ext uri="{FF2B5EF4-FFF2-40B4-BE49-F238E27FC236}">
                <a16:creationId xmlns:a16="http://schemas.microsoft.com/office/drawing/2014/main" id="{1A10FA0F-FA79-1CF8-E373-3BF57A66CEB5}"/>
              </a:ext>
            </a:extLst>
          </p:cNvPr>
          <p:cNvPicPr>
            <a:picLocks noChangeAspect="1"/>
          </p:cNvPicPr>
          <p:nvPr/>
        </p:nvPicPr>
        <p:blipFill>
          <a:blip r:embed="rId6">
            <a:lum/>
            <a:alphaModFix/>
          </a:blip>
          <a:srcRect/>
          <a:stretch>
            <a:fillRect/>
          </a:stretch>
        </p:blipFill>
        <p:spPr>
          <a:xfrm>
            <a:off x="2922600" y="5052960"/>
            <a:ext cx="596520" cy="1072800"/>
          </a:xfrm>
          <a:prstGeom prst="rect">
            <a:avLst/>
          </a:prstGeom>
          <a:noFill/>
          <a:ln>
            <a:noFill/>
          </a:ln>
        </p:spPr>
      </p:pic>
      <p:cxnSp>
        <p:nvCxnSpPr>
          <p:cNvPr id="12" name="Connettore 7 26">
            <a:extLst>
              <a:ext uri="{FF2B5EF4-FFF2-40B4-BE49-F238E27FC236}">
                <a16:creationId xmlns:a16="http://schemas.microsoft.com/office/drawing/2014/main" id="{B7783B19-E57D-2B72-DCE0-A0031E231706}"/>
              </a:ext>
            </a:extLst>
          </p:cNvPr>
          <p:cNvCxnSpPr/>
          <p:nvPr/>
        </p:nvCxnSpPr>
        <p:spPr>
          <a:xfrm flipV="1">
            <a:off x="3530280" y="4856040"/>
            <a:ext cx="1746360" cy="315720"/>
          </a:xfrm>
          <a:prstGeom prst="bentConnector3">
            <a:avLst/>
          </a:prstGeom>
          <a:noFill/>
          <a:ln w="9360">
            <a:solidFill>
              <a:srgbClr val="4A7EBB"/>
            </a:solidFill>
            <a:prstDash val="solid"/>
            <a:tailEnd type="arrow"/>
          </a:ln>
        </p:spPr>
      </p:cxnSp>
      <p:pic>
        <p:nvPicPr>
          <p:cNvPr id="13" name="Picture 26">
            <a:extLst>
              <a:ext uri="{FF2B5EF4-FFF2-40B4-BE49-F238E27FC236}">
                <a16:creationId xmlns:a16="http://schemas.microsoft.com/office/drawing/2014/main" id="{9F7C22A4-EA61-5E0E-F70F-483CC30387D3}"/>
              </a:ext>
            </a:extLst>
          </p:cNvPr>
          <p:cNvPicPr>
            <a:picLocks noChangeAspect="1"/>
          </p:cNvPicPr>
          <p:nvPr/>
        </p:nvPicPr>
        <p:blipFill>
          <a:blip r:embed="rId7">
            <a:lum/>
            <a:alphaModFix/>
          </a:blip>
          <a:srcRect/>
          <a:stretch>
            <a:fillRect/>
          </a:stretch>
        </p:blipFill>
        <p:spPr>
          <a:xfrm>
            <a:off x="8648760" y="3745080"/>
            <a:ext cx="1872720" cy="1171080"/>
          </a:xfrm>
          <a:prstGeom prst="rect">
            <a:avLst/>
          </a:prstGeom>
          <a:noFill/>
          <a:ln>
            <a:noFill/>
          </a:ln>
        </p:spPr>
      </p:pic>
      <p:sp>
        <p:nvSpPr>
          <p:cNvPr id="14" name="Rettangolo 2">
            <a:extLst>
              <a:ext uri="{FF2B5EF4-FFF2-40B4-BE49-F238E27FC236}">
                <a16:creationId xmlns:a16="http://schemas.microsoft.com/office/drawing/2014/main" id="{4089DA5E-CFCB-EC1E-AFE7-81CFE2899FC4}"/>
              </a:ext>
            </a:extLst>
          </p:cNvPr>
          <p:cNvSpPr/>
          <p:nvPr/>
        </p:nvSpPr>
        <p:spPr>
          <a:xfrm>
            <a:off x="4818000" y="674640"/>
            <a:ext cx="6283080" cy="23550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just">
              <a:buClr>
                <a:srgbClr val="1F497D"/>
              </a:buClr>
              <a:buSzPct val="45000"/>
              <a:buFont typeface="StarSymbol"/>
              <a:buChar char="-"/>
              <a:defRPr sz="1800"/>
            </a:pPr>
            <a:r>
              <a:rPr lang="it-IT" b="1" dirty="0">
                <a:solidFill>
                  <a:srgbClr val="000000"/>
                </a:solidFill>
                <a:latin typeface="Century Gothic" pitchFamily="34"/>
                <a:ea typeface="Microsoft YaHei" pitchFamily="2"/>
                <a:cs typeface="Mangal" pitchFamily="2"/>
              </a:rPr>
              <a:t>First </a:t>
            </a:r>
            <a:r>
              <a:rPr lang="it-IT" b="1" dirty="0" err="1">
                <a:solidFill>
                  <a:srgbClr val="000000"/>
                </a:solidFill>
                <a:latin typeface="Century Gothic" pitchFamily="34"/>
                <a:ea typeface="Microsoft YaHei" pitchFamily="2"/>
                <a:cs typeface="Mangal" pitchFamily="2"/>
              </a:rPr>
              <a:t>Medical</a:t>
            </a:r>
            <a:r>
              <a:rPr lang="it-IT" b="1" dirty="0">
                <a:solidFill>
                  <a:srgbClr val="000000"/>
                </a:solidFill>
                <a:latin typeface="Century Gothic" pitchFamily="34"/>
                <a:ea typeface="Microsoft YaHei" pitchFamily="2"/>
                <a:cs typeface="Mangal" pitchFamily="2"/>
              </a:rPr>
              <a:t> Contact (FMC)</a:t>
            </a:r>
          </a:p>
          <a:p>
            <a:pPr algn="just">
              <a:buClr>
                <a:srgbClr val="1F497D"/>
              </a:buClr>
              <a:buSzPct val="45000"/>
              <a:buFont typeface="StarSymbol"/>
              <a:buChar char="-"/>
              <a:defRPr sz="1800"/>
            </a:pPr>
            <a:r>
              <a:rPr lang="it-IT" b="1" dirty="0">
                <a:solidFill>
                  <a:srgbClr val="000000"/>
                </a:solidFill>
                <a:latin typeface="Century Gothic" pitchFamily="34"/>
                <a:ea typeface="Microsoft YaHei" pitchFamily="2"/>
                <a:cs typeface="Mangal" pitchFamily="2"/>
              </a:rPr>
              <a:t>L’elettrocardiografo digitale </a:t>
            </a:r>
            <a:r>
              <a:rPr lang="it-IT" b="1" dirty="0" err="1">
                <a:solidFill>
                  <a:srgbClr val="000000"/>
                </a:solidFill>
                <a:latin typeface="Century Gothic" pitchFamily="34"/>
                <a:ea typeface="Microsoft YaHei" pitchFamily="2"/>
                <a:cs typeface="Mangal" pitchFamily="2"/>
              </a:rPr>
              <a:t>Cardioline</a:t>
            </a:r>
            <a:r>
              <a:rPr lang="it-IT" b="1" dirty="0">
                <a:solidFill>
                  <a:srgbClr val="000000"/>
                </a:solidFill>
                <a:latin typeface="Century Gothic" pitchFamily="34"/>
                <a:ea typeface="Microsoft YaHei" pitchFamily="2"/>
                <a:cs typeface="Mangal" pitchFamily="2"/>
              </a:rPr>
              <a:t> 12 Leads</a:t>
            </a:r>
          </a:p>
          <a:p>
            <a:pPr algn="just">
              <a:buClr>
                <a:srgbClr val="1F497D"/>
              </a:buClr>
              <a:buSzPct val="45000"/>
              <a:buFont typeface="StarSymbol"/>
              <a:buChar char="-"/>
              <a:defRPr sz="1800"/>
            </a:pPr>
            <a:r>
              <a:rPr lang="it-IT" b="1" dirty="0">
                <a:solidFill>
                  <a:srgbClr val="000000"/>
                </a:solidFill>
                <a:latin typeface="Century Gothic" pitchFamily="34"/>
                <a:ea typeface="Microsoft YaHei" pitchFamily="2"/>
                <a:cs typeface="Mangal" pitchFamily="2"/>
              </a:rPr>
              <a:t>La Piattaforma Digitale </a:t>
            </a:r>
            <a:r>
              <a:rPr lang="it-IT" b="1" dirty="0" err="1">
                <a:solidFill>
                  <a:srgbClr val="000000"/>
                </a:solidFill>
                <a:latin typeface="Century Gothic" pitchFamily="34"/>
                <a:ea typeface="Microsoft YaHei" pitchFamily="2"/>
                <a:cs typeface="Mangal" pitchFamily="2"/>
              </a:rPr>
              <a:t>Helis</a:t>
            </a:r>
            <a:endParaRPr lang="it-IT" b="1" dirty="0">
              <a:solidFill>
                <a:srgbClr val="000000"/>
              </a:solidFill>
              <a:latin typeface="Century Gothic" pitchFamily="34"/>
              <a:ea typeface="Microsoft YaHei" pitchFamily="2"/>
              <a:cs typeface="Mangal" pitchFamily="2"/>
            </a:endParaRPr>
          </a:p>
          <a:p>
            <a:pPr algn="just">
              <a:buClr>
                <a:srgbClr val="1F497D"/>
              </a:buClr>
              <a:buSzPct val="45000"/>
              <a:buFont typeface="StarSymbol"/>
              <a:buChar char="-"/>
              <a:defRPr sz="1800"/>
            </a:pPr>
            <a:r>
              <a:rPr lang="it-IT" b="1" dirty="0">
                <a:solidFill>
                  <a:srgbClr val="000000"/>
                </a:solidFill>
                <a:latin typeface="Century Gothic" pitchFamily="34"/>
                <a:ea typeface="Microsoft YaHei" pitchFamily="2"/>
                <a:cs typeface="Mangal" pitchFamily="2"/>
              </a:rPr>
              <a:t>Il </a:t>
            </a:r>
            <a:r>
              <a:rPr lang="it-IT" b="1" dirty="0" err="1">
                <a:solidFill>
                  <a:srgbClr val="000000"/>
                </a:solidFill>
                <a:latin typeface="Century Gothic" pitchFamily="34"/>
                <a:ea typeface="Microsoft YaHei" pitchFamily="2"/>
                <a:cs typeface="Mangal" pitchFamily="2"/>
              </a:rPr>
              <a:t>Tough</a:t>
            </a:r>
            <a:r>
              <a:rPr lang="it-IT" b="1" dirty="0">
                <a:solidFill>
                  <a:srgbClr val="000000"/>
                </a:solidFill>
                <a:latin typeface="Century Gothic" pitchFamily="34"/>
                <a:ea typeface="Microsoft YaHei" pitchFamily="2"/>
                <a:cs typeface="Mangal" pitchFamily="2"/>
              </a:rPr>
              <a:t> Pad Panasonic (dotazione  ambulanze)</a:t>
            </a:r>
          </a:p>
          <a:p>
            <a:pPr algn="just">
              <a:buClr>
                <a:srgbClr val="1F497D"/>
              </a:buClr>
              <a:buSzPct val="45000"/>
              <a:buFont typeface="StarSymbol"/>
              <a:buChar char="-"/>
              <a:defRPr sz="1800"/>
            </a:pPr>
            <a:r>
              <a:rPr lang="it-IT" b="1" dirty="0">
                <a:solidFill>
                  <a:srgbClr val="000000"/>
                </a:solidFill>
                <a:latin typeface="Century Gothic" pitchFamily="34"/>
                <a:ea typeface="Microsoft YaHei" pitchFamily="2"/>
                <a:cs typeface="Mangal" pitchFamily="2"/>
              </a:rPr>
              <a:t>La Rete Regionale </a:t>
            </a:r>
            <a:r>
              <a:rPr lang="it-IT" b="1" dirty="0" err="1">
                <a:solidFill>
                  <a:srgbClr val="000000"/>
                </a:solidFill>
                <a:latin typeface="Century Gothic" pitchFamily="34"/>
                <a:ea typeface="Microsoft YaHei" pitchFamily="2"/>
                <a:cs typeface="Mangal" pitchFamily="2"/>
              </a:rPr>
              <a:t>Rupar</a:t>
            </a:r>
            <a:r>
              <a:rPr lang="it-IT" b="1" dirty="0">
                <a:solidFill>
                  <a:srgbClr val="000000"/>
                </a:solidFill>
                <a:latin typeface="Century Gothic" pitchFamily="34"/>
                <a:ea typeface="Microsoft YaHei" pitchFamily="2"/>
                <a:cs typeface="Mangal" pitchFamily="2"/>
              </a:rPr>
              <a:t> Wireless</a:t>
            </a:r>
          </a:p>
          <a:p>
            <a:pPr algn="just">
              <a:buClr>
                <a:srgbClr val="1F497D"/>
              </a:buClr>
              <a:buSzPct val="45000"/>
              <a:buFont typeface="StarSymbol"/>
              <a:buChar char="-"/>
              <a:defRPr sz="1800"/>
            </a:pPr>
            <a:r>
              <a:rPr lang="it-IT" b="1" dirty="0">
                <a:solidFill>
                  <a:srgbClr val="000000"/>
                </a:solidFill>
                <a:latin typeface="Century Gothic" pitchFamily="34"/>
                <a:ea typeface="Microsoft YaHei" pitchFamily="2"/>
                <a:cs typeface="Mangal" pitchFamily="2"/>
              </a:rPr>
              <a:t>La Telecardiologia del Policlinico</a:t>
            </a:r>
          </a:p>
          <a:p>
            <a:pPr algn="just">
              <a:buClr>
                <a:srgbClr val="1F497D"/>
              </a:buClr>
              <a:buSzPct val="45000"/>
              <a:buFont typeface="StarSymbol"/>
              <a:buChar char="-"/>
              <a:defRPr sz="1800"/>
            </a:pPr>
            <a:r>
              <a:rPr lang="it-IT" b="1" dirty="0">
                <a:solidFill>
                  <a:srgbClr val="000000"/>
                </a:solidFill>
                <a:latin typeface="Century Gothic" pitchFamily="34"/>
                <a:ea typeface="Microsoft YaHei" pitchFamily="2"/>
                <a:cs typeface="Mangal" pitchFamily="2"/>
              </a:rPr>
              <a:t>La Diagnosi e le Immagini in Ambulanza</a:t>
            </a:r>
          </a:p>
          <a:p>
            <a:pPr algn="just">
              <a:buClr>
                <a:srgbClr val="1F497D"/>
              </a:buClr>
              <a:buSzPct val="45000"/>
              <a:buFont typeface="StarSymbol"/>
              <a:buChar char="-"/>
              <a:defRPr sz="1800"/>
            </a:pPr>
            <a:r>
              <a:rPr lang="it-IT" b="1" dirty="0">
                <a:solidFill>
                  <a:srgbClr val="000000"/>
                </a:solidFill>
                <a:latin typeface="Century Gothic" pitchFamily="34"/>
                <a:ea typeface="Microsoft YaHei" pitchFamily="2"/>
                <a:cs typeface="Mangal" pitchFamily="2"/>
              </a:rPr>
              <a:t>FMC to </a:t>
            </a:r>
            <a:r>
              <a:rPr lang="it-IT" b="1" dirty="0" err="1">
                <a:solidFill>
                  <a:srgbClr val="000000"/>
                </a:solidFill>
                <a:latin typeface="Century Gothic" pitchFamily="34"/>
                <a:ea typeface="Microsoft YaHei" pitchFamily="2"/>
                <a:cs typeface="Mangal" pitchFamily="2"/>
              </a:rPr>
              <a:t>Diagnosys</a:t>
            </a:r>
            <a:r>
              <a:rPr lang="it-IT" b="1" dirty="0">
                <a:solidFill>
                  <a:srgbClr val="000000"/>
                </a:solidFill>
                <a:latin typeface="Century Gothic" pitchFamily="34"/>
                <a:ea typeface="Microsoft YaHei" pitchFamily="2"/>
                <a:cs typeface="Mangal" pitchFamily="2"/>
              </a:rPr>
              <a:t> 7,0 min (ESC prevede 10 min)</a:t>
            </a:r>
          </a:p>
        </p:txBody>
      </p:sp>
      <p:pic>
        <p:nvPicPr>
          <p:cNvPr id="15" name="Picture 27">
            <a:extLst>
              <a:ext uri="{FF2B5EF4-FFF2-40B4-BE49-F238E27FC236}">
                <a16:creationId xmlns:a16="http://schemas.microsoft.com/office/drawing/2014/main" id="{FFAF6596-8241-E7FF-1E83-11E3F0C6676F}"/>
              </a:ext>
            </a:extLst>
          </p:cNvPr>
          <p:cNvPicPr>
            <a:picLocks noChangeAspect="1"/>
          </p:cNvPicPr>
          <p:nvPr/>
        </p:nvPicPr>
        <p:blipFill>
          <a:blip r:embed="rId8">
            <a:lum/>
            <a:alphaModFix/>
          </a:blip>
          <a:srcRect/>
          <a:stretch>
            <a:fillRect/>
          </a:stretch>
        </p:blipFill>
        <p:spPr>
          <a:xfrm>
            <a:off x="5173680" y="3678120"/>
            <a:ext cx="1736280" cy="1182240"/>
          </a:xfrm>
          <a:prstGeom prst="rect">
            <a:avLst/>
          </a:prstGeom>
          <a:noFill/>
          <a:ln>
            <a:noFill/>
          </a:ln>
        </p:spPr>
      </p:pic>
      <p:pic>
        <p:nvPicPr>
          <p:cNvPr id="16" name="Picture 29">
            <a:extLst>
              <a:ext uri="{FF2B5EF4-FFF2-40B4-BE49-F238E27FC236}">
                <a16:creationId xmlns:a16="http://schemas.microsoft.com/office/drawing/2014/main" id="{D8D79D41-6028-9228-4C23-B771A9526BB8}"/>
              </a:ext>
            </a:extLst>
          </p:cNvPr>
          <p:cNvPicPr>
            <a:picLocks noChangeAspect="1"/>
          </p:cNvPicPr>
          <p:nvPr/>
        </p:nvPicPr>
        <p:blipFill>
          <a:blip r:embed="rId9">
            <a:lum/>
            <a:alphaModFix/>
          </a:blip>
          <a:srcRect/>
          <a:stretch>
            <a:fillRect/>
          </a:stretch>
        </p:blipFill>
        <p:spPr>
          <a:xfrm>
            <a:off x="1608240" y="92160"/>
            <a:ext cx="1310760" cy="1049040"/>
          </a:xfrm>
          <a:prstGeom prst="rect">
            <a:avLst/>
          </a:prstGeom>
          <a:noFill/>
          <a:ln>
            <a:noFill/>
          </a:ln>
        </p:spPr>
      </p:pic>
      <p:sp>
        <p:nvSpPr>
          <p:cNvPr id="17" name="Rettangolo 20">
            <a:extLst>
              <a:ext uri="{FF2B5EF4-FFF2-40B4-BE49-F238E27FC236}">
                <a16:creationId xmlns:a16="http://schemas.microsoft.com/office/drawing/2014/main" id="{43E5FF67-7402-67A3-F106-DCFCE4EDDA9C}"/>
              </a:ext>
            </a:extLst>
          </p:cNvPr>
          <p:cNvSpPr/>
          <p:nvPr/>
        </p:nvSpPr>
        <p:spPr>
          <a:xfrm>
            <a:off x="3095760" y="152281"/>
            <a:ext cx="5642227" cy="37390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a:defRPr sz="1800"/>
            </a:pPr>
            <a:r>
              <a:rPr lang="it-IT" b="1">
                <a:solidFill>
                  <a:srgbClr val="000000"/>
                </a:solidFill>
                <a:latin typeface="Century Gothic" pitchFamily="34"/>
                <a:ea typeface="Microsoft YaHei" pitchFamily="2"/>
                <a:cs typeface="Mangal" pitchFamily="2"/>
              </a:rPr>
              <a:t>TELECARDIOLOGIA – L’ARCHITETTURA DEL SISTEMA</a:t>
            </a:r>
          </a:p>
        </p:txBody>
      </p:sp>
      <p:pic>
        <p:nvPicPr>
          <p:cNvPr id="18" name="Picture 22">
            <a:extLst>
              <a:ext uri="{FF2B5EF4-FFF2-40B4-BE49-F238E27FC236}">
                <a16:creationId xmlns:a16="http://schemas.microsoft.com/office/drawing/2014/main" id="{910A19F6-98FC-47B6-ADEF-972FAB398FA5}"/>
              </a:ext>
            </a:extLst>
          </p:cNvPr>
          <p:cNvPicPr>
            <a:picLocks noChangeAspect="1"/>
          </p:cNvPicPr>
          <p:nvPr/>
        </p:nvPicPr>
        <p:blipFill>
          <a:blip r:embed="rId10">
            <a:lum/>
            <a:alphaModFix/>
          </a:blip>
          <a:srcRect/>
          <a:stretch>
            <a:fillRect/>
          </a:stretch>
        </p:blipFill>
        <p:spPr>
          <a:xfrm>
            <a:off x="4800720" y="3606840"/>
            <a:ext cx="2482560" cy="15584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0-#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par>
                                <p:cTn id="14" presetClass="entr" fill="hold" nodeType="withEffect">
                                  <p:stCondLst>
                                    <p:cond delay="0"/>
                                  </p:stCondLst>
                                  <p:childTnLst>
                                    <p:set>
                                      <p:cBhvr>
                                        <p:cTn id="15" dur="1" fill="hold">
                                          <p:stCondLst>
                                            <p:cond delay="499"/>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fill="hold" nodeType="click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500"/>
                                        <p:tgtEl>
                                          <p:spTgt spid="14">
                                            <p:txEl>
                                              <p:pRg st="1" end="1"/>
                                            </p:txEl>
                                          </p:spTgt>
                                        </p:tgtEl>
                                      </p:cBhvr>
                                    </p:animEffect>
                                  </p:childTnLst>
                                </p:cTn>
                              </p:par>
                            </p:childTnLst>
                          </p:cTn>
                        </p:par>
                        <p:par>
                          <p:cTn id="21" fill="hold" nodeType="afterEffect">
                            <p:stCondLst>
                              <p:cond delay="500"/>
                            </p:stCondLst>
                            <p:childTnLst>
                              <p:par>
                                <p:cTn id="22" presetClass="entr"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nodeType="afterEffect">
                            <p:stCondLst>
                              <p:cond delay="1000"/>
                            </p:stCondLst>
                            <p:childTnLst>
                              <p:par>
                                <p:cTn id="26" presetClass="entr" fill="hold" nodeType="afterEffect">
                                  <p:stCondLst>
                                    <p:cond delay="0"/>
                                  </p:stCondLst>
                                  <p:childTnLst>
                                    <p:set>
                                      <p:cBhvr>
                                        <p:cTn id="27" dur="1" fill="hold">
                                          <p:stCondLst>
                                            <p:cond delay="499"/>
                                          </p:stCondLst>
                                        </p:cTn>
                                        <p:tgtEl>
                                          <p:spTgt spid="2"/>
                                        </p:tgtEl>
                                        <p:attrNameLst>
                                          <p:attrName>style.visibility</p:attrName>
                                        </p:attrNameLst>
                                      </p:cBhvr>
                                      <p:to>
                                        <p:strVal val="visible"/>
                                      </p:to>
                                    </p:set>
                                  </p:childTnLst>
                                </p:cTn>
                              </p:par>
                            </p:childTnLst>
                          </p:cTn>
                        </p:par>
                        <p:par>
                          <p:cTn id="28" fill="hold" nodeType="afterEffect">
                            <p:stCondLst>
                              <p:cond delay="1500"/>
                            </p:stCondLst>
                            <p:childTnLst>
                              <p:par>
                                <p:cTn id="29" presetClass="entr"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Class="entr" fill="hold" nodeType="clickEffect">
                                  <p:stCondLst>
                                    <p:cond delay="0"/>
                                  </p:stCondLst>
                                  <p:childTnLst>
                                    <p:set>
                                      <p:cBhvr>
                                        <p:cTn id="35" dur="1" fill="hold">
                                          <p:stCondLst>
                                            <p:cond delay="0"/>
                                          </p:stCondLst>
                                        </p:cTn>
                                        <p:tgtEl>
                                          <p:spTgt spid="14">
                                            <p:txEl>
                                              <p:pRg st="2" end="2"/>
                                            </p:txEl>
                                          </p:spTgt>
                                        </p:tgtEl>
                                        <p:attrNameLst>
                                          <p:attrName>style.visibility</p:attrName>
                                        </p:attrNameLst>
                                      </p:cBhvr>
                                      <p:to>
                                        <p:strVal val="visible"/>
                                      </p:to>
                                    </p:set>
                                    <p:animEffect transition="in" filter="fade">
                                      <p:cBhvr>
                                        <p:cTn id="36" dur="500"/>
                                        <p:tgtEl>
                                          <p:spTgt spid="14">
                                            <p:txEl>
                                              <p:pRg st="2" end="2"/>
                                            </p:txEl>
                                          </p:spTgt>
                                        </p:tgtEl>
                                      </p:cBhvr>
                                    </p:animEffect>
                                  </p:childTnLst>
                                </p:cTn>
                              </p:par>
                              <p:par>
                                <p:cTn id="37" presetClass="entr"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2500"/>
                            </p:stCondLst>
                            <p:childTnLst>
                              <p:par>
                                <p:cTn id="41" presetClass="exit" fill="hold" nodeType="after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Class="entr"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Class="entr" fill="hold" nodeType="withEffect">
                                  <p:stCondLst>
                                    <p:cond delay="0"/>
                                  </p:stCondLst>
                                  <p:childTnLst>
                                    <p:set>
                                      <p:cBhvr>
                                        <p:cTn id="50" dur="1" fill="hold">
                                          <p:stCondLst>
                                            <p:cond delay="0"/>
                                          </p:stCondLst>
                                        </p:cTn>
                                        <p:tgtEl>
                                          <p:spTgt spid="14">
                                            <p:txEl>
                                              <p:pRg st="3" end="3"/>
                                            </p:txEl>
                                          </p:spTgt>
                                        </p:tgtEl>
                                        <p:attrNameLst>
                                          <p:attrName>style.visibility</p:attrName>
                                        </p:attrNameLst>
                                      </p:cBhvr>
                                      <p:to>
                                        <p:strVal val="visible"/>
                                      </p:to>
                                    </p:set>
                                    <p:animEffect transition="in" filter="fade">
                                      <p:cBhvr>
                                        <p:cTn id="51" dur="500"/>
                                        <p:tgtEl>
                                          <p:spTgt spid="14">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Class="entr" fill="hold" nodeType="clickEffect">
                                  <p:stCondLst>
                                    <p:cond delay="0"/>
                                  </p:stCondLst>
                                  <p:childTnLst>
                                    <p:set>
                                      <p:cBhvr>
                                        <p:cTn id="55" dur="1" fill="hold">
                                          <p:stCondLst>
                                            <p:cond delay="499"/>
                                          </p:stCondLst>
                                        </p:cTn>
                                        <p:tgtEl>
                                          <p:spTgt spid="5"/>
                                        </p:tgtEl>
                                        <p:attrNameLst>
                                          <p:attrName>style.visibility</p:attrName>
                                        </p:attrNameLst>
                                      </p:cBhvr>
                                      <p:to>
                                        <p:strVal val="visible"/>
                                      </p:to>
                                    </p:set>
                                  </p:childTnLst>
                                </p:cTn>
                              </p:par>
                              <p:par>
                                <p:cTn id="56" presetClass="entr" fill="hold" nodeType="withEffect">
                                  <p:stCondLst>
                                    <p:cond delay="0"/>
                                  </p:stCondLst>
                                  <p:childTnLst>
                                    <p:set>
                                      <p:cBhvr>
                                        <p:cTn id="57" dur="1" fill="hold">
                                          <p:stCondLst>
                                            <p:cond delay="0"/>
                                          </p:stCondLst>
                                        </p:cTn>
                                        <p:tgtEl>
                                          <p:spTgt spid="14">
                                            <p:txEl>
                                              <p:pRg st="4" end="4"/>
                                            </p:txEl>
                                          </p:spTgt>
                                        </p:tgtEl>
                                        <p:attrNameLst>
                                          <p:attrName>style.visibility</p:attrName>
                                        </p:attrNameLst>
                                      </p:cBhvr>
                                      <p:to>
                                        <p:strVal val="visible"/>
                                      </p:to>
                                    </p:set>
                                    <p:animEffect transition="in" filter="fade">
                                      <p:cBhvr>
                                        <p:cTn id="58" dur="500"/>
                                        <p:tgtEl>
                                          <p:spTgt spid="14">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Class="entr" fill="hold" nodeType="clickEffect">
                                  <p:stCondLst>
                                    <p:cond delay="0"/>
                                  </p:stCondLst>
                                  <p:childTnLst>
                                    <p:set>
                                      <p:cBhvr>
                                        <p:cTn id="62" dur="1" fill="hold">
                                          <p:stCondLst>
                                            <p:cond delay="0"/>
                                          </p:stCondLst>
                                        </p:cTn>
                                        <p:tgtEl>
                                          <p:spTgt spid="14">
                                            <p:txEl>
                                              <p:pRg st="5" end="5"/>
                                            </p:txEl>
                                          </p:spTgt>
                                        </p:tgtEl>
                                        <p:attrNameLst>
                                          <p:attrName>style.visibility</p:attrName>
                                        </p:attrNameLst>
                                      </p:cBhvr>
                                      <p:to>
                                        <p:strVal val="visible"/>
                                      </p:to>
                                    </p:set>
                                    <p:animEffect transition="in" filter="fade">
                                      <p:cBhvr>
                                        <p:cTn id="63" dur="500"/>
                                        <p:tgtEl>
                                          <p:spTgt spid="14">
                                            <p:txEl>
                                              <p:pRg st="5" end="5"/>
                                            </p:txEl>
                                          </p:spTgt>
                                        </p:tgtEl>
                                      </p:cBhvr>
                                    </p:animEffect>
                                  </p:childTnLst>
                                </p:cTn>
                              </p:par>
                              <p:par>
                                <p:cTn id="64" presetClass="entr"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Class="entr"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500"/>
                                        <p:tgtEl>
                                          <p:spTgt spid="8"/>
                                        </p:tgtEl>
                                      </p:cBhvr>
                                    </p:animEffect>
                                  </p:childTnLst>
                                </p:cTn>
                              </p:par>
                              <p:par>
                                <p:cTn id="72" presetClass="entr" fill="hold" nodeType="withEffect">
                                  <p:stCondLst>
                                    <p:cond delay="0"/>
                                  </p:stCondLst>
                                  <p:childTnLst>
                                    <p:set>
                                      <p:cBhvr>
                                        <p:cTn id="73" dur="1" fill="hold">
                                          <p:stCondLst>
                                            <p:cond delay="0"/>
                                          </p:stCondLst>
                                        </p:cTn>
                                        <p:tgtEl>
                                          <p:spTgt spid="14">
                                            <p:txEl>
                                              <p:pRg st="6" end="6"/>
                                            </p:txEl>
                                          </p:spTgt>
                                        </p:tgtEl>
                                        <p:attrNameLst>
                                          <p:attrName>style.visibility</p:attrName>
                                        </p:attrNameLst>
                                      </p:cBhvr>
                                      <p:to>
                                        <p:strVal val="visible"/>
                                      </p:to>
                                    </p:set>
                                    <p:animEffect transition="in" filter="fade">
                                      <p:cBhvr>
                                        <p:cTn id="74" dur="500"/>
                                        <p:tgtEl>
                                          <p:spTgt spid="14">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Class="entr" fill="hold" nodeType="clickEffect">
                                  <p:stCondLst>
                                    <p:cond delay="0"/>
                                  </p:stCondLst>
                                  <p:childTnLst>
                                    <p:set>
                                      <p:cBhvr>
                                        <p:cTn id="78" dur="1" fill="hold">
                                          <p:stCondLst>
                                            <p:cond delay="0"/>
                                          </p:stCondLst>
                                        </p:cTn>
                                        <p:tgtEl>
                                          <p:spTgt spid="14">
                                            <p:txEl>
                                              <p:pRg st="7" end="7"/>
                                            </p:txEl>
                                          </p:spTgt>
                                        </p:tgtEl>
                                        <p:attrNameLst>
                                          <p:attrName>style.visibility</p:attrName>
                                        </p:attrNameLst>
                                      </p:cBhvr>
                                      <p:to>
                                        <p:strVal val="visible"/>
                                      </p:to>
                                    </p:set>
                                    <p:animEffect transition="in" filter="fade">
                                      <p:cBhvr>
                                        <p:cTn id="79"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3D2C17B5-9267-D0E2-3F2B-BF37EE02DF64}"/>
              </a:ext>
            </a:extLst>
          </p:cNvPr>
          <p:cNvPicPr>
            <a:picLocks noChangeAspect="1"/>
          </p:cNvPicPr>
          <p:nvPr/>
        </p:nvPicPr>
        <p:blipFill>
          <a:blip r:embed="rId3">
            <a:lum/>
            <a:alphaModFix/>
          </a:blip>
          <a:srcRect/>
          <a:stretch>
            <a:fillRect/>
          </a:stretch>
        </p:blipFill>
        <p:spPr>
          <a:xfrm>
            <a:off x="1852680" y="3519360"/>
            <a:ext cx="1240920" cy="502920"/>
          </a:xfrm>
          <a:prstGeom prst="rect">
            <a:avLst/>
          </a:prstGeom>
          <a:noFill/>
          <a:ln>
            <a:noFill/>
          </a:ln>
        </p:spPr>
      </p:pic>
      <p:pic>
        <p:nvPicPr>
          <p:cNvPr id="3" name="Picture 2">
            <a:extLst>
              <a:ext uri="{FF2B5EF4-FFF2-40B4-BE49-F238E27FC236}">
                <a16:creationId xmlns:a16="http://schemas.microsoft.com/office/drawing/2014/main" id="{863515CC-615E-8C60-A8D1-20FB092E8268}"/>
              </a:ext>
            </a:extLst>
          </p:cNvPr>
          <p:cNvPicPr>
            <a:picLocks noChangeAspect="1"/>
          </p:cNvPicPr>
          <p:nvPr/>
        </p:nvPicPr>
        <p:blipFill>
          <a:blip r:embed="rId4">
            <a:lum/>
            <a:alphaModFix/>
          </a:blip>
          <a:srcRect/>
          <a:stretch>
            <a:fillRect/>
          </a:stretch>
        </p:blipFill>
        <p:spPr>
          <a:xfrm>
            <a:off x="1503480" y="1679400"/>
            <a:ext cx="2831760" cy="1533240"/>
          </a:xfrm>
          <a:prstGeom prst="rect">
            <a:avLst/>
          </a:prstGeom>
          <a:noFill/>
          <a:ln>
            <a:noFill/>
          </a:ln>
        </p:spPr>
      </p:pic>
      <p:pic>
        <p:nvPicPr>
          <p:cNvPr id="4" name="Picture 4">
            <a:extLst>
              <a:ext uri="{FF2B5EF4-FFF2-40B4-BE49-F238E27FC236}">
                <a16:creationId xmlns:a16="http://schemas.microsoft.com/office/drawing/2014/main" id="{EC4258D0-42BC-EC51-1E28-64BDCC860C63}"/>
              </a:ext>
            </a:extLst>
          </p:cNvPr>
          <p:cNvPicPr>
            <a:picLocks noChangeAspect="1"/>
          </p:cNvPicPr>
          <p:nvPr/>
        </p:nvPicPr>
        <p:blipFill>
          <a:blip r:embed="rId5">
            <a:lum/>
            <a:alphaModFix/>
          </a:blip>
          <a:srcRect/>
          <a:stretch>
            <a:fillRect/>
          </a:stretch>
        </p:blipFill>
        <p:spPr>
          <a:xfrm>
            <a:off x="4451520" y="1931040"/>
            <a:ext cx="1505880" cy="1001880"/>
          </a:xfrm>
          <a:prstGeom prst="rect">
            <a:avLst/>
          </a:prstGeom>
          <a:noFill/>
          <a:ln>
            <a:noFill/>
          </a:ln>
        </p:spPr>
      </p:pic>
      <p:grpSp>
        <p:nvGrpSpPr>
          <p:cNvPr id="5" name="Gruppo 13">
            <a:extLst>
              <a:ext uri="{FF2B5EF4-FFF2-40B4-BE49-F238E27FC236}">
                <a16:creationId xmlns:a16="http://schemas.microsoft.com/office/drawing/2014/main" id="{F4BFD9FD-160B-093D-78AC-1CF91F921C66}"/>
              </a:ext>
            </a:extLst>
          </p:cNvPr>
          <p:cNvGrpSpPr/>
          <p:nvPr/>
        </p:nvGrpSpPr>
        <p:grpSpPr>
          <a:xfrm>
            <a:off x="6870360" y="3771720"/>
            <a:ext cx="1746360" cy="2090520"/>
            <a:chOff x="5346360" y="3771720"/>
            <a:chExt cx="1746360" cy="2090520"/>
          </a:xfrm>
        </p:grpSpPr>
        <p:cxnSp>
          <p:nvCxnSpPr>
            <p:cNvPr id="6" name="Connettore 7 14">
              <a:extLst>
                <a:ext uri="{FF2B5EF4-FFF2-40B4-BE49-F238E27FC236}">
                  <a16:creationId xmlns:a16="http://schemas.microsoft.com/office/drawing/2014/main" id="{F116AF40-92AF-A713-7F75-5305E50103D6}"/>
                </a:ext>
              </a:extLst>
            </p:cNvPr>
            <p:cNvCxnSpPr/>
            <p:nvPr/>
          </p:nvCxnSpPr>
          <p:spPr>
            <a:xfrm flipV="1">
              <a:off x="5346360" y="3771720"/>
              <a:ext cx="1746360" cy="316080"/>
            </a:xfrm>
            <a:prstGeom prst="bentConnector3">
              <a:avLst/>
            </a:prstGeom>
            <a:noFill/>
            <a:ln w="9360">
              <a:solidFill>
                <a:srgbClr val="4A7EBB"/>
              </a:solidFill>
              <a:prstDash val="solid"/>
              <a:tailEnd type="arrow"/>
            </a:ln>
          </p:spPr>
        </p:cxnSp>
        <p:sp>
          <p:nvSpPr>
            <p:cNvPr id="7" name="Nuvola 15">
              <a:extLst>
                <a:ext uri="{FF2B5EF4-FFF2-40B4-BE49-F238E27FC236}">
                  <a16:creationId xmlns:a16="http://schemas.microsoft.com/office/drawing/2014/main" id="{260FC1AB-E34C-EC66-40C9-2C0174977D3A}"/>
                </a:ext>
              </a:extLst>
            </p:cNvPr>
            <p:cNvSpPr/>
            <p:nvPr/>
          </p:nvSpPr>
          <p:spPr>
            <a:xfrm>
              <a:off x="5388120" y="4640400"/>
              <a:ext cx="1669680" cy="1221840"/>
            </a:xfrm>
            <a:custGeom>
              <a:avLst/>
              <a:gdLst>
                <a:gd name="f0" fmla="val 3900"/>
                <a:gd name="f1" fmla="val 14370"/>
                <a:gd name="f2" fmla="val 3629"/>
                <a:gd name="f3" fmla="val 11657"/>
                <a:gd name="f4" fmla="val 4261"/>
                <a:gd name="f5" fmla="val 8921"/>
                <a:gd name="f6" fmla="val 5623"/>
                <a:gd name="f7" fmla="val 6907"/>
                <a:gd name="f8" fmla="val 7775"/>
                <a:gd name="f9" fmla="val 3726"/>
                <a:gd name="f10" fmla="val 11264"/>
                <a:gd name="f11" fmla="val 3017"/>
                <a:gd name="f12" fmla="val 14005"/>
                <a:gd name="f13" fmla="val 5202"/>
                <a:gd name="f14" fmla="val 15678"/>
                <a:gd name="f15" fmla="val 909"/>
                <a:gd name="f16" fmla="val 19914"/>
                <a:gd name="f17" fmla="val 22"/>
                <a:gd name="f18" fmla="val 22456"/>
                <a:gd name="f19" fmla="val 3432"/>
                <a:gd name="f20" fmla="val 23097"/>
                <a:gd name="f21" fmla="val 1683"/>
                <a:gd name="f22" fmla="val 24328"/>
                <a:gd name="f23" fmla="val 474"/>
                <a:gd name="f24" fmla="val 25749"/>
                <a:gd name="f25" fmla="val 200"/>
                <a:gd name="f26" fmla="val 27313"/>
                <a:gd name="f27" fmla="val -102"/>
                <a:gd name="f28" fmla="val 28875"/>
                <a:gd name="f29" fmla="val 770"/>
                <a:gd name="f30" fmla="val 29833"/>
                <a:gd name="f31" fmla="val 2481"/>
                <a:gd name="f32" fmla="val 31215"/>
                <a:gd name="f33" fmla="val 267"/>
                <a:gd name="f34" fmla="val 33501"/>
                <a:gd name="f35" fmla="val -460"/>
                <a:gd name="f36" fmla="val 35463"/>
                <a:gd name="f37" fmla="val 690"/>
                <a:gd name="f38" fmla="val 36958"/>
                <a:gd name="f39" fmla="val 1566"/>
                <a:gd name="f40" fmla="val 38030"/>
                <a:gd name="f41" fmla="val 3400"/>
                <a:gd name="f42" fmla="val 38318"/>
                <a:gd name="f43" fmla="val 5576"/>
                <a:gd name="f44" fmla="val 40046"/>
                <a:gd name="f45" fmla="val 6218"/>
                <a:gd name="f46" fmla="val 41422"/>
                <a:gd name="f47" fmla="val 7998"/>
                <a:gd name="f48" fmla="val 41982"/>
                <a:gd name="f49" fmla="val 10318"/>
                <a:gd name="f50" fmla="val 42389"/>
                <a:gd name="f51" fmla="val 12002"/>
                <a:gd name="f52" fmla="val 42331"/>
                <a:gd name="f53" fmla="val 13831"/>
                <a:gd name="f54" fmla="val 41818"/>
                <a:gd name="f55" fmla="val 15460"/>
                <a:gd name="f56" fmla="val 43079"/>
                <a:gd name="f57" fmla="val 17694"/>
                <a:gd name="f58" fmla="val 43520"/>
                <a:gd name="f59" fmla="val 20590"/>
                <a:gd name="f60" fmla="val 43016"/>
                <a:gd name="f61" fmla="val 23322"/>
                <a:gd name="f62" fmla="val 42346"/>
                <a:gd name="f63" fmla="val 26954"/>
                <a:gd name="f64" fmla="val 40128"/>
                <a:gd name="f65" fmla="val 29674"/>
                <a:gd name="f66" fmla="val 37404"/>
                <a:gd name="f67" fmla="val 30204"/>
                <a:gd name="f68" fmla="val 37391"/>
                <a:gd name="f69" fmla="val 32471"/>
                <a:gd name="f70" fmla="val 36658"/>
                <a:gd name="f71" fmla="val 34621"/>
                <a:gd name="f72" fmla="val 35395"/>
                <a:gd name="f73" fmla="val 36101"/>
                <a:gd name="f74" fmla="val 33476"/>
                <a:gd name="f75" fmla="val 38350"/>
                <a:gd name="f76" fmla="val 30704"/>
                <a:gd name="f77" fmla="val 38639"/>
                <a:gd name="f78" fmla="val 28555"/>
                <a:gd name="f79" fmla="val 36815"/>
                <a:gd name="f80" fmla="val 27860"/>
                <a:gd name="f81" fmla="val 39948"/>
                <a:gd name="f82" fmla="val 25999"/>
                <a:gd name="f83" fmla="val 42343"/>
                <a:gd name="f84" fmla="val 23667"/>
                <a:gd name="f85" fmla="val 43106"/>
                <a:gd name="f86" fmla="val 20919"/>
                <a:gd name="f87" fmla="val 44005"/>
                <a:gd name="f88" fmla="val 18051"/>
                <a:gd name="f89" fmla="val 42473"/>
                <a:gd name="f90" fmla="val 16480"/>
                <a:gd name="f91" fmla="val 39266"/>
                <a:gd name="f92" fmla="val 12772"/>
                <a:gd name="f93" fmla="val 42310"/>
                <a:gd name="f94" fmla="val 7956"/>
                <a:gd name="f95" fmla="val 40599"/>
                <a:gd name="f96" fmla="val 5804"/>
                <a:gd name="f97" fmla="val 35472"/>
                <a:gd name="f98" fmla="val 3690"/>
                <a:gd name="f99" fmla="val 35809"/>
                <a:gd name="f100" fmla="val 1705"/>
                <a:gd name="f101" fmla="val 34024"/>
                <a:gd name="f102" fmla="val 1110"/>
                <a:gd name="f103" fmla="val 31250"/>
                <a:gd name="f104" fmla="val 679"/>
                <a:gd name="f105" fmla="val 29243"/>
                <a:gd name="f106" fmla="val 1060"/>
                <a:gd name="f107" fmla="val 27077"/>
                <a:gd name="f108" fmla="val 2113"/>
                <a:gd name="f109" fmla="val 25551"/>
                <a:gd name="f110" fmla="val 619"/>
                <a:gd name="f111" fmla="val 24354"/>
                <a:gd name="f112" fmla="val -213"/>
                <a:gd name="f113" fmla="val 22057"/>
                <a:gd name="f114" fmla="val -5"/>
                <a:gd name="f115" fmla="val 19704"/>
                <a:gd name="f116" fmla="val 239"/>
                <a:gd name="f117" fmla="val 16949"/>
                <a:gd name="f118" fmla="val 1845"/>
                <a:gd name="f119" fmla="val 14791"/>
                <a:gd name="f120" fmla="val 3863"/>
                <a:gd name="f121" fmla="val 14507"/>
                <a:gd name="f122" fmla="val 3875"/>
                <a:gd name="f123" fmla="val 14461"/>
                <a:gd name="f124" fmla="val 3888"/>
                <a:gd name="f125" fmla="val 14416"/>
                <a:gd name="f126" fmla="val 4693"/>
                <a:gd name="f127" fmla="val 26177"/>
                <a:gd name="f128" fmla="val 3809"/>
                <a:gd name="f129" fmla="val 26271"/>
                <a:gd name="f130" fmla="val 2925"/>
                <a:gd name="f131" fmla="val 25993"/>
                <a:gd name="f132" fmla="val 2160"/>
                <a:gd name="f133" fmla="val 25380"/>
                <a:gd name="f134" fmla="val 6928"/>
                <a:gd name="f135" fmla="val 34899"/>
                <a:gd name="f136" fmla="val 6573"/>
                <a:gd name="f137" fmla="val 35092"/>
                <a:gd name="f138" fmla="val 6200"/>
                <a:gd name="f139" fmla="val 35220"/>
                <a:gd name="f140" fmla="val 5820"/>
                <a:gd name="f141" fmla="val 35280"/>
                <a:gd name="f142" fmla="val 16478"/>
                <a:gd name="f143" fmla="val 39090"/>
                <a:gd name="f144" fmla="val 16211"/>
                <a:gd name="f145" fmla="val 38544"/>
                <a:gd name="f146" fmla="val 15987"/>
                <a:gd name="f147" fmla="val 37961"/>
                <a:gd name="f148" fmla="val 15810"/>
                <a:gd name="f149" fmla="val 37350"/>
                <a:gd name="f150" fmla="val 28827"/>
                <a:gd name="f151" fmla="val 34751"/>
                <a:gd name="f152" fmla="val 28788"/>
                <a:gd name="f153" fmla="val 35398"/>
                <a:gd name="f154" fmla="val 28698"/>
                <a:gd name="f155" fmla="val 36038"/>
                <a:gd name="f156" fmla="val 28560"/>
                <a:gd name="f157" fmla="val 36660"/>
                <a:gd name="f158" fmla="val 34129"/>
                <a:gd name="f159" fmla="val 22954"/>
                <a:gd name="f160" fmla="val 36133"/>
                <a:gd name="f161" fmla="val 24282"/>
                <a:gd name="f162" fmla="val 37398"/>
                <a:gd name="f163" fmla="val 27058"/>
                <a:gd name="f164" fmla="val 37380"/>
                <a:gd name="f165" fmla="val 30090"/>
                <a:gd name="f166" fmla="val 41798"/>
                <a:gd name="f167" fmla="val 15354"/>
                <a:gd name="f168" fmla="val 41473"/>
                <a:gd name="f169" fmla="val 16386"/>
                <a:gd name="f170" fmla="val 40978"/>
                <a:gd name="f171" fmla="val 17302"/>
                <a:gd name="f172" fmla="val 40350"/>
                <a:gd name="f173" fmla="val 18030"/>
                <a:gd name="f174" fmla="val 38324"/>
                <a:gd name="f175" fmla="val 5426"/>
                <a:gd name="f176" fmla="val 38379"/>
                <a:gd name="f177" fmla="val 5843"/>
                <a:gd name="f178" fmla="val 38405"/>
                <a:gd name="f179" fmla="val 6266"/>
                <a:gd name="f180" fmla="val 38400"/>
                <a:gd name="f181" fmla="val 6690"/>
                <a:gd name="f182" fmla="val 29078"/>
                <a:gd name="f183" fmla="val 3952"/>
                <a:gd name="f184" fmla="val 29267"/>
                <a:gd name="f185" fmla="val 3369"/>
                <a:gd name="f186" fmla="val 29516"/>
                <a:gd name="f187" fmla="val 2826"/>
                <a:gd name="f188" fmla="val 29820"/>
                <a:gd name="f189" fmla="val 2340"/>
                <a:gd name="f190" fmla="val 22141"/>
                <a:gd name="f191" fmla="val 4720"/>
                <a:gd name="f192" fmla="val 22218"/>
                <a:gd name="f193" fmla="val 4238"/>
                <a:gd name="f194" fmla="val 22339"/>
                <a:gd name="f195" fmla="val 3771"/>
                <a:gd name="f196" fmla="val 22500"/>
                <a:gd name="f197" fmla="val 3330"/>
                <a:gd name="f198" fmla="val 14000"/>
                <a:gd name="f199" fmla="val 5192"/>
                <a:gd name="f200" fmla="val 14472"/>
                <a:gd name="f201" fmla="val 5568"/>
                <a:gd name="f202" fmla="val 14908"/>
                <a:gd name="f203" fmla="val 6021"/>
                <a:gd name="f204" fmla="val 15300"/>
                <a:gd name="f205" fmla="val 6540"/>
                <a:gd name="f206" fmla="val 4127"/>
                <a:gd name="f207" fmla="val 15789"/>
                <a:gd name="f208" fmla="val 4024"/>
                <a:gd name="f209" fmla="val 15325"/>
                <a:gd name="f210" fmla="val 3948"/>
                <a:gd name="f211" fmla="val 14851"/>
              </a:gdLst>
              <a:ahLst/>
              <a:cxnLst>
                <a:cxn ang="3cd4">
                  <a:pos x="hc" y="t"/>
                </a:cxn>
                <a:cxn ang="0">
                  <a:pos x="r" y="vc"/>
                </a:cxn>
                <a:cxn ang="cd4">
                  <a:pos x="hc" y="b"/>
                </a:cxn>
                <a:cxn ang="cd2">
                  <a:pos x="l" y="vc"/>
                </a:cxn>
              </a:cxnLst>
              <a:rect l="l" t="t" r="r" b="b"/>
              <a:pathLst>
                <a:path w="43200" h="43200">
                  <a:moveTo>
                    <a:pt x="f0" y="f1"/>
                  </a:moveTo>
                  <a:cubicBezTo>
                    <a:pt x="f2" y="f3"/>
                    <a:pt x="f4" y="f5"/>
                    <a:pt x="f6" y="f7"/>
                  </a:cubicBez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102" y="f103"/>
                  </a:cubicBezTo>
                  <a:cubicBezTo>
                    <a:pt x="f104" y="f105"/>
                    <a:pt x="f106" y="f107"/>
                    <a:pt x="f108" y="f109"/>
                  </a:cubicBezTo>
                  <a:cubicBezTo>
                    <a:pt x="f110" y="f111"/>
                    <a:pt x="f112" y="f113"/>
                    <a:pt x="f114" y="f115"/>
                  </a:cubicBezTo>
                  <a:cubicBezTo>
                    <a:pt x="f116" y="f117"/>
                    <a:pt x="f118" y="f119"/>
                    <a:pt x="f120" y="f121"/>
                  </a:cubicBezTo>
                  <a:cubicBezTo>
                    <a:pt x="f122" y="f123"/>
                    <a:pt x="f124" y="f125"/>
                    <a:pt x="f0" y="f1"/>
                  </a:cubicBezTo>
                  <a:close/>
                </a:path>
                <a:path w="43200" h="43200" fill="none">
                  <a:moveTo>
                    <a:pt x="f126" y="f127"/>
                  </a:moveTo>
                  <a:cubicBezTo>
                    <a:pt x="f128" y="f129"/>
                    <a:pt x="f130" y="f131"/>
                    <a:pt x="f132" y="f133"/>
                  </a:cubicBezTo>
                  <a:moveTo>
                    <a:pt x="f134" y="f135"/>
                  </a:moveTo>
                  <a:cubicBezTo>
                    <a:pt x="f136" y="f137"/>
                    <a:pt x="f138" y="f139"/>
                    <a:pt x="f140" y="f141"/>
                  </a:cubicBezTo>
                  <a:moveTo>
                    <a:pt x="f142" y="f143"/>
                  </a:moveTo>
                  <a:cubicBezTo>
                    <a:pt x="f144" y="f145"/>
                    <a:pt x="f146" y="f147"/>
                    <a:pt x="f148" y="f149"/>
                  </a:cubicBezTo>
                  <a:moveTo>
                    <a:pt x="f150" y="f151"/>
                  </a:moveTo>
                  <a:cubicBezTo>
                    <a:pt x="f152" y="f153"/>
                    <a:pt x="f154" y="f155"/>
                    <a:pt x="f156" y="f157"/>
                  </a:cubicBezTo>
                  <a:moveTo>
                    <a:pt x="f158" y="f159"/>
                  </a:moveTo>
                  <a:cubicBezTo>
                    <a:pt x="f160" y="f161"/>
                    <a:pt x="f162" y="f163"/>
                    <a:pt x="f164" y="f165"/>
                  </a:cubicBezTo>
                  <a:moveTo>
                    <a:pt x="f166" y="f167"/>
                  </a:moveTo>
                  <a:cubicBezTo>
                    <a:pt x="f168" y="f169"/>
                    <a:pt x="f170" y="f171"/>
                    <a:pt x="f172" y="f173"/>
                  </a:cubicBezTo>
                  <a:moveTo>
                    <a:pt x="f174" y="f175"/>
                  </a:moveTo>
                  <a:cubicBezTo>
                    <a:pt x="f176" y="f177"/>
                    <a:pt x="f178" y="f179"/>
                    <a:pt x="f180" y="f181"/>
                  </a:cubicBezTo>
                  <a:moveTo>
                    <a:pt x="f182" y="f183"/>
                  </a:moveTo>
                  <a:cubicBezTo>
                    <a:pt x="f184" y="f185"/>
                    <a:pt x="f186" y="f187"/>
                    <a:pt x="f188" y="f189"/>
                  </a:cubicBezTo>
                  <a:moveTo>
                    <a:pt x="f190" y="f191"/>
                  </a:moveTo>
                  <a:cubicBezTo>
                    <a:pt x="f192" y="f193"/>
                    <a:pt x="f194" y="f195"/>
                    <a:pt x="f196" y="f197"/>
                  </a:cubicBezTo>
                  <a:moveTo>
                    <a:pt x="f198" y="f199"/>
                  </a:moveTo>
                  <a:cubicBezTo>
                    <a:pt x="f200" y="f201"/>
                    <a:pt x="f202" y="f203"/>
                    <a:pt x="f204" y="f205"/>
                  </a:cubicBezTo>
                  <a:moveTo>
                    <a:pt x="f206" y="f207"/>
                  </a:moveTo>
                  <a:cubicBezTo>
                    <a:pt x="f208" y="f209"/>
                    <a:pt x="f210" y="f211"/>
                    <a:pt x="f0" y="f1"/>
                  </a:cubicBezTo>
                </a:path>
              </a:pathLst>
            </a:custGeom>
            <a:solidFill>
              <a:srgbClr val="4F81BD"/>
            </a:solidFill>
            <a:ln w="38160">
              <a:solidFill>
                <a:srgbClr val="FFFFFF"/>
              </a:solidFill>
              <a:prstDash val="solid"/>
              <a:round/>
            </a:ln>
          </p:spPr>
          <p:txBody>
            <a:bodyPr vert="horz" wrap="square" lIns="90000" tIns="45000" rIns="90000" bIns="45000" anchor="ctr" anchorCtr="0" compatLnSpc="0">
              <a:noAutofit/>
            </a:bodyPr>
            <a:lstStyle/>
            <a:p>
              <a:pPr hangingPunct="0"/>
              <a:endParaRPr lang="it-IT">
                <a:latin typeface="Arial" pitchFamily="18"/>
                <a:ea typeface="Microsoft YaHei" pitchFamily="2"/>
                <a:cs typeface="Mangal" pitchFamily="2"/>
              </a:endParaRPr>
            </a:p>
          </p:txBody>
        </p:sp>
      </p:grpSp>
      <p:grpSp>
        <p:nvGrpSpPr>
          <p:cNvPr id="8" name="Gruppo 16">
            <a:extLst>
              <a:ext uri="{FF2B5EF4-FFF2-40B4-BE49-F238E27FC236}">
                <a16:creationId xmlns:a16="http://schemas.microsoft.com/office/drawing/2014/main" id="{C9CC0255-BDCB-C37F-9225-99128D91CC60}"/>
              </a:ext>
            </a:extLst>
          </p:cNvPr>
          <p:cNvGrpSpPr/>
          <p:nvPr/>
        </p:nvGrpSpPr>
        <p:grpSpPr>
          <a:xfrm>
            <a:off x="5995279" y="5180236"/>
            <a:ext cx="3730320" cy="1715263"/>
            <a:chOff x="4471279" y="5180235"/>
            <a:chExt cx="3730320" cy="1715263"/>
          </a:xfrm>
        </p:grpSpPr>
        <p:sp>
          <p:nvSpPr>
            <p:cNvPr id="9" name="Freccia circolare in su 17">
              <a:extLst>
                <a:ext uri="{FF2B5EF4-FFF2-40B4-BE49-F238E27FC236}">
                  <a16:creationId xmlns:a16="http://schemas.microsoft.com/office/drawing/2014/main" id="{570D63D5-60BD-AE80-4062-3544159784B8}"/>
                </a:ext>
              </a:extLst>
            </p:cNvPr>
            <p:cNvSpPr/>
            <p:nvPr/>
          </p:nvSpPr>
          <p:spPr>
            <a:xfrm rot="21358800" flipH="1">
              <a:off x="4471279" y="5180235"/>
              <a:ext cx="3730320" cy="1242360"/>
            </a:xfrm>
            <a:custGeom>
              <a:avLst>
                <a:gd name="f0" fmla="val 25002"/>
                <a:gd name="f1" fmla="val 50003"/>
                <a:gd name="f2" fmla="val 25000"/>
              </a:avLst>
              <a:gdLst>
                <a:gd name="f3" fmla="val 21600000"/>
                <a:gd name="f4" fmla="val 10800000"/>
                <a:gd name="f5" fmla="val 5400000"/>
                <a:gd name="f6" fmla="val 180"/>
                <a:gd name="f7" fmla="val w"/>
                <a:gd name="f8" fmla="val h"/>
                <a:gd name="f9" fmla="val 0"/>
                <a:gd name="f10" fmla="val 21600"/>
                <a:gd name="f11" fmla="*/ 5419351 1 1725033"/>
                <a:gd name="f12" fmla="+- 0 0 21600"/>
                <a:gd name="f13" fmla="*/ 21600 21600 1"/>
                <a:gd name="f14" fmla="*/ 21600 2195 1"/>
                <a:gd name="f15" fmla="*/ 21600 14189 1"/>
                <a:gd name="f16" fmla="val 10800"/>
                <a:gd name="f17" fmla="val 3375"/>
                <a:gd name="f18" fmla="+- 0 0 0"/>
                <a:gd name="f19" fmla="*/ f7 1 21600"/>
                <a:gd name="f20" fmla="*/ f8 1 21600"/>
                <a:gd name="f21" fmla="*/ f14 1 16384"/>
                <a:gd name="f22" fmla="*/ f15 1 16384"/>
                <a:gd name="f23" fmla="pin f9 f1 f10"/>
                <a:gd name="f24" fmla="pin 0 f2 f10"/>
                <a:gd name="f25" fmla="min f12 f10"/>
                <a:gd name="f26" fmla="max f12 f10"/>
                <a:gd name="f27" fmla="*/ f18 f4 1"/>
                <a:gd name="f28" fmla="val f23"/>
                <a:gd name="f29" fmla="val f24"/>
                <a:gd name="f30" fmla="+- f23 f23 0"/>
                <a:gd name="f31" fmla="*/ f24 1 21600"/>
                <a:gd name="f32" fmla="*/ f24 f24 1"/>
                <a:gd name="f33" fmla="*/ f9 f20 1"/>
                <a:gd name="f34" fmla="*/ f23 f19 1"/>
                <a:gd name="f35" fmla="*/ 21600 f19 1"/>
                <a:gd name="f36" fmla="*/ f24 f20 1"/>
                <a:gd name="f37" fmla="*/ f22 f20 1"/>
                <a:gd name="f38" fmla="*/ f21 f20 1"/>
                <a:gd name="f39" fmla="+- f26 0 f25"/>
                <a:gd name="f40" fmla="*/ 0 f20 1"/>
                <a:gd name="f41" fmla="*/ f27 1 f6"/>
                <a:gd name="f42" fmla="*/ f10 f20 1"/>
                <a:gd name="f43" fmla="+- f30 0 21600"/>
                <a:gd name="f44" fmla="*/ f31 f31 1"/>
                <a:gd name="f45" fmla="+- f13 0 f32"/>
                <a:gd name="f46" fmla="*/ f39 1 2"/>
                <a:gd name="f47" fmla="+- f41 0 f5"/>
                <a:gd name="f48" fmla="*/ f29 f20 1"/>
                <a:gd name="f49" fmla="+- f43 f23 0"/>
                <a:gd name="f50" fmla="+- 1 0 f44"/>
                <a:gd name="f51" fmla="+- f43 0 128"/>
                <a:gd name="f52" fmla="sqrt f45"/>
                <a:gd name="f53" fmla="+- f25 f46 0"/>
                <a:gd name="f54" fmla="sqrt f50"/>
                <a:gd name="f55" fmla="+- f52 21600 0"/>
                <a:gd name="f56" fmla="+- 0 0 f53"/>
                <a:gd name="f57" fmla="+- f10 0 f53"/>
                <a:gd name="f58" fmla="+- f29 0 f53"/>
                <a:gd name="f59" fmla="*/ f13 1 f55"/>
                <a:gd name="f60" fmla="+- f59 64 0"/>
                <a:gd name="f61" fmla="pin f60 f0 f51"/>
                <a:gd name="f62" fmla="+- f61 21600 0"/>
                <a:gd name="f63" fmla="+- f49 0 f61"/>
                <a:gd name="f64" fmla="+- 21600 f61 0"/>
                <a:gd name="f65" fmla="+- f43 0 f61"/>
                <a:gd name="f66" fmla="+- 21600 0 f61"/>
                <a:gd name="f67" fmla="*/ f61 1 2"/>
                <a:gd name="f68" fmla="*/ f61 f19 1"/>
                <a:gd name="f69" fmla="+- f62 0 f23"/>
                <a:gd name="f70" fmla="*/ f63 1 2"/>
                <a:gd name="f71" fmla="*/ f64 1 2"/>
                <a:gd name="f72" fmla="*/ f65 1 2"/>
                <a:gd name="f73" fmla="*/ f66 1 2"/>
                <a:gd name="f74" fmla="min f65 f28"/>
                <a:gd name="f75" fmla="max f65 f28"/>
                <a:gd name="f76" fmla="*/ f69 1 2"/>
                <a:gd name="f77" fmla="+- f71 128 0"/>
                <a:gd name="f78" fmla="*/ f73 1 f67"/>
                <a:gd name="f79" fmla="min 0 f69"/>
                <a:gd name="f80" fmla="max 0 f69"/>
                <a:gd name="f81" fmla="+- f75 0 f74"/>
                <a:gd name="f82" fmla="*/ f71 f19 1"/>
                <a:gd name="f83" fmla="*/ f72 f19 1"/>
                <a:gd name="f84" fmla="*/ f76 f54 1"/>
                <a:gd name="f85" fmla="+- f76 f70 0"/>
                <a:gd name="f86" fmla="*/ f78 f78 1"/>
                <a:gd name="f87" fmla="*/ f76 1 2"/>
                <a:gd name="f88" fmla="+- f80 0 f79"/>
                <a:gd name="f89" fmla="*/ f81 1 2"/>
                <a:gd name="f90" fmla="+- f76 f84 0"/>
                <a:gd name="f91" fmla="+- f70 f84 0"/>
                <a:gd name="f92" fmla="*/ f85 1 2"/>
                <a:gd name="f93" fmla="+- 1 0 f86"/>
                <a:gd name="f94" fmla="+- f23 0 f87"/>
                <a:gd name="f95" fmla="*/ f87 f19 1"/>
                <a:gd name="f96" fmla="*/ f88 1 2"/>
                <a:gd name="f97" fmla="+- f74 f89 0"/>
                <a:gd name="f98" fmla="*/ f89 f46 1"/>
                <a:gd name="f99" fmla="+- f90 f23 0"/>
                <a:gd name="f100" fmla="+- f92 0 f76"/>
                <a:gd name="f101" fmla="sqrt f93"/>
                <a:gd name="f102" fmla="*/ f94 f19 1"/>
                <a:gd name="f103" fmla="+- f79 f96 0"/>
                <a:gd name="f104" fmla="*/ f96 f46 1"/>
                <a:gd name="f105" fmla="+- f70 0 f97"/>
                <a:gd name="f106" fmla="+- f91 0 f97"/>
                <a:gd name="f107" fmla="+- f92 0 f97"/>
                <a:gd name="f108" fmla="+- f65 0 f97"/>
                <a:gd name="f109" fmla="*/ f92 f19 1"/>
                <a:gd name="f110" fmla="+- f99 0 21600"/>
                <a:gd name="f111" fmla="*/ f100 1 f76"/>
                <a:gd name="f112" fmla="*/ 21600 f101 1"/>
                <a:gd name="f113" fmla="+- 0 0 f103"/>
                <a:gd name="f114" fmla="+- f76 0 f103"/>
                <a:gd name="f115" fmla="at2 f105 f57"/>
                <a:gd name="f116" fmla="at2 f106 f58"/>
                <a:gd name="f117" fmla="+- f90 0 f103"/>
                <a:gd name="f118" fmla="+- f92 0 f103"/>
                <a:gd name="f119" fmla="at2 f108 f56"/>
                <a:gd name="f120" fmla="+- f110 21600 0"/>
                <a:gd name="f121" fmla="*/ f111 f111 1"/>
                <a:gd name="f122" fmla="+- f112 0 64"/>
                <a:gd name="f123" fmla="at2 f113 f56"/>
                <a:gd name="f124" fmla="at2 f114 f57"/>
                <a:gd name="f125" fmla="+- f115 f5 0"/>
                <a:gd name="f126" fmla="+- f116 f5 0"/>
                <a:gd name="f127" fmla="at2 f117 f58"/>
                <a:gd name="f128" fmla="+- f119 f5 0"/>
                <a:gd name="f129" fmla="*/ f110 f19 1"/>
                <a:gd name="f130" fmla="+- f120 0 f61"/>
                <a:gd name="f131" fmla="+- 1 0 f121"/>
                <a:gd name="f132" fmla="+- f123 f5 0"/>
                <a:gd name="f133" fmla="+- f124 f5 0"/>
                <a:gd name="f134" fmla="*/ f125 f11 1"/>
                <a:gd name="f135" fmla="*/ f126 f11 1"/>
                <a:gd name="f136" fmla="+- f127 f5 0"/>
                <a:gd name="f137" fmla="*/ f128 f11 1"/>
                <a:gd name="f138" fmla="sqrt f131"/>
                <a:gd name="f139" fmla="*/ f132 f11 1"/>
                <a:gd name="f140" fmla="*/ f133 f11 1"/>
                <a:gd name="f141" fmla="*/ f134 1 f4"/>
                <a:gd name="f142" fmla="*/ f135 1 f4"/>
                <a:gd name="f143" fmla="*/ f136 f11 1"/>
                <a:gd name="f144" fmla="*/ f137 1 f4"/>
                <a:gd name="f145" fmla="*/ f130 f19 1"/>
                <a:gd name="f146" fmla="*/ 21600 f138 1"/>
                <a:gd name="f147" fmla="*/ f139 1 f4"/>
                <a:gd name="f148" fmla="*/ f140 1 f4"/>
                <a:gd name="f149" fmla="+- 0 0 f141"/>
                <a:gd name="f150" fmla="+- 0 0 f142"/>
                <a:gd name="f151" fmla="*/ f143 1 f4"/>
                <a:gd name="f152" fmla="+- 0 0 f144"/>
                <a:gd name="f153" fmla="+- 0 0 f147"/>
                <a:gd name="f154" fmla="+- 0 0 f148"/>
                <a:gd name="f155" fmla="+- 0 0 f149"/>
                <a:gd name="f156" fmla="+- 0 0 f150"/>
                <a:gd name="f157" fmla="+- f146 0 f53"/>
                <a:gd name="f158" fmla="+- 0 0 f151"/>
                <a:gd name="f159" fmla="+- 0 0 f152"/>
                <a:gd name="f160" fmla="+- 0 0 f153"/>
                <a:gd name="f161" fmla="+- 0 0 f154"/>
                <a:gd name="f162" fmla="*/ f155 f4 1"/>
                <a:gd name="f163" fmla="*/ f156 f4 1"/>
                <a:gd name="f164" fmla="at2 f118 f157"/>
                <a:gd name="f165" fmla="+- 0 0 f158"/>
                <a:gd name="f166" fmla="at2 f107 f157"/>
                <a:gd name="f167" fmla="*/ f159 f4 1"/>
                <a:gd name="f168" fmla="*/ f160 f4 1"/>
                <a:gd name="f169" fmla="*/ f161 f4 1"/>
                <a:gd name="f170" fmla="*/ f162 1 f11"/>
                <a:gd name="f171" fmla="*/ f163 1 f11"/>
                <a:gd name="f172" fmla="+- f164 f5 0"/>
                <a:gd name="f173" fmla="*/ f165 f4 1"/>
                <a:gd name="f174" fmla="+- f166 f5 0"/>
                <a:gd name="f175" fmla="*/ f167 1 f11"/>
                <a:gd name="f176" fmla="*/ f168 1 f11"/>
                <a:gd name="f177" fmla="*/ f169 1 f11"/>
                <a:gd name="f178" fmla="+- f170 0 f5"/>
                <a:gd name="f179" fmla="+- f171 0 f5"/>
                <a:gd name="f180" fmla="*/ f172 f11 1"/>
                <a:gd name="f181" fmla="*/ f173 1 f11"/>
                <a:gd name="f182" fmla="*/ f174 f11 1"/>
                <a:gd name="f183" fmla="+- f175 0 f5"/>
                <a:gd name="f184" fmla="+- f176 0 f5"/>
                <a:gd name="f185" fmla="+- f177 0 f5"/>
                <a:gd name="f186" fmla="cos 1 f178"/>
                <a:gd name="f187" fmla="sin 1 f178"/>
                <a:gd name="f188" fmla="+- f179 0 f178"/>
                <a:gd name="f189" fmla="*/ f180 1 f4"/>
                <a:gd name="f190" fmla="+- f181 0 f5"/>
                <a:gd name="f191" fmla="*/ f182 1 f4"/>
                <a:gd name="f192" fmla="cos 1 f184"/>
                <a:gd name="f193" fmla="sin 1 f184"/>
                <a:gd name="f194" fmla="+- f185 0 f184"/>
                <a:gd name="f195" fmla="+- 0 0 f186"/>
                <a:gd name="f196" fmla="+- 0 0 f187"/>
                <a:gd name="f197" fmla="+- f188 0 f3"/>
                <a:gd name="f198" fmla="+- 0 0 f189"/>
                <a:gd name="f199" fmla="cos 1 f190"/>
                <a:gd name="f200" fmla="sin 1 f190"/>
                <a:gd name="f201" fmla="+- 0 0 f191"/>
                <a:gd name="f202" fmla="+- 0 0 f192"/>
                <a:gd name="f203" fmla="+- 0 0 f193"/>
                <a:gd name="f204" fmla="+- f194 0 f3"/>
                <a:gd name="f205" fmla="*/ f46 f195 1"/>
                <a:gd name="f206" fmla="*/ f89 f196 1"/>
                <a:gd name="f207" fmla="?: f188 f197 f188"/>
                <a:gd name="f208" fmla="+- 0 0 f199"/>
                <a:gd name="f209" fmla="+- 0 0 f200"/>
                <a:gd name="f210" fmla="+- 0 0 f198"/>
                <a:gd name="f211" fmla="+- 0 0 f201"/>
                <a:gd name="f212" fmla="*/ f46 f202 1"/>
                <a:gd name="f213" fmla="*/ f96 f203 1"/>
                <a:gd name="f214" fmla="?: f194 f204 f194"/>
                <a:gd name="f215" fmla="*/ f205 f205 1"/>
                <a:gd name="f216" fmla="*/ f206 f206 1"/>
                <a:gd name="f217" fmla="*/ f46 f208 1"/>
                <a:gd name="f218" fmla="*/ f96 f209 1"/>
                <a:gd name="f219" fmla="*/ f210 f4 1"/>
                <a:gd name="f220" fmla="*/ f211 f4 1"/>
                <a:gd name="f221" fmla="*/ f212 f212 1"/>
                <a:gd name="f222" fmla="*/ f213 f213 1"/>
                <a:gd name="f223" fmla="+- f215 f216 0"/>
                <a:gd name="f224" fmla="*/ f217 f217 1"/>
                <a:gd name="f225" fmla="*/ f218 f218 1"/>
                <a:gd name="f226" fmla="*/ f219 1 f11"/>
                <a:gd name="f227" fmla="*/ f220 1 f11"/>
                <a:gd name="f228" fmla="+- f221 f222 0"/>
                <a:gd name="f229" fmla="sqrt f223"/>
                <a:gd name="f230" fmla="+- f224 f225 0"/>
                <a:gd name="f231" fmla="+- f226 0 f5"/>
                <a:gd name="f232" fmla="+- f227 0 f5"/>
                <a:gd name="f233" fmla="sqrt f228"/>
                <a:gd name="f234" fmla="*/ f98 1 f229"/>
                <a:gd name="f235" fmla="sqrt f230"/>
                <a:gd name="f236" fmla="+- f231 0 f190"/>
                <a:gd name="f237" fmla="cos 1 f232"/>
                <a:gd name="f238" fmla="sin 1 f232"/>
                <a:gd name="f239" fmla="+- f183 0 f232"/>
                <a:gd name="f240" fmla="+- f232 0 f178"/>
                <a:gd name="f241" fmla="*/ f104 1 f233"/>
                <a:gd name="f242" fmla="*/ f195 f234 1"/>
                <a:gd name="f243" fmla="*/ f196 f234 1"/>
                <a:gd name="f244" fmla="*/ f104 1 f235"/>
                <a:gd name="f245" fmla="+- f236 f3 0"/>
                <a:gd name="f246" fmla="+- 0 0 f237"/>
                <a:gd name="f247" fmla="+- 0 0 f238"/>
                <a:gd name="f248" fmla="+- f239 f3 0"/>
                <a:gd name="f249" fmla="+- f240 f3 0"/>
                <a:gd name="f250" fmla="*/ f202 f241 1"/>
                <a:gd name="f251" fmla="*/ f203 f241 1"/>
                <a:gd name="f252" fmla="+- f97 0 f242"/>
                <a:gd name="f253" fmla="+- f53 0 f243"/>
                <a:gd name="f254" fmla="*/ f208 f244 1"/>
                <a:gd name="f255" fmla="*/ f209 f244 1"/>
                <a:gd name="f256" fmla="?: f236 f236 f245"/>
                <a:gd name="f257" fmla="*/ f46 f246 1"/>
                <a:gd name="f258" fmla="*/ f89 f247 1"/>
                <a:gd name="f259" fmla="?: f239 f239 f248"/>
                <a:gd name="f260" fmla="?: f240 f240 f249"/>
                <a:gd name="f261" fmla="+- f103 0 f250"/>
                <a:gd name="f262" fmla="+- f53 0 f251"/>
                <a:gd name="f263" fmla="+- f103 0 f254"/>
                <a:gd name="f264" fmla="+- f53 0 f255"/>
                <a:gd name="f265" fmla="*/ f257 f257 1"/>
                <a:gd name="f266" fmla="*/ f258 f258 1"/>
                <a:gd name="f267" fmla="+- f265 f266 0"/>
                <a:gd name="f268" fmla="sqrt f267"/>
                <a:gd name="f269" fmla="*/ f98 1 f268"/>
                <a:gd name="f270" fmla="*/ f246 f269 1"/>
                <a:gd name="f271" fmla="*/ f247 f269 1"/>
                <a:gd name="f272" fmla="+- f97 0 f270"/>
                <a:gd name="f273" fmla="+- f53 0 f271"/>
              </a:gdLst>
              <a:ahLst>
                <a:ahXY gdRefX="f0" minX="f60" maxX="f51">
                  <a:pos x="f68" y="f33"/>
                </a:ahXY>
                <a:ahXY gdRefX="f1" minX="f9" maxX="f10">
                  <a:pos x="f34" y="f33"/>
                </a:ahXY>
                <a:ahXY gdRefY="f2" minY="f9" maxY="f10">
                  <a:pos x="f35" y="f36"/>
                </a:ahXY>
              </a:ahLst>
              <a:cxnLst>
                <a:cxn ang="3cd4">
                  <a:pos x="hc" y="t"/>
                </a:cxn>
                <a:cxn ang="0">
                  <a:pos x="r" y="vc"/>
                </a:cxn>
                <a:cxn ang="cd4">
                  <a:pos x="hc" y="b"/>
                </a:cxn>
                <a:cxn ang="cd2">
                  <a:pos x="l" y="vc"/>
                </a:cxn>
                <a:cxn ang="f47">
                  <a:pos x="f82" y="f40"/>
                </a:cxn>
                <a:cxn ang="f47">
                  <a:pos x="f129" y="f48"/>
                </a:cxn>
                <a:cxn ang="f47">
                  <a:pos x="f83" y="f40"/>
                </a:cxn>
                <a:cxn ang="f47">
                  <a:pos x="f109" y="f42"/>
                </a:cxn>
                <a:cxn ang="f47">
                  <a:pos x="f145" y="f48"/>
                </a:cxn>
              </a:cxnLst>
              <a:rect l="f95" t="f38" r="f102" b="f37"/>
              <a:pathLst>
                <a:path w="21600" h="21600">
                  <a:moveTo>
                    <a:pt x="f261" y="f262"/>
                  </a:moveTo>
                  <a:arcTo wR="f96" hR="f46" stAng="f184" swAng="f214"/>
                  <a:moveTo>
                    <a:pt x="f252" y="f253"/>
                  </a:moveTo>
                  <a:arcTo wR="f89" hR="f46" stAng="f178" swAng="f207"/>
                  <a:lnTo>
                    <a:pt x="f130" y="f29"/>
                  </a:lnTo>
                  <a:lnTo>
                    <a:pt x="f71" y="f9"/>
                  </a:lnTo>
                  <a:lnTo>
                    <a:pt x="f110" y="f29"/>
                  </a:lnTo>
                  <a:lnTo>
                    <a:pt x="f263" y="f264"/>
                  </a:lnTo>
                  <a:arcTo wR="f96" hR="f46" stAng="f190" swAng="f256"/>
                  <a:lnTo>
                    <a:pt x="f272" y="f273"/>
                  </a:lnTo>
                  <a:arcTo wR="f89" hR="f46" stAng="f232" swAng="f259"/>
                  <a:close/>
                </a:path>
                <a:path w="21600" h="21600">
                  <a:moveTo>
                    <a:pt x="f261" y="f262"/>
                  </a:moveTo>
                  <a:arcTo wR="f96" hR="f46" stAng="f184" swAng="f214"/>
                  <a:lnTo>
                    <a:pt x="f252" y="f253"/>
                  </a:lnTo>
                  <a:arcTo wR="f89" hR="f46" stAng="f178" swAng="f260"/>
                  <a:lnTo>
                    <a:pt x="f272" y="f273"/>
                  </a:lnTo>
                  <a:arcTo wR="f89" hR="f46" stAng="f232" swAng="f259"/>
                </a:path>
              </a:pathLst>
            </a:custGeom>
            <a:gradFill>
              <a:gsLst>
                <a:gs pos="0">
                  <a:srgbClr val="E5EEFF"/>
                </a:gs>
                <a:gs pos="100000">
                  <a:srgbClr val="A3C4FF"/>
                </a:gs>
              </a:gsLst>
              <a:lin ang="5646000"/>
            </a:gradFill>
            <a:ln w="9360">
              <a:solidFill>
                <a:srgbClr val="4A7EBB"/>
              </a:solidFill>
              <a:prstDash val="solid"/>
              <a:miter/>
            </a:ln>
          </p:spPr>
          <p:txBody>
            <a:bodyPr vert="horz" wrap="square" lIns="90000" tIns="45000" rIns="90000" bIns="45000" anchor="ctr" anchorCtr="0" compatLnSpc="0">
              <a:noAutofit/>
            </a:bodyPr>
            <a:lstStyle/>
            <a:p>
              <a:pPr hangingPunct="0"/>
              <a:endParaRPr lang="it-IT">
                <a:latin typeface="Arial" pitchFamily="18"/>
                <a:ea typeface="Microsoft YaHei" pitchFamily="2"/>
                <a:cs typeface="Mangal" pitchFamily="2"/>
              </a:endParaRPr>
            </a:p>
          </p:txBody>
        </p:sp>
        <p:sp>
          <p:nvSpPr>
            <p:cNvPr id="10" name="CasellaDiTesto 18">
              <a:extLst>
                <a:ext uri="{FF2B5EF4-FFF2-40B4-BE49-F238E27FC236}">
                  <a16:creationId xmlns:a16="http://schemas.microsoft.com/office/drawing/2014/main" id="{C560DEE8-65CF-5919-180E-0C73C74C9E86}"/>
                </a:ext>
              </a:extLst>
            </p:cNvPr>
            <p:cNvSpPr/>
            <p:nvPr/>
          </p:nvSpPr>
          <p:spPr>
            <a:xfrm>
              <a:off x="5608800" y="6491520"/>
              <a:ext cx="2015280" cy="40397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hangingPunct="0">
                <a:spcAft>
                  <a:spcPts val="601"/>
                </a:spcAft>
                <a:defRPr sz="1800"/>
              </a:pPr>
              <a:r>
                <a:rPr lang="it-IT" sz="2000" b="1">
                  <a:latin typeface="Hypatia Sans Pro" pitchFamily="34"/>
                  <a:ea typeface="ＭＳ Ｐゴシック" pitchFamily="2"/>
                  <a:cs typeface="Arial" pitchFamily="2"/>
                </a:rPr>
                <a:t>Diagnosis</a:t>
              </a:r>
            </a:p>
          </p:txBody>
        </p:sp>
      </p:grpSp>
      <p:pic>
        <p:nvPicPr>
          <p:cNvPr id="11" name="Picture 22">
            <a:extLst>
              <a:ext uri="{FF2B5EF4-FFF2-40B4-BE49-F238E27FC236}">
                <a16:creationId xmlns:a16="http://schemas.microsoft.com/office/drawing/2014/main" id="{6615E6E9-8637-E9C7-0373-71CEF80BB4DB}"/>
              </a:ext>
            </a:extLst>
          </p:cNvPr>
          <p:cNvPicPr>
            <a:picLocks noChangeAspect="1"/>
          </p:cNvPicPr>
          <p:nvPr/>
        </p:nvPicPr>
        <p:blipFill>
          <a:blip r:embed="rId6">
            <a:lum/>
            <a:alphaModFix/>
          </a:blip>
          <a:srcRect/>
          <a:stretch>
            <a:fillRect/>
          </a:stretch>
        </p:blipFill>
        <p:spPr>
          <a:xfrm>
            <a:off x="1965360" y="4211640"/>
            <a:ext cx="596520" cy="1072800"/>
          </a:xfrm>
          <a:prstGeom prst="rect">
            <a:avLst/>
          </a:prstGeom>
          <a:noFill/>
          <a:ln>
            <a:noFill/>
          </a:ln>
        </p:spPr>
      </p:pic>
      <p:pic>
        <p:nvPicPr>
          <p:cNvPr id="12" name="Picture 23">
            <a:extLst>
              <a:ext uri="{FF2B5EF4-FFF2-40B4-BE49-F238E27FC236}">
                <a16:creationId xmlns:a16="http://schemas.microsoft.com/office/drawing/2014/main" id="{65AA1B78-EBD5-22E5-3419-E17EB1766EDE}"/>
              </a:ext>
            </a:extLst>
          </p:cNvPr>
          <p:cNvPicPr>
            <a:picLocks noChangeAspect="1"/>
          </p:cNvPicPr>
          <p:nvPr/>
        </p:nvPicPr>
        <p:blipFill>
          <a:blip r:embed="rId7">
            <a:lum/>
            <a:alphaModFix/>
          </a:blip>
          <a:srcRect/>
          <a:stretch>
            <a:fillRect/>
          </a:stretch>
        </p:blipFill>
        <p:spPr>
          <a:xfrm>
            <a:off x="2355960" y="6165720"/>
            <a:ext cx="936360" cy="669600"/>
          </a:xfrm>
          <a:prstGeom prst="rect">
            <a:avLst/>
          </a:prstGeom>
          <a:noFill/>
          <a:ln>
            <a:noFill/>
          </a:ln>
        </p:spPr>
      </p:pic>
      <p:cxnSp>
        <p:nvCxnSpPr>
          <p:cNvPr id="13" name="Connettore 7 24">
            <a:extLst>
              <a:ext uri="{FF2B5EF4-FFF2-40B4-BE49-F238E27FC236}">
                <a16:creationId xmlns:a16="http://schemas.microsoft.com/office/drawing/2014/main" id="{F94266D5-5064-7121-EC74-3640B396C7E6}"/>
              </a:ext>
            </a:extLst>
          </p:cNvPr>
          <p:cNvCxnSpPr/>
          <p:nvPr/>
        </p:nvCxnSpPr>
        <p:spPr>
          <a:xfrm flipV="1">
            <a:off x="3893881" y="5127480"/>
            <a:ext cx="1746359" cy="315720"/>
          </a:xfrm>
          <a:prstGeom prst="bentConnector3">
            <a:avLst/>
          </a:prstGeom>
          <a:noFill/>
          <a:ln w="9360">
            <a:solidFill>
              <a:srgbClr val="4A7EBB"/>
            </a:solidFill>
            <a:prstDash val="solid"/>
            <a:tailEnd type="arrow"/>
          </a:ln>
        </p:spPr>
      </p:cxnSp>
      <p:cxnSp>
        <p:nvCxnSpPr>
          <p:cNvPr id="14" name="Connettore 7 26">
            <a:extLst>
              <a:ext uri="{FF2B5EF4-FFF2-40B4-BE49-F238E27FC236}">
                <a16:creationId xmlns:a16="http://schemas.microsoft.com/office/drawing/2014/main" id="{BCB67494-F3BA-B014-0B44-9A6153913404}"/>
              </a:ext>
            </a:extLst>
          </p:cNvPr>
          <p:cNvCxnSpPr/>
          <p:nvPr/>
        </p:nvCxnSpPr>
        <p:spPr>
          <a:xfrm flipV="1">
            <a:off x="2993881" y="4014720"/>
            <a:ext cx="1746359" cy="315721"/>
          </a:xfrm>
          <a:prstGeom prst="bentConnector3">
            <a:avLst/>
          </a:prstGeom>
          <a:noFill/>
          <a:ln w="9360">
            <a:solidFill>
              <a:srgbClr val="4A7EBB"/>
            </a:solidFill>
            <a:prstDash val="solid"/>
            <a:tailEnd type="arrow"/>
          </a:ln>
        </p:spPr>
      </p:cxnSp>
      <p:pic>
        <p:nvPicPr>
          <p:cNvPr id="15" name="Picture 25">
            <a:extLst>
              <a:ext uri="{FF2B5EF4-FFF2-40B4-BE49-F238E27FC236}">
                <a16:creationId xmlns:a16="http://schemas.microsoft.com/office/drawing/2014/main" id="{99408454-D729-B88C-7B25-83D53DF12AC6}"/>
              </a:ext>
            </a:extLst>
          </p:cNvPr>
          <p:cNvPicPr>
            <a:picLocks noChangeAspect="1"/>
          </p:cNvPicPr>
          <p:nvPr/>
        </p:nvPicPr>
        <p:blipFill>
          <a:blip r:embed="rId8">
            <a:lum/>
            <a:alphaModFix/>
          </a:blip>
          <a:srcRect/>
          <a:stretch>
            <a:fillRect/>
          </a:stretch>
        </p:blipFill>
        <p:spPr>
          <a:xfrm>
            <a:off x="3465480" y="5456161"/>
            <a:ext cx="1080720" cy="810719"/>
          </a:xfrm>
          <a:prstGeom prst="rect">
            <a:avLst/>
          </a:prstGeom>
          <a:noFill/>
          <a:ln>
            <a:noFill/>
          </a:ln>
        </p:spPr>
      </p:pic>
      <p:pic>
        <p:nvPicPr>
          <p:cNvPr id="16" name="Picture 26">
            <a:extLst>
              <a:ext uri="{FF2B5EF4-FFF2-40B4-BE49-F238E27FC236}">
                <a16:creationId xmlns:a16="http://schemas.microsoft.com/office/drawing/2014/main" id="{C370AE08-1CE6-FB56-010B-99B244B5AA83}"/>
              </a:ext>
            </a:extLst>
          </p:cNvPr>
          <p:cNvPicPr>
            <a:picLocks noChangeAspect="1"/>
          </p:cNvPicPr>
          <p:nvPr/>
        </p:nvPicPr>
        <p:blipFill>
          <a:blip r:embed="rId9">
            <a:lum/>
            <a:alphaModFix/>
          </a:blip>
          <a:srcRect/>
          <a:stretch>
            <a:fillRect/>
          </a:stretch>
        </p:blipFill>
        <p:spPr>
          <a:xfrm>
            <a:off x="8648760" y="3745080"/>
            <a:ext cx="1872720" cy="1171080"/>
          </a:xfrm>
          <a:prstGeom prst="rect">
            <a:avLst/>
          </a:prstGeom>
          <a:noFill/>
          <a:ln>
            <a:noFill/>
          </a:ln>
        </p:spPr>
      </p:pic>
      <p:sp>
        <p:nvSpPr>
          <p:cNvPr id="17" name="Rettangolo 2">
            <a:extLst>
              <a:ext uri="{FF2B5EF4-FFF2-40B4-BE49-F238E27FC236}">
                <a16:creationId xmlns:a16="http://schemas.microsoft.com/office/drawing/2014/main" id="{40C7B5C3-B583-7CBE-9CAC-1F6EE2E38F3F}"/>
              </a:ext>
            </a:extLst>
          </p:cNvPr>
          <p:cNvSpPr/>
          <p:nvPr/>
        </p:nvSpPr>
        <p:spPr>
          <a:xfrm>
            <a:off x="4818000" y="674640"/>
            <a:ext cx="6283080" cy="122298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just">
              <a:buClr>
                <a:srgbClr val="1F497D"/>
              </a:buClr>
              <a:buSzPct val="45000"/>
              <a:buFont typeface="StarSymbol"/>
              <a:buChar char="-"/>
              <a:defRPr sz="1800"/>
            </a:pPr>
            <a:r>
              <a:rPr lang="it-IT" b="1">
                <a:solidFill>
                  <a:srgbClr val="000000"/>
                </a:solidFill>
                <a:latin typeface="Century Gothic" pitchFamily="34"/>
                <a:ea typeface="Microsoft YaHei" pitchFamily="2"/>
                <a:cs typeface="Mangal" pitchFamily="2"/>
              </a:rPr>
              <a:t>Helis una Piattaforma Digitale Multimodale …</a:t>
            </a:r>
          </a:p>
          <a:p>
            <a:pPr algn="just">
              <a:buClr>
                <a:srgbClr val="1F497D"/>
              </a:buClr>
              <a:buSzPct val="45000"/>
              <a:buFont typeface="StarSymbol"/>
              <a:buChar char="-"/>
              <a:defRPr sz="1800"/>
            </a:pPr>
            <a:r>
              <a:rPr lang="it-IT" b="1">
                <a:solidFill>
                  <a:srgbClr val="000000"/>
                </a:solidFill>
                <a:latin typeface="Century Gothic" pitchFamily="34"/>
                <a:ea typeface="Microsoft YaHei" pitchFamily="2"/>
                <a:cs typeface="Mangal" pitchFamily="2"/>
              </a:rPr>
              <a:t>Inizia dall’ECG (dove gli altri sistemi finiscono …)</a:t>
            </a:r>
          </a:p>
          <a:p>
            <a:pPr algn="just">
              <a:buClr>
                <a:srgbClr val="1F497D"/>
              </a:buClr>
              <a:buSzPct val="45000"/>
              <a:buFont typeface="StarSymbol"/>
              <a:buChar char="-"/>
              <a:defRPr sz="1800"/>
            </a:pPr>
            <a:r>
              <a:rPr lang="it-IT" b="1">
                <a:solidFill>
                  <a:srgbClr val="000000"/>
                </a:solidFill>
                <a:latin typeface="Century Gothic" pitchFamily="34"/>
                <a:ea typeface="Microsoft YaHei" pitchFamily="2"/>
                <a:cs typeface="Mangal" pitchFamily="2"/>
              </a:rPr>
              <a:t>Per Estendere la sua azione …</a:t>
            </a:r>
          </a:p>
          <a:p>
            <a:pPr algn="just">
              <a:buClr>
                <a:srgbClr val="1F497D"/>
              </a:buClr>
              <a:buSzPct val="45000"/>
              <a:buFont typeface="StarSymbol"/>
              <a:buChar char="-"/>
              <a:defRPr sz="1800"/>
            </a:pPr>
            <a:r>
              <a:rPr lang="it-IT" b="1">
                <a:solidFill>
                  <a:srgbClr val="000000"/>
                </a:solidFill>
                <a:latin typeface="Century Gothic" pitchFamily="34"/>
                <a:ea typeface="Microsoft YaHei" pitchFamily="2"/>
                <a:cs typeface="Mangal" pitchFamily="2"/>
              </a:rPr>
              <a:t>Senza limiti di DEVICE …</a:t>
            </a:r>
          </a:p>
        </p:txBody>
      </p:sp>
      <p:pic>
        <p:nvPicPr>
          <p:cNvPr id="18" name="Picture 27">
            <a:extLst>
              <a:ext uri="{FF2B5EF4-FFF2-40B4-BE49-F238E27FC236}">
                <a16:creationId xmlns:a16="http://schemas.microsoft.com/office/drawing/2014/main" id="{BE897AE2-9EFE-ADDF-E225-12EC20D1199F}"/>
              </a:ext>
            </a:extLst>
          </p:cNvPr>
          <p:cNvPicPr>
            <a:picLocks noChangeAspect="1"/>
          </p:cNvPicPr>
          <p:nvPr/>
        </p:nvPicPr>
        <p:blipFill>
          <a:blip r:embed="rId10">
            <a:lum/>
            <a:alphaModFix/>
          </a:blip>
          <a:srcRect/>
          <a:stretch>
            <a:fillRect/>
          </a:stretch>
        </p:blipFill>
        <p:spPr>
          <a:xfrm>
            <a:off x="5173680" y="3678120"/>
            <a:ext cx="1736280" cy="1182240"/>
          </a:xfrm>
          <a:prstGeom prst="rect">
            <a:avLst/>
          </a:prstGeom>
          <a:noFill/>
          <a:ln>
            <a:noFill/>
          </a:ln>
        </p:spPr>
      </p:pic>
      <p:pic>
        <p:nvPicPr>
          <p:cNvPr id="19" name="Picture 29">
            <a:extLst>
              <a:ext uri="{FF2B5EF4-FFF2-40B4-BE49-F238E27FC236}">
                <a16:creationId xmlns:a16="http://schemas.microsoft.com/office/drawing/2014/main" id="{84C89255-500C-0567-AE1C-450B4EDD2602}"/>
              </a:ext>
            </a:extLst>
          </p:cNvPr>
          <p:cNvPicPr>
            <a:picLocks noChangeAspect="1"/>
          </p:cNvPicPr>
          <p:nvPr/>
        </p:nvPicPr>
        <p:blipFill>
          <a:blip r:embed="rId11">
            <a:lum/>
            <a:alphaModFix/>
          </a:blip>
          <a:srcRect/>
          <a:stretch>
            <a:fillRect/>
          </a:stretch>
        </p:blipFill>
        <p:spPr>
          <a:xfrm>
            <a:off x="1608240" y="92160"/>
            <a:ext cx="1310760" cy="1049040"/>
          </a:xfrm>
          <a:prstGeom prst="rect">
            <a:avLst/>
          </a:prstGeom>
          <a:noFill/>
          <a:ln>
            <a:noFill/>
          </a:ln>
        </p:spPr>
      </p:pic>
      <p:sp>
        <p:nvSpPr>
          <p:cNvPr id="20" name="Rettangolo 20">
            <a:extLst>
              <a:ext uri="{FF2B5EF4-FFF2-40B4-BE49-F238E27FC236}">
                <a16:creationId xmlns:a16="http://schemas.microsoft.com/office/drawing/2014/main" id="{29D2B830-D976-9683-5F4A-ECC31C9A1BF2}"/>
              </a:ext>
            </a:extLst>
          </p:cNvPr>
          <p:cNvSpPr/>
          <p:nvPr/>
        </p:nvSpPr>
        <p:spPr>
          <a:xfrm>
            <a:off x="3099360" y="152281"/>
            <a:ext cx="6597938" cy="37390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a:defRPr sz="1800"/>
            </a:pPr>
            <a:r>
              <a:rPr lang="it-IT" b="1">
                <a:solidFill>
                  <a:srgbClr val="000000"/>
                </a:solidFill>
                <a:latin typeface="Century Gothic" pitchFamily="34"/>
                <a:ea typeface="Microsoft YaHei" pitchFamily="2"/>
                <a:cs typeface="Mangal" pitchFamily="2"/>
              </a:rPr>
              <a:t>TELECARDIOLOGIA – LE PROSPETTIVE DEL SISTEMA DIGITALE</a:t>
            </a:r>
          </a:p>
        </p:txBody>
      </p:sp>
      <p:pic>
        <p:nvPicPr>
          <p:cNvPr id="21" name="Picture 2">
            <a:extLst>
              <a:ext uri="{FF2B5EF4-FFF2-40B4-BE49-F238E27FC236}">
                <a16:creationId xmlns:a16="http://schemas.microsoft.com/office/drawing/2014/main" id="{3D066237-1152-57D4-1D88-3161435E424F}"/>
              </a:ext>
            </a:extLst>
          </p:cNvPr>
          <p:cNvPicPr>
            <a:picLocks noChangeAspect="1"/>
          </p:cNvPicPr>
          <p:nvPr/>
        </p:nvPicPr>
        <p:blipFill>
          <a:blip r:embed="rId12">
            <a:lum/>
            <a:alphaModFix/>
          </a:blip>
          <a:srcRect/>
          <a:stretch>
            <a:fillRect/>
          </a:stretch>
        </p:blipFill>
        <p:spPr>
          <a:xfrm>
            <a:off x="6802320" y="1889280"/>
            <a:ext cx="3028680" cy="1514160"/>
          </a:xfrm>
          <a:prstGeom prst="rect">
            <a:avLst/>
          </a:prstGeom>
          <a:noFill/>
          <a:ln>
            <a:noFill/>
          </a:ln>
        </p:spPr>
      </p:pic>
      <p:pic>
        <p:nvPicPr>
          <p:cNvPr id="22" name="Picture 22">
            <a:extLst>
              <a:ext uri="{FF2B5EF4-FFF2-40B4-BE49-F238E27FC236}">
                <a16:creationId xmlns:a16="http://schemas.microsoft.com/office/drawing/2014/main" id="{DA53F15C-305E-90D8-8F5F-2302609AEC01}"/>
              </a:ext>
            </a:extLst>
          </p:cNvPr>
          <p:cNvPicPr>
            <a:picLocks noChangeAspect="1"/>
          </p:cNvPicPr>
          <p:nvPr/>
        </p:nvPicPr>
        <p:blipFill>
          <a:blip r:embed="rId13">
            <a:lum/>
            <a:alphaModFix/>
          </a:blip>
          <a:srcRect/>
          <a:stretch>
            <a:fillRect/>
          </a:stretch>
        </p:blipFill>
        <p:spPr>
          <a:xfrm>
            <a:off x="4767240" y="3360600"/>
            <a:ext cx="2480760" cy="15537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Class="entr"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par>
                          <p:cTn id="8" fill="hold">
                            <p:stCondLst>
                              <p:cond delay="500"/>
                            </p:stCondLst>
                            <p:childTnLst>
                              <p:par>
                                <p:cTn id="9" presetClass="entr"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5000"/>
                            </p:stCondLst>
                            <p:childTnLst>
                              <p:par>
                                <p:cTn id="13" presetClass="entr"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5500"/>
                            </p:stCondLst>
                            <p:childTnLst>
                              <p:par>
                                <p:cTn id="17" presetClass="exit" fill="hold" nodeType="after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Class="entr"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ppt_x</p:attrName>
                                        </p:attrNameLst>
                                      </p:cBhvr>
                                      <p:tavLst>
                                        <p:tav tm="0">
                                          <p:val>
                                            <p:strVal val="0-#ppt_w/2"/>
                                          </p:val>
                                        </p:tav>
                                        <p:tav tm="100000">
                                          <p:val>
                                            <p:strVal val="#ppt_x"/>
                                          </p:val>
                                        </p:tav>
                                      </p:tavLst>
                                    </p:anim>
                                    <p:anim calcmode="lin" valueType="num">
                                      <p:cBhvr>
                                        <p:cTn id="25" dur="500" fill="hold"/>
                                        <p:tgtEl>
                                          <p:spTgt spid="3"/>
                                        </p:tgtEl>
                                        <p:attrNameLst>
                                          <p:attrName>ppt_y</p:attrName>
                                        </p:attrNameLst>
                                      </p:cBhvr>
                                      <p:tavLst>
                                        <p:tav tm="0">
                                          <p:val>
                                            <p:strVal val="#ppt_y"/>
                                          </p:val>
                                        </p:tav>
                                        <p:tav tm="100000">
                                          <p:val>
                                            <p:strVal val="#ppt_y"/>
                                          </p:val>
                                        </p:tav>
                                      </p:tavLst>
                                    </p:anim>
                                  </p:childTnLst>
                                </p:cTn>
                              </p:par>
                              <p:par>
                                <p:cTn id="26" presetClass="entr" fill="hold" nodeType="withEffect">
                                  <p:stCondLst>
                                    <p:cond delay="0"/>
                                  </p:stCondLst>
                                  <p:childTnLst>
                                    <p:set>
                                      <p:cBhvr>
                                        <p:cTn id="27" dur="1" fill="hold">
                                          <p:stCondLst>
                                            <p:cond delay="0"/>
                                          </p:stCondLst>
                                        </p:cTn>
                                        <p:tgtEl>
                                          <p:spTgt spid="17">
                                            <p:txEl>
                                              <p:pRg st="1" end="1"/>
                                            </p:txEl>
                                          </p:spTgt>
                                        </p:tgtEl>
                                        <p:attrNameLst>
                                          <p:attrName>style.visibility</p:attrName>
                                        </p:attrNameLst>
                                      </p:cBhvr>
                                      <p:to>
                                        <p:strVal val="visible"/>
                                      </p:to>
                                    </p:set>
                                    <p:animEffect transition="in" filter="fade">
                                      <p:cBhvr>
                                        <p:cTn id="28" dur="500"/>
                                        <p:tgtEl>
                                          <p:spTgt spid="17">
                                            <p:txEl>
                                              <p:pRg st="1" end="1"/>
                                            </p:txEl>
                                          </p:spTgt>
                                        </p:tgtEl>
                                      </p:cBhvr>
                                    </p:animEffect>
                                  </p:childTnLst>
                                </p:cTn>
                              </p:par>
                            </p:childTnLst>
                          </p:cTn>
                        </p:par>
                        <p:par>
                          <p:cTn id="29" fill="hold">
                            <p:stCondLst>
                              <p:cond delay="500"/>
                            </p:stCondLst>
                            <p:childTnLst>
                              <p:par>
                                <p:cTn id="30" presetClass="entr" fill="hold" nodeType="afterEffect">
                                  <p:stCondLst>
                                    <p:cond delay="0"/>
                                  </p:stCondLst>
                                  <p:childTnLst>
                                    <p:set>
                                      <p:cBhvr>
                                        <p:cTn id="31" dur="1" fill="hold">
                                          <p:stCondLst>
                                            <p:cond delay="499"/>
                                          </p:stCondLst>
                                        </p:cTn>
                                        <p:tgtEl>
                                          <p:spTgt spid="4"/>
                                        </p:tgtEl>
                                        <p:attrNameLst>
                                          <p:attrName>style.visibility</p:attrName>
                                        </p:attrNameLst>
                                      </p:cBhvr>
                                      <p:to>
                                        <p:strVal val="visible"/>
                                      </p:to>
                                    </p:set>
                                  </p:childTnLst>
                                </p:cTn>
                              </p:par>
                            </p:childTnLst>
                          </p:cTn>
                        </p:par>
                        <p:par>
                          <p:cTn id="32" fill="hold">
                            <p:stCondLst>
                              <p:cond delay="1000"/>
                            </p:stCondLst>
                            <p:childTnLst>
                              <p:par>
                                <p:cTn id="33" presetClass="entr"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1500"/>
                            </p:stCondLst>
                            <p:childTnLst>
                              <p:par>
                                <p:cTn id="37" presetClass="entr" fill="hold" nodeType="afterEffect">
                                  <p:stCondLst>
                                    <p:cond delay="0"/>
                                  </p:stCondLst>
                                  <p:childTnLst>
                                    <p:set>
                                      <p:cBhvr>
                                        <p:cTn id="38" dur="1" fill="hold">
                                          <p:stCondLst>
                                            <p:cond delay="499"/>
                                          </p:stCondLst>
                                        </p:cTn>
                                        <p:tgtEl>
                                          <p:spTgt spid="2"/>
                                        </p:tgtEl>
                                        <p:attrNameLst>
                                          <p:attrName>style.visibility</p:attrName>
                                        </p:attrNameLst>
                                      </p:cBhvr>
                                      <p:to>
                                        <p:strVal val="visible"/>
                                      </p:to>
                                    </p:set>
                                  </p:childTnLst>
                                </p:cTn>
                              </p:par>
                            </p:childTnLst>
                          </p:cTn>
                        </p:par>
                        <p:par>
                          <p:cTn id="39" fill="hold">
                            <p:stCondLst>
                              <p:cond delay="2000"/>
                            </p:stCondLst>
                            <p:childTnLst>
                              <p:par>
                                <p:cTn id="40" presetClass="entr"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par>
                          <p:cTn id="43" fill="hold">
                            <p:stCondLst>
                              <p:cond delay="2500"/>
                            </p:stCondLst>
                            <p:childTnLst>
                              <p:par>
                                <p:cTn id="44" presetClass="entr"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par>
                          <p:cTn id="47" fill="hold">
                            <p:stCondLst>
                              <p:cond delay="3000"/>
                            </p:stCondLst>
                            <p:childTnLst>
                              <p:par>
                                <p:cTn id="48" presetClass="entr" fill="hold" nodeType="afterEffect">
                                  <p:stCondLst>
                                    <p:cond delay="0"/>
                                  </p:stCondLst>
                                  <p:childTnLst>
                                    <p:set>
                                      <p:cBhvr>
                                        <p:cTn id="49" dur="1" fill="hold">
                                          <p:stCondLst>
                                            <p:cond delay="499"/>
                                          </p:stCondLst>
                                        </p:cTn>
                                        <p:tgtEl>
                                          <p:spTgt spid="5"/>
                                        </p:tgtEl>
                                        <p:attrNameLst>
                                          <p:attrName>style.visibility</p:attrName>
                                        </p:attrNameLst>
                                      </p:cBhvr>
                                      <p:to>
                                        <p:strVal val="visible"/>
                                      </p:to>
                                    </p:set>
                                  </p:childTnLst>
                                </p:cTn>
                              </p:par>
                            </p:childTnLst>
                          </p:cTn>
                        </p:par>
                        <p:par>
                          <p:cTn id="50" fill="hold">
                            <p:stCondLst>
                              <p:cond delay="3500"/>
                            </p:stCondLst>
                            <p:childTnLst>
                              <p:par>
                                <p:cTn id="51" presetClass="entr"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p:stCondLst>
                              <p:cond delay="4000"/>
                            </p:stCondLst>
                            <p:childTnLst>
                              <p:par>
                                <p:cTn id="55" presetClass="entr"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Class="entr" fill="hold" nodeType="clickEffect">
                                  <p:stCondLst>
                                    <p:cond delay="0"/>
                                  </p:stCondLst>
                                  <p:childTnLst>
                                    <p:set>
                                      <p:cBhvr>
                                        <p:cTn id="61" dur="1" fill="hold">
                                          <p:stCondLst>
                                            <p:cond delay="0"/>
                                          </p:stCondLst>
                                        </p:cTn>
                                        <p:tgtEl>
                                          <p:spTgt spid="17">
                                            <p:txEl>
                                              <p:pRg st="2" end="2"/>
                                            </p:txEl>
                                          </p:spTgt>
                                        </p:tgtEl>
                                        <p:attrNameLst>
                                          <p:attrName>style.visibility</p:attrName>
                                        </p:attrNameLst>
                                      </p:cBhvr>
                                      <p:to>
                                        <p:strVal val="visible"/>
                                      </p:to>
                                    </p:set>
                                    <p:animEffect transition="in" filter="fade">
                                      <p:cBhvr>
                                        <p:cTn id="62" dur="500"/>
                                        <p:tgtEl>
                                          <p:spTgt spid="17">
                                            <p:txEl>
                                              <p:pRg st="2" end="2"/>
                                            </p:txEl>
                                          </p:spTgt>
                                        </p:tgtEl>
                                      </p:cBhvr>
                                    </p:animEffect>
                                  </p:childTnLst>
                                </p:cTn>
                              </p:par>
                            </p:childTnLst>
                          </p:cTn>
                        </p:par>
                        <p:par>
                          <p:cTn id="63" fill="hold">
                            <p:stCondLst>
                              <p:cond delay="500"/>
                            </p:stCondLst>
                            <p:childTnLst>
                              <p:par>
                                <p:cTn id="64" presetClass="entr"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par>
                                <p:cTn id="67" presetClass="entr" fill="hold" nodeType="withEffect">
                                  <p:stCondLst>
                                    <p:cond delay="0"/>
                                  </p:stCondLst>
                                  <p:childTnLst>
                                    <p:set>
                                      <p:cBhvr>
                                        <p:cTn id="68" dur="1" fill="hold">
                                          <p:stCondLst>
                                            <p:cond delay="0"/>
                                          </p:stCondLst>
                                        </p:cTn>
                                        <p:tgtEl>
                                          <p:spTgt spid="17">
                                            <p:txEl>
                                              <p:pRg st="3" end="3"/>
                                            </p:txEl>
                                          </p:spTgt>
                                        </p:tgtEl>
                                        <p:attrNameLst>
                                          <p:attrName>style.visibility</p:attrName>
                                        </p:attrNameLst>
                                      </p:cBhvr>
                                      <p:to>
                                        <p:strVal val="visible"/>
                                      </p:to>
                                    </p:set>
                                    <p:animEffect transition="in" filter="fade">
                                      <p:cBhvr>
                                        <p:cTn id="69" dur="500"/>
                                        <p:tgtEl>
                                          <p:spTgt spid="17">
                                            <p:txEl>
                                              <p:pRg st="3" end="3"/>
                                            </p:txEl>
                                          </p:spTgt>
                                        </p:tgtEl>
                                      </p:cBhvr>
                                    </p:animEffect>
                                  </p:childTnLst>
                                </p:cTn>
                              </p:par>
                            </p:childTnLst>
                          </p:cTn>
                        </p:par>
                        <p:par>
                          <p:cTn id="70" fill="hold">
                            <p:stCondLst>
                              <p:cond delay="1000"/>
                            </p:stCondLst>
                            <p:childTnLst>
                              <p:par>
                                <p:cTn id="71" presetClass="entr"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par>
                          <p:cTn id="74" fill="hold">
                            <p:stCondLst>
                              <p:cond delay="1500"/>
                            </p:stCondLst>
                            <p:childTnLst>
                              <p:par>
                                <p:cTn id="75" presetClass="entr" fill="hold"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par>
                          <p:cTn id="78" fill="hold">
                            <p:stCondLst>
                              <p:cond delay="2000"/>
                            </p:stCondLst>
                            <p:childTnLst>
                              <p:par>
                                <p:cTn id="79" presetClass="entr" presetSubtype="1"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heel(2)">
                                      <p:cBhvr>
                                        <p:cTn id="81" dur="2000"/>
                                        <p:tgtEl>
                                          <p:spTgt spid="8"/>
                                        </p:tgtEl>
                                      </p:cBhvr>
                                    </p:animEffect>
                                  </p:childTnLst>
                                </p:cTn>
                              </p:par>
                            </p:childTnLst>
                          </p:cTn>
                        </p:par>
                        <p:par>
                          <p:cTn id="82" fill="hold">
                            <p:stCondLst>
                              <p:cond delay="4000"/>
                            </p:stCondLst>
                            <p:childTnLst>
                              <p:par>
                                <p:cTn id="83" presetClass="entr" fill="hold" nodeType="after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childTnLst>
                          </p:cTn>
                        </p:par>
                        <p:par>
                          <p:cTn id="86" fill="hold">
                            <p:stCondLst>
                              <p:cond delay="4500"/>
                            </p:stCondLst>
                            <p:childTnLst>
                              <p:par>
                                <p:cTn id="87" presetClass="entr" presetSubtype="1" fill="hold" nodeType="after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wheel(2)">
                                      <p:cBhvr>
                                        <p:cTn id="8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ttangolo 24"/>
          <p:cNvSpPr>
            <a:spLocks noChangeArrowheads="1"/>
          </p:cNvSpPr>
          <p:nvPr/>
        </p:nvSpPr>
        <p:spPr bwMode="auto">
          <a:xfrm>
            <a:off x="506185" y="197008"/>
            <a:ext cx="11179629" cy="523220"/>
          </a:xfrm>
          <a:prstGeom prst="rect">
            <a:avLst/>
          </a:prstGeom>
          <a:solidFill>
            <a:schemeClr val="bg1">
              <a:alpha val="50980"/>
            </a:schemeClr>
          </a:solidFill>
          <a:ln w="9525">
            <a:noFill/>
            <a:miter lim="800000"/>
            <a:headEnd/>
            <a:tailEnd/>
          </a:ln>
        </p:spPr>
        <p:txBody>
          <a:bodyPr wrap="square">
            <a:spAutoFit/>
          </a:bodyPr>
          <a:lstStyle/>
          <a:p>
            <a:pPr algn="ctr" eaLnBrk="1" hangingPunct="1"/>
            <a:r>
              <a:rPr lang="it-IT" altLang="it-IT" sz="2800" dirty="0">
                <a:solidFill>
                  <a:schemeClr val="accent5">
                    <a:lumMod val="50000"/>
                  </a:schemeClr>
                </a:solidFill>
                <a:latin typeface="Noto Sans Zawgyi" panose="020B0502040504020204" pitchFamily="34" charset="0"/>
                <a:ea typeface="Arial Unicode MS" pitchFamily="34" charset="-128"/>
                <a:cs typeface="Noto Sans Zawgyi" panose="020B0502040504020204" pitchFamily="34" charset="0"/>
              </a:rPr>
              <a:t>Il quadro di riferimento per lo sviluppo della programmazione</a:t>
            </a:r>
          </a:p>
        </p:txBody>
      </p:sp>
      <p:sp>
        <p:nvSpPr>
          <p:cNvPr id="7" name="Rettangolo 6"/>
          <p:cNvSpPr/>
          <p:nvPr/>
        </p:nvSpPr>
        <p:spPr>
          <a:xfrm>
            <a:off x="3080747" y="5589240"/>
            <a:ext cx="2171715" cy="857256"/>
          </a:xfrm>
          <a:prstGeom prst="rect">
            <a:avLst/>
          </a:prstGeom>
          <a:solidFill>
            <a:schemeClr val="tx1">
              <a:lumMod val="85000"/>
              <a:lumOff val="15000"/>
            </a:schemeClr>
          </a:solidFill>
          <a:ln w="34925">
            <a:noFill/>
          </a:ln>
          <a:effectLst>
            <a:outerShdw blurRad="317500" dir="2700000" algn="ctr">
              <a:srgbClr val="000000">
                <a:alpha val="43000"/>
              </a:srgbClr>
            </a:outerShdw>
          </a:effectLst>
          <a:scene3d>
            <a:camera prst="isometricTopUp"/>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Rettangolo 7"/>
          <p:cNvSpPr/>
          <p:nvPr/>
        </p:nvSpPr>
        <p:spPr>
          <a:xfrm>
            <a:off x="4566658" y="4731984"/>
            <a:ext cx="2171715" cy="857256"/>
          </a:xfrm>
          <a:prstGeom prst="rect">
            <a:avLst/>
          </a:prstGeom>
          <a:solidFill>
            <a:schemeClr val="tx1">
              <a:lumMod val="65000"/>
              <a:lumOff val="35000"/>
            </a:schemeClr>
          </a:solidFill>
          <a:ln w="34925">
            <a:noFill/>
          </a:ln>
          <a:effectLst>
            <a:outerShdw blurRad="317500" dir="2700000" algn="ctr">
              <a:srgbClr val="000000">
                <a:alpha val="43000"/>
              </a:srgbClr>
            </a:outerShdw>
          </a:effectLst>
          <a:scene3d>
            <a:camera prst="isometricTopUp"/>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 name="Rettangolo 9"/>
          <p:cNvSpPr/>
          <p:nvPr/>
        </p:nvSpPr>
        <p:spPr>
          <a:xfrm>
            <a:off x="4626366" y="2203080"/>
            <a:ext cx="2090170" cy="1257309"/>
          </a:xfrm>
          <a:prstGeom prst="rect">
            <a:avLst/>
          </a:prstGeom>
          <a:solidFill>
            <a:schemeClr val="tx2">
              <a:lumMod val="40000"/>
              <a:lumOff val="60000"/>
            </a:schemeClr>
          </a:solidFill>
          <a:ln>
            <a:noFill/>
          </a:ln>
          <a:scene3d>
            <a:camera prst="isometricRightUp"/>
            <a:lightRig rig="threePt" dir="t"/>
          </a:scene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it-IT" sz="2800" dirty="0">
                <a:solidFill>
                  <a:schemeClr val="tx2">
                    <a:lumMod val="50000"/>
                  </a:schemeClr>
                </a:solidFill>
              </a:rPr>
              <a:t>Erogazione servizi</a:t>
            </a:r>
          </a:p>
        </p:txBody>
      </p:sp>
      <p:sp>
        <p:nvSpPr>
          <p:cNvPr id="15" name="Rettangolo 14"/>
          <p:cNvSpPr/>
          <p:nvPr/>
        </p:nvSpPr>
        <p:spPr>
          <a:xfrm>
            <a:off x="6052568" y="3874728"/>
            <a:ext cx="2171715" cy="857256"/>
          </a:xfrm>
          <a:prstGeom prst="rect">
            <a:avLst/>
          </a:prstGeom>
          <a:solidFill>
            <a:schemeClr val="bg1">
              <a:lumMod val="65000"/>
            </a:schemeClr>
          </a:solidFill>
          <a:ln w="34925">
            <a:noFill/>
          </a:ln>
          <a:effectLst>
            <a:outerShdw blurRad="317500" dir="2700000" algn="ctr">
              <a:srgbClr val="000000">
                <a:alpha val="43000"/>
              </a:srgbClr>
            </a:outerShdw>
          </a:effectLst>
          <a:scene3d>
            <a:camera prst="isometricTopUp"/>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8" name="Rettangolo 17"/>
          <p:cNvSpPr/>
          <p:nvPr/>
        </p:nvSpPr>
        <p:spPr>
          <a:xfrm>
            <a:off x="3080746" y="3574688"/>
            <a:ext cx="1714512" cy="857256"/>
          </a:xfrm>
          <a:prstGeom prst="rect">
            <a:avLst/>
          </a:prstGeom>
          <a:solidFill>
            <a:schemeClr val="accent6">
              <a:lumMod val="60000"/>
              <a:lumOff val="40000"/>
            </a:schemeClr>
          </a:solidFill>
          <a:ln>
            <a:noFill/>
          </a:ln>
          <a:scene3d>
            <a:camera prst="isometricRightUp"/>
            <a:lightRig rig="threePt" dir="t"/>
          </a:scene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it-IT" sz="2400" dirty="0">
                <a:solidFill>
                  <a:schemeClr val="tx2">
                    <a:lumMod val="50000"/>
                  </a:schemeClr>
                </a:solidFill>
              </a:rPr>
              <a:t>Profilo di salute</a:t>
            </a:r>
          </a:p>
        </p:txBody>
      </p:sp>
      <p:sp>
        <p:nvSpPr>
          <p:cNvPr id="19" name="Rettangolo 18"/>
          <p:cNvSpPr/>
          <p:nvPr/>
        </p:nvSpPr>
        <p:spPr>
          <a:xfrm>
            <a:off x="4795258" y="3688989"/>
            <a:ext cx="2164838" cy="857256"/>
          </a:xfrm>
          <a:prstGeom prst="rect">
            <a:avLst/>
          </a:prstGeom>
          <a:solidFill>
            <a:schemeClr val="accent6">
              <a:lumMod val="60000"/>
              <a:lumOff val="40000"/>
            </a:schemeClr>
          </a:solidFill>
          <a:ln>
            <a:noFill/>
          </a:ln>
          <a:scene3d>
            <a:camera prst="isometricRightUp"/>
            <a:lightRig rig="threePt" dir="t"/>
          </a:scene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it-IT" sz="2000" dirty="0">
                <a:solidFill>
                  <a:schemeClr val="tx2">
                    <a:lumMod val="50000"/>
                  </a:schemeClr>
                </a:solidFill>
              </a:rPr>
              <a:t>Modelli organizzativi, cultura, Tecnologia</a:t>
            </a:r>
          </a:p>
        </p:txBody>
      </p:sp>
      <p:sp>
        <p:nvSpPr>
          <p:cNvPr id="20" name="Freccia a destra 19"/>
          <p:cNvSpPr/>
          <p:nvPr/>
        </p:nvSpPr>
        <p:spPr>
          <a:xfrm>
            <a:off x="4623807" y="3403237"/>
            <a:ext cx="285752" cy="285752"/>
          </a:xfrm>
          <a:prstGeom prst="rightArrow">
            <a:avLst/>
          </a:prstGeom>
          <a:solidFill>
            <a:schemeClr val="accent3">
              <a:lumMod val="75000"/>
            </a:schemeClr>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1" name="Freccia a destra 20"/>
          <p:cNvSpPr/>
          <p:nvPr/>
        </p:nvSpPr>
        <p:spPr>
          <a:xfrm>
            <a:off x="6452620" y="2260229"/>
            <a:ext cx="285752" cy="285752"/>
          </a:xfrm>
          <a:prstGeom prst="rightArrow">
            <a:avLst/>
          </a:prstGeom>
          <a:solidFill>
            <a:srgbClr val="92D050"/>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2" name="Freccia in su 21"/>
          <p:cNvSpPr/>
          <p:nvPr/>
        </p:nvSpPr>
        <p:spPr>
          <a:xfrm>
            <a:off x="5481063" y="3403237"/>
            <a:ext cx="285752" cy="342902"/>
          </a:xfrm>
          <a:prstGeom prst="upArrow">
            <a:avLst/>
          </a:prstGeom>
          <a:solidFill>
            <a:srgbClr val="92D050"/>
          </a:solidFill>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3" name="Rettangolo 22"/>
          <p:cNvSpPr/>
          <p:nvPr/>
        </p:nvSpPr>
        <p:spPr>
          <a:xfrm>
            <a:off x="6509770" y="1189912"/>
            <a:ext cx="2143140" cy="1169760"/>
          </a:xfrm>
          <a:prstGeom prst="rect">
            <a:avLst/>
          </a:prstGeom>
          <a:solidFill>
            <a:schemeClr val="accent6">
              <a:lumMod val="60000"/>
              <a:lumOff val="40000"/>
            </a:schemeClr>
          </a:solidFill>
          <a:ln>
            <a:noFill/>
          </a:ln>
          <a:scene3d>
            <a:camera prst="isometricRightUp"/>
            <a:lightRig rig="threePt" dir="t"/>
          </a:scene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it-IT" sz="2000" dirty="0">
                <a:solidFill>
                  <a:schemeClr val="tx2">
                    <a:lumMod val="50000"/>
                  </a:schemeClr>
                </a:solidFill>
              </a:rPr>
              <a:t>Cruscotto</a:t>
            </a:r>
          </a:p>
          <a:p>
            <a:pPr algn="ctr">
              <a:defRPr/>
            </a:pPr>
            <a:r>
              <a:rPr lang="it-IT" sz="2000" dirty="0">
                <a:solidFill>
                  <a:schemeClr val="tx2">
                    <a:lumMod val="50000"/>
                  </a:schemeClr>
                </a:solidFill>
              </a:rPr>
              <a:t>(performance)</a:t>
            </a:r>
          </a:p>
        </p:txBody>
      </p:sp>
      <p:sp>
        <p:nvSpPr>
          <p:cNvPr id="24" name="Rettangolo 23"/>
          <p:cNvSpPr/>
          <p:nvPr/>
        </p:nvSpPr>
        <p:spPr>
          <a:xfrm>
            <a:off x="4583832" y="1124744"/>
            <a:ext cx="2000264" cy="857256"/>
          </a:xfrm>
          <a:prstGeom prst="rect">
            <a:avLst/>
          </a:prstGeom>
          <a:solidFill>
            <a:schemeClr val="accent6">
              <a:lumMod val="60000"/>
              <a:lumOff val="40000"/>
            </a:schemeClr>
          </a:solidFill>
          <a:ln>
            <a:noFill/>
          </a:ln>
          <a:scene3d>
            <a:camera prst="isometricRightUp"/>
            <a:lightRig rig="threePt" dir="t"/>
          </a:scene3d>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it-IT" sz="2000" dirty="0">
                <a:solidFill>
                  <a:schemeClr val="tx2">
                    <a:lumMod val="50000"/>
                  </a:schemeClr>
                </a:solidFill>
              </a:rPr>
              <a:t>Programmazione dei servizi</a:t>
            </a:r>
          </a:p>
        </p:txBody>
      </p:sp>
      <p:sp>
        <p:nvSpPr>
          <p:cNvPr id="25" name="Freccia in su 24"/>
          <p:cNvSpPr/>
          <p:nvPr/>
        </p:nvSpPr>
        <p:spPr>
          <a:xfrm flipV="1">
            <a:off x="5481063" y="1974477"/>
            <a:ext cx="285752" cy="342902"/>
          </a:xfrm>
          <a:prstGeom prst="upArrow">
            <a:avLst/>
          </a:prstGeom>
          <a:solidFill>
            <a:srgbClr val="92D050"/>
          </a:solidFill>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6" name="Rettangolo 25"/>
          <p:cNvSpPr/>
          <p:nvPr/>
        </p:nvSpPr>
        <p:spPr>
          <a:xfrm>
            <a:off x="7567054" y="3017472"/>
            <a:ext cx="2171715" cy="857256"/>
          </a:xfrm>
          <a:prstGeom prst="rect">
            <a:avLst/>
          </a:prstGeom>
          <a:solidFill>
            <a:schemeClr val="bg1">
              <a:lumMod val="85000"/>
            </a:schemeClr>
          </a:solidFill>
          <a:ln w="34925">
            <a:noFill/>
          </a:ln>
          <a:effectLst>
            <a:outerShdw blurRad="317500" dir="2700000" algn="ctr">
              <a:srgbClr val="000000">
                <a:alpha val="43000"/>
              </a:srgbClr>
            </a:outerShdw>
          </a:effectLst>
          <a:scene3d>
            <a:camera prst="isometricTopUp"/>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9" name="CasellaDiTesto 28"/>
          <p:cNvSpPr txBox="1"/>
          <p:nvPr/>
        </p:nvSpPr>
        <p:spPr>
          <a:xfrm>
            <a:off x="8567130" y="2311247"/>
            <a:ext cx="2022157" cy="954107"/>
          </a:xfrm>
          <a:prstGeom prst="rect">
            <a:avLst/>
          </a:prstGeom>
          <a:noFill/>
          <a:scene3d>
            <a:camera prst="isometricLeftDown"/>
            <a:lightRig rig="threePt" dir="t"/>
          </a:scene3d>
        </p:spPr>
        <p:txBody>
          <a:bodyPr wrap="none">
            <a:spAutoFit/>
          </a:bodyPr>
          <a:lstStyle/>
          <a:p>
            <a:pPr algn="ctr">
              <a:defRPr/>
            </a:pPr>
            <a:r>
              <a:rPr lang="it-IT" sz="2800" dirty="0"/>
              <a:t>Qualità della</a:t>
            </a:r>
          </a:p>
          <a:p>
            <a:pPr algn="ctr">
              <a:defRPr/>
            </a:pPr>
            <a:r>
              <a:rPr lang="it-IT" sz="2800" dirty="0"/>
              <a:t>vita</a:t>
            </a:r>
          </a:p>
        </p:txBody>
      </p:sp>
      <p:sp>
        <p:nvSpPr>
          <p:cNvPr id="30" name="CasellaDiTesto 29"/>
          <p:cNvSpPr txBox="1"/>
          <p:nvPr/>
        </p:nvSpPr>
        <p:spPr>
          <a:xfrm>
            <a:off x="8052832" y="3198750"/>
            <a:ext cx="1257309" cy="461665"/>
          </a:xfrm>
          <a:prstGeom prst="rect">
            <a:avLst/>
          </a:prstGeom>
          <a:noFill/>
          <a:scene3d>
            <a:camera prst="isometricTopUp"/>
            <a:lightRig rig="threePt" dir="t"/>
          </a:scene3d>
        </p:spPr>
        <p:txBody>
          <a:bodyPr>
            <a:spAutoFit/>
          </a:bodyPr>
          <a:lstStyle/>
          <a:p>
            <a:pPr>
              <a:defRPr/>
            </a:pPr>
            <a:r>
              <a:rPr lang="it-IT" sz="2400" dirty="0"/>
              <a:t>Vision</a:t>
            </a:r>
          </a:p>
        </p:txBody>
      </p:sp>
      <p:sp>
        <p:nvSpPr>
          <p:cNvPr id="32" name="Freccia curva 31"/>
          <p:cNvSpPr/>
          <p:nvPr/>
        </p:nvSpPr>
        <p:spPr>
          <a:xfrm>
            <a:off x="3809414" y="2017340"/>
            <a:ext cx="785818" cy="1357322"/>
          </a:xfrm>
          <a:prstGeom prst="bentArrow">
            <a:avLst/>
          </a:prstGeom>
          <a:solidFill>
            <a:srgbClr val="92D050"/>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33" name="Freccia curva 32"/>
          <p:cNvSpPr/>
          <p:nvPr/>
        </p:nvSpPr>
        <p:spPr>
          <a:xfrm flipV="1">
            <a:off x="3952290" y="4160480"/>
            <a:ext cx="785818" cy="928694"/>
          </a:xfrm>
          <a:prstGeom prst="bentArrow">
            <a:avLst/>
          </a:prstGeom>
          <a:solidFill>
            <a:srgbClr val="92D050"/>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tx1"/>
              </a:solidFill>
            </a:endParaRPr>
          </a:p>
        </p:txBody>
      </p:sp>
      <p:sp>
        <p:nvSpPr>
          <p:cNvPr id="34" name="CasellaDiTesto 33"/>
          <p:cNvSpPr txBox="1"/>
          <p:nvPr/>
        </p:nvSpPr>
        <p:spPr>
          <a:xfrm>
            <a:off x="3413389" y="5828673"/>
            <a:ext cx="1257309" cy="461665"/>
          </a:xfrm>
          <a:prstGeom prst="rect">
            <a:avLst/>
          </a:prstGeom>
          <a:noFill/>
          <a:scene3d>
            <a:camera prst="isometricTopUp"/>
            <a:lightRig rig="threePt" dir="t"/>
          </a:scene3d>
        </p:spPr>
        <p:txBody>
          <a:bodyPr>
            <a:spAutoFit/>
          </a:bodyPr>
          <a:lstStyle/>
          <a:p>
            <a:pPr>
              <a:defRPr/>
            </a:pPr>
            <a:r>
              <a:rPr lang="it-IT" sz="2400" dirty="0" err="1">
                <a:solidFill>
                  <a:schemeClr val="bg1"/>
                </a:solidFill>
              </a:rPr>
              <a:t>Mission</a:t>
            </a:r>
            <a:r>
              <a:rPr lang="it-IT" sz="2400" dirty="0">
                <a:solidFill>
                  <a:schemeClr val="bg1"/>
                </a:solidFill>
              </a:rPr>
              <a:t> </a:t>
            </a:r>
          </a:p>
        </p:txBody>
      </p:sp>
      <p:sp>
        <p:nvSpPr>
          <p:cNvPr id="35" name="Freccia a destra 34"/>
          <p:cNvSpPr/>
          <p:nvPr/>
        </p:nvSpPr>
        <p:spPr>
          <a:xfrm>
            <a:off x="4442096" y="5600070"/>
            <a:ext cx="285752" cy="285752"/>
          </a:xfrm>
          <a:prstGeom prst="rightArrow">
            <a:avLst/>
          </a:prstGeom>
          <a:solidFill>
            <a:schemeClr val="bg1"/>
          </a:solidFill>
          <a:ln>
            <a:solidFill>
              <a:schemeClr val="bg1"/>
            </a:solid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magine 3" descr="Macintosh HD:private:var:folders:js:gd32lzcx51l35ltvb8d96y9m0000gn:T:TemporaryItems:ambulanza2.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525" y="2735263"/>
            <a:ext cx="18859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Immagine 4" descr="Macintosh HD:private:var:folders:js:gd32lzcx51l35ltvb8d96y9m0000gn:T:TemporaryItems:images.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430338" y="1249363"/>
            <a:ext cx="15049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descr="Macintosh HD:private:var:folders:js:gd32lzcx51l35ltvb8d96y9m0000gn:T:TemporaryItems:cloud-159946_640.png"/>
          <p:cNvPicPr/>
          <p:nvPr/>
        </p:nvPicPr>
        <p:blipFill>
          <a:blip r:embed="rId4" cstate="print"/>
          <a:srcRect/>
          <a:stretch>
            <a:fillRect/>
          </a:stretch>
        </p:blipFill>
        <p:spPr bwMode="auto">
          <a:xfrm>
            <a:off x="1895475" y="1912938"/>
            <a:ext cx="4203700" cy="2487612"/>
          </a:xfrm>
          <a:prstGeom prst="rect">
            <a:avLst/>
          </a:prstGeom>
          <a:ln>
            <a:noFill/>
          </a:ln>
          <a:effectLst>
            <a:outerShdw blurRad="292100" dist="139700" dir="2700000" algn="tl" rotWithShape="0">
              <a:srgbClr val="333333">
                <a:alpha val="65000"/>
              </a:srgbClr>
            </a:outerShdw>
          </a:effectLst>
        </p:spPr>
      </p:pic>
      <p:sp>
        <p:nvSpPr>
          <p:cNvPr id="7" name="Casella di testo 8"/>
          <p:cNvSpPr txBox="1"/>
          <p:nvPr/>
        </p:nvSpPr>
        <p:spPr>
          <a:xfrm>
            <a:off x="4510088" y="3278188"/>
            <a:ext cx="1536700" cy="431800"/>
          </a:xfrm>
          <a:prstGeom prst="rect">
            <a:avLst/>
          </a:prstGeom>
          <a:noFill/>
          <a:ln>
            <a:noFill/>
          </a:ln>
          <a:effectLst/>
          <a:extLst>
            <a:ext uri="{C572A759-6A51-4108-AA02-DFA0A04FC94B}"/>
          </a:extLst>
        </p:spPr>
        <p:txBody>
          <a:bodyPr/>
          <a:lstStyle/>
          <a:p>
            <a:pPr algn="ctr" eaLnBrk="1" fontAlgn="auto" hangingPunct="1">
              <a:spcBef>
                <a:spcPts val="0"/>
              </a:spcBef>
              <a:spcAft>
                <a:spcPts val="0"/>
              </a:spcAft>
              <a:defRPr/>
            </a:pPr>
            <a:r>
              <a:rPr lang="it-IT" sz="2800" kern="0" dirty="0">
                <a:solidFill>
                  <a:prstClr val="black"/>
                </a:solidFill>
                <a:latin typeface="Calibri"/>
                <a:ea typeface="ＭＳ 明朝"/>
                <a:cs typeface="Times New Roman"/>
              </a:rPr>
              <a:t>RUPAR</a:t>
            </a:r>
            <a:endParaRPr lang="it-IT" sz="1200" kern="0" dirty="0">
              <a:solidFill>
                <a:prstClr val="black"/>
              </a:solidFill>
              <a:latin typeface="Calibri"/>
              <a:ea typeface="ＭＳ 明朝"/>
              <a:cs typeface="Times New Roman"/>
            </a:endParaRPr>
          </a:p>
        </p:txBody>
      </p:sp>
      <p:pic>
        <p:nvPicPr>
          <p:cNvPr id="39942" name="Immagine 7" descr="imgres.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6429375" y="2794000"/>
            <a:ext cx="13001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Immagine 8" descr="imgres.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2217738" y="3241675"/>
            <a:ext cx="966787"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Immagine 9" descr="images.jp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1263650" y="4356100"/>
            <a:ext cx="9271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0" descr="Macintosh HD:private:var:folders:js:gd32lzcx51l35ltvb8d96y9m0000gn:T:TemporaryItems:31DPECaX5GL._SX385_.jpg"/>
          <p:cNvPicPr/>
          <p:nvPr/>
        </p:nvPicPr>
        <p:blipFill>
          <a:blip r:embed="rId8" cstate="print">
            <a:extLst>
              <a:ext uri="{28A0092B-C50C-407E-A947-70E740481C1C}">
                <a14:useLocalDpi xmlns:a14="http://schemas.microsoft.com/office/drawing/2010/main"/>
              </a:ext>
            </a:extLst>
          </a:blip>
          <a:srcRect/>
          <a:stretch>
            <a:fillRect/>
          </a:stretch>
        </p:blipFill>
        <p:spPr bwMode="auto">
          <a:xfrm>
            <a:off x="3043481" y="3362069"/>
            <a:ext cx="360119" cy="224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946" name="Immagine 11"/>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443413" y="3289300"/>
            <a:ext cx="2984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12"/>
          <p:cNvSpPr txBox="1"/>
          <p:nvPr/>
        </p:nvSpPr>
        <p:spPr>
          <a:xfrm>
            <a:off x="684213" y="5162550"/>
            <a:ext cx="2160587" cy="369888"/>
          </a:xfrm>
          <a:prstGeom prst="rect">
            <a:avLst/>
          </a:prstGeom>
          <a:noFill/>
        </p:spPr>
        <p:txBody>
          <a:bodyPr>
            <a:spAutoFit/>
          </a:bodyPr>
          <a:lstStyle/>
          <a:p>
            <a:pPr algn="ctr" eaLnBrk="1" fontAlgn="auto" hangingPunct="1">
              <a:spcBef>
                <a:spcPts val="0"/>
              </a:spcBef>
              <a:spcAft>
                <a:spcPts val="0"/>
              </a:spcAft>
              <a:defRPr/>
            </a:pPr>
            <a:r>
              <a:rPr lang="en-US" dirty="0">
                <a:solidFill>
                  <a:prstClr val="black"/>
                </a:solidFill>
                <a:latin typeface="Calibri"/>
                <a:ea typeface="+mn-ea"/>
              </a:rPr>
              <a:t>electrocardiograph</a:t>
            </a:r>
            <a:endParaRPr lang="it-IT" dirty="0">
              <a:solidFill>
                <a:prstClr val="black"/>
              </a:solidFill>
              <a:latin typeface="Calibri"/>
              <a:ea typeface="+mn-ea"/>
            </a:endParaRPr>
          </a:p>
        </p:txBody>
      </p:sp>
      <p:sp>
        <p:nvSpPr>
          <p:cNvPr id="14" name="CasellaDiTesto 13"/>
          <p:cNvSpPr txBox="1"/>
          <p:nvPr/>
        </p:nvSpPr>
        <p:spPr>
          <a:xfrm>
            <a:off x="1193800" y="2268538"/>
            <a:ext cx="1930400" cy="369887"/>
          </a:xfrm>
          <a:prstGeom prst="rect">
            <a:avLst/>
          </a:prstGeom>
          <a:noFill/>
          <a:ln w="3175" cmpd="sng">
            <a:noFill/>
          </a:ln>
        </p:spPr>
        <p:txBody>
          <a:bodyPr>
            <a:spAutoFit/>
          </a:bodyPr>
          <a:lstStyle/>
          <a:p>
            <a:pPr algn="ctr" eaLnBrk="1" fontAlgn="auto" hangingPunct="1">
              <a:spcBef>
                <a:spcPts val="0"/>
              </a:spcBef>
              <a:spcAft>
                <a:spcPts val="0"/>
              </a:spcAft>
              <a:defRPr/>
            </a:pPr>
            <a:r>
              <a:rPr lang="it-IT" dirty="0" err="1">
                <a:solidFill>
                  <a:prstClr val="black"/>
                </a:solidFill>
                <a:latin typeface="Calibri"/>
                <a:ea typeface="+mn-ea"/>
              </a:rPr>
              <a:t>PoCT</a:t>
            </a:r>
            <a:r>
              <a:rPr lang="it-IT" dirty="0">
                <a:solidFill>
                  <a:prstClr val="black"/>
                </a:solidFill>
                <a:latin typeface="Calibri"/>
                <a:ea typeface="+mn-ea"/>
              </a:rPr>
              <a:t> i-Stat</a:t>
            </a:r>
          </a:p>
        </p:txBody>
      </p:sp>
      <p:cxnSp>
        <p:nvCxnSpPr>
          <p:cNvPr id="15" name="Connettore 2 14"/>
          <p:cNvCxnSpPr/>
          <p:nvPr/>
        </p:nvCxnSpPr>
        <p:spPr>
          <a:xfrm flipV="1">
            <a:off x="1392238" y="2638425"/>
            <a:ext cx="271462" cy="347663"/>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cxnSp>
        <p:nvCxnSpPr>
          <p:cNvPr id="16" name="Connettore 2 15"/>
          <p:cNvCxnSpPr/>
          <p:nvPr/>
        </p:nvCxnSpPr>
        <p:spPr>
          <a:xfrm>
            <a:off x="1263650" y="3967163"/>
            <a:ext cx="374650" cy="388937"/>
          </a:xfrm>
          <a:prstGeom prst="straightConnector1">
            <a:avLst/>
          </a:prstGeom>
          <a:noFill/>
          <a:ln w="25400" cap="flat" cmpd="sng" algn="ctr">
            <a:solidFill>
              <a:srgbClr val="C0504D"/>
            </a:solidFill>
            <a:prstDash val="solid"/>
            <a:tailEnd type="arrow"/>
          </a:ln>
          <a:effectLst>
            <a:outerShdw blurRad="40000" dist="20000" dir="5400000" rotWithShape="0">
              <a:srgbClr val="000000">
                <a:alpha val="38000"/>
              </a:srgbClr>
            </a:outerShdw>
          </a:effectLst>
        </p:spPr>
      </p:cxnSp>
      <p:cxnSp>
        <p:nvCxnSpPr>
          <p:cNvPr id="17" name="Connettore 2 16"/>
          <p:cNvCxnSpPr/>
          <p:nvPr/>
        </p:nvCxnSpPr>
        <p:spPr>
          <a:xfrm>
            <a:off x="2749550" y="2217738"/>
            <a:ext cx="755650" cy="349250"/>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pic>
        <p:nvPicPr>
          <p:cNvPr id="18" name="Immagine 17" descr="Macintosh HD:private:var:folders:js:gd32lzcx51l35ltvb8d96y9m0000gn:T:TemporaryItems:images.jpg"/>
          <p:cNvPicPr/>
          <p:nvPr/>
        </p:nvPicPr>
        <p:blipFill>
          <a:blip r:embed="rId10" cstate="print">
            <a:extLst>
              <a:ext uri="{28A0092B-C50C-407E-A947-70E740481C1C}">
                <a14:useLocalDpi xmlns:a14="http://schemas.microsoft.com/office/drawing/2010/main"/>
              </a:ext>
            </a:extLst>
          </a:blip>
          <a:srcRect/>
          <a:stretch>
            <a:fillRect/>
          </a:stretch>
        </p:blipFill>
        <p:spPr bwMode="auto">
          <a:xfrm>
            <a:off x="3612391" y="2304097"/>
            <a:ext cx="361122" cy="2636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Immagine 18" descr="Macintosh HD:private:var:folders:js:gd32lzcx51l35ltvb8d96y9m0000gn:T:TemporaryItems:31DPECaX5GL._SX385_.jpg"/>
          <p:cNvPicPr/>
          <p:nvPr/>
        </p:nvPicPr>
        <p:blipFill>
          <a:blip r:embed="rId8" cstate="print">
            <a:extLst>
              <a:ext uri="{28A0092B-C50C-407E-A947-70E740481C1C}">
                <a14:useLocalDpi xmlns:a14="http://schemas.microsoft.com/office/drawing/2010/main"/>
              </a:ext>
            </a:extLst>
          </a:blip>
          <a:srcRect/>
          <a:stretch>
            <a:fillRect/>
          </a:stretch>
        </p:blipFill>
        <p:spPr bwMode="auto">
          <a:xfrm>
            <a:off x="3612391" y="2634531"/>
            <a:ext cx="360119" cy="224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CasellaDiTesto 19"/>
          <p:cNvSpPr txBox="1"/>
          <p:nvPr/>
        </p:nvSpPr>
        <p:spPr>
          <a:xfrm>
            <a:off x="2844800" y="2870200"/>
            <a:ext cx="1930400" cy="368300"/>
          </a:xfrm>
          <a:prstGeom prst="rect">
            <a:avLst/>
          </a:prstGeom>
          <a:noFill/>
          <a:ln w="3175" cmpd="sng">
            <a:noFill/>
          </a:ln>
        </p:spPr>
        <p:txBody>
          <a:bodyPr>
            <a:spAutoFit/>
          </a:bodyPr>
          <a:lstStyle/>
          <a:p>
            <a:pPr algn="ctr" eaLnBrk="1" fontAlgn="auto" hangingPunct="1">
              <a:spcBef>
                <a:spcPts val="0"/>
              </a:spcBef>
              <a:spcAft>
                <a:spcPts val="0"/>
              </a:spcAft>
              <a:defRPr/>
            </a:pPr>
            <a:r>
              <a:rPr lang="it-IT" dirty="0">
                <a:solidFill>
                  <a:prstClr val="black"/>
                </a:solidFill>
                <a:latin typeface="Calibri"/>
                <a:ea typeface="+mn-ea"/>
              </a:rPr>
              <a:t>Router GPRS</a:t>
            </a:r>
          </a:p>
        </p:txBody>
      </p:sp>
      <p:sp>
        <p:nvSpPr>
          <p:cNvPr id="21" name="CasellaDiTesto 20"/>
          <p:cNvSpPr txBox="1"/>
          <p:nvPr/>
        </p:nvSpPr>
        <p:spPr>
          <a:xfrm>
            <a:off x="2373313" y="3557588"/>
            <a:ext cx="1930400" cy="368300"/>
          </a:xfrm>
          <a:prstGeom prst="rect">
            <a:avLst/>
          </a:prstGeom>
          <a:noFill/>
          <a:ln w="3175" cmpd="sng">
            <a:noFill/>
          </a:ln>
        </p:spPr>
        <p:txBody>
          <a:bodyPr>
            <a:spAutoFit/>
          </a:bodyPr>
          <a:lstStyle/>
          <a:p>
            <a:pPr algn="ctr" eaLnBrk="1" fontAlgn="auto" hangingPunct="1">
              <a:spcBef>
                <a:spcPts val="0"/>
              </a:spcBef>
              <a:spcAft>
                <a:spcPts val="0"/>
              </a:spcAft>
              <a:defRPr/>
            </a:pPr>
            <a:r>
              <a:rPr lang="it-IT" dirty="0">
                <a:solidFill>
                  <a:prstClr val="black"/>
                </a:solidFill>
                <a:latin typeface="Calibri"/>
                <a:ea typeface="+mn-ea"/>
              </a:rPr>
              <a:t>Tablet</a:t>
            </a:r>
          </a:p>
        </p:txBody>
      </p:sp>
      <p:cxnSp>
        <p:nvCxnSpPr>
          <p:cNvPr id="22" name="Connettore 2 21"/>
          <p:cNvCxnSpPr/>
          <p:nvPr/>
        </p:nvCxnSpPr>
        <p:spPr>
          <a:xfrm flipV="1">
            <a:off x="2055813" y="3925888"/>
            <a:ext cx="458787" cy="546100"/>
          </a:xfrm>
          <a:prstGeom prst="straightConnector1">
            <a:avLst/>
          </a:prstGeom>
          <a:noFill/>
          <a:ln w="25400" cap="flat" cmpd="sng" algn="ctr">
            <a:solidFill>
              <a:srgbClr val="C0504D"/>
            </a:solidFill>
            <a:prstDash val="solid"/>
            <a:tailEnd type="arrow"/>
          </a:ln>
          <a:effectLst>
            <a:outerShdw blurRad="40000" dist="20000" dir="5400000" rotWithShape="0">
              <a:srgbClr val="000000">
                <a:alpha val="38000"/>
              </a:srgbClr>
            </a:outerShdw>
          </a:effectLst>
        </p:spPr>
      </p:cxnSp>
      <p:sp>
        <p:nvSpPr>
          <p:cNvPr id="23" name="Casella di testo 11"/>
          <p:cNvSpPr txBox="1"/>
          <p:nvPr/>
        </p:nvSpPr>
        <p:spPr>
          <a:xfrm>
            <a:off x="6229350" y="2670175"/>
            <a:ext cx="1600200" cy="685800"/>
          </a:xfrm>
          <a:prstGeom prst="rect">
            <a:avLst/>
          </a:prstGeom>
          <a:noFill/>
          <a:ln>
            <a:noFill/>
          </a:ln>
          <a:effectLst/>
          <a:extLst>
            <a:ext uri="{C572A759-6A51-4108-AA02-DFA0A04FC94B}"/>
          </a:extLst>
        </p:spPr>
        <p:txBody>
          <a:bodyPr/>
          <a:lstStyle/>
          <a:p>
            <a:pPr algn="ctr" eaLnBrk="1" fontAlgn="auto" hangingPunct="1">
              <a:spcBef>
                <a:spcPts val="0"/>
              </a:spcBef>
              <a:spcAft>
                <a:spcPts val="0"/>
              </a:spcAft>
              <a:defRPr/>
            </a:pPr>
            <a:r>
              <a:rPr lang="it-IT" sz="2000" kern="0" dirty="0" err="1">
                <a:solidFill>
                  <a:prstClr val="black"/>
                </a:solidFill>
                <a:latin typeface="Calibri"/>
                <a:ea typeface="ＭＳ 明朝"/>
                <a:cs typeface="Times New Roman"/>
              </a:rPr>
              <a:t>Polyclinic</a:t>
            </a:r>
            <a:r>
              <a:rPr lang="it-IT" sz="2000" kern="0" dirty="0">
                <a:solidFill>
                  <a:prstClr val="black"/>
                </a:solidFill>
                <a:latin typeface="Calibri"/>
                <a:ea typeface="ＭＳ 明朝"/>
                <a:cs typeface="Times New Roman"/>
              </a:rPr>
              <a:t> Bari</a:t>
            </a:r>
            <a:endParaRPr lang="it-IT" sz="1200" kern="0" dirty="0">
              <a:solidFill>
                <a:prstClr val="black"/>
              </a:solidFill>
              <a:latin typeface="Calibri"/>
              <a:ea typeface="ＭＳ 明朝"/>
              <a:cs typeface="Times New Roman"/>
            </a:endParaRPr>
          </a:p>
        </p:txBody>
      </p:sp>
      <p:pic>
        <p:nvPicPr>
          <p:cNvPr id="39958" name="Immagine 23"/>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572250" y="2098675"/>
            <a:ext cx="8493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Connettore 2 24"/>
          <p:cNvCxnSpPr/>
          <p:nvPr/>
        </p:nvCxnSpPr>
        <p:spPr>
          <a:xfrm>
            <a:off x="5859463" y="4044950"/>
            <a:ext cx="566737" cy="0"/>
          </a:xfrm>
          <a:prstGeom prst="straightConnector1">
            <a:avLst/>
          </a:prstGeom>
          <a:noFill/>
          <a:ln w="25400" cap="flat" cmpd="sng" algn="ctr">
            <a:solidFill>
              <a:srgbClr val="C0504D"/>
            </a:solidFill>
            <a:prstDash val="solid"/>
            <a:tailEnd type="arrow"/>
          </a:ln>
          <a:effectLst>
            <a:outerShdw blurRad="40000" dist="20000" dir="5400000" rotWithShape="0">
              <a:srgbClr val="000000">
                <a:alpha val="38000"/>
              </a:srgbClr>
            </a:outerShdw>
          </a:effectLst>
        </p:spPr>
      </p:cxnSp>
      <p:sp>
        <p:nvSpPr>
          <p:cNvPr id="26" name="CasellaDiTesto 25"/>
          <p:cNvSpPr txBox="1"/>
          <p:nvPr/>
        </p:nvSpPr>
        <p:spPr>
          <a:xfrm>
            <a:off x="6099175" y="4114800"/>
            <a:ext cx="1930400" cy="368300"/>
          </a:xfrm>
          <a:prstGeom prst="rect">
            <a:avLst/>
          </a:prstGeom>
          <a:noFill/>
        </p:spPr>
        <p:txBody>
          <a:bodyPr>
            <a:spAutoFit/>
          </a:bodyPr>
          <a:lstStyle/>
          <a:p>
            <a:pPr algn="ctr" eaLnBrk="1" fontAlgn="auto" hangingPunct="1">
              <a:spcBef>
                <a:spcPts val="0"/>
              </a:spcBef>
              <a:spcAft>
                <a:spcPts val="0"/>
              </a:spcAft>
              <a:defRPr/>
            </a:pPr>
            <a:r>
              <a:rPr lang="it-IT" dirty="0">
                <a:solidFill>
                  <a:prstClr val="black"/>
                </a:solidFill>
                <a:latin typeface="Calibri"/>
                <a:ea typeface="+mn-ea"/>
              </a:rPr>
              <a:t>Server</a:t>
            </a:r>
          </a:p>
        </p:txBody>
      </p:sp>
      <p:sp>
        <p:nvSpPr>
          <p:cNvPr id="27" name="CasellaDiTesto 26"/>
          <p:cNvSpPr txBox="1"/>
          <p:nvPr/>
        </p:nvSpPr>
        <p:spPr>
          <a:xfrm>
            <a:off x="7585075" y="3252788"/>
            <a:ext cx="1930400" cy="1077912"/>
          </a:xfrm>
          <a:prstGeom prst="rect">
            <a:avLst/>
          </a:prstGeom>
          <a:noFill/>
        </p:spPr>
        <p:txBody>
          <a:bodyPr>
            <a:spAutoFit/>
          </a:bodyPr>
          <a:lstStyle/>
          <a:p>
            <a:pPr eaLnBrk="1" fontAlgn="auto" hangingPunct="1">
              <a:spcBef>
                <a:spcPts val="0"/>
              </a:spcBef>
              <a:spcAft>
                <a:spcPts val="0"/>
              </a:spcAft>
              <a:defRPr/>
            </a:pPr>
            <a:r>
              <a:rPr lang="it-IT" dirty="0">
                <a:solidFill>
                  <a:prstClr val="black"/>
                </a:solidFill>
                <a:latin typeface="Calibri"/>
                <a:ea typeface="+mn-ea"/>
              </a:rPr>
              <a:t>Dedalus</a:t>
            </a:r>
          </a:p>
          <a:p>
            <a:pPr eaLnBrk="1" fontAlgn="auto" hangingPunct="1">
              <a:spcBef>
                <a:spcPts val="0"/>
              </a:spcBef>
              <a:spcAft>
                <a:spcPts val="0"/>
              </a:spcAft>
              <a:defRPr/>
            </a:pPr>
            <a:endParaRPr lang="it-IT" sz="500" dirty="0">
              <a:solidFill>
                <a:prstClr val="black"/>
              </a:solidFill>
              <a:latin typeface="Calibri"/>
              <a:ea typeface="+mn-ea"/>
            </a:endParaRPr>
          </a:p>
          <a:p>
            <a:pPr eaLnBrk="1" fontAlgn="auto" hangingPunct="1">
              <a:spcBef>
                <a:spcPts val="0"/>
              </a:spcBef>
              <a:spcAft>
                <a:spcPts val="0"/>
              </a:spcAft>
              <a:defRPr/>
            </a:pPr>
            <a:r>
              <a:rPr lang="it-IT" dirty="0">
                <a:solidFill>
                  <a:prstClr val="black"/>
                </a:solidFill>
                <a:latin typeface="Calibri"/>
                <a:ea typeface="+mn-ea"/>
              </a:rPr>
              <a:t>HQ Program</a:t>
            </a:r>
          </a:p>
          <a:p>
            <a:pPr eaLnBrk="1" fontAlgn="auto" hangingPunct="1">
              <a:spcBef>
                <a:spcPts val="0"/>
              </a:spcBef>
              <a:spcAft>
                <a:spcPts val="0"/>
              </a:spcAft>
              <a:defRPr/>
            </a:pPr>
            <a:endParaRPr lang="it-IT" sz="500" dirty="0">
              <a:solidFill>
                <a:prstClr val="black"/>
              </a:solidFill>
              <a:latin typeface="Calibri"/>
              <a:ea typeface="+mn-ea"/>
            </a:endParaRPr>
          </a:p>
          <a:p>
            <a:pPr eaLnBrk="1" fontAlgn="auto" hangingPunct="1">
              <a:spcBef>
                <a:spcPts val="0"/>
              </a:spcBef>
              <a:spcAft>
                <a:spcPts val="0"/>
              </a:spcAft>
              <a:defRPr/>
            </a:pPr>
            <a:r>
              <a:rPr lang="it-IT" dirty="0" err="1">
                <a:solidFill>
                  <a:prstClr val="black"/>
                </a:solidFill>
                <a:latin typeface="Calibri"/>
                <a:ea typeface="+mn-ea"/>
              </a:rPr>
              <a:t>Helis</a:t>
            </a:r>
            <a:endParaRPr lang="it-IT" dirty="0">
              <a:solidFill>
                <a:prstClr val="black"/>
              </a:solidFill>
              <a:latin typeface="Calibri"/>
              <a:ea typeface="+mn-ea"/>
            </a:endParaRPr>
          </a:p>
        </p:txBody>
      </p:sp>
      <p:pic>
        <p:nvPicPr>
          <p:cNvPr id="28" name="Immagine 27" descr="img.jpg"/>
          <p:cNvPicPr>
            <a:picLocks noChangeAspect="1"/>
          </p:cNvPicPr>
          <p:nvPr/>
        </p:nvPicPr>
        <p:blipFill>
          <a:blip r:embed="rId12" cstate="print"/>
          <a:stretch>
            <a:fillRect/>
          </a:stretch>
        </p:blipFill>
        <p:spPr>
          <a:xfrm>
            <a:off x="7715250" y="1420813"/>
            <a:ext cx="1079500" cy="936625"/>
          </a:xfrm>
          <a:prstGeom prst="rect">
            <a:avLst/>
          </a:prstGeom>
          <a:effectLst>
            <a:outerShdw blurRad="50800" dist="38100" dir="2700000" algn="tl" rotWithShape="0">
              <a:prstClr val="black">
                <a:alpha val="40000"/>
              </a:prstClr>
            </a:outerShdw>
          </a:effectLst>
        </p:spPr>
      </p:pic>
      <p:pic>
        <p:nvPicPr>
          <p:cNvPr id="39963" name="Immagine 28" descr="487_immagine.jpg"/>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bwMode="auto">
          <a:xfrm rot="-1048937">
            <a:off x="7875588" y="1541463"/>
            <a:ext cx="4810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magine 29" descr="img.jpg"/>
          <p:cNvPicPr>
            <a:picLocks noChangeAspect="1"/>
          </p:cNvPicPr>
          <p:nvPr/>
        </p:nvPicPr>
        <p:blipFill>
          <a:blip r:embed="rId12" cstate="print"/>
          <a:stretch>
            <a:fillRect/>
          </a:stretch>
        </p:blipFill>
        <p:spPr>
          <a:xfrm>
            <a:off x="7715250" y="4846638"/>
            <a:ext cx="1079500" cy="936625"/>
          </a:xfrm>
          <a:prstGeom prst="rect">
            <a:avLst/>
          </a:prstGeom>
          <a:effectLst>
            <a:outerShdw blurRad="50800" dist="38100" dir="2700000" algn="tl" rotWithShape="0">
              <a:prstClr val="black">
                <a:alpha val="40000"/>
              </a:prstClr>
            </a:outerShdw>
          </a:effectLst>
        </p:spPr>
      </p:pic>
      <p:pic>
        <p:nvPicPr>
          <p:cNvPr id="39965" name="Immagine 30" descr="imgres.jpg"/>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rot="-863216">
            <a:off x="7918450" y="4978400"/>
            <a:ext cx="3857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asellaDiTesto 31"/>
          <p:cNvSpPr txBox="1"/>
          <p:nvPr/>
        </p:nvSpPr>
        <p:spPr>
          <a:xfrm>
            <a:off x="7699375" y="5805488"/>
            <a:ext cx="1065213" cy="523875"/>
          </a:xfrm>
          <a:prstGeom prst="rect">
            <a:avLst/>
          </a:prstGeom>
          <a:noFill/>
        </p:spPr>
        <p:txBody>
          <a:bodyPr>
            <a:spAutoFit/>
          </a:bodyPr>
          <a:lstStyle/>
          <a:p>
            <a:pPr algn="ctr" eaLnBrk="1" fontAlgn="auto" hangingPunct="1">
              <a:spcBef>
                <a:spcPts val="0"/>
              </a:spcBef>
              <a:spcAft>
                <a:spcPts val="0"/>
              </a:spcAft>
              <a:defRPr/>
            </a:pPr>
            <a:r>
              <a:rPr lang="it-IT" sz="1400" b="1" dirty="0">
                <a:solidFill>
                  <a:prstClr val="black"/>
                </a:solidFill>
                <a:latin typeface="Calibri"/>
                <a:ea typeface="+mn-ea"/>
              </a:rPr>
              <a:t>Tele </a:t>
            </a:r>
            <a:r>
              <a:rPr lang="it-IT" sz="1400" b="1" dirty="0" err="1">
                <a:solidFill>
                  <a:prstClr val="black"/>
                </a:solidFill>
                <a:latin typeface="Calibri"/>
                <a:ea typeface="+mn-ea"/>
              </a:rPr>
              <a:t>Cardiology</a:t>
            </a:r>
            <a:endParaRPr lang="it-IT" sz="1400" b="1" dirty="0">
              <a:solidFill>
                <a:prstClr val="black"/>
              </a:solidFill>
              <a:latin typeface="Calibri"/>
              <a:ea typeface="+mn-ea"/>
            </a:endParaRPr>
          </a:p>
        </p:txBody>
      </p:sp>
      <p:sp>
        <p:nvSpPr>
          <p:cNvPr id="33" name="CasellaDiTesto 32"/>
          <p:cNvSpPr txBox="1"/>
          <p:nvPr/>
        </p:nvSpPr>
        <p:spPr>
          <a:xfrm>
            <a:off x="7715250" y="896938"/>
            <a:ext cx="1063625" cy="523875"/>
          </a:xfrm>
          <a:prstGeom prst="rect">
            <a:avLst/>
          </a:prstGeom>
          <a:noFill/>
        </p:spPr>
        <p:txBody>
          <a:bodyPr>
            <a:spAutoFit/>
          </a:bodyPr>
          <a:lstStyle/>
          <a:p>
            <a:pPr algn="ctr" eaLnBrk="1" fontAlgn="auto" hangingPunct="1">
              <a:spcBef>
                <a:spcPts val="0"/>
              </a:spcBef>
              <a:spcAft>
                <a:spcPts val="0"/>
              </a:spcAft>
              <a:defRPr/>
            </a:pPr>
            <a:r>
              <a:rPr lang="it-IT" sz="1400" b="1" dirty="0">
                <a:solidFill>
                  <a:prstClr val="black"/>
                </a:solidFill>
                <a:latin typeface="Calibri"/>
                <a:ea typeface="+mn-ea"/>
              </a:rPr>
              <a:t>Tele </a:t>
            </a:r>
            <a:r>
              <a:rPr lang="it-IT" sz="1400" b="1" dirty="0" err="1">
                <a:solidFill>
                  <a:prstClr val="black"/>
                </a:solidFill>
                <a:latin typeface="Calibri"/>
                <a:ea typeface="+mn-ea"/>
              </a:rPr>
              <a:t>Pathology</a:t>
            </a:r>
            <a:endParaRPr lang="it-IT" sz="1400" b="1" dirty="0">
              <a:solidFill>
                <a:prstClr val="black"/>
              </a:solidFill>
              <a:latin typeface="Calibri"/>
              <a:ea typeface="+mn-ea"/>
            </a:endParaRPr>
          </a:p>
        </p:txBody>
      </p:sp>
      <p:cxnSp>
        <p:nvCxnSpPr>
          <p:cNvPr id="34" name="Connettore 2 33"/>
          <p:cNvCxnSpPr/>
          <p:nvPr/>
        </p:nvCxnSpPr>
        <p:spPr>
          <a:xfrm flipV="1">
            <a:off x="8266113" y="2476500"/>
            <a:ext cx="0" cy="547688"/>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cxnSp>
        <p:nvCxnSpPr>
          <p:cNvPr id="35" name="Connettore 2 34"/>
          <p:cNvCxnSpPr/>
          <p:nvPr/>
        </p:nvCxnSpPr>
        <p:spPr>
          <a:xfrm>
            <a:off x="8266113" y="4192588"/>
            <a:ext cx="0" cy="581025"/>
          </a:xfrm>
          <a:prstGeom prst="straightConnector1">
            <a:avLst/>
          </a:prstGeom>
          <a:noFill/>
          <a:ln w="25400" cap="flat" cmpd="sng" algn="ctr">
            <a:solidFill>
              <a:srgbClr val="C0504D"/>
            </a:solidFill>
            <a:prstDash val="solid"/>
            <a:tailEnd type="arrow"/>
          </a:ln>
          <a:effectLst>
            <a:outerShdw blurRad="40000" dist="20000" dir="5400000" rotWithShape="0">
              <a:srgbClr val="000000">
                <a:alpha val="38000"/>
              </a:srgbClr>
            </a:outerShdw>
          </a:effectLst>
        </p:spPr>
      </p:cxnSp>
      <p:cxnSp>
        <p:nvCxnSpPr>
          <p:cNvPr id="36" name="Connettore 2 35"/>
          <p:cNvCxnSpPr/>
          <p:nvPr/>
        </p:nvCxnSpPr>
        <p:spPr>
          <a:xfrm>
            <a:off x="5862638" y="3557588"/>
            <a:ext cx="566737" cy="0"/>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sp>
        <p:nvSpPr>
          <p:cNvPr id="37" name="Freccia circolare in giù 36"/>
          <p:cNvSpPr/>
          <p:nvPr/>
        </p:nvSpPr>
        <p:spPr>
          <a:xfrm rot="20384152" flipH="1">
            <a:off x="2017713" y="1055688"/>
            <a:ext cx="5803900" cy="1349375"/>
          </a:xfrm>
          <a:prstGeom prst="curvedDownArrow">
            <a:avLst>
              <a:gd name="adj1" fmla="val 8220"/>
              <a:gd name="adj2" fmla="val 29641"/>
              <a:gd name="adj3" fmla="val 33373"/>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endParaRPr lang="it-IT" kern="0">
              <a:solidFill>
                <a:prstClr val="black"/>
              </a:solidFill>
              <a:latin typeface="Calibri"/>
              <a:ea typeface="+mn-ea"/>
            </a:endParaRPr>
          </a:p>
        </p:txBody>
      </p:sp>
      <p:sp>
        <p:nvSpPr>
          <p:cNvPr id="38" name="Freccia circolare in giù 37"/>
          <p:cNvSpPr/>
          <p:nvPr/>
        </p:nvSpPr>
        <p:spPr>
          <a:xfrm rot="1217609" flipH="1" flipV="1">
            <a:off x="2168525" y="4883150"/>
            <a:ext cx="5487988" cy="915988"/>
          </a:xfrm>
          <a:prstGeom prst="curvedDownArrow">
            <a:avLst>
              <a:gd name="adj1" fmla="val 14923"/>
              <a:gd name="adj2" fmla="val 43989"/>
              <a:gd name="adj3" fmla="val 43427"/>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algn="ctr" eaLnBrk="1" fontAlgn="auto" hangingPunct="1">
              <a:spcBef>
                <a:spcPts val="0"/>
              </a:spcBef>
              <a:spcAft>
                <a:spcPts val="0"/>
              </a:spcAft>
              <a:defRPr/>
            </a:pPr>
            <a:endParaRPr lang="it-IT" kern="0">
              <a:solidFill>
                <a:prstClr val="black"/>
              </a:solidFill>
              <a:latin typeface="Calibri"/>
              <a:ea typeface="+mn-ea"/>
            </a:endParaRPr>
          </a:p>
        </p:txBody>
      </p:sp>
      <p:sp>
        <p:nvSpPr>
          <p:cNvPr id="39" name="Rettangolo 38"/>
          <p:cNvSpPr/>
          <p:nvPr/>
        </p:nvSpPr>
        <p:spPr>
          <a:xfrm>
            <a:off x="2870200" y="4618038"/>
            <a:ext cx="4824413" cy="1477962"/>
          </a:xfrm>
          <a:prstGeom prst="rect">
            <a:avLst/>
          </a:prstGeom>
          <a:solidFill>
            <a:srgbClr val="1F497D"/>
          </a:solidFill>
        </p:spPr>
        <p:txBody>
          <a:bodyPr>
            <a:spAutoFit/>
          </a:bodyPr>
          <a:lstStyle/>
          <a:p>
            <a:pPr algn="ctr" eaLnBrk="1" fontAlgn="auto" hangingPunct="1">
              <a:spcBef>
                <a:spcPts val="0"/>
              </a:spcBef>
              <a:spcAft>
                <a:spcPts val="0"/>
              </a:spcAft>
              <a:defRPr/>
            </a:pPr>
            <a:r>
              <a:rPr lang="en-US" b="1" i="1" kern="0" dirty="0">
                <a:solidFill>
                  <a:prstClr val="white"/>
                </a:solidFill>
                <a:latin typeface="Calibri"/>
                <a:ea typeface="+mn-ea"/>
              </a:rPr>
              <a:t>With the new system of detection of cardiac enzymes directly at home, tens of thousands of "transfers" of those with chest pain from their home to the hospital (system 118) will be avoided only to dose cardiac enzymes.</a:t>
            </a:r>
          </a:p>
        </p:txBody>
      </p:sp>
    </p:spTree>
    <p:extLst>
      <p:ext uri="{BB962C8B-B14F-4D97-AF65-F5344CB8AC3E}">
        <p14:creationId xmlns:p14="http://schemas.microsoft.com/office/powerpoint/2010/main" val="1742790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a:extLst>
              <a:ext uri="{FF2B5EF4-FFF2-40B4-BE49-F238E27FC236}">
                <a16:creationId xmlns:a16="http://schemas.microsoft.com/office/drawing/2014/main" id="{0834AAF5-C2D6-0CEA-F843-7C128C951E9F}"/>
              </a:ext>
            </a:extLst>
          </p:cNvPr>
          <p:cNvPicPr>
            <a:picLocks noChangeAspect="1"/>
          </p:cNvPicPr>
          <p:nvPr/>
        </p:nvPicPr>
        <p:blipFill>
          <a:blip r:embed="rId3">
            <a:lum/>
            <a:alphaModFix/>
          </a:blip>
          <a:srcRect/>
          <a:stretch>
            <a:fillRect/>
          </a:stretch>
        </p:blipFill>
        <p:spPr>
          <a:xfrm>
            <a:off x="1775639" y="1340640"/>
            <a:ext cx="4538520" cy="3600000"/>
          </a:xfrm>
          <a:prstGeom prst="rect">
            <a:avLst/>
          </a:prstGeom>
          <a:noFill/>
          <a:ln>
            <a:noFill/>
          </a:ln>
        </p:spPr>
      </p:pic>
      <p:sp>
        <p:nvSpPr>
          <p:cNvPr id="3" name="Rettangolo 4">
            <a:extLst>
              <a:ext uri="{FF2B5EF4-FFF2-40B4-BE49-F238E27FC236}">
                <a16:creationId xmlns:a16="http://schemas.microsoft.com/office/drawing/2014/main" id="{4BC59805-66FE-C599-3DAC-47B125E40D8D}"/>
              </a:ext>
            </a:extLst>
          </p:cNvPr>
          <p:cNvSpPr/>
          <p:nvPr/>
        </p:nvSpPr>
        <p:spPr>
          <a:xfrm>
            <a:off x="6456000" y="1700640"/>
            <a:ext cx="3960000" cy="16578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defRPr sz="1800"/>
            </a:pPr>
            <a:r>
              <a:rPr lang="it-IT" b="1">
                <a:solidFill>
                  <a:srgbClr val="000000"/>
                </a:solidFill>
                <a:latin typeface="Albertus Medium" pitchFamily="34"/>
                <a:ea typeface="Microsoft YaHei" pitchFamily="2"/>
                <a:cs typeface="Mangal" pitchFamily="2"/>
              </a:rPr>
              <a:t>HELIS</a:t>
            </a:r>
            <a:r>
              <a:rPr lang="it-IT">
                <a:solidFill>
                  <a:srgbClr val="000000"/>
                </a:solidFill>
                <a:latin typeface="Albertus Medium" pitchFamily="34"/>
                <a:ea typeface="Microsoft YaHei" pitchFamily="2"/>
                <a:cs typeface="Mangal" pitchFamily="2"/>
              </a:rPr>
              <a:t> è un sistema di intelligenza artificiale “rule-based” che cattura le informazioni paziente e le confronta con “domini esperti” di knowledge trasformandoli in alert, prompt, suggerimenti</a:t>
            </a:r>
          </a:p>
        </p:txBody>
      </p:sp>
      <p:sp>
        <p:nvSpPr>
          <p:cNvPr id="4" name="Rettangolo 23">
            <a:extLst>
              <a:ext uri="{FF2B5EF4-FFF2-40B4-BE49-F238E27FC236}">
                <a16:creationId xmlns:a16="http://schemas.microsoft.com/office/drawing/2014/main" id="{D732D7EA-689E-F16B-B6A5-1D0F21D727F7}"/>
              </a:ext>
            </a:extLst>
          </p:cNvPr>
          <p:cNvSpPr/>
          <p:nvPr/>
        </p:nvSpPr>
        <p:spPr>
          <a:xfrm>
            <a:off x="7248000" y="3933001"/>
            <a:ext cx="3168000" cy="3646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just">
              <a:defRPr sz="1800"/>
            </a:pPr>
            <a:r>
              <a:rPr lang="it-IT" b="1">
                <a:solidFill>
                  <a:srgbClr val="000000"/>
                </a:solidFill>
                <a:latin typeface="Albertus Medium" pitchFamily="34"/>
                <a:ea typeface="Hypatia Sans Pro" pitchFamily="2"/>
                <a:cs typeface="Hypatia Sans Pro" pitchFamily="2"/>
              </a:rPr>
              <a:t>SISTEMA RULED BASED</a:t>
            </a:r>
          </a:p>
        </p:txBody>
      </p:sp>
      <p:sp>
        <p:nvSpPr>
          <p:cNvPr id="5" name="CasellaDiTesto 5">
            <a:extLst>
              <a:ext uri="{FF2B5EF4-FFF2-40B4-BE49-F238E27FC236}">
                <a16:creationId xmlns:a16="http://schemas.microsoft.com/office/drawing/2014/main" id="{0E85D883-E4D7-C451-487D-AF069E981B49}"/>
              </a:ext>
            </a:extLst>
          </p:cNvPr>
          <p:cNvSpPr/>
          <p:nvPr/>
        </p:nvSpPr>
        <p:spPr>
          <a:xfrm>
            <a:off x="3575640" y="5373360"/>
            <a:ext cx="3315960" cy="118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defRPr sz="1800"/>
            </a:pPr>
            <a:r>
              <a:rPr lang="it-IT">
                <a:solidFill>
                  <a:srgbClr val="000000"/>
                </a:solidFill>
                <a:latin typeface="Albertus Medium" pitchFamily="34"/>
                <a:ea typeface="Microsoft YaHei" pitchFamily="2"/>
                <a:cs typeface="Mangal" pitchFamily="2"/>
              </a:rPr>
              <a:t>In tal modo aiuta nel rendere i dati medici rilevati sul paziente più accurati e comprensivi</a:t>
            </a:r>
          </a:p>
          <a:p>
            <a:pPr>
              <a:defRPr sz="1800"/>
            </a:pPr>
            <a:endParaRPr lang="it-IT">
              <a:solidFill>
                <a:srgbClr val="000000"/>
              </a:solidFill>
              <a:latin typeface="Calibri" pitchFamily="18"/>
              <a:ea typeface="Microsoft YaHei" pitchFamily="2"/>
              <a:cs typeface="Mangal" pitchFamily="2"/>
            </a:endParaRPr>
          </a:p>
        </p:txBody>
      </p:sp>
      <p:pic>
        <p:nvPicPr>
          <p:cNvPr id="6" name="Picture 4">
            <a:extLst>
              <a:ext uri="{FF2B5EF4-FFF2-40B4-BE49-F238E27FC236}">
                <a16:creationId xmlns:a16="http://schemas.microsoft.com/office/drawing/2014/main" id="{DA801D7B-B5CC-0647-ADF8-89A1189C6094}"/>
              </a:ext>
            </a:extLst>
          </p:cNvPr>
          <p:cNvPicPr>
            <a:picLocks noChangeAspect="1"/>
          </p:cNvPicPr>
          <p:nvPr/>
        </p:nvPicPr>
        <p:blipFill>
          <a:blip r:embed="rId4">
            <a:lum/>
            <a:alphaModFix/>
          </a:blip>
          <a:srcRect/>
          <a:stretch>
            <a:fillRect/>
          </a:stretch>
        </p:blipFill>
        <p:spPr>
          <a:xfrm>
            <a:off x="7104001" y="4365000"/>
            <a:ext cx="3052439" cy="2204640"/>
          </a:xfrm>
          <a:prstGeom prst="rect">
            <a:avLst/>
          </a:prstGeom>
          <a:noFill/>
          <a:ln>
            <a:noFill/>
          </a:ln>
        </p:spPr>
      </p:pic>
      <p:sp>
        <p:nvSpPr>
          <p:cNvPr id="7" name="Rettangolo 7">
            <a:extLst>
              <a:ext uri="{FF2B5EF4-FFF2-40B4-BE49-F238E27FC236}">
                <a16:creationId xmlns:a16="http://schemas.microsoft.com/office/drawing/2014/main" id="{F88AE598-29FE-BA2E-A362-090724FAF63E}"/>
              </a:ext>
            </a:extLst>
          </p:cNvPr>
          <p:cNvSpPr/>
          <p:nvPr/>
        </p:nvSpPr>
        <p:spPr>
          <a:xfrm>
            <a:off x="1524000" y="1"/>
            <a:ext cx="9143640" cy="12052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215968"/>
          </a:solidFill>
          <a:ln>
            <a:noFill/>
            <a:prstDash val="solid"/>
          </a:ln>
        </p:spPr>
        <p:txBody>
          <a:bodyPr vert="horz" wrap="square" lIns="90000" tIns="45000" rIns="90000" bIns="45000" anchor="t" anchorCtr="0" compatLnSpc="0">
            <a:spAutoFit/>
          </a:bodyPr>
          <a:lstStyle/>
          <a:p>
            <a:pPr algn="ctr">
              <a:defRPr sz="1800"/>
            </a:pPr>
            <a:r>
              <a:rPr lang="it-IT" sz="2400" b="1" dirty="0">
                <a:solidFill>
                  <a:schemeClr val="bg1"/>
                </a:solidFill>
                <a:latin typeface="Tahoma" pitchFamily="34"/>
                <a:ea typeface="Tahoma" pitchFamily="1"/>
                <a:cs typeface="Tahoma" pitchFamily="34"/>
              </a:rPr>
              <a:t>CDSS </a:t>
            </a:r>
            <a:r>
              <a:rPr lang="it-IT" sz="2400" dirty="0">
                <a:solidFill>
                  <a:schemeClr val="bg1"/>
                </a:solidFill>
                <a:latin typeface="Tahoma" pitchFamily="34"/>
                <a:ea typeface="Tahoma" pitchFamily="1"/>
                <a:cs typeface="Tahoma" pitchFamily="34"/>
              </a:rPr>
              <a:t>di </a:t>
            </a:r>
            <a:r>
              <a:rPr lang="it-IT" sz="2400" dirty="0" err="1">
                <a:solidFill>
                  <a:schemeClr val="bg1"/>
                </a:solidFill>
                <a:latin typeface="Tahoma" pitchFamily="34"/>
                <a:ea typeface="Tahoma" pitchFamily="1"/>
                <a:cs typeface="Tahoma" pitchFamily="34"/>
              </a:rPr>
              <a:t>Helis</a:t>
            </a:r>
            <a:r>
              <a:rPr lang="it-IT" sz="2400" dirty="0">
                <a:solidFill>
                  <a:schemeClr val="bg1"/>
                </a:solidFill>
                <a:latin typeface="Tahoma" pitchFamily="34"/>
                <a:ea typeface="Tahoma" pitchFamily="1"/>
                <a:cs typeface="Tahoma" pitchFamily="34"/>
              </a:rPr>
              <a:t> è un software interattivo disegnato per assistere il medico e il personale sanitario con tasks specialistici di “</a:t>
            </a:r>
            <a:r>
              <a:rPr lang="it-IT" sz="2400" dirty="0" err="1">
                <a:solidFill>
                  <a:schemeClr val="bg1"/>
                </a:solidFill>
                <a:latin typeface="Tahoma" pitchFamily="34"/>
                <a:ea typeface="Tahoma" pitchFamily="1"/>
                <a:cs typeface="Tahoma" pitchFamily="34"/>
              </a:rPr>
              <a:t>decision</a:t>
            </a:r>
            <a:r>
              <a:rPr lang="it-IT" sz="2400" dirty="0">
                <a:solidFill>
                  <a:schemeClr val="bg1"/>
                </a:solidFill>
                <a:latin typeface="Tahoma" pitchFamily="34"/>
                <a:ea typeface="Tahoma" pitchFamily="1"/>
                <a:cs typeface="Tahoma" pitchFamily="34"/>
              </a:rPr>
              <a:t> making” come determinare la diagnosi da dati paziente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AEA11750-2B92-5B84-8A66-9FB7D9B30EC8}"/>
              </a:ext>
            </a:extLst>
          </p:cNvPr>
          <p:cNvPicPr>
            <a:picLocks noChangeAspect="1"/>
          </p:cNvPicPr>
          <p:nvPr/>
        </p:nvPicPr>
        <p:blipFill>
          <a:blip r:embed="rId3">
            <a:lum/>
            <a:alphaModFix/>
          </a:blip>
          <a:srcRect/>
          <a:stretch>
            <a:fillRect/>
          </a:stretch>
        </p:blipFill>
        <p:spPr>
          <a:xfrm>
            <a:off x="3431640" y="2781000"/>
            <a:ext cx="6190920" cy="3714480"/>
          </a:xfrm>
          <a:prstGeom prst="rect">
            <a:avLst/>
          </a:prstGeom>
          <a:noFill/>
          <a:ln>
            <a:noFill/>
          </a:ln>
        </p:spPr>
      </p:pic>
      <p:pic>
        <p:nvPicPr>
          <p:cNvPr id="3" name="Picture 6">
            <a:extLst>
              <a:ext uri="{FF2B5EF4-FFF2-40B4-BE49-F238E27FC236}">
                <a16:creationId xmlns:a16="http://schemas.microsoft.com/office/drawing/2014/main" id="{C572666E-8F01-40C3-4E99-F376936684AB}"/>
              </a:ext>
            </a:extLst>
          </p:cNvPr>
          <p:cNvPicPr>
            <a:picLocks noChangeAspect="1"/>
          </p:cNvPicPr>
          <p:nvPr/>
        </p:nvPicPr>
        <p:blipFill>
          <a:blip r:embed="rId4">
            <a:lum/>
            <a:alphaModFix/>
          </a:blip>
          <a:srcRect/>
          <a:stretch>
            <a:fillRect/>
          </a:stretch>
        </p:blipFill>
        <p:spPr>
          <a:xfrm>
            <a:off x="2063640" y="260640"/>
            <a:ext cx="3578400" cy="2204640"/>
          </a:xfrm>
          <a:prstGeom prst="rect">
            <a:avLst/>
          </a:prstGeom>
          <a:noFill/>
          <a:ln>
            <a:noFill/>
          </a:ln>
        </p:spPr>
      </p:pic>
      <p:pic>
        <p:nvPicPr>
          <p:cNvPr id="4" name="Picture 1027">
            <a:extLst>
              <a:ext uri="{FF2B5EF4-FFF2-40B4-BE49-F238E27FC236}">
                <a16:creationId xmlns:a16="http://schemas.microsoft.com/office/drawing/2014/main" id="{FE40E679-89AE-7DB5-B1E2-E401028E2E3A}"/>
              </a:ext>
            </a:extLst>
          </p:cNvPr>
          <p:cNvPicPr>
            <a:picLocks noChangeAspect="1"/>
          </p:cNvPicPr>
          <p:nvPr/>
        </p:nvPicPr>
        <p:blipFill>
          <a:blip r:embed="rId5">
            <a:lum/>
            <a:alphaModFix/>
          </a:blip>
          <a:srcRect/>
          <a:stretch>
            <a:fillRect/>
          </a:stretch>
        </p:blipFill>
        <p:spPr>
          <a:xfrm>
            <a:off x="6556080" y="332640"/>
            <a:ext cx="3708360" cy="2304000"/>
          </a:xfrm>
          <a:prstGeom prst="rect">
            <a:avLst/>
          </a:prstGeom>
          <a:noFill/>
          <a:ln>
            <a:noFill/>
          </a:ln>
        </p:spPr>
      </p:pic>
      <p:sp>
        <p:nvSpPr>
          <p:cNvPr id="5" name="CasellaDiTesto 5">
            <a:extLst>
              <a:ext uri="{FF2B5EF4-FFF2-40B4-BE49-F238E27FC236}">
                <a16:creationId xmlns:a16="http://schemas.microsoft.com/office/drawing/2014/main" id="{8E86E014-2FFC-A0DA-6C4A-AB4BBE46A716}"/>
              </a:ext>
            </a:extLst>
          </p:cNvPr>
          <p:cNvSpPr/>
          <p:nvPr/>
        </p:nvSpPr>
        <p:spPr>
          <a:xfrm>
            <a:off x="1713721" y="5229360"/>
            <a:ext cx="1289753" cy="3230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a:defRPr sz="1800"/>
            </a:pPr>
            <a:r>
              <a:rPr lang="it-IT" sz="1600">
                <a:solidFill>
                  <a:srgbClr val="000000"/>
                </a:solidFill>
                <a:latin typeface="Albertus Medium" pitchFamily="34"/>
                <a:ea typeface="Microsoft YaHei" pitchFamily="2"/>
                <a:cs typeface="Mangal" pitchFamily="2"/>
              </a:rPr>
              <a:t>30/09/2015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Class="entr"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96E3EE26-8DA3-E86C-EC68-D5D7D9C4E914}"/>
              </a:ext>
            </a:extLst>
          </p:cNvPr>
          <p:cNvPicPr>
            <a:picLocks noChangeAspect="1"/>
          </p:cNvPicPr>
          <p:nvPr/>
        </p:nvPicPr>
        <p:blipFill>
          <a:blip r:embed="rId3">
            <a:lum/>
            <a:alphaModFix/>
          </a:blip>
          <a:srcRect/>
          <a:stretch>
            <a:fillRect/>
          </a:stretch>
        </p:blipFill>
        <p:spPr>
          <a:xfrm>
            <a:off x="14400" y="62320"/>
            <a:ext cx="12192000" cy="7108809"/>
          </a:xfrm>
          <a:prstGeom prst="rect">
            <a:avLst/>
          </a:prstGeom>
          <a:solidFill>
            <a:srgbClr val="F2DCDB"/>
          </a:solidFill>
          <a:ln w="38160">
            <a:solidFill>
              <a:srgbClr val="000000"/>
            </a:solidFill>
            <a:prstDash val="solid"/>
            <a:miter/>
          </a:ln>
        </p:spPr>
      </p:pic>
      <p:sp>
        <p:nvSpPr>
          <p:cNvPr id="3" name="Rectangle 1">
            <a:extLst>
              <a:ext uri="{FF2B5EF4-FFF2-40B4-BE49-F238E27FC236}">
                <a16:creationId xmlns:a16="http://schemas.microsoft.com/office/drawing/2014/main" id="{84524DE0-E18A-63D7-9F3D-177586862ECE}"/>
              </a:ext>
            </a:extLst>
          </p:cNvPr>
          <p:cNvSpPr/>
          <p:nvPr/>
        </p:nvSpPr>
        <p:spPr>
          <a:xfrm>
            <a:off x="1524001" y="49620"/>
            <a:ext cx="184731" cy="35759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1440" tIns="45720" rIns="91440" bIns="45720" anchor="ctr" anchorCtr="0" compatLnSpc="0">
            <a:spAutoFit/>
          </a:bodyPr>
          <a:lstStyle/>
          <a:p>
            <a:pPr hangingPunct="0"/>
            <a:endParaRPr lang="it-IT">
              <a:latin typeface="Arial" pitchFamily="18"/>
              <a:ea typeface="Microsoft YaHei" pitchFamily="2"/>
              <a:cs typeface="Mangal" pitchFamily="2"/>
            </a:endParaRPr>
          </a:p>
        </p:txBody>
      </p:sp>
      <p:sp>
        <p:nvSpPr>
          <p:cNvPr id="4" name="CasellaDiTesto 3">
            <a:extLst>
              <a:ext uri="{FF2B5EF4-FFF2-40B4-BE49-F238E27FC236}">
                <a16:creationId xmlns:a16="http://schemas.microsoft.com/office/drawing/2014/main" id="{390DD20A-750D-6ABC-1FF0-65AFD9662287}"/>
              </a:ext>
            </a:extLst>
          </p:cNvPr>
          <p:cNvSpPr/>
          <p:nvPr/>
        </p:nvSpPr>
        <p:spPr>
          <a:xfrm>
            <a:off x="2279640" y="1124641"/>
            <a:ext cx="7661520" cy="148376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DEADA"/>
          </a:solidFill>
          <a:ln w="0">
            <a:solidFill>
              <a:srgbClr val="C0504D"/>
            </a:solidFill>
            <a:prstDash val="solid"/>
          </a:ln>
        </p:spPr>
        <p:txBody>
          <a:bodyPr vert="horz" wrap="square" lIns="90000" tIns="45000" rIns="90000" bIns="45000" anchor="t" anchorCtr="0" compatLnSpc="0">
            <a:spAutoFit/>
          </a:bodyPr>
          <a:lstStyle/>
          <a:p>
            <a:pPr algn="ctr">
              <a:defRPr sz="1800"/>
            </a:pPr>
            <a:r>
              <a:rPr lang="it-IT" sz="3200">
                <a:solidFill>
                  <a:srgbClr val="000000"/>
                </a:solidFill>
                <a:latin typeface="Albertus Medium" pitchFamily="34"/>
                <a:ea typeface="Microsoft YaHei" pitchFamily="2"/>
                <a:cs typeface="Mangal" pitchFamily="2"/>
              </a:rPr>
              <a:t>“HELP” NEI MOMENTI CRITICI:</a:t>
            </a:r>
          </a:p>
          <a:p>
            <a:pPr algn="ctr">
              <a:defRPr sz="1800"/>
            </a:pPr>
            <a:r>
              <a:rPr lang="it-IT" sz="3200">
                <a:solidFill>
                  <a:srgbClr val="000000"/>
                </a:solidFill>
                <a:latin typeface="Albertus Medium" pitchFamily="34"/>
                <a:ea typeface="Microsoft YaHei" pitchFamily="2"/>
                <a:cs typeface="Mangal" pitchFamily="2"/>
              </a:rPr>
              <a:t>I SISTEMI DI SUPPORTO DECISIONALE (CDSS)</a:t>
            </a:r>
          </a:p>
        </p:txBody>
      </p:sp>
      <p:sp>
        <p:nvSpPr>
          <p:cNvPr id="5" name="CasellaDiTesto 4">
            <a:extLst>
              <a:ext uri="{FF2B5EF4-FFF2-40B4-BE49-F238E27FC236}">
                <a16:creationId xmlns:a16="http://schemas.microsoft.com/office/drawing/2014/main" id="{294EA372-C1D9-7F26-8109-76226E7900C4}"/>
              </a:ext>
            </a:extLst>
          </p:cNvPr>
          <p:cNvSpPr/>
          <p:nvPr/>
        </p:nvSpPr>
        <p:spPr>
          <a:xfrm>
            <a:off x="3210961" y="2925001"/>
            <a:ext cx="8082895" cy="43905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a:defRPr sz="1800"/>
            </a:pPr>
            <a:r>
              <a:rPr lang="it-IT" sz="2400" b="1">
                <a:solidFill>
                  <a:srgbClr val="000000"/>
                </a:solidFill>
                <a:latin typeface="Albertus Medium" pitchFamily="34"/>
                <a:ea typeface="Microsoft YaHei" pitchFamily="2"/>
                <a:cs typeface="Mangal" pitchFamily="2"/>
              </a:rPr>
              <a:t>Quali esperienze nell’emergenza-urgenza cardiologica ?</a:t>
            </a:r>
          </a:p>
        </p:txBody>
      </p:sp>
      <p:sp>
        <p:nvSpPr>
          <p:cNvPr id="6" name="Rettangolo 5">
            <a:extLst>
              <a:ext uri="{FF2B5EF4-FFF2-40B4-BE49-F238E27FC236}">
                <a16:creationId xmlns:a16="http://schemas.microsoft.com/office/drawing/2014/main" id="{E0EB0EDD-5C6C-B6EE-2C62-6295E22699B7}"/>
              </a:ext>
            </a:extLst>
          </p:cNvPr>
          <p:cNvSpPr/>
          <p:nvPr/>
        </p:nvSpPr>
        <p:spPr>
          <a:xfrm>
            <a:off x="5448000" y="3501001"/>
            <a:ext cx="4759560" cy="239907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lgn="just">
              <a:lnSpc>
                <a:spcPct val="150000"/>
              </a:lnSpc>
              <a:defRPr sz="1800"/>
            </a:pPr>
            <a:r>
              <a:rPr lang="it-IT">
                <a:solidFill>
                  <a:srgbClr val="000000"/>
                </a:solidFill>
                <a:latin typeface="Albertus Medium" pitchFamily="34"/>
                <a:ea typeface="Microsoft YaHei" pitchFamily="2"/>
                <a:cs typeface="Mangal" pitchFamily="2"/>
              </a:rPr>
              <a:t>Lo sviluppo di sistemi di intelligenza artificiale in medicina rappresenta oggi l’innovazione vera, applicabile nella pratica clinica di tutti i giorni per verificare, correggere e ridurre l’inappropriatezza clinica o meglio rafforzare l’appropriatezza.</a:t>
            </a:r>
          </a:p>
        </p:txBody>
      </p:sp>
      <p:sp>
        <p:nvSpPr>
          <p:cNvPr id="7" name="CasellaDiTesto 6">
            <a:extLst>
              <a:ext uri="{FF2B5EF4-FFF2-40B4-BE49-F238E27FC236}">
                <a16:creationId xmlns:a16="http://schemas.microsoft.com/office/drawing/2014/main" id="{C4FCB508-3E20-AA77-1B75-43D7B0E69821}"/>
              </a:ext>
            </a:extLst>
          </p:cNvPr>
          <p:cNvSpPr/>
          <p:nvPr/>
        </p:nvSpPr>
        <p:spPr>
          <a:xfrm>
            <a:off x="1524000" y="0"/>
            <a:ext cx="3635640" cy="12177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a:defRPr sz="1800"/>
            </a:pPr>
            <a:r>
              <a:rPr lang="it-IT" sz="3200">
                <a:solidFill>
                  <a:srgbClr val="000000"/>
                </a:solidFill>
                <a:latin typeface="Calibri" pitchFamily="18"/>
                <a:ea typeface="Microsoft YaHei" pitchFamily="2"/>
                <a:cs typeface="Mangal" pitchFamily="2"/>
              </a:rPr>
              <a:t>IIC </a:t>
            </a:r>
            <a:r>
              <a:rPr lang="it-IT">
                <a:solidFill>
                  <a:srgbClr val="000000"/>
                </a:solidFill>
                <a:latin typeface="Calibri" pitchFamily="18"/>
                <a:ea typeface="Microsoft YaHei" pitchFamily="2"/>
                <a:cs typeface="Mangal" pitchFamily="2"/>
              </a:rPr>
              <a:t>Innovation In Cardiology</a:t>
            </a:r>
          </a:p>
          <a:p>
            <a:pPr>
              <a:defRPr sz="1800"/>
            </a:pPr>
            <a:r>
              <a:rPr lang="it-IT" sz="1000">
                <a:solidFill>
                  <a:srgbClr val="000000"/>
                </a:solidFill>
                <a:latin typeface="Calibri" pitchFamily="18"/>
                <a:ea typeface="Microsoft YaHei" pitchFamily="2"/>
                <a:cs typeface="Mangal" pitchFamily="2"/>
              </a:rPr>
              <a:t>ICT MEETS CLINICAL PRACTICE. THE TRADITION INTO THE FUTURE</a:t>
            </a:r>
          </a:p>
          <a:p>
            <a:pPr>
              <a:defRPr sz="1800"/>
            </a:pPr>
            <a:r>
              <a:rPr lang="it-IT" sz="1000" b="1">
                <a:solidFill>
                  <a:srgbClr val="000000"/>
                </a:solidFill>
                <a:latin typeface="Calibri" pitchFamily="18"/>
                <a:ea typeface="Microsoft YaHei" pitchFamily="2"/>
                <a:cs typeface="Mangal" pitchFamily="2"/>
              </a:rPr>
              <a:t>       European  Society  of  Cardiology</a:t>
            </a:r>
          </a:p>
          <a:p>
            <a:pPr>
              <a:defRPr sz="1800"/>
            </a:pPr>
            <a:r>
              <a:rPr lang="it-IT" sz="1000">
                <a:solidFill>
                  <a:srgbClr val="000000"/>
                </a:solidFill>
                <a:latin typeface="Calibri" pitchFamily="18"/>
                <a:ea typeface="Microsoft YaHei" pitchFamily="2"/>
                <a:cs typeface="Mangal" pitchFamily="2"/>
              </a:rPr>
              <a:t>       Fermo (IT) 15-16-17 ottobre 2015</a:t>
            </a:r>
          </a:p>
          <a:p>
            <a:pPr>
              <a:defRPr sz="1800"/>
            </a:pPr>
            <a:endParaRPr lang="it-IT" sz="1000">
              <a:solidFill>
                <a:srgbClr val="000000"/>
              </a:solidFill>
              <a:latin typeface="Calibri" pitchFamily="18"/>
              <a:ea typeface="Microsoft YaHei" pitchFamily="2"/>
              <a:cs typeface="Mangal" pitchFamily="2"/>
            </a:endParaRPr>
          </a:p>
        </p:txBody>
      </p:sp>
      <p:sp>
        <p:nvSpPr>
          <p:cNvPr id="8" name="Connettore 1 8">
            <a:extLst>
              <a:ext uri="{FF2B5EF4-FFF2-40B4-BE49-F238E27FC236}">
                <a16:creationId xmlns:a16="http://schemas.microsoft.com/office/drawing/2014/main" id="{9862C631-A644-7B20-EAEC-559B3B21A39B}"/>
              </a:ext>
            </a:extLst>
          </p:cNvPr>
          <p:cNvSpPr/>
          <p:nvPr/>
        </p:nvSpPr>
        <p:spPr>
          <a:xfrm>
            <a:off x="1631280" y="548640"/>
            <a:ext cx="3312360" cy="0"/>
          </a:xfrm>
          <a:prstGeom prst="line">
            <a:avLst/>
          </a:prstGeom>
          <a:noFill/>
          <a:ln w="9360">
            <a:solidFill>
              <a:srgbClr val="4A7EBB"/>
            </a:solidFill>
            <a:prstDash val="solid"/>
          </a:ln>
        </p:spPr>
        <p:txBody>
          <a:bodyPr vert="horz" wrap="square" lIns="90000" tIns="45000" rIns="90000" bIns="45000" anchor="ctr" anchorCtr="1" compatLnSpc="0">
            <a:noAutofit/>
          </a:bodyPr>
          <a:lstStyle/>
          <a:p>
            <a:pPr hangingPunct="0"/>
            <a:endParaRPr lang="it-IT">
              <a:latin typeface="Arial" pitchFamily="18"/>
              <a:ea typeface="Microsoft YaHei" pitchFamily="2"/>
              <a:cs typeface="Mangal" pitchFamily="2"/>
            </a:endParaRPr>
          </a:p>
        </p:txBody>
      </p:sp>
      <p:sp>
        <p:nvSpPr>
          <p:cNvPr id="9" name="CasellaDiTesto 9">
            <a:extLst>
              <a:ext uri="{FF2B5EF4-FFF2-40B4-BE49-F238E27FC236}">
                <a16:creationId xmlns:a16="http://schemas.microsoft.com/office/drawing/2014/main" id="{C4158EE4-6050-1B97-B9EB-F7D2775C64D8}"/>
              </a:ext>
            </a:extLst>
          </p:cNvPr>
          <p:cNvSpPr/>
          <p:nvPr/>
        </p:nvSpPr>
        <p:spPr>
          <a:xfrm>
            <a:off x="1687971" y="5517361"/>
            <a:ext cx="2740343" cy="84204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anchorCtr="0" compatLnSpc="0">
            <a:spAutoFit/>
          </a:bodyPr>
          <a:lstStyle/>
          <a:p>
            <a:pPr algn="ctr">
              <a:defRPr sz="1800"/>
            </a:pPr>
            <a:r>
              <a:rPr lang="it-IT" b="1" dirty="0">
                <a:solidFill>
                  <a:srgbClr val="000000"/>
                </a:solidFill>
                <a:latin typeface="Calibri" pitchFamily="18"/>
                <a:ea typeface="Microsoft YaHei" pitchFamily="2"/>
                <a:cs typeface="Mangal" pitchFamily="2"/>
              </a:rPr>
              <a:t>Ottavio Di Cillo</a:t>
            </a:r>
          </a:p>
          <a:p>
            <a:pPr algn="ctr">
              <a:defRPr sz="1800"/>
            </a:pPr>
            <a:r>
              <a:rPr lang="it-IT" sz="1400" b="1" dirty="0">
                <a:solidFill>
                  <a:srgbClr val="000000"/>
                </a:solidFill>
                <a:latin typeface="Calibri" pitchFamily="18"/>
                <a:ea typeface="Microsoft YaHei" pitchFamily="2"/>
                <a:cs typeface="Mangal" pitchFamily="2"/>
              </a:rPr>
              <a:t>Direttore Centro di Telecardiologia</a:t>
            </a:r>
          </a:p>
          <a:p>
            <a:pPr algn="ctr">
              <a:defRPr sz="1800"/>
            </a:pPr>
            <a:r>
              <a:rPr lang="it-IT" sz="1600" b="1" dirty="0">
                <a:solidFill>
                  <a:srgbClr val="000000"/>
                </a:solidFill>
                <a:latin typeface="Calibri" pitchFamily="18"/>
                <a:ea typeface="Microsoft YaHei" pitchFamily="2"/>
                <a:cs typeface="Mangal" pitchFamily="2"/>
              </a:rPr>
              <a:t>REGIONE PUGLIA</a:t>
            </a:r>
          </a:p>
        </p:txBody>
      </p:sp>
      <p:pic>
        <p:nvPicPr>
          <p:cNvPr id="10" name="Picture 6" descr="ECM33.it - Servizi di telemedicina: Holter cardiaco - Educazione Continua  in Medicina">
            <a:extLst>
              <a:ext uri="{FF2B5EF4-FFF2-40B4-BE49-F238E27FC236}">
                <a16:creationId xmlns:a16="http://schemas.microsoft.com/office/drawing/2014/main" id="{5442F10F-56BD-BE58-259B-40D6F1C6A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4122" y="3377718"/>
            <a:ext cx="2124478" cy="21244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9" name="Grafico 1"/>
          <p:cNvGraphicFramePr/>
          <p:nvPr>
            <p:extLst>
              <p:ext uri="{D42A27DB-BD31-4B8C-83A1-F6EECF244321}">
                <p14:modId xmlns:p14="http://schemas.microsoft.com/office/powerpoint/2010/main" val="4144779779"/>
              </p:ext>
            </p:extLst>
          </p:nvPr>
        </p:nvGraphicFramePr>
        <p:xfrm>
          <a:off x="2512347" y="493347"/>
          <a:ext cx="6912360" cy="417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70" name="Table 1"/>
          <p:cNvGraphicFramePr/>
          <p:nvPr>
            <p:extLst>
              <p:ext uri="{D42A27DB-BD31-4B8C-83A1-F6EECF244321}">
                <p14:modId xmlns:p14="http://schemas.microsoft.com/office/powerpoint/2010/main" val="3599023048"/>
              </p:ext>
            </p:extLst>
          </p:nvPr>
        </p:nvGraphicFramePr>
        <p:xfrm>
          <a:off x="3441823" y="4297680"/>
          <a:ext cx="7056360" cy="2560320"/>
        </p:xfrm>
        <a:graphic>
          <a:graphicData uri="http://schemas.openxmlformats.org/drawingml/2006/table">
            <a:tbl>
              <a:tblPr/>
              <a:tblGrid>
                <a:gridCol w="803880">
                  <a:extLst>
                    <a:ext uri="{9D8B030D-6E8A-4147-A177-3AD203B41FA5}">
                      <a16:colId xmlns:a16="http://schemas.microsoft.com/office/drawing/2014/main" val="20000"/>
                    </a:ext>
                  </a:extLst>
                </a:gridCol>
                <a:gridCol w="2858400">
                  <a:extLst>
                    <a:ext uri="{9D8B030D-6E8A-4147-A177-3AD203B41FA5}">
                      <a16:colId xmlns:a16="http://schemas.microsoft.com/office/drawing/2014/main" val="20001"/>
                    </a:ext>
                  </a:extLst>
                </a:gridCol>
                <a:gridCol w="2679480">
                  <a:extLst>
                    <a:ext uri="{9D8B030D-6E8A-4147-A177-3AD203B41FA5}">
                      <a16:colId xmlns:a16="http://schemas.microsoft.com/office/drawing/2014/main" val="20002"/>
                    </a:ext>
                  </a:extLst>
                </a:gridCol>
                <a:gridCol w="714600">
                  <a:extLst>
                    <a:ext uri="{9D8B030D-6E8A-4147-A177-3AD203B41FA5}">
                      <a16:colId xmlns:a16="http://schemas.microsoft.com/office/drawing/2014/main" val="20003"/>
                    </a:ext>
                  </a:extLst>
                </a:gridCol>
              </a:tblGrid>
              <a:tr h="337320">
                <a:tc>
                  <a:txBody>
                    <a:bodyPr/>
                    <a:lstStyle/>
                    <a:p>
                      <a:endParaRPr lang="it-IT" dirty="0"/>
                    </a:p>
                  </a:txBody>
                  <a:tcPr/>
                </a:tc>
                <a:tc>
                  <a:txBody>
                    <a:bodyPr/>
                    <a:lstStyle/>
                    <a:p>
                      <a:endParaRPr lang="it-IT"/>
                    </a:p>
                  </a:txBody>
                  <a:tcPr/>
                </a:tc>
                <a:tc>
                  <a:txBody>
                    <a:bodyPr/>
                    <a:lstStyle/>
                    <a:p>
                      <a:endParaRPr lang="it-IT"/>
                    </a:p>
                  </a:txBody>
                  <a:tcPr/>
                </a:tc>
                <a:tc>
                  <a:txBody>
                    <a:bodyPr/>
                    <a:lstStyle/>
                    <a:p>
                      <a:endParaRPr lang="it-IT"/>
                    </a:p>
                  </a:txBody>
                  <a:tcPr/>
                </a:tc>
                <a:extLst>
                  <a:ext uri="{0D108BD9-81ED-4DB2-BD59-A6C34878D82A}">
                    <a16:rowId xmlns:a16="http://schemas.microsoft.com/office/drawing/2014/main" val="10000"/>
                  </a:ext>
                </a:extLst>
              </a:tr>
              <a:tr h="337320">
                <a:tc>
                  <a:txBody>
                    <a:bodyPr/>
                    <a:lstStyle/>
                    <a:p>
                      <a:endParaRPr lang="it-IT"/>
                    </a:p>
                  </a:txBody>
                  <a:tcPr/>
                </a:tc>
                <a:tc>
                  <a:txBody>
                    <a:bodyPr/>
                    <a:lstStyle/>
                    <a:p>
                      <a:endParaRPr lang="it-IT"/>
                    </a:p>
                  </a:txBody>
                  <a:tcPr/>
                </a:tc>
                <a:tc>
                  <a:txBody>
                    <a:bodyPr/>
                    <a:lstStyle/>
                    <a:p>
                      <a:pPr>
                        <a:lnSpc>
                          <a:spcPct val="100000"/>
                        </a:lnSpc>
                      </a:pPr>
                      <a:r>
                        <a:rPr lang="it-IT" sz="1400" b="1" strike="noStrike">
                          <a:solidFill>
                            <a:srgbClr val="17375E"/>
                          </a:solidFill>
                          <a:latin typeface="Candara"/>
                        </a:rPr>
                        <a:t>TOTAL ECG</a:t>
                      </a:r>
                      <a:endParaRPr/>
                    </a:p>
                  </a:txBody>
                  <a:tcPr/>
                </a:tc>
                <a:tc>
                  <a:txBody>
                    <a:bodyPr/>
                    <a:lstStyle/>
                    <a:p>
                      <a:endParaRPr lang="it-IT"/>
                    </a:p>
                  </a:txBody>
                  <a:tcPr/>
                </a:tc>
                <a:extLst>
                  <a:ext uri="{0D108BD9-81ED-4DB2-BD59-A6C34878D82A}">
                    <a16:rowId xmlns:a16="http://schemas.microsoft.com/office/drawing/2014/main" val="10001"/>
                  </a:ext>
                </a:extLst>
              </a:tr>
              <a:tr h="337320">
                <a:tc>
                  <a:txBody>
                    <a:bodyPr/>
                    <a:lstStyle/>
                    <a:p>
                      <a:endParaRPr lang="it-IT"/>
                    </a:p>
                  </a:txBody>
                  <a:tcPr/>
                </a:tc>
                <a:tc>
                  <a:txBody>
                    <a:bodyPr/>
                    <a:lstStyle/>
                    <a:p>
                      <a:pPr>
                        <a:lnSpc>
                          <a:spcPct val="100000"/>
                        </a:lnSpc>
                      </a:pPr>
                      <a:r>
                        <a:rPr lang="it-IT" sz="1400" b="1" strike="noStrike">
                          <a:solidFill>
                            <a:srgbClr val="17375E"/>
                          </a:solidFill>
                          <a:latin typeface="Candara"/>
                        </a:rPr>
                        <a:t>Acute coronary syndrome ACS</a:t>
                      </a:r>
                      <a:endParaRPr/>
                    </a:p>
                  </a:txBody>
                  <a:tcPr/>
                </a:tc>
                <a:tc>
                  <a:txBody>
                    <a:bodyPr/>
                    <a:lstStyle/>
                    <a:p>
                      <a:pPr algn="r">
                        <a:lnSpc>
                          <a:spcPct val="100000"/>
                        </a:lnSpc>
                      </a:pPr>
                      <a:r>
                        <a:rPr lang="it-IT" sz="1400" b="1" strike="noStrike" dirty="0">
                          <a:solidFill>
                            <a:srgbClr val="17375E"/>
                          </a:solidFill>
                          <a:latin typeface="Candara"/>
                        </a:rPr>
                        <a:t>91.194</a:t>
                      </a:r>
                      <a:endParaRPr dirty="0"/>
                    </a:p>
                  </a:txBody>
                  <a:tcPr/>
                </a:tc>
                <a:tc>
                  <a:txBody>
                    <a:bodyPr/>
                    <a:lstStyle/>
                    <a:p>
                      <a:endParaRPr lang="it-IT"/>
                    </a:p>
                  </a:txBody>
                  <a:tcPr/>
                </a:tc>
                <a:extLst>
                  <a:ext uri="{0D108BD9-81ED-4DB2-BD59-A6C34878D82A}">
                    <a16:rowId xmlns:a16="http://schemas.microsoft.com/office/drawing/2014/main" val="10002"/>
                  </a:ext>
                </a:extLst>
              </a:tr>
              <a:tr h="337320">
                <a:tc>
                  <a:txBody>
                    <a:bodyPr/>
                    <a:lstStyle/>
                    <a:p>
                      <a:endParaRPr lang="it-IT"/>
                    </a:p>
                  </a:txBody>
                  <a:tcPr/>
                </a:tc>
                <a:tc>
                  <a:txBody>
                    <a:bodyPr/>
                    <a:lstStyle/>
                    <a:p>
                      <a:pPr>
                        <a:lnSpc>
                          <a:spcPct val="100000"/>
                        </a:lnSpc>
                      </a:pPr>
                      <a:r>
                        <a:rPr lang="it-IT" sz="1400" b="1" strike="noStrike">
                          <a:solidFill>
                            <a:srgbClr val="17375E"/>
                          </a:solidFill>
                          <a:latin typeface="Candara"/>
                        </a:rPr>
                        <a:t>Hypo-hyperkinetic arrhythmias</a:t>
                      </a:r>
                      <a:endParaRPr/>
                    </a:p>
                  </a:txBody>
                  <a:tcPr/>
                </a:tc>
                <a:tc>
                  <a:txBody>
                    <a:bodyPr/>
                    <a:lstStyle/>
                    <a:p>
                      <a:pPr algn="r">
                        <a:lnSpc>
                          <a:spcPct val="100000"/>
                        </a:lnSpc>
                      </a:pPr>
                      <a:r>
                        <a:rPr lang="it-IT" sz="1400" b="1" strike="noStrike" dirty="0">
                          <a:solidFill>
                            <a:srgbClr val="17375E"/>
                          </a:solidFill>
                          <a:latin typeface="Candara"/>
                        </a:rPr>
                        <a:t>273.465</a:t>
                      </a:r>
                      <a:endParaRPr dirty="0"/>
                    </a:p>
                  </a:txBody>
                  <a:tcPr/>
                </a:tc>
                <a:tc>
                  <a:txBody>
                    <a:bodyPr/>
                    <a:lstStyle/>
                    <a:p>
                      <a:endParaRPr lang="it-IT"/>
                    </a:p>
                  </a:txBody>
                  <a:tcPr/>
                </a:tc>
                <a:extLst>
                  <a:ext uri="{0D108BD9-81ED-4DB2-BD59-A6C34878D82A}">
                    <a16:rowId xmlns:a16="http://schemas.microsoft.com/office/drawing/2014/main" val="10003"/>
                  </a:ext>
                </a:extLst>
              </a:tr>
              <a:tr h="337320">
                <a:tc>
                  <a:txBody>
                    <a:bodyPr/>
                    <a:lstStyle/>
                    <a:p>
                      <a:endParaRPr lang="it-IT"/>
                    </a:p>
                  </a:txBody>
                  <a:tcPr/>
                </a:tc>
                <a:tc>
                  <a:txBody>
                    <a:bodyPr/>
                    <a:lstStyle/>
                    <a:p>
                      <a:pPr>
                        <a:lnSpc>
                          <a:spcPct val="100000"/>
                        </a:lnSpc>
                      </a:pPr>
                      <a:r>
                        <a:rPr lang="it-IT" sz="1400" b="1" strike="noStrike">
                          <a:solidFill>
                            <a:srgbClr val="17375E"/>
                          </a:solidFill>
                          <a:latin typeface="Candara"/>
                        </a:rPr>
                        <a:t>Non pathological ECG</a:t>
                      </a:r>
                      <a:endParaRPr/>
                    </a:p>
                  </a:txBody>
                  <a:tcPr/>
                </a:tc>
                <a:tc>
                  <a:txBody>
                    <a:bodyPr/>
                    <a:lstStyle/>
                    <a:p>
                      <a:pPr algn="r">
                        <a:lnSpc>
                          <a:spcPct val="100000"/>
                        </a:lnSpc>
                      </a:pPr>
                      <a:r>
                        <a:rPr lang="it-IT" sz="1400" b="1" strike="noStrike" dirty="0">
                          <a:solidFill>
                            <a:srgbClr val="17375E"/>
                          </a:solidFill>
                          <a:latin typeface="Candara"/>
                        </a:rPr>
                        <a:t>1.141.761</a:t>
                      </a:r>
                      <a:endParaRPr dirty="0"/>
                    </a:p>
                  </a:txBody>
                  <a:tcPr/>
                </a:tc>
                <a:tc>
                  <a:txBody>
                    <a:bodyPr/>
                    <a:lstStyle/>
                    <a:p>
                      <a:endParaRPr lang="it-IT"/>
                    </a:p>
                  </a:txBody>
                  <a:tcPr/>
                </a:tc>
                <a:extLst>
                  <a:ext uri="{0D108BD9-81ED-4DB2-BD59-A6C34878D82A}">
                    <a16:rowId xmlns:a16="http://schemas.microsoft.com/office/drawing/2014/main" val="10004"/>
                  </a:ext>
                </a:extLst>
              </a:tr>
              <a:tr h="337320">
                <a:tc>
                  <a:txBody>
                    <a:bodyPr/>
                    <a:lstStyle/>
                    <a:p>
                      <a:endParaRPr lang="it-IT"/>
                    </a:p>
                  </a:txBody>
                  <a:tcPr/>
                </a:tc>
                <a:tc>
                  <a:txBody>
                    <a:bodyPr/>
                    <a:lstStyle/>
                    <a:p>
                      <a:pPr>
                        <a:lnSpc>
                          <a:spcPct val="100000"/>
                        </a:lnSpc>
                      </a:pPr>
                      <a:r>
                        <a:rPr lang="it-IT" sz="1400" b="1" strike="noStrike" dirty="0">
                          <a:solidFill>
                            <a:srgbClr val="17375E"/>
                          </a:solidFill>
                          <a:latin typeface="Candara"/>
                        </a:rPr>
                        <a:t>Total  ECG in 15 November 2023 </a:t>
                      </a:r>
                      <a:endParaRPr dirty="0"/>
                    </a:p>
                  </a:txBody>
                  <a:tcPr/>
                </a:tc>
                <a:tc>
                  <a:txBody>
                    <a:bodyPr/>
                    <a:lstStyle/>
                    <a:p>
                      <a:pPr algn="r">
                        <a:lnSpc>
                          <a:spcPct val="100000"/>
                        </a:lnSpc>
                      </a:pPr>
                      <a:r>
                        <a:rPr lang="it-IT" sz="1400" b="1" strike="noStrike" dirty="0">
                          <a:solidFill>
                            <a:srgbClr val="17375E"/>
                          </a:solidFill>
                          <a:latin typeface="Candara"/>
                        </a:rPr>
                        <a:t>1.506.420</a:t>
                      </a:r>
                      <a:endParaRPr dirty="0"/>
                    </a:p>
                  </a:txBody>
                  <a:tcPr/>
                </a:tc>
                <a:tc>
                  <a:txBody>
                    <a:bodyPr/>
                    <a:lstStyle/>
                    <a:p>
                      <a:endParaRPr lang="it-IT" dirty="0"/>
                    </a:p>
                  </a:txBody>
                  <a:tcPr/>
                </a:tc>
                <a:extLst>
                  <a:ext uri="{0D108BD9-81ED-4DB2-BD59-A6C34878D82A}">
                    <a16:rowId xmlns:a16="http://schemas.microsoft.com/office/drawing/2014/main" val="10005"/>
                  </a:ext>
                </a:extLst>
              </a:tr>
              <a:tr h="337320">
                <a:tc>
                  <a:txBody>
                    <a:bodyPr/>
                    <a:lstStyle/>
                    <a:p>
                      <a:endParaRPr lang="it-IT" dirty="0"/>
                    </a:p>
                  </a:txBody>
                  <a:tcPr/>
                </a:tc>
                <a:tc>
                  <a:txBody>
                    <a:bodyPr/>
                    <a:lstStyle/>
                    <a:p>
                      <a:endParaRPr lang="it-IT" dirty="0"/>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10006"/>
                  </a:ext>
                </a:extLst>
              </a:tr>
            </a:tbl>
          </a:graphicData>
        </a:graphic>
      </p:graphicFrame>
      <p:sp>
        <p:nvSpPr>
          <p:cNvPr id="571" name="CustomShape 2"/>
          <p:cNvSpPr/>
          <p:nvPr/>
        </p:nvSpPr>
        <p:spPr>
          <a:xfrm>
            <a:off x="3071640" y="0"/>
            <a:ext cx="5760360" cy="272880"/>
          </a:xfrm>
          <a:prstGeom prst="rect">
            <a:avLst/>
          </a:prstGeom>
          <a:ln>
            <a:round/>
          </a:ln>
        </p:spPr>
        <p:style>
          <a:lnRef idx="2">
            <a:schemeClr val="accent2"/>
          </a:lnRef>
          <a:fillRef idx="1">
            <a:schemeClr val="lt1"/>
          </a:fillRef>
          <a:effectRef idx="0">
            <a:schemeClr val="accent2"/>
          </a:effectRef>
          <a:fontRef idx="minor"/>
        </p:style>
        <p:txBody>
          <a:bodyPr lIns="90000" tIns="45000" rIns="90000" bIns="45000"/>
          <a:lstStyle/>
          <a:p>
            <a:pPr algn="ctr">
              <a:lnSpc>
                <a:spcPct val="100000"/>
              </a:lnSpc>
            </a:pPr>
            <a:r>
              <a:rPr lang="it-IT" sz="1200">
                <a:solidFill>
                  <a:srgbClr val="000000"/>
                </a:solidFill>
                <a:latin typeface="Tahoma"/>
                <a:ea typeface="Tahoma"/>
              </a:rPr>
              <a:t>Azienda Ospedaliero Universitaria Policlinico Consorziale di Bari</a:t>
            </a:r>
            <a:endParaRPr/>
          </a:p>
        </p:txBody>
      </p:sp>
      <p:sp>
        <p:nvSpPr>
          <p:cNvPr id="572" name="CustomShape 3"/>
          <p:cNvSpPr/>
          <p:nvPr/>
        </p:nvSpPr>
        <p:spPr>
          <a:xfrm>
            <a:off x="3071640" y="260640"/>
            <a:ext cx="5760360" cy="592920"/>
          </a:xfrm>
          <a:prstGeom prst="rect">
            <a:avLst/>
          </a:prstGeom>
          <a:ln>
            <a:round/>
          </a:ln>
        </p:spPr>
        <p:style>
          <a:lnRef idx="2">
            <a:schemeClr val="accent2"/>
          </a:lnRef>
          <a:fillRef idx="1">
            <a:schemeClr val="lt1"/>
          </a:fillRef>
          <a:effectRef idx="0">
            <a:schemeClr val="accent2"/>
          </a:effectRef>
          <a:fontRef idx="minor"/>
        </p:style>
        <p:txBody>
          <a:bodyPr lIns="90000" tIns="45000" rIns="90000" bIns="45000"/>
          <a:lstStyle/>
          <a:p>
            <a:pPr algn="ctr">
              <a:lnSpc>
                <a:spcPct val="100000"/>
              </a:lnSpc>
            </a:pPr>
            <a:r>
              <a:rPr lang="it-IT" sz="1100" b="1">
                <a:solidFill>
                  <a:srgbClr val="404040"/>
                </a:solidFill>
                <a:latin typeface="Tahoma"/>
                <a:ea typeface="Tahoma"/>
              </a:rPr>
              <a:t>U.O. CARDIOLOGIA D’URGENZA</a:t>
            </a:r>
            <a:endParaRPr/>
          </a:p>
          <a:p>
            <a:pPr algn="ctr">
              <a:lnSpc>
                <a:spcPct val="100000"/>
              </a:lnSpc>
            </a:pPr>
            <a:r>
              <a:rPr lang="it-IT" sz="1150" b="1">
                <a:solidFill>
                  <a:srgbClr val="632523"/>
                </a:solidFill>
                <a:latin typeface="Tahoma"/>
                <a:ea typeface="Tahoma"/>
              </a:rPr>
              <a:t>CENTRO REGIONALE DI TELECARDIOLOGIA</a:t>
            </a:r>
            <a:endParaRPr/>
          </a:p>
          <a:p>
            <a:pPr algn="ctr">
              <a:lnSpc>
                <a:spcPct val="100000"/>
              </a:lnSpc>
            </a:pPr>
            <a:r>
              <a:rPr lang="it-IT" sz="1050">
                <a:solidFill>
                  <a:srgbClr val="000000"/>
                </a:solidFill>
                <a:latin typeface="Calibri"/>
                <a:ea typeface="Tahoma"/>
              </a:rPr>
              <a:t>Direttore: Dott. Ottavio Di Cillo</a:t>
            </a:r>
            <a:endParaRPr/>
          </a:p>
        </p:txBody>
      </p:sp>
      <p:sp>
        <p:nvSpPr>
          <p:cNvPr id="573" name="CustomShape 4"/>
          <p:cNvSpPr/>
          <p:nvPr/>
        </p:nvSpPr>
        <p:spPr>
          <a:xfrm>
            <a:off x="1675430" y="4362973"/>
            <a:ext cx="1746360" cy="364680"/>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b="1">
                <a:solidFill>
                  <a:srgbClr val="17375E"/>
                </a:solidFill>
                <a:latin typeface="Candara"/>
              </a:rPr>
              <a:t>TELECONSULTO</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081825"/>
            <a:ext cx="10515600" cy="1278820"/>
          </a:xfrm>
        </p:spPr>
        <p:txBody>
          <a:bodyPr>
            <a:normAutofit/>
          </a:bodyPr>
          <a:lstStyle/>
          <a:p>
            <a:pPr marL="0" indent="0">
              <a:buNone/>
            </a:pPr>
            <a:r>
              <a:rPr lang="en-US" sz="2400" dirty="0">
                <a:latin typeface="MuktaMahee Regular" panose="020B0000000000000000" pitchFamily="34" charset="77"/>
                <a:cs typeface="MuktaMahee Regular" panose="020B0000000000000000" pitchFamily="34" charset="77"/>
              </a:rPr>
              <a:t>The diagnosis of SCA from the first medical contact (First Medical Contact FMC to </a:t>
            </a:r>
            <a:r>
              <a:rPr lang="en-US" sz="2400" dirty="0" err="1">
                <a:latin typeface="MuktaMahee Regular" panose="020B0000000000000000" pitchFamily="34" charset="77"/>
                <a:cs typeface="MuktaMahee Regular" panose="020B0000000000000000" pitchFamily="34" charset="77"/>
              </a:rPr>
              <a:t>Diagnosys</a:t>
            </a:r>
            <a:r>
              <a:rPr lang="en-US" sz="2400" dirty="0">
                <a:latin typeface="MuktaMahee Regular" panose="020B0000000000000000" pitchFamily="34" charset="77"/>
                <a:cs typeface="MuktaMahee Regular" panose="020B0000000000000000" pitchFamily="34" charset="77"/>
              </a:rPr>
              <a:t>) was LESS than 7.0 minutes (the European Society of Cardiology ESC provides 10 minutes)</a:t>
            </a:r>
            <a:endParaRPr lang="it-IT" sz="2400" dirty="0">
              <a:latin typeface="MuktaMahee Regular" panose="020B0000000000000000" pitchFamily="34" charset="77"/>
              <a:cs typeface="MuktaMahee Regular" panose="020B0000000000000000" pitchFamily="34" charset="77"/>
            </a:endParaRPr>
          </a:p>
        </p:txBody>
      </p:sp>
      <p:sp>
        <p:nvSpPr>
          <p:cNvPr id="4" name="Rettangolo 3"/>
          <p:cNvSpPr/>
          <p:nvPr/>
        </p:nvSpPr>
        <p:spPr>
          <a:xfrm>
            <a:off x="839755" y="2540475"/>
            <a:ext cx="10478277" cy="1569660"/>
          </a:xfrm>
          <a:prstGeom prst="rect">
            <a:avLst/>
          </a:prstGeom>
        </p:spPr>
        <p:txBody>
          <a:bodyPr wrap="square">
            <a:spAutoFit/>
          </a:bodyPr>
          <a:lstStyle/>
          <a:p>
            <a:r>
              <a:rPr lang="en-US" sz="2400" b="1" dirty="0">
                <a:latin typeface="MuktaMahee Regular" panose="020B0000000000000000" pitchFamily="34" charset="77"/>
                <a:cs typeface="MuktaMahee Regular" panose="020B0000000000000000" pitchFamily="34" charset="77"/>
              </a:rPr>
              <a:t>Therefore, a greater timeliness and appropriateness in the diagnosis of </a:t>
            </a:r>
            <a:r>
              <a:rPr lang="en-US" sz="2400" b="1" dirty="0" err="1">
                <a:latin typeface="MuktaMahee Regular" panose="020B0000000000000000" pitchFamily="34" charset="77"/>
                <a:cs typeface="MuktaMahee Regular" panose="020B0000000000000000" pitchFamily="34" charset="77"/>
              </a:rPr>
              <a:t>Stemi</a:t>
            </a:r>
            <a:r>
              <a:rPr lang="en-US" sz="2400" b="1" dirty="0">
                <a:latin typeface="MuktaMahee Regular" panose="020B0000000000000000" pitchFamily="34" charset="77"/>
                <a:cs typeface="MuktaMahee Regular" panose="020B0000000000000000" pitchFamily="34" charset="77"/>
              </a:rPr>
              <a:t> Myocardial Infarction was obtained with respect to the previous analogue system which led to a 40% reduction in admissions and a saving of approximately 30,000,000 Euro per year of improper trend spending</a:t>
            </a:r>
            <a:endParaRPr lang="it-IT" sz="2400" dirty="0">
              <a:latin typeface="MuktaMahee Regular" panose="020B0000000000000000" pitchFamily="34" charset="77"/>
              <a:cs typeface="MuktaMahee Regular" panose="020B0000000000000000" pitchFamily="34" charset="77"/>
            </a:endParaRPr>
          </a:p>
        </p:txBody>
      </p:sp>
      <p:sp>
        <p:nvSpPr>
          <p:cNvPr id="5" name="Rettangolo 4"/>
          <p:cNvSpPr/>
          <p:nvPr/>
        </p:nvSpPr>
        <p:spPr>
          <a:xfrm>
            <a:off x="856861" y="4588339"/>
            <a:ext cx="10478277" cy="1569660"/>
          </a:xfrm>
          <a:prstGeom prst="rect">
            <a:avLst/>
          </a:prstGeom>
        </p:spPr>
        <p:txBody>
          <a:bodyPr wrap="square">
            <a:spAutoFit/>
          </a:bodyPr>
          <a:lstStyle/>
          <a:p>
            <a:r>
              <a:rPr lang="en-US" sz="2400" dirty="0">
                <a:latin typeface="MuktaMahee Regular" panose="020B0000000000000000" pitchFamily="34" charset="77"/>
                <a:cs typeface="MuktaMahee Regular" panose="020B0000000000000000" pitchFamily="34" charset="77"/>
              </a:rPr>
              <a:t>The project conceived of </a:t>
            </a:r>
            <a:r>
              <a:rPr lang="en-US" sz="2400" dirty="0" err="1">
                <a:latin typeface="MuktaMahee Regular" panose="020B0000000000000000" pitchFamily="34" charset="77"/>
                <a:cs typeface="MuktaMahee Regular" panose="020B0000000000000000" pitchFamily="34" charset="77"/>
              </a:rPr>
              <a:t>TeleCardiology</a:t>
            </a:r>
            <a:r>
              <a:rPr lang="en-US" sz="2400" dirty="0">
                <a:latin typeface="MuktaMahee Regular" panose="020B0000000000000000" pitchFamily="34" charset="77"/>
                <a:cs typeface="MuktaMahee Regular" panose="020B0000000000000000" pitchFamily="34" charset="77"/>
              </a:rPr>
              <a:t> in the regional Emergency and Urgency system therefore allows to support diagnostic and therapeutic activities both in emergency conditions and, in the future, in the monitoring of chronic pathologies in the territory</a:t>
            </a:r>
            <a:endParaRPr lang="it-IT" sz="2400" dirty="0">
              <a:latin typeface="MuktaMahee Regular" panose="020B0000000000000000" pitchFamily="34" charset="77"/>
              <a:cs typeface="MuktaMahee Regular" panose="020B0000000000000000" pitchFamily="34" charset="77"/>
            </a:endParaRPr>
          </a:p>
        </p:txBody>
      </p:sp>
    </p:spTree>
    <p:extLst>
      <p:ext uri="{BB962C8B-B14F-4D97-AF65-F5344CB8AC3E}">
        <p14:creationId xmlns:p14="http://schemas.microsoft.com/office/powerpoint/2010/main" val="179854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DA0D344F-4D80-7749-7803-89C87894EB0C}"/>
              </a:ext>
            </a:extLst>
          </p:cNvPr>
          <p:cNvPicPr>
            <a:picLocks noChangeAspect="1"/>
          </p:cNvPicPr>
          <p:nvPr/>
        </p:nvPicPr>
        <p:blipFill>
          <a:blip r:embed="rId2">
            <a:lum/>
            <a:alphaModFix/>
          </a:blip>
          <a:srcRect/>
          <a:stretch>
            <a:fillRect/>
          </a:stretch>
        </p:blipFill>
        <p:spPr>
          <a:xfrm>
            <a:off x="2019010" y="371397"/>
            <a:ext cx="8153980" cy="6115205"/>
          </a:xfrm>
          <a:prstGeom prst="rect">
            <a:avLst/>
          </a:prstGeom>
          <a:noFill/>
          <a:ln>
            <a:noFill/>
          </a:ln>
        </p:spPr>
      </p:pic>
    </p:spTree>
    <p:extLst>
      <p:ext uri="{BB962C8B-B14F-4D97-AF65-F5344CB8AC3E}">
        <p14:creationId xmlns:p14="http://schemas.microsoft.com/office/powerpoint/2010/main" val="377063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79A78D0-515E-334C-B4DE-F3ED71965069}"/>
              </a:ext>
            </a:extLst>
          </p:cNvPr>
          <p:cNvSpPr>
            <a:spLocks noGrp="1"/>
          </p:cNvSpPr>
          <p:nvPr>
            <p:ph type="ctrTitle"/>
          </p:nvPr>
        </p:nvSpPr>
        <p:spPr>
          <a:xfrm>
            <a:off x="657038" y="1122363"/>
            <a:ext cx="8974932" cy="1888256"/>
          </a:xfrm>
        </p:spPr>
        <p:txBody>
          <a:bodyPr/>
          <a:lstStyle/>
          <a:p>
            <a:r>
              <a:rPr lang="it-IT" cap="all" dirty="0" err="1"/>
              <a:t>Telestroke</a:t>
            </a:r>
            <a:endParaRPr lang="it-IT" sz="7000" dirty="0">
              <a:solidFill>
                <a:srgbClr val="00B0AB"/>
              </a:solidFill>
            </a:endParaRPr>
          </a:p>
        </p:txBody>
      </p:sp>
      <p:sp>
        <p:nvSpPr>
          <p:cNvPr id="6" name="Segnaposto testo 5">
            <a:extLst>
              <a:ext uri="{FF2B5EF4-FFF2-40B4-BE49-F238E27FC236}">
                <a16:creationId xmlns:a16="http://schemas.microsoft.com/office/drawing/2014/main" id="{DEB3D3DC-D977-8946-9181-1030F0FEED75}"/>
              </a:ext>
            </a:extLst>
          </p:cNvPr>
          <p:cNvSpPr>
            <a:spLocks noGrp="1"/>
          </p:cNvSpPr>
          <p:nvPr>
            <p:ph type="body" sz="quarter" idx="10"/>
          </p:nvPr>
        </p:nvSpPr>
        <p:spPr>
          <a:xfrm>
            <a:off x="614680" y="381179"/>
            <a:ext cx="2890603" cy="366713"/>
          </a:xfrm>
        </p:spPr>
        <p:txBody>
          <a:bodyPr/>
          <a:lstStyle/>
          <a:p>
            <a:r>
              <a:rPr lang="it-IT" sz="1600" dirty="0">
                <a:solidFill>
                  <a:srgbClr val="00B0AB"/>
                </a:solidFill>
              </a:rPr>
              <a:t>Giugno 2019</a:t>
            </a:r>
          </a:p>
        </p:txBody>
      </p:sp>
      <p:sp>
        <p:nvSpPr>
          <p:cNvPr id="7" name="Rettangolo 6"/>
          <p:cNvSpPr/>
          <p:nvPr/>
        </p:nvSpPr>
        <p:spPr>
          <a:xfrm>
            <a:off x="667845" y="3008054"/>
            <a:ext cx="10101719" cy="1077218"/>
          </a:xfrm>
          <a:prstGeom prst="rect">
            <a:avLst/>
          </a:prstGeom>
        </p:spPr>
        <p:txBody>
          <a:bodyPr wrap="square">
            <a:spAutoFit/>
          </a:bodyPr>
          <a:lstStyle/>
          <a:p>
            <a:r>
              <a:rPr lang="it-IT" sz="3200" dirty="0"/>
              <a:t>Teleconsulto, Machine Learning e Realtà Aumentata per la gestione degli interventi in caso di ictus.</a:t>
            </a:r>
            <a:endParaRPr lang="it-IT" sz="3200" b="1" i="1" dirty="0">
              <a:solidFill>
                <a:srgbClr val="00B0AB"/>
              </a:solidFill>
              <a:latin typeface="Segoe Print" panose="02000600000000000000" pitchFamily="2"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215119" y="5833561"/>
            <a:ext cx="854768" cy="783537"/>
          </a:xfrm>
          <a:prstGeom prst="rect">
            <a:avLst/>
          </a:prstGeom>
        </p:spPr>
      </p:pic>
      <p:pic>
        <p:nvPicPr>
          <p:cNvPr id="1026" name="Picture 2" descr="C:\Users\starno\Documents\0_Lavoro\1_Sanità\logo-policlinico (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7320" y="5829897"/>
            <a:ext cx="1400481" cy="65794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657038" y="6429896"/>
            <a:ext cx="1788276" cy="215444"/>
          </a:xfrm>
          <a:prstGeom prst="rect">
            <a:avLst/>
          </a:prstGeom>
          <a:noFill/>
        </p:spPr>
        <p:txBody>
          <a:bodyPr wrap="square" rtlCol="0">
            <a:spAutoFit/>
          </a:bodyPr>
          <a:lstStyle/>
          <a:p>
            <a:pPr algn="ctr"/>
            <a:r>
              <a:rPr lang="en-US" sz="800" b="1" dirty="0" err="1"/>
              <a:t>Telemedicina</a:t>
            </a:r>
            <a:r>
              <a:rPr lang="en-US" sz="800" b="1" dirty="0"/>
              <a:t> </a:t>
            </a:r>
            <a:r>
              <a:rPr lang="en-US" sz="800" b="1" dirty="0" err="1"/>
              <a:t>Regione</a:t>
            </a:r>
            <a:r>
              <a:rPr lang="en-US" sz="800" b="1" dirty="0"/>
              <a:t> Puglia</a:t>
            </a:r>
          </a:p>
        </p:txBody>
      </p:sp>
    </p:spTree>
    <p:extLst>
      <p:ext uri="{BB962C8B-B14F-4D97-AF65-F5344CB8AC3E}">
        <p14:creationId xmlns:p14="http://schemas.microsoft.com/office/powerpoint/2010/main" val="4196532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olo 2">
            <a:extLst>
              <a:ext uri="{FF2B5EF4-FFF2-40B4-BE49-F238E27FC236}">
                <a16:creationId xmlns:a16="http://schemas.microsoft.com/office/drawing/2014/main" id="{5C226BA7-7EB6-4B55-A106-786AAFD592FA}"/>
              </a:ext>
            </a:extLst>
          </p:cNvPr>
          <p:cNvSpPr>
            <a:spLocks noGrp="1" noChangeAspect="1"/>
          </p:cNvSpPr>
          <p:nvPr>
            <p:ph type="title"/>
          </p:nvPr>
        </p:nvSpPr>
        <p:spPr>
          <a:xfrm>
            <a:off x="526129" y="328095"/>
            <a:ext cx="11058172" cy="432000"/>
          </a:xfrm>
        </p:spPr>
        <p:txBody>
          <a:bodyPr>
            <a:noAutofit/>
          </a:bodyPr>
          <a:lstStyle/>
          <a:p>
            <a:r>
              <a:rPr lang="it-IT" sz="2800" dirty="0">
                <a:solidFill>
                  <a:srgbClr val="00B0AB"/>
                </a:solidFill>
              </a:rPr>
              <a:t>Salviamo il cervello</a:t>
            </a:r>
          </a:p>
        </p:txBody>
      </p:sp>
      <p:pic>
        <p:nvPicPr>
          <p:cNvPr id="25" name="Picture 4" descr="Risultati immagini per cartina italia">
            <a:extLst>
              <a:ext uri="{FF2B5EF4-FFF2-40B4-BE49-F238E27FC236}">
                <a16:creationId xmlns:a16="http://schemas.microsoft.com/office/drawing/2014/main" id="{204A1512-0A5D-4522-B8E0-AA865E242858}"/>
              </a:ext>
            </a:extLst>
          </p:cNvPr>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086230" y="1717672"/>
            <a:ext cx="2129052" cy="21792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087EA87-7689-463F-93EE-EEB699850AD3}"/>
              </a:ext>
            </a:extLst>
          </p:cNvPr>
          <p:cNvSpPr txBox="1"/>
          <p:nvPr/>
        </p:nvSpPr>
        <p:spPr>
          <a:xfrm>
            <a:off x="653792" y="2215761"/>
            <a:ext cx="2593074" cy="923330"/>
          </a:xfrm>
          <a:prstGeom prst="rect">
            <a:avLst/>
          </a:prstGeom>
          <a:noFill/>
        </p:spPr>
        <p:txBody>
          <a:bodyPr wrap="square" rtlCol="0">
            <a:spAutoFit/>
          </a:bodyPr>
          <a:lstStyle/>
          <a:p>
            <a:r>
              <a:rPr lang="it-IT" sz="3600" b="1" dirty="0"/>
              <a:t>200.</a:t>
            </a:r>
            <a:r>
              <a:rPr lang="it-IT" sz="2800" b="1" dirty="0"/>
              <a:t>000</a:t>
            </a:r>
            <a:r>
              <a:rPr lang="it-IT" sz="3600" b="1" dirty="0"/>
              <a:t> </a:t>
            </a:r>
          </a:p>
          <a:p>
            <a:r>
              <a:rPr lang="it-IT" dirty="0"/>
              <a:t>casi di ictus ogni anno</a:t>
            </a:r>
          </a:p>
        </p:txBody>
      </p:sp>
      <p:grpSp>
        <p:nvGrpSpPr>
          <p:cNvPr id="14" name="Group 13">
            <a:extLst>
              <a:ext uri="{FF2B5EF4-FFF2-40B4-BE49-F238E27FC236}">
                <a16:creationId xmlns:a16="http://schemas.microsoft.com/office/drawing/2014/main" id="{EF82DAB0-FE5D-44D3-9DCD-CF730D79C162}"/>
              </a:ext>
            </a:extLst>
          </p:cNvPr>
          <p:cNvGrpSpPr/>
          <p:nvPr/>
        </p:nvGrpSpPr>
        <p:grpSpPr>
          <a:xfrm>
            <a:off x="3978792" y="2137426"/>
            <a:ext cx="2457348" cy="1080000"/>
            <a:chOff x="2871912" y="3630303"/>
            <a:chExt cx="2457348" cy="1080000"/>
          </a:xfrm>
        </p:grpSpPr>
        <p:sp>
          <p:nvSpPr>
            <p:cNvPr id="4" name="Block Arc 3">
              <a:extLst>
                <a:ext uri="{FF2B5EF4-FFF2-40B4-BE49-F238E27FC236}">
                  <a16:creationId xmlns:a16="http://schemas.microsoft.com/office/drawing/2014/main" id="{93A14202-AAC7-4975-AD0D-EAD7AFACB7BB}"/>
                </a:ext>
              </a:extLst>
            </p:cNvPr>
            <p:cNvSpPr/>
            <p:nvPr/>
          </p:nvSpPr>
          <p:spPr>
            <a:xfrm>
              <a:off x="2871912" y="3630303"/>
              <a:ext cx="1080000" cy="1080000"/>
            </a:xfrm>
            <a:prstGeom prst="blockArc">
              <a:avLst>
                <a:gd name="adj1" fmla="val 10800000"/>
                <a:gd name="adj2" fmla="val 8147923"/>
                <a:gd name="adj3" fmla="val 20093"/>
              </a:avLst>
            </a:prstGeom>
            <a:solidFill>
              <a:srgbClr val="00D0CA"/>
            </a:solidFill>
            <a:ln>
              <a:solidFill>
                <a:srgbClr val="00D0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TextBox 6">
              <a:extLst>
                <a:ext uri="{FF2B5EF4-FFF2-40B4-BE49-F238E27FC236}">
                  <a16:creationId xmlns:a16="http://schemas.microsoft.com/office/drawing/2014/main" id="{836C700F-FA03-4450-BDC7-F7A2CE94B0C7}"/>
                </a:ext>
              </a:extLst>
            </p:cNvPr>
            <p:cNvSpPr txBox="1"/>
            <p:nvPr/>
          </p:nvSpPr>
          <p:spPr>
            <a:xfrm>
              <a:off x="3163873" y="4013811"/>
              <a:ext cx="698688" cy="369332"/>
            </a:xfrm>
            <a:prstGeom prst="rect">
              <a:avLst/>
            </a:prstGeom>
            <a:noFill/>
          </p:spPr>
          <p:txBody>
            <a:bodyPr wrap="square" rtlCol="0">
              <a:spAutoFit/>
            </a:bodyPr>
            <a:lstStyle/>
            <a:p>
              <a:r>
                <a:rPr lang="it-IT" b="1" dirty="0"/>
                <a:t>80%</a:t>
              </a:r>
            </a:p>
          </p:txBody>
        </p:sp>
        <p:sp>
          <p:nvSpPr>
            <p:cNvPr id="9" name="TextBox 8">
              <a:extLst>
                <a:ext uri="{FF2B5EF4-FFF2-40B4-BE49-F238E27FC236}">
                  <a16:creationId xmlns:a16="http://schemas.microsoft.com/office/drawing/2014/main" id="{AEC669F6-91D8-4CDB-8BC9-3C86544F5D59}"/>
                </a:ext>
              </a:extLst>
            </p:cNvPr>
            <p:cNvSpPr txBox="1"/>
            <p:nvPr/>
          </p:nvSpPr>
          <p:spPr>
            <a:xfrm>
              <a:off x="3947411" y="3847137"/>
              <a:ext cx="1381849" cy="646331"/>
            </a:xfrm>
            <a:prstGeom prst="rect">
              <a:avLst/>
            </a:prstGeom>
            <a:noFill/>
          </p:spPr>
          <p:txBody>
            <a:bodyPr wrap="square" rtlCol="0">
              <a:spAutoFit/>
            </a:bodyPr>
            <a:lstStyle/>
            <a:p>
              <a:r>
                <a:rPr lang="it-IT" dirty="0"/>
                <a:t>nuovi episodi</a:t>
              </a:r>
            </a:p>
          </p:txBody>
        </p:sp>
      </p:grpSp>
      <p:sp>
        <p:nvSpPr>
          <p:cNvPr id="39" name="Rectangle: Rounded Corners 38">
            <a:extLst>
              <a:ext uri="{FF2B5EF4-FFF2-40B4-BE49-F238E27FC236}">
                <a16:creationId xmlns:a16="http://schemas.microsoft.com/office/drawing/2014/main" id="{07771358-FCCD-49B6-B4CA-D1E1BBC03B44}"/>
              </a:ext>
            </a:extLst>
          </p:cNvPr>
          <p:cNvSpPr/>
          <p:nvPr/>
        </p:nvSpPr>
        <p:spPr>
          <a:xfrm>
            <a:off x="6844434" y="2507166"/>
            <a:ext cx="4788682" cy="340519"/>
          </a:xfrm>
          <a:prstGeom prst="roundRect">
            <a:avLst/>
          </a:prstGeom>
          <a:solidFill>
            <a:srgbClr val="009589"/>
          </a:solidFill>
          <a:ln>
            <a:noFill/>
          </a:ln>
        </p:spPr>
        <p:txBody>
          <a:bodyPr wrap="square">
            <a:spAutoFit/>
          </a:bodyPr>
          <a:lstStyle/>
          <a:p>
            <a:pPr algn="ctr"/>
            <a:r>
              <a:rPr lang="it-IT" sz="1400" b="1" dirty="0">
                <a:solidFill>
                  <a:schemeClr val="bg1"/>
                </a:solidFill>
              </a:rPr>
              <a:t>Prima causa d’invalidità </a:t>
            </a:r>
            <a:r>
              <a:rPr lang="it-IT" sz="1400" dirty="0">
                <a:solidFill>
                  <a:schemeClr val="bg1"/>
                </a:solidFill>
              </a:rPr>
              <a:t>e </a:t>
            </a:r>
            <a:r>
              <a:rPr lang="it-IT" sz="1400" b="1" dirty="0">
                <a:solidFill>
                  <a:schemeClr val="bg1"/>
                </a:solidFill>
              </a:rPr>
              <a:t>seconda causa di demenza</a:t>
            </a:r>
            <a:endParaRPr lang="it-IT" sz="1400" dirty="0">
              <a:solidFill>
                <a:schemeClr val="bg1"/>
              </a:solidFill>
            </a:endParaRPr>
          </a:p>
        </p:txBody>
      </p:sp>
      <p:pic>
        <p:nvPicPr>
          <p:cNvPr id="19" name="Picture 18">
            <a:extLst>
              <a:ext uri="{FF2B5EF4-FFF2-40B4-BE49-F238E27FC236}">
                <a16:creationId xmlns:a16="http://schemas.microsoft.com/office/drawing/2014/main" id="{856679EB-9F65-44FB-9D59-05074CC25AB1}"/>
              </a:ext>
            </a:extLst>
          </p:cNvPr>
          <p:cNvPicPr>
            <a:picLocks noChangeAspect="1"/>
          </p:cNvPicPr>
          <p:nvPr/>
        </p:nvPicPr>
        <p:blipFill>
          <a:blip r:embed="rId4">
            <a:duotone>
              <a:schemeClr val="accent4">
                <a:shade val="45000"/>
                <a:satMod val="135000"/>
              </a:schemeClr>
              <a:prstClr val="white"/>
            </a:duotone>
          </a:blip>
          <a:stretch>
            <a:fillRect/>
          </a:stretch>
        </p:blipFill>
        <p:spPr>
          <a:xfrm>
            <a:off x="606050" y="4310073"/>
            <a:ext cx="923330" cy="923330"/>
          </a:xfrm>
          <a:prstGeom prst="rect">
            <a:avLst/>
          </a:prstGeom>
        </p:spPr>
      </p:pic>
      <p:sp>
        <p:nvSpPr>
          <p:cNvPr id="40" name="TextBox 39">
            <a:extLst>
              <a:ext uri="{FF2B5EF4-FFF2-40B4-BE49-F238E27FC236}">
                <a16:creationId xmlns:a16="http://schemas.microsoft.com/office/drawing/2014/main" id="{E54D56D7-D4AA-4F7B-B265-01ED00AC91D0}"/>
              </a:ext>
            </a:extLst>
          </p:cNvPr>
          <p:cNvSpPr txBox="1"/>
          <p:nvPr/>
        </p:nvSpPr>
        <p:spPr>
          <a:xfrm>
            <a:off x="1619970" y="4241012"/>
            <a:ext cx="3594510" cy="1077218"/>
          </a:xfrm>
          <a:prstGeom prst="rect">
            <a:avLst/>
          </a:prstGeom>
          <a:noFill/>
        </p:spPr>
        <p:txBody>
          <a:bodyPr wrap="square" rtlCol="0">
            <a:spAutoFit/>
          </a:bodyPr>
          <a:lstStyle/>
          <a:p>
            <a:r>
              <a:rPr lang="it-IT" sz="1600" b="1" dirty="0"/>
              <a:t>Mortalità a 30 giorni</a:t>
            </a:r>
            <a:r>
              <a:rPr lang="it-IT" sz="1600" dirty="0"/>
              <a:t>:</a:t>
            </a:r>
          </a:p>
          <a:p>
            <a:pPr marL="285750" indent="-285750">
              <a:buFont typeface="Arial" panose="020B0604020202020204" pitchFamily="34" charset="0"/>
              <a:buChar char="•"/>
            </a:pPr>
            <a:r>
              <a:rPr lang="it-IT" sz="1600" dirty="0"/>
              <a:t>dopo ictus ischemico </a:t>
            </a:r>
            <a:r>
              <a:rPr lang="it-IT" sz="2000" b="1" dirty="0"/>
              <a:t>20%</a:t>
            </a:r>
            <a:endParaRPr lang="it-IT" sz="1600" b="1" dirty="0"/>
          </a:p>
          <a:p>
            <a:pPr marL="285750" indent="-285750">
              <a:buFont typeface="Arial" panose="020B0604020202020204" pitchFamily="34" charset="0"/>
              <a:buChar char="•"/>
            </a:pPr>
            <a:r>
              <a:rPr lang="it-IT" sz="1600" dirty="0"/>
              <a:t>dopo ictus emorragico </a:t>
            </a:r>
            <a:r>
              <a:rPr lang="it-IT" sz="2800" b="1" dirty="0"/>
              <a:t>50%</a:t>
            </a:r>
            <a:endParaRPr lang="it-IT" sz="1600" b="1" dirty="0"/>
          </a:p>
        </p:txBody>
      </p:sp>
      <p:pic>
        <p:nvPicPr>
          <p:cNvPr id="51" name="Picture 50">
            <a:extLst>
              <a:ext uri="{FF2B5EF4-FFF2-40B4-BE49-F238E27FC236}">
                <a16:creationId xmlns:a16="http://schemas.microsoft.com/office/drawing/2014/main" id="{CE45CC31-4F4A-48FA-AB03-87FD0BFDF4C7}"/>
              </a:ext>
            </a:extLst>
          </p:cNvPr>
          <p:cNvPicPr>
            <a:picLocks noChangeAspect="1"/>
          </p:cNvPicPr>
          <p:nvPr/>
        </p:nvPicPr>
        <p:blipFill>
          <a:blip r:embed="rId5">
            <a:duotone>
              <a:schemeClr val="accent4">
                <a:shade val="45000"/>
                <a:satMod val="135000"/>
              </a:schemeClr>
              <a:prstClr val="white"/>
            </a:duotone>
          </a:blip>
          <a:stretch>
            <a:fillRect/>
          </a:stretch>
        </p:blipFill>
        <p:spPr>
          <a:xfrm>
            <a:off x="6842240" y="3373990"/>
            <a:ext cx="1841020" cy="1547525"/>
          </a:xfrm>
          <a:prstGeom prst="rect">
            <a:avLst/>
          </a:prstGeom>
        </p:spPr>
      </p:pic>
      <p:grpSp>
        <p:nvGrpSpPr>
          <p:cNvPr id="24" name="Group 23">
            <a:extLst>
              <a:ext uri="{FF2B5EF4-FFF2-40B4-BE49-F238E27FC236}">
                <a16:creationId xmlns:a16="http://schemas.microsoft.com/office/drawing/2014/main" id="{6C01559C-286C-46E2-BB6B-856CD24704EA}"/>
              </a:ext>
            </a:extLst>
          </p:cNvPr>
          <p:cNvGrpSpPr/>
          <p:nvPr/>
        </p:nvGrpSpPr>
        <p:grpSpPr>
          <a:xfrm>
            <a:off x="8025443" y="3272064"/>
            <a:ext cx="2543937" cy="804515"/>
            <a:chOff x="1637141" y="4957713"/>
            <a:chExt cx="1650170" cy="521863"/>
          </a:xfrm>
        </p:grpSpPr>
        <p:pic>
          <p:nvPicPr>
            <p:cNvPr id="23" name="Picture 22">
              <a:extLst>
                <a:ext uri="{FF2B5EF4-FFF2-40B4-BE49-F238E27FC236}">
                  <a16:creationId xmlns:a16="http://schemas.microsoft.com/office/drawing/2014/main" id="{891B2471-6AC3-4BE7-AAFC-8882488E53A6}"/>
                </a:ext>
              </a:extLst>
            </p:cNvPr>
            <p:cNvPicPr>
              <a:picLocks noChangeAspect="1"/>
            </p:cNvPicPr>
            <p:nvPr/>
          </p:nvPicPr>
          <p:blipFill rotWithShape="1">
            <a:blip r:embed="rId6">
              <a:lum bright="70000" contrast="-70000"/>
              <a:extLst>
                <a:ext uri="{28A0092B-C50C-407E-A947-70E740481C1C}">
                  <a14:useLocalDpi xmlns:a14="http://schemas.microsoft.com/office/drawing/2010/main"/>
                </a:ext>
              </a:extLst>
            </a:blip>
            <a:srcRect/>
            <a:stretch/>
          </p:blipFill>
          <p:spPr>
            <a:xfrm>
              <a:off x="3030530" y="4957713"/>
              <a:ext cx="256781" cy="521863"/>
            </a:xfrm>
            <a:prstGeom prst="rect">
              <a:avLst/>
            </a:prstGeom>
          </p:spPr>
        </p:pic>
        <p:pic>
          <p:nvPicPr>
            <p:cNvPr id="41" name="Picture 40">
              <a:extLst>
                <a:ext uri="{FF2B5EF4-FFF2-40B4-BE49-F238E27FC236}">
                  <a16:creationId xmlns:a16="http://schemas.microsoft.com/office/drawing/2014/main" id="{A0D56B06-C5BC-4DAE-986B-2D4A91CF4A96}"/>
                </a:ext>
              </a:extLst>
            </p:cNvPr>
            <p:cNvPicPr>
              <a:picLocks noChangeAspect="1"/>
            </p:cNvPicPr>
            <p:nvPr/>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1637141" y="4957713"/>
              <a:ext cx="256781" cy="521863"/>
            </a:xfrm>
            <a:prstGeom prst="rect">
              <a:avLst/>
            </a:prstGeom>
          </p:spPr>
        </p:pic>
        <p:pic>
          <p:nvPicPr>
            <p:cNvPr id="44" name="Picture 43">
              <a:extLst>
                <a:ext uri="{FF2B5EF4-FFF2-40B4-BE49-F238E27FC236}">
                  <a16:creationId xmlns:a16="http://schemas.microsoft.com/office/drawing/2014/main" id="{2CCC182C-BBDD-4F7B-8A8D-194AA2FE6618}"/>
                </a:ext>
              </a:extLst>
            </p:cNvPr>
            <p:cNvPicPr>
              <a:picLocks noChangeAspect="1"/>
            </p:cNvPicPr>
            <p:nvPr/>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1920957" y="4957713"/>
              <a:ext cx="256781" cy="521863"/>
            </a:xfrm>
            <a:prstGeom prst="rect">
              <a:avLst/>
            </a:prstGeom>
          </p:spPr>
        </p:pic>
        <p:pic>
          <p:nvPicPr>
            <p:cNvPr id="45" name="Picture 44">
              <a:extLst>
                <a:ext uri="{FF2B5EF4-FFF2-40B4-BE49-F238E27FC236}">
                  <a16:creationId xmlns:a16="http://schemas.microsoft.com/office/drawing/2014/main" id="{7AFD69AB-FEAA-48F8-82FB-AD5332F0E5E0}"/>
                </a:ext>
              </a:extLst>
            </p:cNvPr>
            <p:cNvPicPr>
              <a:picLocks noChangeAspect="1"/>
            </p:cNvPicPr>
            <p:nvPr/>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2177739" y="4957713"/>
              <a:ext cx="256781" cy="521863"/>
            </a:xfrm>
            <a:prstGeom prst="rect">
              <a:avLst/>
            </a:prstGeom>
          </p:spPr>
        </p:pic>
        <p:pic>
          <p:nvPicPr>
            <p:cNvPr id="46" name="Picture 45">
              <a:extLst>
                <a:ext uri="{FF2B5EF4-FFF2-40B4-BE49-F238E27FC236}">
                  <a16:creationId xmlns:a16="http://schemas.microsoft.com/office/drawing/2014/main" id="{EE6EDBDE-BA86-4DCE-8EF5-7E723FF418D9}"/>
                </a:ext>
              </a:extLst>
            </p:cNvPr>
            <p:cNvPicPr>
              <a:picLocks noChangeAspect="1"/>
            </p:cNvPicPr>
            <p:nvPr/>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2461555" y="4957713"/>
              <a:ext cx="256781" cy="521863"/>
            </a:xfrm>
            <a:prstGeom prst="rect">
              <a:avLst/>
            </a:prstGeom>
          </p:spPr>
        </p:pic>
        <p:pic>
          <p:nvPicPr>
            <p:cNvPr id="47" name="Picture 46">
              <a:extLst>
                <a:ext uri="{FF2B5EF4-FFF2-40B4-BE49-F238E27FC236}">
                  <a16:creationId xmlns:a16="http://schemas.microsoft.com/office/drawing/2014/main" id="{6520C287-EF9B-4372-9E25-3386508B9040}"/>
                </a:ext>
              </a:extLst>
            </p:cNvPr>
            <p:cNvPicPr>
              <a:picLocks noChangeAspect="1"/>
            </p:cNvPicPr>
            <p:nvPr/>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2745371" y="4957713"/>
              <a:ext cx="256781" cy="521863"/>
            </a:xfrm>
            <a:prstGeom prst="rect">
              <a:avLst/>
            </a:prstGeom>
          </p:spPr>
        </p:pic>
      </p:grpSp>
      <p:sp>
        <p:nvSpPr>
          <p:cNvPr id="53" name="Rectangle 52">
            <a:extLst>
              <a:ext uri="{FF2B5EF4-FFF2-40B4-BE49-F238E27FC236}">
                <a16:creationId xmlns:a16="http://schemas.microsoft.com/office/drawing/2014/main" id="{DDD5C547-6C0D-4625-BA29-653F87F4B4EC}"/>
              </a:ext>
            </a:extLst>
          </p:cNvPr>
          <p:cNvSpPr/>
          <p:nvPr/>
        </p:nvSpPr>
        <p:spPr>
          <a:xfrm>
            <a:off x="8699026" y="3415658"/>
            <a:ext cx="3027508" cy="1200329"/>
          </a:xfrm>
          <a:prstGeom prst="rect">
            <a:avLst/>
          </a:prstGeom>
        </p:spPr>
        <p:txBody>
          <a:bodyPr wrap="square">
            <a:spAutoFit/>
          </a:bodyPr>
          <a:lstStyle/>
          <a:p>
            <a:pPr algn="r"/>
            <a:r>
              <a:rPr lang="it-IT" sz="3200" b="1" dirty="0"/>
              <a:t>5.</a:t>
            </a:r>
            <a:r>
              <a:rPr lang="it-IT" sz="2400" b="1" dirty="0"/>
              <a:t>016</a:t>
            </a:r>
          </a:p>
          <a:p>
            <a:pPr algn="r"/>
            <a:r>
              <a:rPr lang="it-IT" sz="1600" dirty="0"/>
              <a:t> </a:t>
            </a:r>
          </a:p>
          <a:p>
            <a:pPr algn="r"/>
            <a:r>
              <a:rPr lang="it-IT" sz="1200" dirty="0"/>
              <a:t>casi di infarto o ictus ischemico su 6296 ricoveri (fonte ARES 2016)</a:t>
            </a:r>
          </a:p>
        </p:txBody>
      </p:sp>
    </p:spTree>
    <p:extLst>
      <p:ext uri="{BB962C8B-B14F-4D97-AF65-F5344CB8AC3E}">
        <p14:creationId xmlns:p14="http://schemas.microsoft.com/office/powerpoint/2010/main" val="460668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olo 2">
            <a:extLst>
              <a:ext uri="{FF2B5EF4-FFF2-40B4-BE49-F238E27FC236}">
                <a16:creationId xmlns:a16="http://schemas.microsoft.com/office/drawing/2014/main" id="{5C226BA7-7EB6-4B55-A106-786AAFD592FA}"/>
              </a:ext>
            </a:extLst>
          </p:cNvPr>
          <p:cNvSpPr>
            <a:spLocks noGrp="1" noChangeAspect="1"/>
          </p:cNvSpPr>
          <p:nvPr>
            <p:ph type="title"/>
          </p:nvPr>
        </p:nvSpPr>
        <p:spPr>
          <a:xfrm>
            <a:off x="526129" y="328095"/>
            <a:ext cx="11058172" cy="432000"/>
          </a:xfrm>
        </p:spPr>
        <p:txBody>
          <a:bodyPr>
            <a:noAutofit/>
          </a:bodyPr>
          <a:lstStyle/>
          <a:p>
            <a:r>
              <a:rPr lang="it-IT" sz="2800" dirty="0">
                <a:solidFill>
                  <a:srgbClr val="00B0AB"/>
                </a:solidFill>
              </a:rPr>
              <a:t>Rete Ictus</a:t>
            </a:r>
          </a:p>
        </p:txBody>
      </p:sp>
      <p:sp>
        <p:nvSpPr>
          <p:cNvPr id="15" name="TextBox 14">
            <a:extLst>
              <a:ext uri="{FF2B5EF4-FFF2-40B4-BE49-F238E27FC236}">
                <a16:creationId xmlns:a16="http://schemas.microsoft.com/office/drawing/2014/main" id="{7F0ECEEA-4C6B-4B8B-9BBC-0532955BF8C9}"/>
              </a:ext>
            </a:extLst>
          </p:cNvPr>
          <p:cNvSpPr txBox="1"/>
          <p:nvPr/>
        </p:nvSpPr>
        <p:spPr>
          <a:xfrm>
            <a:off x="657225" y="2405353"/>
            <a:ext cx="4048782" cy="1815882"/>
          </a:xfrm>
          <a:prstGeom prst="rect">
            <a:avLst/>
          </a:prstGeom>
          <a:noFill/>
        </p:spPr>
        <p:txBody>
          <a:bodyPr wrap="square" rtlCol="0">
            <a:spAutoFit/>
          </a:bodyPr>
          <a:lstStyle/>
          <a:p>
            <a:r>
              <a:rPr lang="en-US" sz="1600" dirty="0"/>
              <a:t>Sulla base del </a:t>
            </a:r>
            <a:r>
              <a:rPr lang="en-US" sz="1600" dirty="0" err="1"/>
              <a:t>Decreto</a:t>
            </a:r>
            <a:r>
              <a:rPr lang="en-US" sz="1600" dirty="0"/>
              <a:t> </a:t>
            </a:r>
            <a:r>
              <a:rPr lang="en-US" sz="1600" dirty="0" err="1"/>
              <a:t>Ministeriale</a:t>
            </a:r>
            <a:r>
              <a:rPr lang="en-US" sz="1600" dirty="0"/>
              <a:t> n. 70 del 2 </a:t>
            </a:r>
            <a:r>
              <a:rPr lang="en-US" sz="1600" dirty="0" err="1"/>
              <a:t>Aprile</a:t>
            </a:r>
            <a:r>
              <a:rPr lang="en-US" sz="1600" dirty="0"/>
              <a:t> 2015 </a:t>
            </a:r>
            <a:r>
              <a:rPr lang="en-US" sz="1600" i="1" dirty="0"/>
              <a:t>“</a:t>
            </a:r>
            <a:r>
              <a:rPr lang="en-US" sz="1600" i="1" dirty="0" err="1"/>
              <a:t>Regolamento</a:t>
            </a:r>
            <a:r>
              <a:rPr lang="en-US" sz="1600" i="1" dirty="0"/>
              <a:t> </a:t>
            </a:r>
            <a:r>
              <a:rPr lang="en-US" sz="1600" i="1" dirty="0" err="1"/>
              <a:t>recante</a:t>
            </a:r>
            <a:r>
              <a:rPr lang="en-US" sz="1600" i="1" dirty="0"/>
              <a:t> </a:t>
            </a:r>
            <a:r>
              <a:rPr lang="en-US" sz="1600" i="1" dirty="0" err="1"/>
              <a:t>definizione</a:t>
            </a:r>
            <a:r>
              <a:rPr lang="en-US" sz="1600" i="1" dirty="0"/>
              <a:t> </a:t>
            </a:r>
            <a:r>
              <a:rPr lang="en-US" sz="1600" i="1" dirty="0" err="1"/>
              <a:t>degli</a:t>
            </a:r>
            <a:r>
              <a:rPr lang="en-US" sz="1600" i="1" dirty="0"/>
              <a:t> standard </a:t>
            </a:r>
            <a:r>
              <a:rPr lang="en-US" sz="1600" i="1" dirty="0" err="1"/>
              <a:t>qualitativi</a:t>
            </a:r>
            <a:r>
              <a:rPr lang="en-US" sz="1600" i="1" dirty="0"/>
              <a:t>, </a:t>
            </a:r>
            <a:r>
              <a:rPr lang="en-US" sz="1600" i="1" dirty="0" err="1"/>
              <a:t>strutturali</a:t>
            </a:r>
            <a:r>
              <a:rPr lang="en-US" sz="1600" i="1" dirty="0"/>
              <a:t>, </a:t>
            </a:r>
            <a:r>
              <a:rPr lang="en-US" sz="1600" i="1" dirty="0" err="1"/>
              <a:t>tecnologici</a:t>
            </a:r>
            <a:r>
              <a:rPr lang="en-US" sz="1600" i="1" dirty="0"/>
              <a:t> e </a:t>
            </a:r>
            <a:r>
              <a:rPr lang="en-US" sz="1600" i="1" dirty="0" err="1"/>
              <a:t>quantitativi</a:t>
            </a:r>
            <a:r>
              <a:rPr lang="en-US" sz="1600" i="1" dirty="0"/>
              <a:t> </a:t>
            </a:r>
            <a:r>
              <a:rPr lang="en-US" sz="1600" i="1" dirty="0" err="1"/>
              <a:t>relativi</a:t>
            </a:r>
            <a:r>
              <a:rPr lang="en-US" sz="1600" i="1" dirty="0"/>
              <a:t> </a:t>
            </a:r>
            <a:r>
              <a:rPr lang="en-US" sz="1600" i="1" dirty="0" err="1"/>
              <a:t>all'assistenza</a:t>
            </a:r>
            <a:r>
              <a:rPr lang="en-US" sz="1600" i="1" dirty="0"/>
              <a:t> </a:t>
            </a:r>
            <a:r>
              <a:rPr lang="en-US" sz="1600" i="1" dirty="0" err="1"/>
              <a:t>ospedaliera</a:t>
            </a:r>
            <a:r>
              <a:rPr lang="en-US" sz="1600" i="1" dirty="0"/>
              <a:t>”</a:t>
            </a:r>
            <a:r>
              <a:rPr lang="en-US" sz="1600" dirty="0"/>
              <a:t> (G.U. 4 </a:t>
            </a:r>
            <a:r>
              <a:rPr lang="en-US" sz="1600" dirty="0" err="1"/>
              <a:t>giugno</a:t>
            </a:r>
            <a:r>
              <a:rPr lang="en-US" sz="1600" dirty="0"/>
              <a:t> 2015, n. 127), </a:t>
            </a:r>
          </a:p>
          <a:p>
            <a:r>
              <a:rPr lang="en-US" sz="1600" dirty="0"/>
              <a:t>la </a:t>
            </a:r>
            <a:r>
              <a:rPr lang="en-US" sz="1600" dirty="0" err="1"/>
              <a:t>Regione</a:t>
            </a:r>
            <a:r>
              <a:rPr lang="en-US" sz="1600" dirty="0"/>
              <a:t> Puglia ha </a:t>
            </a:r>
            <a:r>
              <a:rPr lang="en-US" sz="1600" dirty="0" err="1"/>
              <a:t>intrapreso</a:t>
            </a:r>
            <a:r>
              <a:rPr lang="en-US" sz="1600" dirty="0"/>
              <a:t> un </a:t>
            </a:r>
            <a:r>
              <a:rPr lang="en-US" sz="1600" dirty="0" err="1"/>
              <a:t>percorso</a:t>
            </a:r>
            <a:r>
              <a:rPr lang="en-US" sz="1600" dirty="0"/>
              <a:t> di </a:t>
            </a:r>
            <a:r>
              <a:rPr lang="en-US" sz="1600" dirty="0" err="1"/>
              <a:t>strutturazione</a:t>
            </a:r>
            <a:r>
              <a:rPr lang="en-US" sz="1600" dirty="0"/>
              <a:t> </a:t>
            </a:r>
            <a:r>
              <a:rPr lang="en-US" sz="1600" dirty="0" err="1"/>
              <a:t>della</a:t>
            </a:r>
            <a:r>
              <a:rPr lang="en-US" sz="1600" dirty="0"/>
              <a:t> </a:t>
            </a:r>
            <a:r>
              <a:rPr lang="en-US" sz="1600" b="1" dirty="0"/>
              <a:t>Rete Ictus</a:t>
            </a:r>
            <a:endParaRPr lang="it-IT" sz="1600" b="1" dirty="0"/>
          </a:p>
        </p:txBody>
      </p:sp>
      <p:grpSp>
        <p:nvGrpSpPr>
          <p:cNvPr id="3" name="Gruppo 2"/>
          <p:cNvGrpSpPr/>
          <p:nvPr/>
        </p:nvGrpSpPr>
        <p:grpSpPr>
          <a:xfrm>
            <a:off x="5587953" y="1819974"/>
            <a:ext cx="5830273" cy="3214303"/>
            <a:chOff x="5587953" y="1788442"/>
            <a:chExt cx="5830273" cy="3214303"/>
          </a:xfrm>
        </p:grpSpPr>
        <p:grpSp>
          <p:nvGrpSpPr>
            <p:cNvPr id="17" name="Group 16">
              <a:extLst>
                <a:ext uri="{FF2B5EF4-FFF2-40B4-BE49-F238E27FC236}">
                  <a16:creationId xmlns:a16="http://schemas.microsoft.com/office/drawing/2014/main" id="{948ED67B-40F2-43B1-9811-FDDB76D0B77F}"/>
                </a:ext>
              </a:extLst>
            </p:cNvPr>
            <p:cNvGrpSpPr/>
            <p:nvPr/>
          </p:nvGrpSpPr>
          <p:grpSpPr>
            <a:xfrm>
              <a:off x="5587953" y="2036694"/>
              <a:ext cx="4793355" cy="2730554"/>
              <a:chOff x="6193093" y="1358497"/>
              <a:chExt cx="4793355" cy="2730554"/>
            </a:xfrm>
          </p:grpSpPr>
          <p:sp>
            <p:nvSpPr>
              <p:cNvPr id="6" name="Oval 5">
                <a:extLst>
                  <a:ext uri="{FF2B5EF4-FFF2-40B4-BE49-F238E27FC236}">
                    <a16:creationId xmlns:a16="http://schemas.microsoft.com/office/drawing/2014/main" id="{5A8379DB-CAA9-46E3-9FFA-E966CD253904}"/>
                  </a:ext>
                </a:extLst>
              </p:cNvPr>
              <p:cNvSpPr/>
              <p:nvPr/>
            </p:nvSpPr>
            <p:spPr>
              <a:xfrm rot="20081911">
                <a:off x="6987654" y="2014726"/>
                <a:ext cx="3998794" cy="1419367"/>
              </a:xfrm>
              <a:prstGeom prst="ellipse">
                <a:avLst/>
              </a:prstGeom>
              <a:noFill/>
              <a:ln>
                <a:solidFill>
                  <a:srgbClr val="00D0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6" name="Group 15">
                <a:extLst>
                  <a:ext uri="{FF2B5EF4-FFF2-40B4-BE49-F238E27FC236}">
                    <a16:creationId xmlns:a16="http://schemas.microsoft.com/office/drawing/2014/main" id="{DE976C2F-8AEF-497F-9235-8498FA74497C}"/>
                  </a:ext>
                </a:extLst>
              </p:cNvPr>
              <p:cNvGrpSpPr/>
              <p:nvPr/>
            </p:nvGrpSpPr>
            <p:grpSpPr>
              <a:xfrm>
                <a:off x="6193093" y="1358497"/>
                <a:ext cx="4764884" cy="2730554"/>
                <a:chOff x="6193093" y="1358497"/>
                <a:chExt cx="4764884" cy="2730554"/>
              </a:xfrm>
            </p:grpSpPr>
            <p:sp>
              <p:nvSpPr>
                <p:cNvPr id="8" name="Oval 7">
                  <a:extLst>
                    <a:ext uri="{FF2B5EF4-FFF2-40B4-BE49-F238E27FC236}">
                      <a16:creationId xmlns:a16="http://schemas.microsoft.com/office/drawing/2014/main" id="{A917D4E8-3B53-46C2-8A9E-48AE3B513F5C}"/>
                    </a:ext>
                  </a:extLst>
                </p:cNvPr>
                <p:cNvSpPr/>
                <p:nvPr/>
              </p:nvSpPr>
              <p:spPr>
                <a:xfrm rot="18554184">
                  <a:off x="7137780" y="2695320"/>
                  <a:ext cx="491320" cy="423081"/>
                </a:xfrm>
                <a:prstGeom prst="ellipse">
                  <a:avLst/>
                </a:prstGeom>
                <a:solidFill>
                  <a:srgbClr val="F2F2F2"/>
                </a:solidFill>
                <a:ln>
                  <a:solidFill>
                    <a:srgbClr val="00D0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8" name="Oval 27">
                  <a:extLst>
                    <a:ext uri="{FF2B5EF4-FFF2-40B4-BE49-F238E27FC236}">
                      <a16:creationId xmlns:a16="http://schemas.microsoft.com/office/drawing/2014/main" id="{0FD30A0E-7EDB-42D8-B450-8FF6E00B38C3}"/>
                    </a:ext>
                  </a:extLst>
                </p:cNvPr>
                <p:cNvSpPr/>
                <p:nvPr/>
              </p:nvSpPr>
              <p:spPr>
                <a:xfrm rot="18554184">
                  <a:off x="7964307" y="2123841"/>
                  <a:ext cx="491320" cy="423081"/>
                </a:xfrm>
                <a:prstGeom prst="ellipse">
                  <a:avLst/>
                </a:prstGeom>
                <a:solidFill>
                  <a:srgbClr val="F2F2F2"/>
                </a:solidFill>
                <a:ln>
                  <a:solidFill>
                    <a:srgbClr val="00D0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9" name="Oval 28">
                  <a:extLst>
                    <a:ext uri="{FF2B5EF4-FFF2-40B4-BE49-F238E27FC236}">
                      <a16:creationId xmlns:a16="http://schemas.microsoft.com/office/drawing/2014/main" id="{E7DAE7D5-D814-4F0E-BCB5-15E8BC17E8CF}"/>
                    </a:ext>
                  </a:extLst>
                </p:cNvPr>
                <p:cNvSpPr/>
                <p:nvPr/>
              </p:nvSpPr>
              <p:spPr>
                <a:xfrm rot="18554184">
                  <a:off x="8790833" y="1717763"/>
                  <a:ext cx="491320" cy="423081"/>
                </a:xfrm>
                <a:prstGeom prst="ellipse">
                  <a:avLst/>
                </a:prstGeom>
                <a:solidFill>
                  <a:srgbClr val="F2F2F2"/>
                </a:solidFill>
                <a:ln>
                  <a:solidFill>
                    <a:srgbClr val="00D0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0" name="Oval 29">
                  <a:extLst>
                    <a:ext uri="{FF2B5EF4-FFF2-40B4-BE49-F238E27FC236}">
                      <a16:creationId xmlns:a16="http://schemas.microsoft.com/office/drawing/2014/main" id="{928DD214-DB3B-4E56-B0DA-8F611A153E11}"/>
                    </a:ext>
                  </a:extLst>
                </p:cNvPr>
                <p:cNvSpPr/>
                <p:nvPr/>
              </p:nvSpPr>
              <p:spPr>
                <a:xfrm rot="18554184">
                  <a:off x="9612342" y="1488983"/>
                  <a:ext cx="491320" cy="423081"/>
                </a:xfrm>
                <a:prstGeom prst="ellipse">
                  <a:avLst/>
                </a:prstGeom>
                <a:solidFill>
                  <a:srgbClr val="F2F2F2"/>
                </a:solidFill>
                <a:ln>
                  <a:solidFill>
                    <a:srgbClr val="00D0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Oval 30">
                  <a:extLst>
                    <a:ext uri="{FF2B5EF4-FFF2-40B4-BE49-F238E27FC236}">
                      <a16:creationId xmlns:a16="http://schemas.microsoft.com/office/drawing/2014/main" id="{3267B4BD-CF86-4DEB-B575-ACE46E3C49C9}"/>
                    </a:ext>
                  </a:extLst>
                </p:cNvPr>
                <p:cNvSpPr/>
                <p:nvPr/>
              </p:nvSpPr>
              <p:spPr>
                <a:xfrm rot="18554184">
                  <a:off x="10443886" y="2123841"/>
                  <a:ext cx="491320" cy="423081"/>
                </a:xfrm>
                <a:prstGeom prst="ellipse">
                  <a:avLst/>
                </a:prstGeom>
                <a:solidFill>
                  <a:srgbClr val="F2F2F2"/>
                </a:solidFill>
                <a:ln>
                  <a:solidFill>
                    <a:srgbClr val="00D0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2" name="Oval 31">
                  <a:extLst>
                    <a:ext uri="{FF2B5EF4-FFF2-40B4-BE49-F238E27FC236}">
                      <a16:creationId xmlns:a16="http://schemas.microsoft.com/office/drawing/2014/main" id="{69B0D95C-43E0-40A7-9A64-D709085A57BE}"/>
                    </a:ext>
                  </a:extLst>
                </p:cNvPr>
                <p:cNvSpPr/>
                <p:nvPr/>
              </p:nvSpPr>
              <p:spPr>
                <a:xfrm rot="18554184">
                  <a:off x="9805423" y="2695320"/>
                  <a:ext cx="491320" cy="423081"/>
                </a:xfrm>
                <a:prstGeom prst="ellipse">
                  <a:avLst/>
                </a:prstGeom>
                <a:solidFill>
                  <a:srgbClr val="F2F2F2"/>
                </a:solidFill>
                <a:ln>
                  <a:solidFill>
                    <a:srgbClr val="00D0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3" name="Oval 32">
                  <a:extLst>
                    <a:ext uri="{FF2B5EF4-FFF2-40B4-BE49-F238E27FC236}">
                      <a16:creationId xmlns:a16="http://schemas.microsoft.com/office/drawing/2014/main" id="{90959A49-7169-4927-B39C-12F0A1A68460}"/>
                    </a:ext>
                  </a:extLst>
                </p:cNvPr>
                <p:cNvSpPr/>
                <p:nvPr/>
              </p:nvSpPr>
              <p:spPr>
                <a:xfrm rot="18554184">
                  <a:off x="8994394" y="3217460"/>
                  <a:ext cx="491320" cy="423081"/>
                </a:xfrm>
                <a:prstGeom prst="ellipse">
                  <a:avLst/>
                </a:prstGeom>
                <a:solidFill>
                  <a:srgbClr val="F2F2F2"/>
                </a:solidFill>
                <a:ln>
                  <a:solidFill>
                    <a:srgbClr val="00D0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4" name="Oval 33">
                  <a:extLst>
                    <a:ext uri="{FF2B5EF4-FFF2-40B4-BE49-F238E27FC236}">
                      <a16:creationId xmlns:a16="http://schemas.microsoft.com/office/drawing/2014/main" id="{798DB8B0-0DCC-4035-BF7D-D2017C232D21}"/>
                    </a:ext>
                  </a:extLst>
                </p:cNvPr>
                <p:cNvSpPr/>
                <p:nvPr/>
              </p:nvSpPr>
              <p:spPr>
                <a:xfrm rot="18554184">
                  <a:off x="6971514" y="3487603"/>
                  <a:ext cx="491320" cy="423081"/>
                </a:xfrm>
                <a:prstGeom prst="ellipse">
                  <a:avLst/>
                </a:prstGeom>
                <a:solidFill>
                  <a:srgbClr val="F2F2F2"/>
                </a:solidFill>
                <a:ln>
                  <a:solidFill>
                    <a:srgbClr val="00D0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5" name="Oval 34">
                  <a:extLst>
                    <a:ext uri="{FF2B5EF4-FFF2-40B4-BE49-F238E27FC236}">
                      <a16:creationId xmlns:a16="http://schemas.microsoft.com/office/drawing/2014/main" id="{E80814D6-3391-4DAB-86DA-C9D1D1EC93B2}"/>
                    </a:ext>
                  </a:extLst>
                </p:cNvPr>
                <p:cNvSpPr/>
                <p:nvPr/>
              </p:nvSpPr>
              <p:spPr>
                <a:xfrm rot="18554184">
                  <a:off x="7982954" y="3495877"/>
                  <a:ext cx="491320" cy="423081"/>
                </a:xfrm>
                <a:prstGeom prst="ellipse">
                  <a:avLst/>
                </a:prstGeom>
                <a:solidFill>
                  <a:srgbClr val="F2F2F2"/>
                </a:solidFill>
                <a:ln>
                  <a:solidFill>
                    <a:srgbClr val="00D0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6" name="Oval 35">
                  <a:extLst>
                    <a:ext uri="{FF2B5EF4-FFF2-40B4-BE49-F238E27FC236}">
                      <a16:creationId xmlns:a16="http://schemas.microsoft.com/office/drawing/2014/main" id="{823353B8-59AE-4C5D-B0B3-8D1FDADC34DD}"/>
                    </a:ext>
                  </a:extLst>
                </p:cNvPr>
                <p:cNvSpPr/>
                <p:nvPr/>
              </p:nvSpPr>
              <p:spPr>
                <a:xfrm rot="18554184">
                  <a:off x="10500777" y="1475686"/>
                  <a:ext cx="491320" cy="423081"/>
                </a:xfrm>
                <a:prstGeom prst="ellipse">
                  <a:avLst/>
                </a:prstGeom>
                <a:solidFill>
                  <a:srgbClr val="F2F2F2"/>
                </a:solidFill>
                <a:ln>
                  <a:solidFill>
                    <a:srgbClr val="00D0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2" name="TextBox 11">
                  <a:extLst>
                    <a:ext uri="{FF2B5EF4-FFF2-40B4-BE49-F238E27FC236}">
                      <a16:creationId xmlns:a16="http://schemas.microsoft.com/office/drawing/2014/main" id="{D2B11816-F5AB-475A-A492-6373EFA520BC}"/>
                    </a:ext>
                  </a:extLst>
                </p:cNvPr>
                <p:cNvSpPr txBox="1"/>
                <p:nvPr/>
              </p:nvSpPr>
              <p:spPr>
                <a:xfrm>
                  <a:off x="8171421" y="2630307"/>
                  <a:ext cx="1631259" cy="369332"/>
                </a:xfrm>
                <a:prstGeom prst="rect">
                  <a:avLst/>
                </a:prstGeom>
                <a:noFill/>
              </p:spPr>
              <p:txBody>
                <a:bodyPr wrap="square" rtlCol="0">
                  <a:spAutoFit/>
                </a:bodyPr>
                <a:lstStyle/>
                <a:p>
                  <a:r>
                    <a:rPr lang="it-IT" dirty="0"/>
                    <a:t>Rete ICTUS</a:t>
                  </a:r>
                </a:p>
              </p:txBody>
            </p:sp>
            <p:sp>
              <p:nvSpPr>
                <p:cNvPr id="13" name="TextBox 12">
                  <a:extLst>
                    <a:ext uri="{FF2B5EF4-FFF2-40B4-BE49-F238E27FC236}">
                      <a16:creationId xmlns:a16="http://schemas.microsoft.com/office/drawing/2014/main" id="{CDF39C30-BFC6-419F-93CB-191AEED0E3F7}"/>
                    </a:ext>
                  </a:extLst>
                </p:cNvPr>
                <p:cNvSpPr txBox="1"/>
                <p:nvPr/>
              </p:nvSpPr>
              <p:spPr>
                <a:xfrm>
                  <a:off x="6193093" y="3688941"/>
                  <a:ext cx="1107214" cy="400110"/>
                </a:xfrm>
                <a:prstGeom prst="rect">
                  <a:avLst/>
                </a:prstGeom>
                <a:noFill/>
              </p:spPr>
              <p:txBody>
                <a:bodyPr wrap="square" rtlCol="0">
                  <a:spAutoFit/>
                </a:bodyPr>
                <a:lstStyle/>
                <a:p>
                  <a:r>
                    <a:rPr lang="it-IT" sz="1000" b="1" dirty="0"/>
                    <a:t>Stoke Unit «Policlinico»</a:t>
                  </a:r>
                </a:p>
              </p:txBody>
            </p:sp>
            <p:sp>
              <p:nvSpPr>
                <p:cNvPr id="42" name="TextBox 41">
                  <a:extLst>
                    <a:ext uri="{FF2B5EF4-FFF2-40B4-BE49-F238E27FC236}">
                      <a16:creationId xmlns:a16="http://schemas.microsoft.com/office/drawing/2014/main" id="{F359DE99-9FF7-4BF4-A3AC-84C99CBD992B}"/>
                    </a:ext>
                  </a:extLst>
                </p:cNvPr>
                <p:cNvSpPr txBox="1"/>
                <p:nvPr/>
              </p:nvSpPr>
              <p:spPr>
                <a:xfrm>
                  <a:off x="7420617" y="1879820"/>
                  <a:ext cx="1107214" cy="400110"/>
                </a:xfrm>
                <a:prstGeom prst="rect">
                  <a:avLst/>
                </a:prstGeom>
                <a:noFill/>
              </p:spPr>
              <p:txBody>
                <a:bodyPr wrap="square" rtlCol="0">
                  <a:spAutoFit/>
                </a:bodyPr>
                <a:lstStyle/>
                <a:p>
                  <a:r>
                    <a:rPr lang="it-IT" sz="1000" b="1" dirty="0" err="1"/>
                    <a:t>Stroke</a:t>
                  </a:r>
                  <a:r>
                    <a:rPr lang="it-IT" sz="1000" b="1" dirty="0"/>
                    <a:t> Unit</a:t>
                  </a:r>
                </a:p>
                <a:p>
                  <a:r>
                    <a:rPr lang="it-IT" sz="1000" b="1" dirty="0"/>
                    <a:t>«</a:t>
                  </a:r>
                  <a:r>
                    <a:rPr lang="it-IT" sz="1000" b="1" dirty="0" err="1"/>
                    <a:t>Miulli</a:t>
                  </a:r>
                  <a:r>
                    <a:rPr lang="it-IT" sz="1000" b="1" dirty="0"/>
                    <a:t>»</a:t>
                  </a:r>
                </a:p>
              </p:txBody>
            </p:sp>
            <p:sp>
              <p:nvSpPr>
                <p:cNvPr id="43" name="TextBox 42">
                  <a:extLst>
                    <a:ext uri="{FF2B5EF4-FFF2-40B4-BE49-F238E27FC236}">
                      <a16:creationId xmlns:a16="http://schemas.microsoft.com/office/drawing/2014/main" id="{B40C8AD6-BB0D-40DE-A8C4-FB975BAD1099}"/>
                    </a:ext>
                  </a:extLst>
                </p:cNvPr>
                <p:cNvSpPr txBox="1"/>
                <p:nvPr/>
              </p:nvSpPr>
              <p:spPr>
                <a:xfrm>
                  <a:off x="8224231" y="1358497"/>
                  <a:ext cx="1107214" cy="400110"/>
                </a:xfrm>
                <a:prstGeom prst="rect">
                  <a:avLst/>
                </a:prstGeom>
                <a:noFill/>
              </p:spPr>
              <p:txBody>
                <a:bodyPr wrap="square" rtlCol="0">
                  <a:spAutoFit/>
                </a:bodyPr>
                <a:lstStyle/>
                <a:p>
                  <a:r>
                    <a:rPr lang="it-IT" sz="1000" b="1" dirty="0" err="1"/>
                    <a:t>Stroke</a:t>
                  </a:r>
                  <a:r>
                    <a:rPr lang="it-IT" sz="1000" b="1" dirty="0"/>
                    <a:t> Unit </a:t>
                  </a:r>
                </a:p>
                <a:p>
                  <a:r>
                    <a:rPr lang="it-IT" sz="1000" b="1" dirty="0"/>
                    <a:t>«Di Venere»</a:t>
                  </a:r>
                </a:p>
              </p:txBody>
            </p:sp>
          </p:grpSp>
        </p:grpSp>
        <p:sp>
          <p:nvSpPr>
            <p:cNvPr id="54" name="TextBox 53">
              <a:extLst>
                <a:ext uri="{FF2B5EF4-FFF2-40B4-BE49-F238E27FC236}">
                  <a16:creationId xmlns:a16="http://schemas.microsoft.com/office/drawing/2014/main" id="{2BA3D125-E1F2-47DB-9CC5-8F2D92EE1F4D}"/>
                </a:ext>
              </a:extLst>
            </p:cNvPr>
            <p:cNvSpPr txBox="1"/>
            <p:nvPr/>
          </p:nvSpPr>
          <p:spPr>
            <a:xfrm>
              <a:off x="5670100" y="3420634"/>
              <a:ext cx="1107214" cy="400110"/>
            </a:xfrm>
            <a:prstGeom prst="rect">
              <a:avLst/>
            </a:prstGeom>
            <a:noFill/>
          </p:spPr>
          <p:txBody>
            <a:bodyPr wrap="square" rtlCol="0">
              <a:spAutoFit/>
            </a:bodyPr>
            <a:lstStyle/>
            <a:p>
              <a:r>
                <a:rPr lang="it-IT" sz="1000" b="1" dirty="0"/>
                <a:t>Stoke Unit «Altamura»</a:t>
              </a:r>
            </a:p>
          </p:txBody>
        </p:sp>
        <p:sp>
          <p:nvSpPr>
            <p:cNvPr id="55" name="TextBox 54">
              <a:extLst>
                <a:ext uri="{FF2B5EF4-FFF2-40B4-BE49-F238E27FC236}">
                  <a16:creationId xmlns:a16="http://schemas.microsoft.com/office/drawing/2014/main" id="{024006ED-C4D6-43A2-8695-BD1BCBFBBAD1}"/>
                </a:ext>
              </a:extLst>
            </p:cNvPr>
            <p:cNvSpPr txBox="1"/>
            <p:nvPr/>
          </p:nvSpPr>
          <p:spPr>
            <a:xfrm>
              <a:off x="8783195" y="1788442"/>
              <a:ext cx="1271543" cy="400110"/>
            </a:xfrm>
            <a:prstGeom prst="rect">
              <a:avLst/>
            </a:prstGeom>
            <a:noFill/>
          </p:spPr>
          <p:txBody>
            <a:bodyPr wrap="square" rtlCol="0">
              <a:spAutoFit/>
            </a:bodyPr>
            <a:lstStyle/>
            <a:p>
              <a:r>
                <a:rPr lang="it-IT" sz="1000" b="1" dirty="0"/>
                <a:t>Stoke Unit «Barletta» (BAT)</a:t>
              </a:r>
            </a:p>
          </p:txBody>
        </p:sp>
        <p:sp>
          <p:nvSpPr>
            <p:cNvPr id="56" name="TextBox 55">
              <a:extLst>
                <a:ext uri="{FF2B5EF4-FFF2-40B4-BE49-F238E27FC236}">
                  <a16:creationId xmlns:a16="http://schemas.microsoft.com/office/drawing/2014/main" id="{B110E2ED-C477-48CB-996F-CDAB9F334677}"/>
                </a:ext>
              </a:extLst>
            </p:cNvPr>
            <p:cNvSpPr txBox="1"/>
            <p:nvPr/>
          </p:nvSpPr>
          <p:spPr>
            <a:xfrm>
              <a:off x="10240411" y="1824848"/>
              <a:ext cx="1107214" cy="400110"/>
            </a:xfrm>
            <a:prstGeom prst="rect">
              <a:avLst/>
            </a:prstGeom>
            <a:noFill/>
          </p:spPr>
          <p:txBody>
            <a:bodyPr wrap="square" rtlCol="0">
              <a:spAutoFit/>
            </a:bodyPr>
            <a:lstStyle/>
            <a:p>
              <a:r>
                <a:rPr lang="it-IT" sz="1000" b="1" dirty="0"/>
                <a:t>Stoke Unit «Perrino» (BR)</a:t>
              </a:r>
            </a:p>
          </p:txBody>
        </p:sp>
        <p:sp>
          <p:nvSpPr>
            <p:cNvPr id="57" name="TextBox 56">
              <a:extLst>
                <a:ext uri="{FF2B5EF4-FFF2-40B4-BE49-F238E27FC236}">
                  <a16:creationId xmlns:a16="http://schemas.microsoft.com/office/drawing/2014/main" id="{CA147437-81B3-4457-9D67-7E3002963BBE}"/>
                </a:ext>
              </a:extLst>
            </p:cNvPr>
            <p:cNvSpPr txBox="1"/>
            <p:nvPr/>
          </p:nvSpPr>
          <p:spPr>
            <a:xfrm>
              <a:off x="10204362" y="3013578"/>
              <a:ext cx="1213864" cy="400110"/>
            </a:xfrm>
            <a:prstGeom prst="rect">
              <a:avLst/>
            </a:prstGeom>
            <a:noFill/>
          </p:spPr>
          <p:txBody>
            <a:bodyPr wrap="square" rtlCol="0">
              <a:spAutoFit/>
            </a:bodyPr>
            <a:lstStyle/>
            <a:p>
              <a:r>
                <a:rPr lang="it-IT" sz="1000" b="1" dirty="0"/>
                <a:t>Stoke Unit</a:t>
              </a:r>
            </a:p>
            <a:p>
              <a:r>
                <a:rPr lang="it-IT" sz="1000" b="1" dirty="0"/>
                <a:t>«Vito </a:t>
              </a:r>
              <a:r>
                <a:rPr lang="it-IT" sz="1000" b="1" dirty="0" err="1"/>
                <a:t>Fazzi</a:t>
              </a:r>
              <a:r>
                <a:rPr lang="it-IT" sz="1000" b="1" dirty="0"/>
                <a:t>» (LE)</a:t>
              </a:r>
            </a:p>
          </p:txBody>
        </p:sp>
        <p:sp>
          <p:nvSpPr>
            <p:cNvPr id="58" name="TextBox 57">
              <a:extLst>
                <a:ext uri="{FF2B5EF4-FFF2-40B4-BE49-F238E27FC236}">
                  <a16:creationId xmlns:a16="http://schemas.microsoft.com/office/drawing/2014/main" id="{9C610F0D-42BD-46A4-9748-1D1F8311D0E4}"/>
                </a:ext>
              </a:extLst>
            </p:cNvPr>
            <p:cNvSpPr txBox="1"/>
            <p:nvPr/>
          </p:nvSpPr>
          <p:spPr>
            <a:xfrm>
              <a:off x="9246859" y="3820744"/>
              <a:ext cx="1487957" cy="400110"/>
            </a:xfrm>
            <a:prstGeom prst="rect">
              <a:avLst/>
            </a:prstGeom>
            <a:noFill/>
          </p:spPr>
          <p:txBody>
            <a:bodyPr wrap="square" rtlCol="0">
              <a:spAutoFit/>
            </a:bodyPr>
            <a:lstStyle/>
            <a:p>
              <a:r>
                <a:rPr lang="it-IT" sz="1000" b="1" dirty="0"/>
                <a:t>Stoke Unit</a:t>
              </a:r>
            </a:p>
            <a:p>
              <a:r>
                <a:rPr lang="it-IT" sz="1000" b="1" dirty="0"/>
                <a:t>«S. Annunziata» (TA)</a:t>
              </a:r>
            </a:p>
          </p:txBody>
        </p:sp>
        <p:sp>
          <p:nvSpPr>
            <p:cNvPr id="59" name="TextBox 58">
              <a:extLst>
                <a:ext uri="{FF2B5EF4-FFF2-40B4-BE49-F238E27FC236}">
                  <a16:creationId xmlns:a16="http://schemas.microsoft.com/office/drawing/2014/main" id="{3C6936E0-71B9-40BC-A8EA-845B899ACF23}"/>
                </a:ext>
              </a:extLst>
            </p:cNvPr>
            <p:cNvSpPr txBox="1"/>
            <p:nvPr/>
          </p:nvSpPr>
          <p:spPr>
            <a:xfrm>
              <a:off x="8277219" y="4337825"/>
              <a:ext cx="1487957" cy="400110"/>
            </a:xfrm>
            <a:prstGeom prst="rect">
              <a:avLst/>
            </a:prstGeom>
            <a:noFill/>
          </p:spPr>
          <p:txBody>
            <a:bodyPr wrap="square" rtlCol="0">
              <a:spAutoFit/>
            </a:bodyPr>
            <a:lstStyle/>
            <a:p>
              <a:r>
                <a:rPr lang="it-IT" sz="1000" b="1" dirty="0"/>
                <a:t>Stoke Unit</a:t>
              </a:r>
            </a:p>
            <a:p>
              <a:r>
                <a:rPr lang="it-IT" sz="1000" b="1" dirty="0"/>
                <a:t>«OO Riuniti» (FG)</a:t>
              </a:r>
            </a:p>
          </p:txBody>
        </p:sp>
        <p:sp>
          <p:nvSpPr>
            <p:cNvPr id="60" name="TextBox 59">
              <a:extLst>
                <a:ext uri="{FF2B5EF4-FFF2-40B4-BE49-F238E27FC236}">
                  <a16:creationId xmlns:a16="http://schemas.microsoft.com/office/drawing/2014/main" id="{B149589E-BFAB-4C66-8568-6260FCE63D61}"/>
                </a:ext>
              </a:extLst>
            </p:cNvPr>
            <p:cNvSpPr txBox="1"/>
            <p:nvPr/>
          </p:nvSpPr>
          <p:spPr>
            <a:xfrm>
              <a:off x="7097533" y="4602635"/>
              <a:ext cx="1487957" cy="400110"/>
            </a:xfrm>
            <a:prstGeom prst="rect">
              <a:avLst/>
            </a:prstGeom>
            <a:noFill/>
          </p:spPr>
          <p:txBody>
            <a:bodyPr wrap="square" rtlCol="0">
              <a:spAutoFit/>
            </a:bodyPr>
            <a:lstStyle/>
            <a:p>
              <a:r>
                <a:rPr lang="it-IT" sz="1000" b="1" dirty="0"/>
                <a:t>Stoke Unit</a:t>
              </a:r>
            </a:p>
            <a:p>
              <a:r>
                <a:rPr lang="it-IT" sz="1000" b="1" dirty="0"/>
                <a:t>«Casa Sollievo» (FG)</a:t>
              </a:r>
            </a:p>
          </p:txBody>
        </p:sp>
      </p:grpSp>
    </p:spTree>
    <p:extLst>
      <p:ext uri="{BB962C8B-B14F-4D97-AF65-F5344CB8AC3E}">
        <p14:creationId xmlns:p14="http://schemas.microsoft.com/office/powerpoint/2010/main" val="2650705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022A9E1-804F-13D8-2B9D-00031971FFB2}"/>
              </a:ext>
            </a:extLst>
          </p:cNvPr>
          <p:cNvSpPr txBox="1"/>
          <p:nvPr/>
        </p:nvSpPr>
        <p:spPr>
          <a:xfrm>
            <a:off x="1070811" y="288758"/>
            <a:ext cx="3488455" cy="461665"/>
          </a:xfrm>
          <a:prstGeom prst="rect">
            <a:avLst/>
          </a:prstGeom>
          <a:noFill/>
        </p:spPr>
        <p:txBody>
          <a:bodyPr wrap="none" rtlCol="0">
            <a:spAutoFit/>
          </a:bodyPr>
          <a:lstStyle/>
          <a:p>
            <a:r>
              <a:rPr lang="it-IT" sz="2400" dirty="0">
                <a:latin typeface="Nyala" panose="02000504070300020003" pitchFamily="2" charset="0"/>
              </a:rPr>
              <a:t>Le sfide della digitalizzazione</a:t>
            </a:r>
          </a:p>
        </p:txBody>
      </p:sp>
      <p:graphicFrame>
        <p:nvGraphicFramePr>
          <p:cNvPr id="4" name="Diagramma 3">
            <a:extLst>
              <a:ext uri="{FF2B5EF4-FFF2-40B4-BE49-F238E27FC236}">
                <a16:creationId xmlns:a16="http://schemas.microsoft.com/office/drawing/2014/main" id="{76D60A7F-D000-3C3F-0F05-6F71B4883215}"/>
              </a:ext>
            </a:extLst>
          </p:cNvPr>
          <p:cNvGraphicFramePr/>
          <p:nvPr/>
        </p:nvGraphicFramePr>
        <p:xfrm>
          <a:off x="2105524" y="1353787"/>
          <a:ext cx="8356638" cy="4228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904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nettore 1 3"/>
          <p:cNvCxnSpPr/>
          <p:nvPr/>
        </p:nvCxnSpPr>
        <p:spPr>
          <a:xfrm>
            <a:off x="855775" y="3429662"/>
            <a:ext cx="10153608"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9" name="Titolo 2">
            <a:extLst>
              <a:ext uri="{FF2B5EF4-FFF2-40B4-BE49-F238E27FC236}">
                <a16:creationId xmlns:a16="http://schemas.microsoft.com/office/drawing/2014/main" id="{5C226BA7-7EB6-4B55-A106-786AAFD592FA}"/>
              </a:ext>
            </a:extLst>
          </p:cNvPr>
          <p:cNvSpPr>
            <a:spLocks noGrp="1" noChangeAspect="1"/>
          </p:cNvSpPr>
          <p:nvPr>
            <p:ph type="title"/>
          </p:nvPr>
        </p:nvSpPr>
        <p:spPr>
          <a:xfrm>
            <a:off x="526129" y="328095"/>
            <a:ext cx="11058172" cy="432000"/>
          </a:xfrm>
        </p:spPr>
        <p:txBody>
          <a:bodyPr>
            <a:noAutofit/>
          </a:bodyPr>
          <a:lstStyle/>
          <a:p>
            <a:r>
              <a:rPr lang="it-IT" sz="2800" dirty="0" err="1">
                <a:solidFill>
                  <a:srgbClr val="00B0AB"/>
                </a:solidFill>
              </a:rPr>
              <a:t>Telestroke</a:t>
            </a:r>
            <a:endParaRPr lang="it-IT" sz="2800" dirty="0">
              <a:solidFill>
                <a:srgbClr val="00B0AB"/>
              </a:solidFill>
            </a:endParaRPr>
          </a:p>
        </p:txBody>
      </p:sp>
      <p:grpSp>
        <p:nvGrpSpPr>
          <p:cNvPr id="3" name="Gruppo 2"/>
          <p:cNvGrpSpPr/>
          <p:nvPr/>
        </p:nvGrpSpPr>
        <p:grpSpPr>
          <a:xfrm>
            <a:off x="1389920" y="2461161"/>
            <a:ext cx="4348872" cy="686851"/>
            <a:chOff x="1389920" y="2461161"/>
            <a:chExt cx="4348872" cy="686851"/>
          </a:xfrm>
        </p:grpSpPr>
        <p:sp>
          <p:nvSpPr>
            <p:cNvPr id="159" name="Rettangolo con angoli arrotondati 158">
              <a:extLst>
                <a:ext uri="{FF2B5EF4-FFF2-40B4-BE49-F238E27FC236}">
                  <a16:creationId xmlns:a16="http://schemas.microsoft.com/office/drawing/2014/main" id="{767EAF3A-BCD2-420E-B4AD-080CD90DCCAE}"/>
                </a:ext>
              </a:extLst>
            </p:cNvPr>
            <p:cNvSpPr/>
            <p:nvPr/>
          </p:nvSpPr>
          <p:spPr>
            <a:xfrm>
              <a:off x="2725073" y="2461161"/>
              <a:ext cx="1678566" cy="363192"/>
            </a:xfrm>
            <a:prstGeom prst="roundRect">
              <a:avLst>
                <a:gd name="adj" fmla="val 1929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it-IT" sz="1400" b="1" dirty="0">
                  <a:solidFill>
                    <a:schemeClr val="accent5">
                      <a:lumMod val="75000"/>
                    </a:schemeClr>
                  </a:solidFill>
                </a:rPr>
                <a:t>1.Primo contatto</a:t>
              </a:r>
            </a:p>
          </p:txBody>
        </p:sp>
        <p:cxnSp>
          <p:nvCxnSpPr>
            <p:cNvPr id="5" name="Connettore 4 4"/>
            <p:cNvCxnSpPr/>
            <p:nvPr/>
          </p:nvCxnSpPr>
          <p:spPr>
            <a:xfrm rot="5400000" flipH="1" flipV="1">
              <a:off x="3558006" y="967226"/>
              <a:ext cx="12700" cy="4348872"/>
            </a:xfrm>
            <a:prstGeom prst="bentConnector3">
              <a:avLst>
                <a:gd name="adj1" fmla="val 2479244"/>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6" name="Gruppo 5"/>
          <p:cNvGrpSpPr/>
          <p:nvPr/>
        </p:nvGrpSpPr>
        <p:grpSpPr>
          <a:xfrm>
            <a:off x="7015384" y="2461161"/>
            <a:ext cx="1678566" cy="680501"/>
            <a:chOff x="7015384" y="2461161"/>
            <a:chExt cx="1678566" cy="680501"/>
          </a:xfrm>
        </p:grpSpPr>
        <p:sp>
          <p:nvSpPr>
            <p:cNvPr id="28" name="Rettangolo con angoli arrotondati 158">
              <a:extLst>
                <a:ext uri="{FF2B5EF4-FFF2-40B4-BE49-F238E27FC236}">
                  <a16:creationId xmlns:a16="http://schemas.microsoft.com/office/drawing/2014/main" id="{767EAF3A-BCD2-420E-B4AD-080CD90DCCAE}"/>
                </a:ext>
              </a:extLst>
            </p:cNvPr>
            <p:cNvSpPr/>
            <p:nvPr/>
          </p:nvSpPr>
          <p:spPr>
            <a:xfrm>
              <a:off x="7015384" y="2461161"/>
              <a:ext cx="1678566" cy="363192"/>
            </a:xfrm>
            <a:prstGeom prst="roundRect">
              <a:avLst>
                <a:gd name="adj" fmla="val 1929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it-IT" sz="1400" b="1" dirty="0">
                  <a:solidFill>
                    <a:schemeClr val="accent2">
                      <a:lumMod val="75000"/>
                    </a:schemeClr>
                  </a:solidFill>
                </a:rPr>
                <a:t>2.Diagnosi</a:t>
              </a:r>
            </a:p>
          </p:txBody>
        </p:sp>
        <p:cxnSp>
          <p:nvCxnSpPr>
            <p:cNvPr id="10" name="Connettore 1 9"/>
            <p:cNvCxnSpPr>
              <a:stCxn id="118" idx="0"/>
              <a:endCxn id="28" idx="2"/>
            </p:cNvCxnSpPr>
            <p:nvPr/>
          </p:nvCxnSpPr>
          <p:spPr>
            <a:xfrm flipH="1" flipV="1">
              <a:off x="7854667" y="2824353"/>
              <a:ext cx="3444" cy="31730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7599872" y="2824353"/>
              <a:ext cx="474453"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uppo 6"/>
          <p:cNvGrpSpPr/>
          <p:nvPr/>
        </p:nvGrpSpPr>
        <p:grpSpPr>
          <a:xfrm>
            <a:off x="9017876" y="2461161"/>
            <a:ext cx="2057400" cy="680501"/>
            <a:chOff x="9017876" y="2461161"/>
            <a:chExt cx="2057400" cy="680501"/>
          </a:xfrm>
        </p:grpSpPr>
        <p:sp>
          <p:nvSpPr>
            <p:cNvPr id="29" name="Rettangolo con angoli arrotondati 158">
              <a:extLst>
                <a:ext uri="{FF2B5EF4-FFF2-40B4-BE49-F238E27FC236}">
                  <a16:creationId xmlns:a16="http://schemas.microsoft.com/office/drawing/2014/main" id="{767EAF3A-BCD2-420E-B4AD-080CD90DCCAE}"/>
                </a:ext>
              </a:extLst>
            </p:cNvPr>
            <p:cNvSpPr/>
            <p:nvPr/>
          </p:nvSpPr>
          <p:spPr>
            <a:xfrm>
              <a:off x="9017876" y="2461161"/>
              <a:ext cx="2057400" cy="363192"/>
            </a:xfrm>
            <a:prstGeom prst="roundRect">
              <a:avLst>
                <a:gd name="adj" fmla="val 1929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it-IT" sz="1400" b="1" dirty="0">
                  <a:solidFill>
                    <a:schemeClr val="accent3">
                      <a:lumMod val="75000"/>
                    </a:schemeClr>
                  </a:solidFill>
                </a:rPr>
                <a:t>3.Arrivo in </a:t>
              </a:r>
              <a:r>
                <a:rPr lang="it-IT" sz="1400" b="1" dirty="0" err="1">
                  <a:solidFill>
                    <a:schemeClr val="accent3">
                      <a:lumMod val="75000"/>
                    </a:schemeClr>
                  </a:solidFill>
                </a:rPr>
                <a:t>Stroke</a:t>
              </a:r>
              <a:r>
                <a:rPr lang="it-IT" sz="1400" b="1" dirty="0">
                  <a:solidFill>
                    <a:schemeClr val="accent3">
                      <a:lumMod val="75000"/>
                    </a:schemeClr>
                  </a:solidFill>
                </a:rPr>
                <a:t> Unit</a:t>
              </a:r>
            </a:p>
          </p:txBody>
        </p:sp>
        <p:cxnSp>
          <p:nvCxnSpPr>
            <p:cNvPr id="38" name="Connettore 1 37"/>
            <p:cNvCxnSpPr/>
            <p:nvPr/>
          </p:nvCxnSpPr>
          <p:spPr>
            <a:xfrm flipH="1" flipV="1">
              <a:off x="10088909" y="2824353"/>
              <a:ext cx="3444" cy="31730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a:off x="9855126" y="2824353"/>
              <a:ext cx="474453"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8" name="Freccia a gallone 117">
            <a:extLst>
              <a:ext uri="{FF2B5EF4-FFF2-40B4-BE49-F238E27FC236}">
                <a16:creationId xmlns:a16="http://schemas.microsoft.com/office/drawing/2014/main" id="{A297CE6E-E7C7-4E91-8EEC-394EE3D3741E}"/>
              </a:ext>
            </a:extLst>
          </p:cNvPr>
          <p:cNvSpPr/>
          <p:nvPr/>
        </p:nvSpPr>
        <p:spPr>
          <a:xfrm>
            <a:off x="7130179" y="3141662"/>
            <a:ext cx="1656000" cy="576000"/>
          </a:xfrm>
          <a:prstGeom prst="chevron">
            <a:avLst>
              <a:gd name="adj" fmla="val 34746"/>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ctr"/>
          <a:lstStyle/>
          <a:p>
            <a:pPr algn="ctr"/>
            <a:r>
              <a:rPr lang="it-IT" sz="1000" b="1" dirty="0">
                <a:solidFill>
                  <a:schemeClr val="bg1"/>
                </a:solidFill>
              </a:rPr>
              <a:t>INSTRADAMENTO</a:t>
            </a:r>
          </a:p>
        </p:txBody>
      </p:sp>
      <p:sp>
        <p:nvSpPr>
          <p:cNvPr id="126" name="Freccia a gallone 125">
            <a:extLst>
              <a:ext uri="{FF2B5EF4-FFF2-40B4-BE49-F238E27FC236}">
                <a16:creationId xmlns:a16="http://schemas.microsoft.com/office/drawing/2014/main" id="{8A7C3FF1-683E-4705-AB73-DD197D820266}"/>
              </a:ext>
            </a:extLst>
          </p:cNvPr>
          <p:cNvSpPr/>
          <p:nvPr/>
        </p:nvSpPr>
        <p:spPr>
          <a:xfrm>
            <a:off x="9353383" y="3141662"/>
            <a:ext cx="1656000" cy="576000"/>
          </a:xfrm>
          <a:prstGeom prst="chevron">
            <a:avLst>
              <a:gd name="adj" fmla="val 34746"/>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rPr>
              <a:t>CHIUSURA CASO 118</a:t>
            </a:r>
          </a:p>
        </p:txBody>
      </p:sp>
      <p:sp>
        <p:nvSpPr>
          <p:cNvPr id="2" name="Freccia a gallone 1">
            <a:extLst>
              <a:ext uri="{FF2B5EF4-FFF2-40B4-BE49-F238E27FC236}">
                <a16:creationId xmlns:a16="http://schemas.microsoft.com/office/drawing/2014/main" id="{41374E2F-FE55-45FB-BE0E-6227F921B4B1}"/>
              </a:ext>
            </a:extLst>
          </p:cNvPr>
          <p:cNvSpPr/>
          <p:nvPr/>
        </p:nvSpPr>
        <p:spPr>
          <a:xfrm>
            <a:off x="655638" y="3141662"/>
            <a:ext cx="1656000" cy="576000"/>
          </a:xfrm>
          <a:prstGeom prst="chevron">
            <a:avLst>
              <a:gd name="adj" fmla="val 34746"/>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rPr>
              <a:t>APERTURA CASO 118</a:t>
            </a:r>
          </a:p>
        </p:txBody>
      </p:sp>
      <p:sp>
        <p:nvSpPr>
          <p:cNvPr id="102" name="Freccia a gallone 101">
            <a:extLst>
              <a:ext uri="{FF2B5EF4-FFF2-40B4-BE49-F238E27FC236}">
                <a16:creationId xmlns:a16="http://schemas.microsoft.com/office/drawing/2014/main" id="{701181A3-E698-4487-B769-9C67108C1A64}"/>
              </a:ext>
            </a:extLst>
          </p:cNvPr>
          <p:cNvSpPr/>
          <p:nvPr/>
        </p:nvSpPr>
        <p:spPr>
          <a:xfrm>
            <a:off x="2830075" y="3141662"/>
            <a:ext cx="1611479" cy="576000"/>
          </a:xfrm>
          <a:prstGeom prst="chevron">
            <a:avLst>
              <a:gd name="adj" fmla="val 34746"/>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rPr>
              <a:t>CARICO PAZIENTE</a:t>
            </a:r>
          </a:p>
        </p:txBody>
      </p:sp>
      <p:sp>
        <p:nvSpPr>
          <p:cNvPr id="110" name="Freccia a gallone 109">
            <a:extLst>
              <a:ext uri="{FF2B5EF4-FFF2-40B4-BE49-F238E27FC236}">
                <a16:creationId xmlns:a16="http://schemas.microsoft.com/office/drawing/2014/main" id="{3F96A1B9-FD47-4E57-BF46-F1CDAA1B30D2}"/>
              </a:ext>
            </a:extLst>
          </p:cNvPr>
          <p:cNvSpPr/>
          <p:nvPr/>
        </p:nvSpPr>
        <p:spPr>
          <a:xfrm>
            <a:off x="5004510" y="3141662"/>
            <a:ext cx="1656000" cy="576000"/>
          </a:xfrm>
          <a:prstGeom prst="chevron">
            <a:avLst>
              <a:gd name="adj" fmla="val 34746"/>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rPr>
              <a:t>TELE-CONSULTO</a:t>
            </a:r>
          </a:p>
        </p:txBody>
      </p:sp>
    </p:spTree>
    <p:extLst>
      <p:ext uri="{BB962C8B-B14F-4D97-AF65-F5344CB8AC3E}">
        <p14:creationId xmlns:p14="http://schemas.microsoft.com/office/powerpoint/2010/main" val="66756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fade">
                                      <p:cBhvr>
                                        <p:cTn id="16" dur="500"/>
                                        <p:tgtEl>
                                          <p:spTgt spid="10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fade">
                                      <p:cBhvr>
                                        <p:cTn id="20" dur="500"/>
                                        <p:tgtEl>
                                          <p:spTgt spid="110"/>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26"/>
                                        </p:tgtEl>
                                        <p:attrNameLst>
                                          <p:attrName>style.visibility</p:attrName>
                                        </p:attrNameLst>
                                      </p:cBhvr>
                                      <p:to>
                                        <p:strVal val="visible"/>
                                      </p:to>
                                    </p:set>
                                    <p:animEffect transition="in" filter="fade">
                                      <p:cBhvr>
                                        <p:cTn id="28" dur="500"/>
                                        <p:tgtEl>
                                          <p:spTgt spid="126"/>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26" grpId="0" animBg="1"/>
      <p:bldP spid="2" grpId="0" animBg="1"/>
      <p:bldP spid="102" grpId="0" animBg="1"/>
      <p:bldP spid="1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olo 2">
            <a:extLst>
              <a:ext uri="{FF2B5EF4-FFF2-40B4-BE49-F238E27FC236}">
                <a16:creationId xmlns:a16="http://schemas.microsoft.com/office/drawing/2014/main" id="{502419E7-5635-4D82-94A7-637197EE0174}"/>
              </a:ext>
            </a:extLst>
          </p:cNvPr>
          <p:cNvSpPr>
            <a:spLocks noGrp="1"/>
          </p:cNvSpPr>
          <p:nvPr>
            <p:ph type="title"/>
          </p:nvPr>
        </p:nvSpPr>
        <p:spPr>
          <a:xfrm>
            <a:off x="526130" y="328095"/>
            <a:ext cx="11051977" cy="431758"/>
          </a:xfrm>
        </p:spPr>
        <p:txBody>
          <a:bodyPr>
            <a:noAutofit/>
          </a:bodyPr>
          <a:lstStyle/>
          <a:p>
            <a:r>
              <a:rPr lang="it-IT" sz="2800" dirty="0" err="1">
                <a:solidFill>
                  <a:srgbClr val="00B0AB"/>
                </a:solidFill>
              </a:rPr>
              <a:t>Telestroke</a:t>
            </a:r>
            <a:endParaRPr lang="it-IT" sz="2800" dirty="0">
              <a:solidFill>
                <a:srgbClr val="00B0AB"/>
              </a:solidFill>
            </a:endParaRPr>
          </a:p>
        </p:txBody>
      </p:sp>
      <p:cxnSp>
        <p:nvCxnSpPr>
          <p:cNvPr id="23" name="Connettore diritto 74">
            <a:extLst>
              <a:ext uri="{FF2B5EF4-FFF2-40B4-BE49-F238E27FC236}">
                <a16:creationId xmlns:a16="http://schemas.microsoft.com/office/drawing/2014/main" id="{00AAE0C5-EE5A-4C36-9790-7E2ED10BFDD6}"/>
              </a:ext>
            </a:extLst>
          </p:cNvPr>
          <p:cNvCxnSpPr>
            <a:cxnSpLocks/>
          </p:cNvCxnSpPr>
          <p:nvPr/>
        </p:nvCxnSpPr>
        <p:spPr>
          <a:xfrm flipV="1">
            <a:off x="1397378" y="2143787"/>
            <a:ext cx="0" cy="2758963"/>
          </a:xfrm>
          <a:prstGeom prst="line">
            <a:avLst/>
          </a:prstGeom>
          <a:ln w="263525" cap="rnd" cmpd="sng">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25" name="Rettangolo con angoli arrotondati 102">
            <a:extLst>
              <a:ext uri="{FF2B5EF4-FFF2-40B4-BE49-F238E27FC236}">
                <a16:creationId xmlns:a16="http://schemas.microsoft.com/office/drawing/2014/main" id="{8AD959D8-AD74-4CFC-B280-8BBE714620B5}"/>
              </a:ext>
            </a:extLst>
          </p:cNvPr>
          <p:cNvSpPr/>
          <p:nvPr/>
        </p:nvSpPr>
        <p:spPr>
          <a:xfrm>
            <a:off x="669046" y="3527023"/>
            <a:ext cx="3877575" cy="928627"/>
          </a:xfrm>
          <a:prstGeom prst="roundRect">
            <a:avLst>
              <a:gd name="adj" fmla="val 10942"/>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108000" rtlCol="0" anchor="ctr"/>
          <a:lstStyle/>
          <a:p>
            <a:pPr marL="180975">
              <a:lnSpc>
                <a:spcPct val="150000"/>
              </a:lnSpc>
            </a:pPr>
            <a:r>
              <a:rPr lang="it-IT" sz="1200" dirty="0">
                <a:solidFill>
                  <a:schemeClr val="tx1"/>
                </a:solidFill>
                <a:latin typeface="+mj-lt"/>
              </a:rPr>
              <a:t>Apertura scheda 118</a:t>
            </a:r>
          </a:p>
          <a:p>
            <a:pPr marL="180975">
              <a:lnSpc>
                <a:spcPct val="150000"/>
              </a:lnSpc>
            </a:pPr>
            <a:r>
              <a:rPr lang="it-IT" sz="1200" dirty="0">
                <a:solidFill>
                  <a:schemeClr val="tx1"/>
                </a:solidFill>
                <a:latin typeface="+mj-lt"/>
              </a:rPr>
              <a:t>Inserimento dati paziente (se disponibili)</a:t>
            </a:r>
          </a:p>
        </p:txBody>
      </p:sp>
      <p:sp>
        <p:nvSpPr>
          <p:cNvPr id="27" name="Rettangolo con angoli arrotondati 104">
            <a:extLst>
              <a:ext uri="{FF2B5EF4-FFF2-40B4-BE49-F238E27FC236}">
                <a16:creationId xmlns:a16="http://schemas.microsoft.com/office/drawing/2014/main" id="{D257A77A-23DD-4465-AA2D-15D0D8488D72}"/>
              </a:ext>
            </a:extLst>
          </p:cNvPr>
          <p:cNvSpPr>
            <a:spLocks noChangeAspect="1"/>
          </p:cNvSpPr>
          <p:nvPr/>
        </p:nvSpPr>
        <p:spPr>
          <a:xfrm>
            <a:off x="1090453" y="4739100"/>
            <a:ext cx="594000" cy="594000"/>
          </a:xfrm>
          <a:prstGeom prst="roundRect">
            <a:avLst>
              <a:gd name="adj" fmla="val 10942"/>
            </a:avLst>
          </a:prstGeom>
          <a:solidFill>
            <a:srgbClr val="FF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000" dirty="0">
                <a:solidFill>
                  <a:schemeClr val="bg1"/>
                </a:solidFill>
              </a:rPr>
              <a:t>Sistema 118 ISED</a:t>
            </a:r>
          </a:p>
        </p:txBody>
      </p:sp>
      <p:sp>
        <p:nvSpPr>
          <p:cNvPr id="30" name="Rettangolo 29">
            <a:extLst>
              <a:ext uri="{FF2B5EF4-FFF2-40B4-BE49-F238E27FC236}">
                <a16:creationId xmlns:a16="http://schemas.microsoft.com/office/drawing/2014/main" id="{17FC6BCA-6B79-4A6A-89BE-BFFA7C93C0D9}"/>
              </a:ext>
            </a:extLst>
          </p:cNvPr>
          <p:cNvSpPr>
            <a:spLocks noChangeAspect="1"/>
          </p:cNvSpPr>
          <p:nvPr/>
        </p:nvSpPr>
        <p:spPr>
          <a:xfrm>
            <a:off x="1751032" y="2764169"/>
            <a:ext cx="831603" cy="431202"/>
          </a:xfrm>
          <a:prstGeom prst="rect">
            <a:avLst/>
          </a:prstGeom>
          <a:no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it-IT" sz="800" dirty="0">
                <a:solidFill>
                  <a:schemeClr val="tx1"/>
                </a:solidFill>
                <a:latin typeface="+mj-lt"/>
              </a:rPr>
              <a:t>Centrale 118</a:t>
            </a:r>
          </a:p>
        </p:txBody>
      </p:sp>
      <p:sp>
        <p:nvSpPr>
          <p:cNvPr id="39" name="Ovale 38">
            <a:extLst>
              <a:ext uri="{FF2B5EF4-FFF2-40B4-BE49-F238E27FC236}">
                <a16:creationId xmlns:a16="http://schemas.microsoft.com/office/drawing/2014/main" id="{37BFAB78-55CE-4E06-AC03-0223C958C415}"/>
              </a:ext>
            </a:extLst>
          </p:cNvPr>
          <p:cNvSpPr>
            <a:spLocks noChangeAspect="1"/>
          </p:cNvSpPr>
          <p:nvPr/>
        </p:nvSpPr>
        <p:spPr>
          <a:xfrm>
            <a:off x="1108600" y="2682609"/>
            <a:ext cx="594807" cy="594322"/>
          </a:xfrm>
          <a:prstGeom prst="ellipse">
            <a:avLst/>
          </a:prstGeom>
          <a:solidFill>
            <a:srgbClr val="00D0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0" numCol="1" spcCol="0" rtlCol="0" fromWordArt="0" anchor="ctr" anchorCtr="0" forceAA="0" compatLnSpc="1">
            <a:prstTxWarp prst="textNoShape">
              <a:avLst/>
            </a:prstTxWarp>
            <a:noAutofit/>
          </a:bodyPr>
          <a:lstStyle/>
          <a:p>
            <a:pPr algn="ctr"/>
            <a:endParaRPr lang="it-IT" sz="1200" b="1" dirty="0">
              <a:solidFill>
                <a:schemeClr val="bg1"/>
              </a:solidFill>
            </a:endParaRPr>
          </a:p>
        </p:txBody>
      </p:sp>
      <p:pic>
        <p:nvPicPr>
          <p:cNvPr id="18" name="Immagine 17">
            <a:extLst>
              <a:ext uri="{FF2B5EF4-FFF2-40B4-BE49-F238E27FC236}">
                <a16:creationId xmlns:a16="http://schemas.microsoft.com/office/drawing/2014/main" id="{31F2547A-C286-425A-B35C-8A1AB662B722}"/>
              </a:ext>
            </a:extLst>
          </p:cNvPr>
          <p:cNvPicPr>
            <a:picLocks noChangeAspect="1"/>
          </p:cNvPicPr>
          <p:nvPr/>
        </p:nvPicPr>
        <p:blipFill>
          <a:blip r:embed="rId3"/>
          <a:stretch>
            <a:fillRect/>
          </a:stretch>
        </p:blipFill>
        <p:spPr>
          <a:xfrm>
            <a:off x="1170953" y="2776972"/>
            <a:ext cx="432000" cy="432000"/>
          </a:xfrm>
          <a:prstGeom prst="rect">
            <a:avLst/>
          </a:prstGeom>
        </p:spPr>
      </p:pic>
      <p:cxnSp>
        <p:nvCxnSpPr>
          <p:cNvPr id="20" name="Connettore 2 19">
            <a:extLst>
              <a:ext uri="{FF2B5EF4-FFF2-40B4-BE49-F238E27FC236}">
                <a16:creationId xmlns:a16="http://schemas.microsoft.com/office/drawing/2014/main" id="{1C64E7F9-7D63-46D7-BFEC-0C68494D1FEB}"/>
              </a:ext>
            </a:extLst>
          </p:cNvPr>
          <p:cNvCxnSpPr/>
          <p:nvPr/>
        </p:nvCxnSpPr>
        <p:spPr>
          <a:xfrm>
            <a:off x="903400" y="2143787"/>
            <a:ext cx="9955100" cy="0"/>
          </a:xfrm>
          <a:prstGeom prst="straightConnector1">
            <a:avLst/>
          </a:prstGeom>
          <a:ln w="381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Rettangolo con angoli arrotondati 158">
            <a:extLst>
              <a:ext uri="{FF2B5EF4-FFF2-40B4-BE49-F238E27FC236}">
                <a16:creationId xmlns:a16="http://schemas.microsoft.com/office/drawing/2014/main" id="{767EAF3A-BCD2-420E-B4AD-080CD90DCCAE}"/>
              </a:ext>
            </a:extLst>
          </p:cNvPr>
          <p:cNvSpPr/>
          <p:nvPr/>
        </p:nvSpPr>
        <p:spPr>
          <a:xfrm>
            <a:off x="2725073" y="1184513"/>
            <a:ext cx="1678566" cy="363192"/>
          </a:xfrm>
          <a:prstGeom prst="roundRect">
            <a:avLst>
              <a:gd name="adj" fmla="val 1929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it-IT" sz="1400" b="1" dirty="0">
                <a:solidFill>
                  <a:schemeClr val="accent5">
                    <a:lumMod val="75000"/>
                  </a:schemeClr>
                </a:solidFill>
              </a:rPr>
              <a:t>1.Primo contatto</a:t>
            </a:r>
          </a:p>
        </p:txBody>
      </p:sp>
      <p:cxnSp>
        <p:nvCxnSpPr>
          <p:cNvPr id="24" name="Connettore 4 23"/>
          <p:cNvCxnSpPr/>
          <p:nvPr/>
        </p:nvCxnSpPr>
        <p:spPr>
          <a:xfrm rot="5400000" flipH="1" flipV="1">
            <a:off x="3558006" y="-309422"/>
            <a:ext cx="12700" cy="4348872"/>
          </a:xfrm>
          <a:prstGeom prst="bentConnector3">
            <a:avLst>
              <a:gd name="adj1" fmla="val 2479244"/>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26" name="Rettangolo con angoli arrotondati 158">
            <a:extLst>
              <a:ext uri="{FF2B5EF4-FFF2-40B4-BE49-F238E27FC236}">
                <a16:creationId xmlns:a16="http://schemas.microsoft.com/office/drawing/2014/main" id="{767EAF3A-BCD2-420E-B4AD-080CD90DCCAE}"/>
              </a:ext>
            </a:extLst>
          </p:cNvPr>
          <p:cNvSpPr/>
          <p:nvPr/>
        </p:nvSpPr>
        <p:spPr>
          <a:xfrm>
            <a:off x="7015384" y="1184513"/>
            <a:ext cx="1678566" cy="363192"/>
          </a:xfrm>
          <a:prstGeom prst="roundRect">
            <a:avLst>
              <a:gd name="adj" fmla="val 1929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it-IT" sz="1400" b="1" dirty="0">
                <a:solidFill>
                  <a:schemeClr val="bg1">
                    <a:lumMod val="50000"/>
                  </a:schemeClr>
                </a:solidFill>
              </a:rPr>
              <a:t>2.Diagnosi</a:t>
            </a:r>
          </a:p>
        </p:txBody>
      </p:sp>
      <p:sp>
        <p:nvSpPr>
          <p:cNvPr id="28" name="Rettangolo con angoli arrotondati 158">
            <a:extLst>
              <a:ext uri="{FF2B5EF4-FFF2-40B4-BE49-F238E27FC236}">
                <a16:creationId xmlns:a16="http://schemas.microsoft.com/office/drawing/2014/main" id="{767EAF3A-BCD2-420E-B4AD-080CD90DCCAE}"/>
              </a:ext>
            </a:extLst>
          </p:cNvPr>
          <p:cNvSpPr/>
          <p:nvPr/>
        </p:nvSpPr>
        <p:spPr>
          <a:xfrm>
            <a:off x="9151883" y="1184513"/>
            <a:ext cx="1986455" cy="363192"/>
          </a:xfrm>
          <a:prstGeom prst="roundRect">
            <a:avLst>
              <a:gd name="adj" fmla="val 1929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it-IT" sz="1400" b="1" dirty="0">
                <a:solidFill>
                  <a:schemeClr val="bg1">
                    <a:lumMod val="50000"/>
                  </a:schemeClr>
                </a:solidFill>
              </a:rPr>
              <a:t>3.Arrivo in </a:t>
            </a:r>
            <a:r>
              <a:rPr lang="it-IT" sz="1400" b="1" dirty="0" err="1">
                <a:solidFill>
                  <a:schemeClr val="bg1">
                    <a:lumMod val="50000"/>
                  </a:schemeClr>
                </a:solidFill>
              </a:rPr>
              <a:t>Stroke</a:t>
            </a:r>
            <a:r>
              <a:rPr lang="it-IT" sz="1400" b="1" dirty="0">
                <a:solidFill>
                  <a:schemeClr val="bg1">
                    <a:lumMod val="50000"/>
                  </a:schemeClr>
                </a:solidFill>
              </a:rPr>
              <a:t> Unit</a:t>
            </a:r>
          </a:p>
        </p:txBody>
      </p:sp>
      <p:cxnSp>
        <p:nvCxnSpPr>
          <p:cNvPr id="29" name="Connettore 1 28"/>
          <p:cNvCxnSpPr>
            <a:endCxn id="26" idx="2"/>
          </p:cNvCxnSpPr>
          <p:nvPr/>
        </p:nvCxnSpPr>
        <p:spPr>
          <a:xfrm flipH="1" flipV="1">
            <a:off x="7854667" y="1547705"/>
            <a:ext cx="3444" cy="31730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flipH="1" flipV="1">
            <a:off x="10088909" y="1547705"/>
            <a:ext cx="3444" cy="31730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Connettore 1 31"/>
          <p:cNvCxnSpPr/>
          <p:nvPr/>
        </p:nvCxnSpPr>
        <p:spPr>
          <a:xfrm>
            <a:off x="7617124" y="1547705"/>
            <a:ext cx="474453"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a:off x="9855126" y="1547705"/>
            <a:ext cx="474453"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Freccia a gallone 117">
            <a:extLst>
              <a:ext uri="{FF2B5EF4-FFF2-40B4-BE49-F238E27FC236}">
                <a16:creationId xmlns:a16="http://schemas.microsoft.com/office/drawing/2014/main" id="{A297CE6E-E7C7-4E91-8EEC-394EE3D3741E}"/>
              </a:ext>
            </a:extLst>
          </p:cNvPr>
          <p:cNvSpPr/>
          <p:nvPr/>
        </p:nvSpPr>
        <p:spPr>
          <a:xfrm>
            <a:off x="7178946" y="1855787"/>
            <a:ext cx="1656000" cy="576000"/>
          </a:xfrm>
          <a:prstGeom prst="chevron">
            <a:avLst>
              <a:gd name="adj" fmla="val 34746"/>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ctr"/>
          <a:lstStyle/>
          <a:p>
            <a:pPr algn="ctr"/>
            <a:r>
              <a:rPr lang="it-IT" sz="1000" b="1" dirty="0">
                <a:solidFill>
                  <a:schemeClr val="bg1">
                    <a:lumMod val="50000"/>
                  </a:schemeClr>
                </a:solidFill>
              </a:rPr>
              <a:t>INSTRADAMENTO</a:t>
            </a:r>
          </a:p>
        </p:txBody>
      </p:sp>
      <p:sp>
        <p:nvSpPr>
          <p:cNvPr id="36" name="Freccia a gallone 125">
            <a:extLst>
              <a:ext uri="{FF2B5EF4-FFF2-40B4-BE49-F238E27FC236}">
                <a16:creationId xmlns:a16="http://schemas.microsoft.com/office/drawing/2014/main" id="{8A7C3FF1-683E-4705-AB73-DD197D820266}"/>
              </a:ext>
            </a:extLst>
          </p:cNvPr>
          <p:cNvSpPr/>
          <p:nvPr/>
        </p:nvSpPr>
        <p:spPr>
          <a:xfrm>
            <a:off x="9353383" y="1855787"/>
            <a:ext cx="1656000" cy="576000"/>
          </a:xfrm>
          <a:prstGeom prst="chevron">
            <a:avLst>
              <a:gd name="adj" fmla="val 34746"/>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lumMod val="50000"/>
                  </a:schemeClr>
                </a:solidFill>
              </a:rPr>
              <a:t>CHIUSURA CASO 118</a:t>
            </a:r>
          </a:p>
        </p:txBody>
      </p:sp>
      <p:sp>
        <p:nvSpPr>
          <p:cNvPr id="45" name="Freccia a gallone 1">
            <a:extLst>
              <a:ext uri="{FF2B5EF4-FFF2-40B4-BE49-F238E27FC236}">
                <a16:creationId xmlns:a16="http://schemas.microsoft.com/office/drawing/2014/main" id="{41374E2F-FE55-45FB-BE0E-6227F921B4B1}"/>
              </a:ext>
            </a:extLst>
          </p:cNvPr>
          <p:cNvSpPr/>
          <p:nvPr/>
        </p:nvSpPr>
        <p:spPr>
          <a:xfrm>
            <a:off x="655638" y="1855787"/>
            <a:ext cx="1656000" cy="576000"/>
          </a:xfrm>
          <a:prstGeom prst="chevron">
            <a:avLst>
              <a:gd name="adj" fmla="val 34746"/>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rPr>
              <a:t>APERTURA CASO 118</a:t>
            </a:r>
          </a:p>
        </p:txBody>
      </p:sp>
      <p:sp>
        <p:nvSpPr>
          <p:cNvPr id="51" name="Freccia a gallone 101">
            <a:extLst>
              <a:ext uri="{FF2B5EF4-FFF2-40B4-BE49-F238E27FC236}">
                <a16:creationId xmlns:a16="http://schemas.microsoft.com/office/drawing/2014/main" id="{701181A3-E698-4487-B769-9C67108C1A64}"/>
              </a:ext>
            </a:extLst>
          </p:cNvPr>
          <p:cNvSpPr/>
          <p:nvPr/>
        </p:nvSpPr>
        <p:spPr>
          <a:xfrm>
            <a:off x="2830075" y="1855787"/>
            <a:ext cx="1611479" cy="576000"/>
          </a:xfrm>
          <a:prstGeom prst="chevron">
            <a:avLst>
              <a:gd name="adj" fmla="val 34746"/>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lumMod val="50000"/>
                  </a:schemeClr>
                </a:solidFill>
              </a:rPr>
              <a:t>CARICO PAZIENTE</a:t>
            </a:r>
          </a:p>
        </p:txBody>
      </p:sp>
      <p:sp>
        <p:nvSpPr>
          <p:cNvPr id="52" name="Freccia a gallone 109">
            <a:extLst>
              <a:ext uri="{FF2B5EF4-FFF2-40B4-BE49-F238E27FC236}">
                <a16:creationId xmlns:a16="http://schemas.microsoft.com/office/drawing/2014/main" id="{3F96A1B9-FD47-4E57-BF46-F1CDAA1B30D2}"/>
              </a:ext>
            </a:extLst>
          </p:cNvPr>
          <p:cNvSpPr/>
          <p:nvPr/>
        </p:nvSpPr>
        <p:spPr>
          <a:xfrm>
            <a:off x="5004510" y="1855787"/>
            <a:ext cx="1656000" cy="576000"/>
          </a:xfrm>
          <a:prstGeom prst="chevron">
            <a:avLst>
              <a:gd name="adj" fmla="val 34746"/>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lumMod val="50000"/>
                  </a:schemeClr>
                </a:solidFill>
              </a:rPr>
              <a:t>TELE-CONSULTO</a:t>
            </a:r>
          </a:p>
        </p:txBody>
      </p:sp>
    </p:spTree>
    <p:extLst>
      <p:ext uri="{BB962C8B-B14F-4D97-AF65-F5344CB8AC3E}">
        <p14:creationId xmlns:p14="http://schemas.microsoft.com/office/powerpoint/2010/main" val="4072223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olo 2">
            <a:extLst>
              <a:ext uri="{FF2B5EF4-FFF2-40B4-BE49-F238E27FC236}">
                <a16:creationId xmlns:a16="http://schemas.microsoft.com/office/drawing/2014/main" id="{502419E7-5635-4D82-94A7-637197EE0174}"/>
              </a:ext>
            </a:extLst>
          </p:cNvPr>
          <p:cNvSpPr>
            <a:spLocks noGrp="1"/>
          </p:cNvSpPr>
          <p:nvPr>
            <p:ph type="title"/>
          </p:nvPr>
        </p:nvSpPr>
        <p:spPr>
          <a:xfrm>
            <a:off x="526130" y="328095"/>
            <a:ext cx="11051977" cy="431758"/>
          </a:xfrm>
        </p:spPr>
        <p:txBody>
          <a:bodyPr>
            <a:noAutofit/>
          </a:bodyPr>
          <a:lstStyle/>
          <a:p>
            <a:r>
              <a:rPr lang="it-IT" sz="2800" dirty="0" err="1">
                <a:solidFill>
                  <a:srgbClr val="00B0AB"/>
                </a:solidFill>
              </a:rPr>
              <a:t>Telestroke</a:t>
            </a:r>
            <a:endParaRPr lang="it-IT" sz="2800" dirty="0">
              <a:solidFill>
                <a:srgbClr val="00B0AB"/>
              </a:solidFill>
            </a:endParaRPr>
          </a:p>
        </p:txBody>
      </p:sp>
      <p:cxnSp>
        <p:nvCxnSpPr>
          <p:cNvPr id="23" name="Connettore diritto 74">
            <a:extLst>
              <a:ext uri="{FF2B5EF4-FFF2-40B4-BE49-F238E27FC236}">
                <a16:creationId xmlns:a16="http://schemas.microsoft.com/office/drawing/2014/main" id="{00AAE0C5-EE5A-4C36-9790-7E2ED10BFDD6}"/>
              </a:ext>
            </a:extLst>
          </p:cNvPr>
          <p:cNvCxnSpPr>
            <a:cxnSpLocks/>
          </p:cNvCxnSpPr>
          <p:nvPr/>
        </p:nvCxnSpPr>
        <p:spPr>
          <a:xfrm flipV="1">
            <a:off x="3614502" y="2143788"/>
            <a:ext cx="0" cy="3825762"/>
          </a:xfrm>
          <a:prstGeom prst="line">
            <a:avLst/>
          </a:prstGeom>
          <a:ln w="263525" cap="rnd" cmpd="sng">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30" name="Rettangolo 29">
            <a:extLst>
              <a:ext uri="{FF2B5EF4-FFF2-40B4-BE49-F238E27FC236}">
                <a16:creationId xmlns:a16="http://schemas.microsoft.com/office/drawing/2014/main" id="{17FC6BCA-6B79-4A6A-89BE-BFFA7C93C0D9}"/>
              </a:ext>
            </a:extLst>
          </p:cNvPr>
          <p:cNvSpPr>
            <a:spLocks noChangeAspect="1"/>
          </p:cNvSpPr>
          <p:nvPr/>
        </p:nvSpPr>
        <p:spPr>
          <a:xfrm>
            <a:off x="3961120" y="2764169"/>
            <a:ext cx="831603" cy="431202"/>
          </a:xfrm>
          <a:prstGeom prst="rect">
            <a:avLst/>
          </a:prstGeom>
          <a:no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it-IT" sz="800" dirty="0">
                <a:solidFill>
                  <a:schemeClr val="tx1"/>
                </a:solidFill>
                <a:latin typeface="+mj-lt"/>
              </a:rPr>
              <a:t>Paramedico</a:t>
            </a:r>
          </a:p>
        </p:txBody>
      </p:sp>
      <p:cxnSp>
        <p:nvCxnSpPr>
          <p:cNvPr id="20" name="Connettore 2 19">
            <a:extLst>
              <a:ext uri="{FF2B5EF4-FFF2-40B4-BE49-F238E27FC236}">
                <a16:creationId xmlns:a16="http://schemas.microsoft.com/office/drawing/2014/main" id="{1C64E7F9-7D63-46D7-BFEC-0C68494D1FEB}"/>
              </a:ext>
            </a:extLst>
          </p:cNvPr>
          <p:cNvCxnSpPr/>
          <p:nvPr/>
        </p:nvCxnSpPr>
        <p:spPr>
          <a:xfrm>
            <a:off x="903400" y="2143787"/>
            <a:ext cx="9955100" cy="0"/>
          </a:xfrm>
          <a:prstGeom prst="straightConnector1">
            <a:avLst/>
          </a:prstGeom>
          <a:ln w="381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Ovale 21">
            <a:extLst>
              <a:ext uri="{FF2B5EF4-FFF2-40B4-BE49-F238E27FC236}">
                <a16:creationId xmlns:a16="http://schemas.microsoft.com/office/drawing/2014/main" id="{37BFAB78-55CE-4E06-AC03-0223C958C415}"/>
              </a:ext>
            </a:extLst>
          </p:cNvPr>
          <p:cNvSpPr>
            <a:spLocks noChangeAspect="1"/>
          </p:cNvSpPr>
          <p:nvPr/>
        </p:nvSpPr>
        <p:spPr>
          <a:xfrm>
            <a:off x="3312358" y="2674505"/>
            <a:ext cx="594807" cy="594322"/>
          </a:xfrm>
          <a:prstGeom prst="ellipse">
            <a:avLst/>
          </a:prstGeom>
          <a:solidFill>
            <a:srgbClr val="00D0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0" numCol="1" spcCol="0" rtlCol="0" fromWordArt="0" anchor="ctr" anchorCtr="0" forceAA="0" compatLnSpc="1">
            <a:prstTxWarp prst="textNoShape">
              <a:avLst/>
            </a:prstTxWarp>
            <a:noAutofit/>
          </a:bodyPr>
          <a:lstStyle/>
          <a:p>
            <a:pPr algn="ctr"/>
            <a:endParaRPr lang="it-IT" sz="1200" b="1" dirty="0">
              <a:solidFill>
                <a:schemeClr val="bg1"/>
              </a:solidFill>
            </a:endParaRPr>
          </a:p>
        </p:txBody>
      </p:sp>
      <p:pic>
        <p:nvPicPr>
          <p:cNvPr id="24" name="Immagine 23">
            <a:extLst>
              <a:ext uri="{FF2B5EF4-FFF2-40B4-BE49-F238E27FC236}">
                <a16:creationId xmlns:a16="http://schemas.microsoft.com/office/drawing/2014/main" id="{0D4C4299-3946-43A2-951B-32EA2335A80C}"/>
              </a:ext>
            </a:extLst>
          </p:cNvPr>
          <p:cNvPicPr>
            <a:picLocks noChangeAspect="1"/>
          </p:cNvPicPr>
          <p:nvPr/>
        </p:nvPicPr>
        <p:blipFill>
          <a:blip r:embed="rId3"/>
          <a:stretch>
            <a:fillRect/>
          </a:stretch>
        </p:blipFill>
        <p:spPr>
          <a:xfrm>
            <a:off x="3393762" y="2753846"/>
            <a:ext cx="432000" cy="432000"/>
          </a:xfrm>
          <a:prstGeom prst="rect">
            <a:avLst/>
          </a:prstGeom>
        </p:spPr>
      </p:pic>
      <p:sp>
        <p:nvSpPr>
          <p:cNvPr id="26" name="Rettangolo con angoli arrotondati 104">
            <a:extLst>
              <a:ext uri="{FF2B5EF4-FFF2-40B4-BE49-F238E27FC236}">
                <a16:creationId xmlns:a16="http://schemas.microsoft.com/office/drawing/2014/main" id="{D257A77A-23DD-4465-AA2D-15D0D8488D72}"/>
              </a:ext>
            </a:extLst>
          </p:cNvPr>
          <p:cNvSpPr>
            <a:spLocks noChangeAspect="1"/>
          </p:cNvSpPr>
          <p:nvPr/>
        </p:nvSpPr>
        <p:spPr>
          <a:xfrm>
            <a:off x="3309840" y="5672550"/>
            <a:ext cx="594000" cy="594000"/>
          </a:xfrm>
          <a:prstGeom prst="roundRect">
            <a:avLst>
              <a:gd name="adj" fmla="val 10942"/>
            </a:avLst>
          </a:prstGeom>
          <a:solidFill>
            <a:srgbClr val="FF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000" dirty="0">
                <a:solidFill>
                  <a:schemeClr val="bg1"/>
                </a:solidFill>
              </a:rPr>
              <a:t>Sistema 118 ISED</a:t>
            </a:r>
          </a:p>
        </p:txBody>
      </p:sp>
      <p:sp>
        <p:nvSpPr>
          <p:cNvPr id="28" name="Rettangolo con angoli arrotondati 105">
            <a:extLst>
              <a:ext uri="{FF2B5EF4-FFF2-40B4-BE49-F238E27FC236}">
                <a16:creationId xmlns:a16="http://schemas.microsoft.com/office/drawing/2014/main" id="{954601B1-8AF3-4CA0-B505-9EF0AFA2D1F6}"/>
              </a:ext>
            </a:extLst>
          </p:cNvPr>
          <p:cNvSpPr>
            <a:spLocks noChangeAspect="1"/>
          </p:cNvSpPr>
          <p:nvPr/>
        </p:nvSpPr>
        <p:spPr>
          <a:xfrm>
            <a:off x="4041821" y="5672550"/>
            <a:ext cx="594000" cy="594000"/>
          </a:xfrm>
          <a:prstGeom prst="roundRect">
            <a:avLst>
              <a:gd name="adj" fmla="val 10942"/>
            </a:avLst>
          </a:prstGeom>
          <a:solidFill>
            <a:schemeClr val="accent5">
              <a:lumMod val="7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algn="ctr"/>
            <a:r>
              <a:rPr lang="it-IT" sz="1000" dirty="0">
                <a:solidFill>
                  <a:schemeClr val="bg1"/>
                </a:solidFill>
              </a:rPr>
              <a:t>ICU Score</a:t>
            </a:r>
          </a:p>
        </p:txBody>
      </p:sp>
      <p:sp>
        <p:nvSpPr>
          <p:cNvPr id="29" name="Rettangolo con angoli arrotondati 106">
            <a:extLst>
              <a:ext uri="{FF2B5EF4-FFF2-40B4-BE49-F238E27FC236}">
                <a16:creationId xmlns:a16="http://schemas.microsoft.com/office/drawing/2014/main" id="{01F9E488-FC59-4161-894C-9B3D87C75977}"/>
              </a:ext>
            </a:extLst>
          </p:cNvPr>
          <p:cNvSpPr>
            <a:spLocks noChangeAspect="1"/>
          </p:cNvSpPr>
          <p:nvPr/>
        </p:nvSpPr>
        <p:spPr>
          <a:xfrm>
            <a:off x="4773802" y="5672550"/>
            <a:ext cx="594000" cy="594000"/>
          </a:xfrm>
          <a:prstGeom prst="roundRect">
            <a:avLst>
              <a:gd name="adj" fmla="val 10942"/>
            </a:avLst>
          </a:prstGeom>
          <a:solidFill>
            <a:schemeClr val="tx2">
              <a:lumMod val="50000"/>
              <a:lumOff val="5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algn="ctr"/>
            <a:r>
              <a:rPr lang="it-IT" sz="1000" dirty="0">
                <a:solidFill>
                  <a:schemeClr val="bg1"/>
                </a:solidFill>
              </a:rPr>
              <a:t>RA</a:t>
            </a:r>
          </a:p>
        </p:txBody>
      </p:sp>
      <p:sp>
        <p:nvSpPr>
          <p:cNvPr id="31" name="Rettangolo con angoli arrotondati 102">
            <a:extLst>
              <a:ext uri="{FF2B5EF4-FFF2-40B4-BE49-F238E27FC236}">
                <a16:creationId xmlns:a16="http://schemas.microsoft.com/office/drawing/2014/main" id="{8AD959D8-AD74-4CFC-B280-8BBE714620B5}"/>
              </a:ext>
            </a:extLst>
          </p:cNvPr>
          <p:cNvSpPr/>
          <p:nvPr/>
        </p:nvSpPr>
        <p:spPr>
          <a:xfrm>
            <a:off x="2849125" y="3551808"/>
            <a:ext cx="2870514" cy="1807080"/>
          </a:xfrm>
          <a:prstGeom prst="roundRect">
            <a:avLst>
              <a:gd name="adj" fmla="val 10942"/>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108000" rtlCol="0" anchor="ctr"/>
          <a:lstStyle/>
          <a:p>
            <a:pPr marL="180975">
              <a:lnSpc>
                <a:spcPct val="150000"/>
              </a:lnSpc>
            </a:pPr>
            <a:r>
              <a:rPr lang="it-IT" sz="1200" dirty="0">
                <a:solidFill>
                  <a:schemeClr val="tx1"/>
                </a:solidFill>
                <a:latin typeface="+mj-lt"/>
              </a:rPr>
              <a:t>Completamento scheda 118</a:t>
            </a:r>
          </a:p>
          <a:p>
            <a:pPr marL="361950" lvl="1" indent="-180975">
              <a:lnSpc>
                <a:spcPct val="150000"/>
              </a:lnSpc>
              <a:buFont typeface="Arial" panose="020B0604020202020204" pitchFamily="34" charset="0"/>
              <a:buChar char="•"/>
            </a:pPr>
            <a:r>
              <a:rPr lang="it-IT" sz="1200" dirty="0">
                <a:solidFill>
                  <a:schemeClr val="tx1"/>
                </a:solidFill>
              </a:rPr>
              <a:t>orario primi sintomi</a:t>
            </a:r>
          </a:p>
          <a:p>
            <a:pPr marL="361950" lvl="1" indent="-180975">
              <a:lnSpc>
                <a:spcPct val="150000"/>
              </a:lnSpc>
              <a:buFont typeface="Arial" panose="020B0604020202020204" pitchFamily="34" charset="0"/>
              <a:buChar char="•"/>
            </a:pPr>
            <a:r>
              <a:rPr lang="it-IT" sz="1200" dirty="0">
                <a:solidFill>
                  <a:schemeClr val="tx1"/>
                </a:solidFill>
              </a:rPr>
              <a:t>rilevazione parametri</a:t>
            </a:r>
          </a:p>
          <a:p>
            <a:pPr marL="361950" lvl="1" indent="-180975">
              <a:lnSpc>
                <a:spcPct val="150000"/>
              </a:lnSpc>
              <a:buFont typeface="Arial" panose="020B0604020202020204" pitchFamily="34" charset="0"/>
              <a:buChar char="•"/>
            </a:pPr>
            <a:r>
              <a:rPr lang="it-IT" sz="1200" dirty="0">
                <a:solidFill>
                  <a:schemeClr val="tx1"/>
                </a:solidFill>
              </a:rPr>
              <a:t>anamnesi farmacologica, etc.</a:t>
            </a:r>
          </a:p>
          <a:p>
            <a:pPr marL="361950" indent="-180975">
              <a:lnSpc>
                <a:spcPct val="150000"/>
              </a:lnSpc>
              <a:buFont typeface="Arial" panose="020B0604020202020204" pitchFamily="34" charset="0"/>
              <a:buChar char="•"/>
            </a:pPr>
            <a:r>
              <a:rPr lang="it-IT" sz="1200" dirty="0">
                <a:solidFill>
                  <a:schemeClr val="tx1"/>
                </a:solidFill>
              </a:rPr>
              <a:t>compilazione CPSS</a:t>
            </a:r>
          </a:p>
        </p:txBody>
      </p:sp>
      <p:sp>
        <p:nvSpPr>
          <p:cNvPr id="32" name="Rettangolo con angoli arrotondati 102">
            <a:extLst>
              <a:ext uri="{FF2B5EF4-FFF2-40B4-BE49-F238E27FC236}">
                <a16:creationId xmlns:a16="http://schemas.microsoft.com/office/drawing/2014/main" id="{8AD959D8-AD74-4CFC-B280-8BBE714620B5}"/>
              </a:ext>
            </a:extLst>
          </p:cNvPr>
          <p:cNvSpPr/>
          <p:nvPr/>
        </p:nvSpPr>
        <p:spPr>
          <a:xfrm>
            <a:off x="5882035" y="3551808"/>
            <a:ext cx="3233389" cy="1807080"/>
          </a:xfrm>
          <a:prstGeom prst="roundRect">
            <a:avLst>
              <a:gd name="adj" fmla="val 10942"/>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108000" rtlCol="0" anchor="ctr"/>
          <a:lstStyle/>
          <a:p>
            <a:pPr marL="271463" indent="-90488">
              <a:lnSpc>
                <a:spcPct val="150000"/>
              </a:lnSpc>
            </a:pPr>
            <a:r>
              <a:rPr lang="it-IT" sz="1100" dirty="0">
                <a:solidFill>
                  <a:schemeClr val="tx1"/>
                </a:solidFill>
                <a:latin typeface="+mj-lt"/>
              </a:rPr>
              <a:t>Tramite Realtà Aumentata o Tablet:</a:t>
            </a:r>
          </a:p>
          <a:p>
            <a:pPr marL="409575" indent="-228600">
              <a:lnSpc>
                <a:spcPct val="150000"/>
              </a:lnSpc>
              <a:buFont typeface="+mj-lt"/>
              <a:buAutoNum type="arabicPeriod"/>
              <a:tabLst>
                <a:tab pos="361950" algn="l"/>
              </a:tabLst>
            </a:pPr>
            <a:r>
              <a:rPr lang="it-IT" sz="1200" dirty="0">
                <a:solidFill>
                  <a:schemeClr val="tx1"/>
                </a:solidFill>
              </a:rPr>
              <a:t>visualizzazione parametri</a:t>
            </a:r>
          </a:p>
          <a:p>
            <a:pPr marL="409575" indent="-228600">
              <a:lnSpc>
                <a:spcPct val="150000"/>
              </a:lnSpc>
              <a:buFont typeface="+mj-lt"/>
              <a:buAutoNum type="arabicPeriod"/>
              <a:tabLst>
                <a:tab pos="361950" algn="l"/>
              </a:tabLst>
            </a:pPr>
            <a:r>
              <a:rPr lang="it-IT" sz="1200" dirty="0">
                <a:solidFill>
                  <a:schemeClr val="tx1"/>
                </a:solidFill>
              </a:rPr>
              <a:t>consultazione FSE</a:t>
            </a:r>
          </a:p>
          <a:p>
            <a:pPr marL="409575" indent="-228600">
              <a:lnSpc>
                <a:spcPct val="150000"/>
              </a:lnSpc>
              <a:buFont typeface="+mj-lt"/>
              <a:buAutoNum type="arabicPeriod"/>
              <a:tabLst>
                <a:tab pos="361950" algn="l"/>
              </a:tabLst>
            </a:pPr>
            <a:r>
              <a:rPr lang="it-IT" sz="1200" dirty="0">
                <a:solidFill>
                  <a:schemeClr val="tx1"/>
                </a:solidFill>
              </a:rPr>
              <a:t>compilazione CPSS</a:t>
            </a:r>
          </a:p>
          <a:p>
            <a:pPr marL="180975">
              <a:lnSpc>
                <a:spcPct val="150000"/>
              </a:lnSpc>
            </a:pPr>
            <a:endParaRPr lang="it-IT" sz="800" dirty="0">
              <a:solidFill>
                <a:schemeClr val="tx1"/>
              </a:solidFill>
            </a:endParaRPr>
          </a:p>
        </p:txBody>
      </p:sp>
      <p:sp>
        <p:nvSpPr>
          <p:cNvPr id="25" name="Rettangolo con angoli arrotondati 158">
            <a:extLst>
              <a:ext uri="{FF2B5EF4-FFF2-40B4-BE49-F238E27FC236}">
                <a16:creationId xmlns:a16="http://schemas.microsoft.com/office/drawing/2014/main" id="{767EAF3A-BCD2-420E-B4AD-080CD90DCCAE}"/>
              </a:ext>
            </a:extLst>
          </p:cNvPr>
          <p:cNvSpPr/>
          <p:nvPr/>
        </p:nvSpPr>
        <p:spPr>
          <a:xfrm>
            <a:off x="2725073" y="1184513"/>
            <a:ext cx="1678566" cy="363192"/>
          </a:xfrm>
          <a:prstGeom prst="roundRect">
            <a:avLst>
              <a:gd name="adj" fmla="val 1929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it-IT" sz="1400" b="1" dirty="0">
                <a:solidFill>
                  <a:schemeClr val="accent5">
                    <a:lumMod val="75000"/>
                  </a:schemeClr>
                </a:solidFill>
              </a:rPr>
              <a:t>1.Primo contatto</a:t>
            </a:r>
          </a:p>
        </p:txBody>
      </p:sp>
      <p:cxnSp>
        <p:nvCxnSpPr>
          <p:cNvPr id="27" name="Connettore 4 26"/>
          <p:cNvCxnSpPr/>
          <p:nvPr/>
        </p:nvCxnSpPr>
        <p:spPr>
          <a:xfrm rot="5400000" flipH="1" flipV="1">
            <a:off x="3558006" y="-309422"/>
            <a:ext cx="12700" cy="4348872"/>
          </a:xfrm>
          <a:prstGeom prst="bentConnector3">
            <a:avLst>
              <a:gd name="adj1" fmla="val 2479244"/>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33" name="Rettangolo con angoli arrotondati 158">
            <a:extLst>
              <a:ext uri="{FF2B5EF4-FFF2-40B4-BE49-F238E27FC236}">
                <a16:creationId xmlns:a16="http://schemas.microsoft.com/office/drawing/2014/main" id="{767EAF3A-BCD2-420E-B4AD-080CD90DCCAE}"/>
              </a:ext>
            </a:extLst>
          </p:cNvPr>
          <p:cNvSpPr/>
          <p:nvPr/>
        </p:nvSpPr>
        <p:spPr>
          <a:xfrm>
            <a:off x="7015384" y="1184513"/>
            <a:ext cx="1678566" cy="363192"/>
          </a:xfrm>
          <a:prstGeom prst="roundRect">
            <a:avLst>
              <a:gd name="adj" fmla="val 1929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it-IT" sz="1400" b="1" dirty="0">
                <a:solidFill>
                  <a:schemeClr val="bg1">
                    <a:lumMod val="50000"/>
                  </a:schemeClr>
                </a:solidFill>
              </a:rPr>
              <a:t>2.Diagnosi</a:t>
            </a:r>
          </a:p>
        </p:txBody>
      </p:sp>
      <p:sp>
        <p:nvSpPr>
          <p:cNvPr id="34" name="Rettangolo con angoli arrotondati 158">
            <a:extLst>
              <a:ext uri="{FF2B5EF4-FFF2-40B4-BE49-F238E27FC236}">
                <a16:creationId xmlns:a16="http://schemas.microsoft.com/office/drawing/2014/main" id="{767EAF3A-BCD2-420E-B4AD-080CD90DCCAE}"/>
              </a:ext>
            </a:extLst>
          </p:cNvPr>
          <p:cNvSpPr/>
          <p:nvPr/>
        </p:nvSpPr>
        <p:spPr>
          <a:xfrm>
            <a:off x="9115425" y="1184513"/>
            <a:ext cx="1951968" cy="363192"/>
          </a:xfrm>
          <a:prstGeom prst="roundRect">
            <a:avLst>
              <a:gd name="adj" fmla="val 1929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it-IT" sz="1400" b="1" dirty="0">
                <a:solidFill>
                  <a:schemeClr val="bg1">
                    <a:lumMod val="50000"/>
                  </a:schemeClr>
                </a:solidFill>
              </a:rPr>
              <a:t>3.Arrivo in </a:t>
            </a:r>
            <a:r>
              <a:rPr lang="it-IT" sz="1400" b="1" dirty="0" err="1">
                <a:solidFill>
                  <a:schemeClr val="bg1">
                    <a:lumMod val="50000"/>
                  </a:schemeClr>
                </a:solidFill>
              </a:rPr>
              <a:t>Stroke</a:t>
            </a:r>
            <a:r>
              <a:rPr lang="it-IT" sz="1400" b="1" dirty="0">
                <a:solidFill>
                  <a:schemeClr val="bg1">
                    <a:lumMod val="50000"/>
                  </a:schemeClr>
                </a:solidFill>
              </a:rPr>
              <a:t> Unit</a:t>
            </a:r>
          </a:p>
        </p:txBody>
      </p:sp>
      <p:cxnSp>
        <p:nvCxnSpPr>
          <p:cNvPr id="35" name="Connettore 1 34"/>
          <p:cNvCxnSpPr>
            <a:endCxn id="33" idx="2"/>
          </p:cNvCxnSpPr>
          <p:nvPr/>
        </p:nvCxnSpPr>
        <p:spPr>
          <a:xfrm flipH="1" flipV="1">
            <a:off x="7854667" y="1547705"/>
            <a:ext cx="3444" cy="31730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Connettore 1 36"/>
          <p:cNvCxnSpPr/>
          <p:nvPr/>
        </p:nvCxnSpPr>
        <p:spPr>
          <a:xfrm flipH="1" flipV="1">
            <a:off x="10088909" y="1547705"/>
            <a:ext cx="3444" cy="31730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ttore 1 37"/>
          <p:cNvCxnSpPr/>
          <p:nvPr/>
        </p:nvCxnSpPr>
        <p:spPr>
          <a:xfrm>
            <a:off x="7617124" y="1547705"/>
            <a:ext cx="474453"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a:off x="9855126" y="1547705"/>
            <a:ext cx="474453"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Freccia a gallone 117">
            <a:extLst>
              <a:ext uri="{FF2B5EF4-FFF2-40B4-BE49-F238E27FC236}">
                <a16:creationId xmlns:a16="http://schemas.microsoft.com/office/drawing/2014/main" id="{A297CE6E-E7C7-4E91-8EEC-394EE3D3741E}"/>
              </a:ext>
            </a:extLst>
          </p:cNvPr>
          <p:cNvSpPr/>
          <p:nvPr/>
        </p:nvSpPr>
        <p:spPr>
          <a:xfrm>
            <a:off x="7178946" y="1855787"/>
            <a:ext cx="1656000" cy="576000"/>
          </a:xfrm>
          <a:prstGeom prst="chevron">
            <a:avLst>
              <a:gd name="adj" fmla="val 34746"/>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ctr"/>
          <a:lstStyle/>
          <a:p>
            <a:pPr algn="ctr"/>
            <a:r>
              <a:rPr lang="it-IT" sz="1000" b="1" dirty="0">
                <a:solidFill>
                  <a:schemeClr val="bg1">
                    <a:lumMod val="50000"/>
                  </a:schemeClr>
                </a:solidFill>
              </a:rPr>
              <a:t>INSTRADAMENTO</a:t>
            </a:r>
          </a:p>
        </p:txBody>
      </p:sp>
      <p:sp>
        <p:nvSpPr>
          <p:cNvPr id="36" name="Freccia a gallone 125">
            <a:extLst>
              <a:ext uri="{FF2B5EF4-FFF2-40B4-BE49-F238E27FC236}">
                <a16:creationId xmlns:a16="http://schemas.microsoft.com/office/drawing/2014/main" id="{8A7C3FF1-683E-4705-AB73-DD197D820266}"/>
              </a:ext>
            </a:extLst>
          </p:cNvPr>
          <p:cNvSpPr/>
          <p:nvPr/>
        </p:nvSpPr>
        <p:spPr>
          <a:xfrm>
            <a:off x="9353383" y="1855787"/>
            <a:ext cx="1656000" cy="576000"/>
          </a:xfrm>
          <a:prstGeom prst="chevron">
            <a:avLst>
              <a:gd name="adj" fmla="val 34746"/>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lumMod val="50000"/>
                  </a:schemeClr>
                </a:solidFill>
              </a:rPr>
              <a:t>CHIUSURA CASO 118</a:t>
            </a:r>
          </a:p>
        </p:txBody>
      </p:sp>
      <p:sp>
        <p:nvSpPr>
          <p:cNvPr id="45" name="Freccia a gallone 1">
            <a:extLst>
              <a:ext uri="{FF2B5EF4-FFF2-40B4-BE49-F238E27FC236}">
                <a16:creationId xmlns:a16="http://schemas.microsoft.com/office/drawing/2014/main" id="{41374E2F-FE55-45FB-BE0E-6227F921B4B1}"/>
              </a:ext>
            </a:extLst>
          </p:cNvPr>
          <p:cNvSpPr/>
          <p:nvPr/>
        </p:nvSpPr>
        <p:spPr>
          <a:xfrm>
            <a:off x="655638" y="1855787"/>
            <a:ext cx="1656000" cy="576000"/>
          </a:xfrm>
          <a:prstGeom prst="chevron">
            <a:avLst>
              <a:gd name="adj" fmla="val 34746"/>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lumMod val="50000"/>
                  </a:schemeClr>
                </a:solidFill>
              </a:rPr>
              <a:t>APERTURA CASO 118</a:t>
            </a:r>
          </a:p>
        </p:txBody>
      </p:sp>
      <p:sp>
        <p:nvSpPr>
          <p:cNvPr id="51" name="Freccia a gallone 101">
            <a:extLst>
              <a:ext uri="{FF2B5EF4-FFF2-40B4-BE49-F238E27FC236}">
                <a16:creationId xmlns:a16="http://schemas.microsoft.com/office/drawing/2014/main" id="{701181A3-E698-4487-B769-9C67108C1A64}"/>
              </a:ext>
            </a:extLst>
          </p:cNvPr>
          <p:cNvSpPr/>
          <p:nvPr/>
        </p:nvSpPr>
        <p:spPr>
          <a:xfrm>
            <a:off x="2830075" y="1855787"/>
            <a:ext cx="1611479" cy="576000"/>
          </a:xfrm>
          <a:prstGeom prst="chevron">
            <a:avLst>
              <a:gd name="adj" fmla="val 34746"/>
            </a:avLst>
          </a:prstGeom>
          <a:solidFill>
            <a:srgbClr val="00958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rPr>
              <a:t>CARICO PAZIENTE</a:t>
            </a:r>
          </a:p>
        </p:txBody>
      </p:sp>
      <p:sp>
        <p:nvSpPr>
          <p:cNvPr id="52" name="Freccia a gallone 109">
            <a:extLst>
              <a:ext uri="{FF2B5EF4-FFF2-40B4-BE49-F238E27FC236}">
                <a16:creationId xmlns:a16="http://schemas.microsoft.com/office/drawing/2014/main" id="{3F96A1B9-FD47-4E57-BF46-F1CDAA1B30D2}"/>
              </a:ext>
            </a:extLst>
          </p:cNvPr>
          <p:cNvSpPr/>
          <p:nvPr/>
        </p:nvSpPr>
        <p:spPr>
          <a:xfrm>
            <a:off x="5004510" y="1855787"/>
            <a:ext cx="1656000" cy="576000"/>
          </a:xfrm>
          <a:prstGeom prst="chevron">
            <a:avLst>
              <a:gd name="adj" fmla="val 34746"/>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lumMod val="50000"/>
                  </a:schemeClr>
                </a:solidFill>
              </a:rPr>
              <a:t>TELE-CONSULTO</a:t>
            </a:r>
          </a:p>
        </p:txBody>
      </p:sp>
    </p:spTree>
    <p:extLst>
      <p:ext uri="{BB962C8B-B14F-4D97-AF65-F5344CB8AC3E}">
        <p14:creationId xmlns:p14="http://schemas.microsoft.com/office/powerpoint/2010/main" val="1159124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18"/>
          <p:cNvPicPr>
            <a:picLocks noChangeAspect="1"/>
          </p:cNvPicPr>
          <p:nvPr/>
        </p:nvPicPr>
        <p:blipFill rotWithShape="1">
          <a:blip r:embed="rId3">
            <a:extLst>
              <a:ext uri="{28A0092B-C50C-407E-A947-70E740481C1C}">
                <a14:useLocalDpi xmlns:a14="http://schemas.microsoft.com/office/drawing/2010/main"/>
              </a:ext>
            </a:extLst>
          </a:blip>
          <a:srcRect t="3629"/>
          <a:stretch/>
        </p:blipFill>
        <p:spPr>
          <a:xfrm>
            <a:off x="6165410" y="1047749"/>
            <a:ext cx="6026739" cy="5813843"/>
          </a:xfrm>
          <a:prstGeom prst="rect">
            <a:avLst/>
          </a:prstGeom>
        </p:spPr>
      </p:pic>
      <p:pic>
        <p:nvPicPr>
          <p:cNvPr id="18" name="Immagine 17"/>
          <p:cNvPicPr>
            <a:picLocks noChangeAspect="1"/>
          </p:cNvPicPr>
          <p:nvPr/>
        </p:nvPicPr>
        <p:blipFill rotWithShape="1">
          <a:blip r:embed="rId4">
            <a:extLst>
              <a:ext uri="{28A0092B-C50C-407E-A947-70E740481C1C}">
                <a14:useLocalDpi xmlns:a14="http://schemas.microsoft.com/office/drawing/2010/main"/>
              </a:ext>
            </a:extLst>
          </a:blip>
          <a:srcRect t="3585"/>
          <a:stretch/>
        </p:blipFill>
        <p:spPr>
          <a:xfrm>
            <a:off x="-1" y="1047750"/>
            <a:ext cx="6020555" cy="5810503"/>
          </a:xfrm>
          <a:prstGeom prst="rect">
            <a:avLst/>
          </a:prstGeom>
        </p:spPr>
      </p:pic>
      <p:sp>
        <p:nvSpPr>
          <p:cNvPr id="53" name="Titolo 2">
            <a:extLst>
              <a:ext uri="{FF2B5EF4-FFF2-40B4-BE49-F238E27FC236}">
                <a16:creationId xmlns:a16="http://schemas.microsoft.com/office/drawing/2014/main" id="{502419E7-5635-4D82-94A7-637197EE0174}"/>
              </a:ext>
            </a:extLst>
          </p:cNvPr>
          <p:cNvSpPr>
            <a:spLocks noGrp="1"/>
          </p:cNvSpPr>
          <p:nvPr>
            <p:ph type="title"/>
          </p:nvPr>
        </p:nvSpPr>
        <p:spPr>
          <a:xfrm>
            <a:off x="526130" y="328095"/>
            <a:ext cx="11051977" cy="431758"/>
          </a:xfrm>
        </p:spPr>
        <p:txBody>
          <a:bodyPr>
            <a:noAutofit/>
          </a:bodyPr>
          <a:lstStyle/>
          <a:p>
            <a:r>
              <a:rPr lang="it-IT" sz="2800" dirty="0">
                <a:solidFill>
                  <a:srgbClr val="00B0AB"/>
                </a:solidFill>
              </a:rPr>
              <a:t>Carico Paziente – Compilazione scala CPSS</a:t>
            </a:r>
          </a:p>
        </p:txBody>
      </p:sp>
      <p:sp>
        <p:nvSpPr>
          <p:cNvPr id="73" name="Rettangolo 72"/>
          <p:cNvSpPr/>
          <p:nvPr/>
        </p:nvSpPr>
        <p:spPr>
          <a:xfrm>
            <a:off x="6020555" y="759853"/>
            <a:ext cx="144855" cy="6116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umetto 2 73"/>
          <p:cNvSpPr/>
          <p:nvPr/>
        </p:nvSpPr>
        <p:spPr>
          <a:xfrm>
            <a:off x="2100403" y="1493821"/>
            <a:ext cx="1539089" cy="805758"/>
          </a:xfrm>
          <a:prstGeom prst="wedgeRoundRectCallout">
            <a:avLst>
              <a:gd name="adj1" fmla="val -34282"/>
              <a:gd name="adj2" fmla="val 80666"/>
              <a:gd name="adj3" fmla="val 16667"/>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bg2">
                    <a:lumMod val="25000"/>
                  </a:schemeClr>
                </a:solidFill>
              </a:rPr>
              <a:t>Compila CPSS</a:t>
            </a:r>
            <a:endParaRPr lang="en-US" sz="1400" dirty="0">
              <a:solidFill>
                <a:schemeClr val="bg2">
                  <a:lumMod val="25000"/>
                </a:schemeClr>
              </a:solidFill>
            </a:endParaRPr>
          </a:p>
        </p:txBody>
      </p:sp>
      <p:grpSp>
        <p:nvGrpSpPr>
          <p:cNvPr id="6" name="Gruppo 5"/>
          <p:cNvGrpSpPr/>
          <p:nvPr/>
        </p:nvGrpSpPr>
        <p:grpSpPr>
          <a:xfrm>
            <a:off x="6981825" y="2914650"/>
            <a:ext cx="4381500" cy="2184378"/>
            <a:chOff x="6981825" y="2914650"/>
            <a:chExt cx="4381500" cy="2184378"/>
          </a:xfrm>
        </p:grpSpPr>
        <p:sp>
          <p:nvSpPr>
            <p:cNvPr id="2" name="Rettangolo arrotondato 1"/>
            <p:cNvSpPr/>
            <p:nvPr/>
          </p:nvSpPr>
          <p:spPr>
            <a:xfrm>
              <a:off x="6981825" y="2914650"/>
              <a:ext cx="4381500" cy="371475"/>
            </a:xfrm>
            <a:prstGeom prst="roundRect">
              <a:avLst/>
            </a:prstGeom>
            <a:solidFill>
              <a:srgbClr val="00D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Scala CPSS</a:t>
              </a:r>
              <a:endParaRPr lang="en-US" sz="1200" dirty="0"/>
            </a:p>
          </p:txBody>
        </p:sp>
        <p:sp>
          <p:nvSpPr>
            <p:cNvPr id="9" name="Rettangolo arrotondato 8"/>
            <p:cNvSpPr/>
            <p:nvPr/>
          </p:nvSpPr>
          <p:spPr>
            <a:xfrm>
              <a:off x="6981825" y="3463945"/>
              <a:ext cx="1543050" cy="371475"/>
            </a:xfrm>
            <a:prstGeom prst="roundRect">
              <a:avLst/>
            </a:prstGeom>
            <a:solidFill>
              <a:srgbClr val="009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Paresi facciale</a:t>
              </a:r>
              <a:endParaRPr lang="en-US" sz="1200" dirty="0"/>
            </a:p>
          </p:txBody>
        </p:sp>
        <p:sp>
          <p:nvSpPr>
            <p:cNvPr id="10" name="Rettangolo arrotondato 9"/>
            <p:cNvSpPr/>
            <p:nvPr/>
          </p:nvSpPr>
          <p:spPr>
            <a:xfrm>
              <a:off x="6981825" y="3994190"/>
              <a:ext cx="1543050" cy="473034"/>
            </a:xfrm>
            <a:prstGeom prst="roundRect">
              <a:avLst/>
            </a:prstGeom>
            <a:solidFill>
              <a:srgbClr val="009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Deficit motorio degli arti superiori</a:t>
              </a:r>
            </a:p>
          </p:txBody>
        </p:sp>
        <p:sp>
          <p:nvSpPr>
            <p:cNvPr id="12" name="Rettangolo arrotondato 11"/>
            <p:cNvSpPr/>
            <p:nvPr/>
          </p:nvSpPr>
          <p:spPr>
            <a:xfrm>
              <a:off x="6981825" y="4625994"/>
              <a:ext cx="1543050" cy="473034"/>
            </a:xfrm>
            <a:prstGeom prst="roundRect">
              <a:avLst/>
            </a:prstGeom>
            <a:solidFill>
              <a:srgbClr val="009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Anomalie del linguaggio</a:t>
              </a:r>
            </a:p>
          </p:txBody>
        </p:sp>
        <p:sp>
          <p:nvSpPr>
            <p:cNvPr id="3" name="Rettangolo arrotondato 2"/>
            <p:cNvSpPr/>
            <p:nvPr/>
          </p:nvSpPr>
          <p:spPr>
            <a:xfrm>
              <a:off x="8724901" y="3462368"/>
              <a:ext cx="2638424" cy="661958"/>
            </a:xfrm>
            <a:prstGeom prst="roundRect">
              <a:avLst>
                <a:gd name="adj" fmla="val 7436"/>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rgbClr val="00B050"/>
                  </a:solidFill>
                  <a:cs typeface="Calibri" panose="020F0502020204030204" pitchFamily="34" charset="0"/>
                </a:rPr>
                <a:t>NORMALE</a:t>
              </a:r>
            </a:p>
            <a:p>
              <a:pPr algn="ctr"/>
              <a:r>
                <a:rPr lang="it-IT" sz="1200" dirty="0">
                  <a:solidFill>
                    <a:schemeClr val="bg2">
                      <a:lumMod val="25000"/>
                    </a:schemeClr>
                  </a:solidFill>
                  <a:cs typeface="Calibri" panose="020F0502020204030204" pitchFamily="34" charset="0"/>
                </a:rPr>
                <a:t>Muove entrambi i lati del viso ugualmente</a:t>
              </a:r>
            </a:p>
          </p:txBody>
        </p:sp>
        <p:sp>
          <p:nvSpPr>
            <p:cNvPr id="15" name="Rettangolo arrotondato 14"/>
            <p:cNvSpPr/>
            <p:nvPr/>
          </p:nvSpPr>
          <p:spPr>
            <a:xfrm>
              <a:off x="6981825" y="3463945"/>
              <a:ext cx="1543050" cy="371475"/>
            </a:xfrm>
            <a:prstGeom prst="roundRect">
              <a:avLst/>
            </a:prstGeom>
            <a:solidFill>
              <a:srgbClr val="00D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Paresi facciale</a:t>
              </a:r>
              <a:endParaRPr lang="en-US" sz="1200" dirty="0"/>
            </a:p>
          </p:txBody>
        </p:sp>
        <p:sp>
          <p:nvSpPr>
            <p:cNvPr id="16" name="Rettangolo arrotondato 15"/>
            <p:cNvSpPr/>
            <p:nvPr/>
          </p:nvSpPr>
          <p:spPr>
            <a:xfrm>
              <a:off x="8724901" y="4275146"/>
              <a:ext cx="2638424" cy="661958"/>
            </a:xfrm>
            <a:prstGeom prst="roundRect">
              <a:avLst>
                <a:gd name="adj" fmla="val 7436"/>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accent2">
                      <a:lumMod val="75000"/>
                    </a:schemeClr>
                  </a:solidFill>
                  <a:cs typeface="Calibri" panose="020F0502020204030204" pitchFamily="34" charset="0"/>
                </a:rPr>
                <a:t>PATOLOGICO</a:t>
              </a:r>
            </a:p>
            <a:p>
              <a:pPr algn="ctr"/>
              <a:r>
                <a:rPr lang="it-IT" sz="1200" dirty="0">
                  <a:solidFill>
                    <a:schemeClr val="bg2">
                      <a:lumMod val="25000"/>
                    </a:schemeClr>
                  </a:solidFill>
                  <a:cs typeface="Calibri" panose="020F0502020204030204" pitchFamily="34" charset="0"/>
                </a:rPr>
                <a:t>Non muove entrambi i lati del viso ugualmente</a:t>
              </a:r>
            </a:p>
          </p:txBody>
        </p:sp>
      </p:grpSp>
      <p:sp>
        <p:nvSpPr>
          <p:cNvPr id="20" name="Rettangolo arrotondato 19"/>
          <p:cNvSpPr/>
          <p:nvPr/>
        </p:nvSpPr>
        <p:spPr>
          <a:xfrm>
            <a:off x="8724901" y="3462368"/>
            <a:ext cx="2638424" cy="661958"/>
          </a:xfrm>
          <a:prstGeom prst="roundRect">
            <a:avLst>
              <a:gd name="adj" fmla="val 7436"/>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cs typeface="Calibri" panose="020F0502020204030204" pitchFamily="34" charset="0"/>
              </a:rPr>
              <a:t>NORMALE</a:t>
            </a:r>
          </a:p>
          <a:p>
            <a:pPr algn="ctr"/>
            <a:r>
              <a:rPr lang="it-IT" sz="1200" dirty="0">
                <a:solidFill>
                  <a:schemeClr val="bg2">
                    <a:lumMod val="25000"/>
                  </a:schemeClr>
                </a:solidFill>
                <a:cs typeface="Calibri" panose="020F0502020204030204" pitchFamily="34" charset="0"/>
              </a:rPr>
              <a:t>Muove entrambi i lati del viso ugualmente</a:t>
            </a:r>
          </a:p>
        </p:txBody>
      </p:sp>
      <p:pic>
        <p:nvPicPr>
          <p:cNvPr id="4" name="Immagine 3"/>
          <p:cNvPicPr>
            <a:picLocks noChangeAspect="1"/>
          </p:cNvPicPr>
          <p:nvPr/>
        </p:nvPicPr>
        <p:blipFill>
          <a:blip r:embed="rId5">
            <a:extLst>
              <a:ext uri="{28A0092B-C50C-407E-A947-70E740481C1C}">
                <a14:useLocalDpi xmlns:a14="http://schemas.microsoft.com/office/drawing/2010/main"/>
              </a:ext>
            </a:extLst>
          </a:blip>
          <a:stretch>
            <a:fillRect/>
          </a:stretch>
        </p:blipFill>
        <p:spPr>
          <a:xfrm rot="1249905">
            <a:off x="10441928" y="7854438"/>
            <a:ext cx="6618208" cy="6071983"/>
          </a:xfrm>
          <a:prstGeom prst="rect">
            <a:avLst/>
          </a:prstGeom>
        </p:spPr>
      </p:pic>
      <p:sp>
        <p:nvSpPr>
          <p:cNvPr id="5" name="Rettangolo 4"/>
          <p:cNvSpPr/>
          <p:nvPr/>
        </p:nvSpPr>
        <p:spPr>
          <a:xfrm>
            <a:off x="6165410" y="6286500"/>
            <a:ext cx="6026740" cy="584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it-IT" sz="1200" b="1" dirty="0">
                <a:solidFill>
                  <a:schemeClr val="bg2">
                    <a:lumMod val="25000"/>
                  </a:schemeClr>
                </a:solidFill>
              </a:rPr>
              <a:t>Scala</a:t>
            </a:r>
            <a:r>
              <a:rPr lang="it-IT" sz="1200" dirty="0">
                <a:solidFill>
                  <a:schemeClr val="bg2">
                    <a:lumMod val="25000"/>
                  </a:schemeClr>
                </a:solidFill>
              </a:rPr>
              <a:t> </a:t>
            </a:r>
            <a:r>
              <a:rPr lang="it-IT" sz="1200" b="1" dirty="0">
                <a:solidFill>
                  <a:schemeClr val="bg2">
                    <a:lumMod val="25000"/>
                  </a:schemeClr>
                </a:solidFill>
              </a:rPr>
              <a:t>CPSS</a:t>
            </a:r>
            <a:r>
              <a:rPr lang="it-IT" sz="1200" dirty="0">
                <a:solidFill>
                  <a:schemeClr val="bg2">
                    <a:lumMod val="25000"/>
                  </a:schemeClr>
                </a:solidFill>
              </a:rPr>
              <a:t> compilabile in </a:t>
            </a:r>
            <a:r>
              <a:rPr lang="it-IT" sz="1200" b="1" dirty="0">
                <a:solidFill>
                  <a:schemeClr val="bg2">
                    <a:lumMod val="25000"/>
                  </a:schemeClr>
                </a:solidFill>
              </a:rPr>
              <a:t>Realtà Aumentata</a:t>
            </a:r>
            <a:r>
              <a:rPr lang="it-IT" sz="1200" dirty="0">
                <a:solidFill>
                  <a:schemeClr val="bg2">
                    <a:lumMod val="25000"/>
                  </a:schemeClr>
                </a:solidFill>
              </a:rPr>
              <a:t> o tramite la soluzione </a:t>
            </a:r>
            <a:r>
              <a:rPr lang="it-IT" sz="1200" b="1" dirty="0">
                <a:solidFill>
                  <a:schemeClr val="bg2">
                    <a:lumMod val="25000"/>
                  </a:schemeClr>
                </a:solidFill>
              </a:rPr>
              <a:t>ICU-Score</a:t>
            </a:r>
            <a:r>
              <a:rPr lang="it-IT" sz="1200" dirty="0">
                <a:solidFill>
                  <a:schemeClr val="bg2">
                    <a:lumMod val="25000"/>
                  </a:schemeClr>
                </a:solidFill>
              </a:rPr>
              <a:t> fruibile su </a:t>
            </a:r>
            <a:r>
              <a:rPr lang="it-IT" sz="1200" b="1" dirty="0" err="1">
                <a:solidFill>
                  <a:schemeClr val="bg2">
                    <a:lumMod val="25000"/>
                  </a:schemeClr>
                </a:solidFill>
              </a:rPr>
              <a:t>tablet</a:t>
            </a:r>
            <a:endParaRPr lang="it-IT" sz="1200" b="1" dirty="0">
              <a:solidFill>
                <a:schemeClr val="bg2">
                  <a:lumMod val="25000"/>
                </a:schemeClr>
              </a:solidFill>
            </a:endParaRPr>
          </a:p>
        </p:txBody>
      </p:sp>
    </p:spTree>
    <p:extLst>
      <p:ext uri="{BB962C8B-B14F-4D97-AF65-F5344CB8AC3E}">
        <p14:creationId xmlns:p14="http://schemas.microsoft.com/office/powerpoint/2010/main" val="67591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500"/>
                                        <p:tgtEl>
                                          <p:spTgt spid="7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42" presetClass="path" presetSubtype="0" accel="50000" decel="50000" fill="hold" nodeType="afterEffect">
                                  <p:stCondLst>
                                    <p:cond delay="0"/>
                                  </p:stCondLst>
                                  <p:childTnLst>
                                    <p:animMotion origin="layout" path="M -0.05636 -0.10037 L -0.154 -0.48126 " pathEditMode="relative" rAng="0" ptsTypes="AA">
                                      <p:cBhvr>
                                        <p:cTn id="22" dur="1000" fill="hold"/>
                                        <p:tgtEl>
                                          <p:spTgt spid="4"/>
                                        </p:tgtEl>
                                        <p:attrNameLst>
                                          <p:attrName>ppt_x</p:attrName>
                                          <p:attrName>ppt_y</p:attrName>
                                        </p:attrNameLst>
                                      </p:cBhvr>
                                      <p:rCtr x="-4882" y="-19056"/>
                                    </p:animMotion>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20"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olo 2">
            <a:extLst>
              <a:ext uri="{FF2B5EF4-FFF2-40B4-BE49-F238E27FC236}">
                <a16:creationId xmlns:a16="http://schemas.microsoft.com/office/drawing/2014/main" id="{502419E7-5635-4D82-94A7-637197EE0174}"/>
              </a:ext>
            </a:extLst>
          </p:cNvPr>
          <p:cNvSpPr>
            <a:spLocks noGrp="1"/>
          </p:cNvSpPr>
          <p:nvPr>
            <p:ph type="title"/>
          </p:nvPr>
        </p:nvSpPr>
        <p:spPr>
          <a:xfrm>
            <a:off x="526130" y="328095"/>
            <a:ext cx="11051977" cy="431758"/>
          </a:xfrm>
        </p:spPr>
        <p:txBody>
          <a:bodyPr>
            <a:noAutofit/>
          </a:bodyPr>
          <a:lstStyle/>
          <a:p>
            <a:r>
              <a:rPr lang="it-IT" sz="2800" dirty="0" err="1">
                <a:solidFill>
                  <a:srgbClr val="00B0AB"/>
                </a:solidFill>
              </a:rPr>
              <a:t>Telestroke</a:t>
            </a:r>
            <a:endParaRPr lang="it-IT" sz="2800" dirty="0">
              <a:solidFill>
                <a:srgbClr val="00B0AB"/>
              </a:solidFill>
            </a:endParaRPr>
          </a:p>
        </p:txBody>
      </p:sp>
      <p:cxnSp>
        <p:nvCxnSpPr>
          <p:cNvPr id="23" name="Connettore diritto 74">
            <a:extLst>
              <a:ext uri="{FF2B5EF4-FFF2-40B4-BE49-F238E27FC236}">
                <a16:creationId xmlns:a16="http://schemas.microsoft.com/office/drawing/2014/main" id="{00AAE0C5-EE5A-4C36-9790-7E2ED10BFDD6}"/>
              </a:ext>
            </a:extLst>
          </p:cNvPr>
          <p:cNvCxnSpPr>
            <a:cxnSpLocks/>
          </p:cNvCxnSpPr>
          <p:nvPr/>
        </p:nvCxnSpPr>
        <p:spPr>
          <a:xfrm flipV="1">
            <a:off x="5743123" y="2143787"/>
            <a:ext cx="0" cy="3825762"/>
          </a:xfrm>
          <a:prstGeom prst="line">
            <a:avLst/>
          </a:prstGeom>
          <a:ln w="263525" cap="rnd" cmpd="sng">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30" name="Rettangolo 29">
            <a:extLst>
              <a:ext uri="{FF2B5EF4-FFF2-40B4-BE49-F238E27FC236}">
                <a16:creationId xmlns:a16="http://schemas.microsoft.com/office/drawing/2014/main" id="{17FC6BCA-6B79-4A6A-89BE-BFFA7C93C0D9}"/>
              </a:ext>
            </a:extLst>
          </p:cNvPr>
          <p:cNvSpPr>
            <a:spLocks noChangeAspect="1"/>
          </p:cNvSpPr>
          <p:nvPr/>
        </p:nvSpPr>
        <p:spPr>
          <a:xfrm>
            <a:off x="4260042" y="2711513"/>
            <a:ext cx="831603" cy="431202"/>
          </a:xfrm>
          <a:prstGeom prst="rect">
            <a:avLst/>
          </a:prstGeom>
          <a:no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r>
              <a:rPr lang="it-IT" sz="800" dirty="0">
                <a:solidFill>
                  <a:schemeClr val="tx1"/>
                </a:solidFill>
                <a:latin typeface="+mj-lt"/>
              </a:rPr>
              <a:t>Paramedico</a:t>
            </a:r>
          </a:p>
        </p:txBody>
      </p:sp>
      <p:cxnSp>
        <p:nvCxnSpPr>
          <p:cNvPr id="20" name="Connettore 2 19">
            <a:extLst>
              <a:ext uri="{FF2B5EF4-FFF2-40B4-BE49-F238E27FC236}">
                <a16:creationId xmlns:a16="http://schemas.microsoft.com/office/drawing/2014/main" id="{1C64E7F9-7D63-46D7-BFEC-0C68494D1FEB}"/>
              </a:ext>
            </a:extLst>
          </p:cNvPr>
          <p:cNvCxnSpPr/>
          <p:nvPr/>
        </p:nvCxnSpPr>
        <p:spPr>
          <a:xfrm>
            <a:off x="903400" y="2143787"/>
            <a:ext cx="9955100" cy="0"/>
          </a:xfrm>
          <a:prstGeom prst="straightConnector1">
            <a:avLst/>
          </a:prstGeom>
          <a:ln w="381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2" name="Ovale 21">
            <a:extLst>
              <a:ext uri="{FF2B5EF4-FFF2-40B4-BE49-F238E27FC236}">
                <a16:creationId xmlns:a16="http://schemas.microsoft.com/office/drawing/2014/main" id="{37BFAB78-55CE-4E06-AC03-0223C958C415}"/>
              </a:ext>
            </a:extLst>
          </p:cNvPr>
          <p:cNvSpPr>
            <a:spLocks noChangeAspect="1"/>
          </p:cNvSpPr>
          <p:nvPr/>
        </p:nvSpPr>
        <p:spPr>
          <a:xfrm>
            <a:off x="5106705" y="2636404"/>
            <a:ext cx="594807" cy="594322"/>
          </a:xfrm>
          <a:prstGeom prst="ellipse">
            <a:avLst/>
          </a:prstGeom>
          <a:solidFill>
            <a:srgbClr val="00D0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0" numCol="1" spcCol="0" rtlCol="0" fromWordArt="0" anchor="ctr" anchorCtr="0" forceAA="0" compatLnSpc="1">
            <a:prstTxWarp prst="textNoShape">
              <a:avLst/>
            </a:prstTxWarp>
            <a:noAutofit/>
          </a:bodyPr>
          <a:lstStyle/>
          <a:p>
            <a:pPr algn="ctr"/>
            <a:endParaRPr lang="it-IT" sz="1200" b="1" dirty="0">
              <a:solidFill>
                <a:schemeClr val="bg1"/>
              </a:solidFill>
            </a:endParaRPr>
          </a:p>
        </p:txBody>
      </p:sp>
      <p:pic>
        <p:nvPicPr>
          <p:cNvPr id="24" name="Immagine 23">
            <a:extLst>
              <a:ext uri="{FF2B5EF4-FFF2-40B4-BE49-F238E27FC236}">
                <a16:creationId xmlns:a16="http://schemas.microsoft.com/office/drawing/2014/main" id="{0D4C4299-3946-43A2-951B-32EA2335A80C}"/>
              </a:ext>
            </a:extLst>
          </p:cNvPr>
          <p:cNvPicPr>
            <a:picLocks noChangeAspect="1"/>
          </p:cNvPicPr>
          <p:nvPr/>
        </p:nvPicPr>
        <p:blipFill>
          <a:blip r:embed="rId3"/>
          <a:stretch>
            <a:fillRect/>
          </a:stretch>
        </p:blipFill>
        <p:spPr>
          <a:xfrm>
            <a:off x="5188109" y="2715745"/>
            <a:ext cx="432000" cy="432000"/>
          </a:xfrm>
          <a:prstGeom prst="rect">
            <a:avLst/>
          </a:prstGeom>
        </p:spPr>
      </p:pic>
      <p:sp>
        <p:nvSpPr>
          <p:cNvPr id="28" name="Rettangolo con angoli arrotondati 105">
            <a:extLst>
              <a:ext uri="{FF2B5EF4-FFF2-40B4-BE49-F238E27FC236}">
                <a16:creationId xmlns:a16="http://schemas.microsoft.com/office/drawing/2014/main" id="{954601B1-8AF3-4CA0-B505-9EF0AFA2D1F6}"/>
              </a:ext>
            </a:extLst>
          </p:cNvPr>
          <p:cNvSpPr>
            <a:spLocks noChangeAspect="1"/>
          </p:cNvSpPr>
          <p:nvPr/>
        </p:nvSpPr>
        <p:spPr>
          <a:xfrm>
            <a:off x="5506935" y="5758274"/>
            <a:ext cx="594000" cy="594000"/>
          </a:xfrm>
          <a:prstGeom prst="roundRect">
            <a:avLst>
              <a:gd name="adj" fmla="val 10942"/>
            </a:avLst>
          </a:prstGeom>
          <a:solidFill>
            <a:schemeClr val="accent5">
              <a:lumMod val="7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algn="ctr"/>
            <a:r>
              <a:rPr lang="it-IT" sz="1000" dirty="0">
                <a:solidFill>
                  <a:schemeClr val="bg1"/>
                </a:solidFill>
              </a:rPr>
              <a:t>ICU Score</a:t>
            </a:r>
          </a:p>
        </p:txBody>
      </p:sp>
      <p:sp>
        <p:nvSpPr>
          <p:cNvPr id="29" name="Rettangolo con angoli arrotondati 106">
            <a:extLst>
              <a:ext uri="{FF2B5EF4-FFF2-40B4-BE49-F238E27FC236}">
                <a16:creationId xmlns:a16="http://schemas.microsoft.com/office/drawing/2014/main" id="{01F9E488-FC59-4161-894C-9B3D87C75977}"/>
              </a:ext>
            </a:extLst>
          </p:cNvPr>
          <p:cNvSpPr>
            <a:spLocks noChangeAspect="1"/>
          </p:cNvSpPr>
          <p:nvPr/>
        </p:nvSpPr>
        <p:spPr>
          <a:xfrm>
            <a:off x="6238916" y="5758274"/>
            <a:ext cx="594000" cy="594000"/>
          </a:xfrm>
          <a:prstGeom prst="roundRect">
            <a:avLst>
              <a:gd name="adj" fmla="val 10942"/>
            </a:avLst>
          </a:prstGeom>
          <a:solidFill>
            <a:schemeClr val="tx2">
              <a:lumMod val="50000"/>
              <a:lumOff val="5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algn="ctr"/>
            <a:r>
              <a:rPr lang="it-IT" sz="1000" dirty="0">
                <a:solidFill>
                  <a:schemeClr val="bg1"/>
                </a:solidFill>
              </a:rPr>
              <a:t>RA</a:t>
            </a:r>
          </a:p>
        </p:txBody>
      </p:sp>
      <p:sp>
        <p:nvSpPr>
          <p:cNvPr id="25" name="Rettangolo 24">
            <a:extLst>
              <a:ext uri="{FF2B5EF4-FFF2-40B4-BE49-F238E27FC236}">
                <a16:creationId xmlns:a16="http://schemas.microsoft.com/office/drawing/2014/main" id="{17FC6BCA-6B79-4A6A-89BE-BFFA7C93C0D9}"/>
              </a:ext>
            </a:extLst>
          </p:cNvPr>
          <p:cNvSpPr>
            <a:spLocks noChangeAspect="1"/>
          </p:cNvSpPr>
          <p:nvPr/>
        </p:nvSpPr>
        <p:spPr>
          <a:xfrm>
            <a:off x="6390784" y="2715530"/>
            <a:ext cx="831603" cy="431202"/>
          </a:xfrm>
          <a:prstGeom prst="rect">
            <a:avLst/>
          </a:prstGeom>
          <a:no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it-IT" sz="800" dirty="0">
                <a:solidFill>
                  <a:schemeClr val="tx1"/>
                </a:solidFill>
                <a:latin typeface="+mj-lt"/>
              </a:rPr>
              <a:t>Neurologo</a:t>
            </a:r>
          </a:p>
        </p:txBody>
      </p:sp>
      <p:sp>
        <p:nvSpPr>
          <p:cNvPr id="27" name="Ovale 26">
            <a:extLst>
              <a:ext uri="{FF2B5EF4-FFF2-40B4-BE49-F238E27FC236}">
                <a16:creationId xmlns:a16="http://schemas.microsoft.com/office/drawing/2014/main" id="{37BFAB78-55CE-4E06-AC03-0223C958C415}"/>
              </a:ext>
            </a:extLst>
          </p:cNvPr>
          <p:cNvSpPr>
            <a:spLocks noChangeAspect="1"/>
          </p:cNvSpPr>
          <p:nvPr/>
        </p:nvSpPr>
        <p:spPr>
          <a:xfrm>
            <a:off x="5786452" y="2629953"/>
            <a:ext cx="594807" cy="594322"/>
          </a:xfrm>
          <a:prstGeom prst="ellipse">
            <a:avLst/>
          </a:prstGeom>
          <a:solidFill>
            <a:srgbClr val="00D0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0" numCol="1" spcCol="0" rtlCol="0" fromWordArt="0" anchor="ctr" anchorCtr="0" forceAA="0" compatLnSpc="1">
            <a:prstTxWarp prst="textNoShape">
              <a:avLst/>
            </a:prstTxWarp>
            <a:noAutofit/>
          </a:bodyPr>
          <a:lstStyle/>
          <a:p>
            <a:pPr algn="ctr"/>
            <a:endParaRPr lang="it-IT" sz="1200" b="1" dirty="0">
              <a:solidFill>
                <a:schemeClr val="bg1"/>
              </a:solidFill>
            </a:endParaRPr>
          </a:p>
        </p:txBody>
      </p:sp>
      <p:pic>
        <p:nvPicPr>
          <p:cNvPr id="33" name="Immagine 32">
            <a:extLst>
              <a:ext uri="{FF2B5EF4-FFF2-40B4-BE49-F238E27FC236}">
                <a16:creationId xmlns:a16="http://schemas.microsoft.com/office/drawing/2014/main" id="{224F4CF6-F503-45E2-B996-5F7F3DF5FA82}"/>
              </a:ext>
            </a:extLst>
          </p:cNvPr>
          <p:cNvPicPr>
            <a:picLocks noChangeAspect="1"/>
          </p:cNvPicPr>
          <p:nvPr/>
        </p:nvPicPr>
        <p:blipFill>
          <a:blip r:embed="rId4"/>
          <a:stretch>
            <a:fillRect/>
          </a:stretch>
        </p:blipFill>
        <p:spPr>
          <a:xfrm>
            <a:off x="5854316" y="2701588"/>
            <a:ext cx="464589" cy="464589"/>
          </a:xfrm>
          <a:prstGeom prst="rect">
            <a:avLst/>
          </a:prstGeom>
        </p:spPr>
      </p:pic>
      <p:sp>
        <p:nvSpPr>
          <p:cNvPr id="34" name="Rettangolo con angoli arrotondati 102">
            <a:extLst>
              <a:ext uri="{FF2B5EF4-FFF2-40B4-BE49-F238E27FC236}">
                <a16:creationId xmlns:a16="http://schemas.microsoft.com/office/drawing/2014/main" id="{8AD959D8-AD74-4CFC-B280-8BBE714620B5}"/>
              </a:ext>
            </a:extLst>
          </p:cNvPr>
          <p:cNvSpPr/>
          <p:nvPr/>
        </p:nvSpPr>
        <p:spPr>
          <a:xfrm>
            <a:off x="5004509" y="3424649"/>
            <a:ext cx="5304057" cy="2099851"/>
          </a:xfrm>
          <a:prstGeom prst="roundRect">
            <a:avLst>
              <a:gd name="adj" fmla="val 10942"/>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108000" rtlCol="0" anchor="ctr"/>
          <a:lstStyle/>
          <a:p>
            <a:pPr marL="180975"/>
            <a:r>
              <a:rPr lang="it-IT" sz="1200" dirty="0">
                <a:solidFill>
                  <a:schemeClr val="tx1"/>
                </a:solidFill>
                <a:latin typeface="+mj-lt"/>
              </a:rPr>
              <a:t>Compilazione scala NIHSS e </a:t>
            </a:r>
            <a:r>
              <a:rPr lang="it-IT" sz="1200" dirty="0" err="1">
                <a:solidFill>
                  <a:schemeClr val="tx1"/>
                </a:solidFill>
                <a:latin typeface="+mj-lt"/>
              </a:rPr>
              <a:t>Rankin</a:t>
            </a:r>
            <a:endParaRPr lang="it-IT" sz="1200" dirty="0">
              <a:solidFill>
                <a:schemeClr val="tx1"/>
              </a:solidFill>
              <a:latin typeface="+mj-lt"/>
            </a:endParaRPr>
          </a:p>
          <a:p>
            <a:pPr marL="180975"/>
            <a:endParaRPr lang="it-IT" sz="1200" dirty="0">
              <a:solidFill>
                <a:schemeClr val="tx1"/>
              </a:solidFill>
              <a:latin typeface="+mj-lt"/>
            </a:endParaRPr>
          </a:p>
          <a:p>
            <a:pPr marL="180975"/>
            <a:r>
              <a:rPr lang="it-IT" sz="1200" dirty="0">
                <a:solidFill>
                  <a:schemeClr val="tx1"/>
                </a:solidFill>
                <a:latin typeface="+mj-lt"/>
              </a:rPr>
              <a:t>Visione condivisa tra paramedico e neurologo che interagiscono a distanza:</a:t>
            </a:r>
          </a:p>
          <a:p>
            <a:pPr marL="352425" indent="-171450">
              <a:lnSpc>
                <a:spcPct val="150000"/>
              </a:lnSpc>
              <a:buFont typeface="Arial" panose="020B0604020202020204" pitchFamily="34" charset="0"/>
              <a:buChar char="•"/>
            </a:pPr>
            <a:r>
              <a:rPr lang="it-IT" sz="1200" dirty="0">
                <a:solidFill>
                  <a:schemeClr val="tx1"/>
                </a:solidFill>
              </a:rPr>
              <a:t>il neurologo guida le attività del paramedico</a:t>
            </a:r>
          </a:p>
          <a:p>
            <a:pPr marL="352425" indent="-171450">
              <a:buFont typeface="Arial" panose="020B0604020202020204" pitchFamily="34" charset="0"/>
              <a:buChar char="•"/>
            </a:pPr>
            <a:r>
              <a:rPr lang="it-IT" sz="1200" dirty="0">
                <a:solidFill>
                  <a:schemeClr val="tx1"/>
                </a:solidFill>
              </a:rPr>
              <a:t>il paramedico legge o ascolta tramite Realtà Aumentata il neurologo e si relaziona al paziente</a:t>
            </a:r>
          </a:p>
          <a:p>
            <a:pPr marL="352425" indent="-171450">
              <a:lnSpc>
                <a:spcPct val="150000"/>
              </a:lnSpc>
              <a:buFont typeface="Arial" panose="020B0604020202020204" pitchFamily="34" charset="0"/>
              <a:buChar char="•"/>
            </a:pPr>
            <a:r>
              <a:rPr lang="it-IT" sz="1200" dirty="0">
                <a:solidFill>
                  <a:schemeClr val="tx1"/>
                </a:solidFill>
              </a:rPr>
              <a:t>il neurologo ascolta e compila la scala</a:t>
            </a:r>
          </a:p>
        </p:txBody>
      </p:sp>
      <p:sp>
        <p:nvSpPr>
          <p:cNvPr id="35" name="Ovale 34">
            <a:extLst>
              <a:ext uri="{FF2B5EF4-FFF2-40B4-BE49-F238E27FC236}">
                <a16:creationId xmlns:a16="http://schemas.microsoft.com/office/drawing/2014/main" id="{37BFAB78-55CE-4E06-AC03-0223C958C415}"/>
              </a:ext>
            </a:extLst>
          </p:cNvPr>
          <p:cNvSpPr>
            <a:spLocks noChangeAspect="1"/>
          </p:cNvSpPr>
          <p:nvPr/>
        </p:nvSpPr>
        <p:spPr>
          <a:xfrm>
            <a:off x="4329542" y="4068578"/>
            <a:ext cx="812656" cy="811993"/>
          </a:xfrm>
          <a:prstGeom prst="ellipse">
            <a:avLst/>
          </a:prstGeom>
          <a:solidFill>
            <a:srgbClr val="0095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0" numCol="1" spcCol="0" rtlCol="0" fromWordArt="0" anchor="ctr" anchorCtr="0" forceAA="0" compatLnSpc="1">
            <a:prstTxWarp prst="textNoShape">
              <a:avLst/>
            </a:prstTxWarp>
            <a:noAutofit/>
          </a:bodyPr>
          <a:lstStyle/>
          <a:p>
            <a:pPr algn="ctr"/>
            <a:endParaRPr lang="it-IT" sz="1200" b="1" dirty="0">
              <a:solidFill>
                <a:schemeClr val="bg1"/>
              </a:solidFill>
            </a:endParaRPr>
          </a:p>
        </p:txBody>
      </p:sp>
      <p:sp>
        <p:nvSpPr>
          <p:cNvPr id="37" name="Rettangolo con angoli arrotondati 69">
            <a:extLst>
              <a:ext uri="{FF2B5EF4-FFF2-40B4-BE49-F238E27FC236}">
                <a16:creationId xmlns:a16="http://schemas.microsoft.com/office/drawing/2014/main" id="{5DBD1777-E0DC-CE48-A033-CE04FF59754E}"/>
              </a:ext>
            </a:extLst>
          </p:cNvPr>
          <p:cNvSpPr/>
          <p:nvPr/>
        </p:nvSpPr>
        <p:spPr>
          <a:xfrm>
            <a:off x="4244681" y="4175554"/>
            <a:ext cx="983087" cy="598040"/>
          </a:xfrm>
          <a:prstGeom prst="roundRect">
            <a:avLst>
              <a:gd name="adj" fmla="val 3523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chemeClr val="bg1"/>
                </a:solidFill>
              </a:rPr>
              <a:t>Codice</a:t>
            </a:r>
          </a:p>
          <a:p>
            <a:pPr algn="ctr"/>
            <a:r>
              <a:rPr lang="it-IT" sz="1000" b="1" dirty="0">
                <a:solidFill>
                  <a:schemeClr val="bg1"/>
                </a:solidFill>
              </a:rPr>
              <a:t>ictus</a:t>
            </a:r>
          </a:p>
        </p:txBody>
      </p:sp>
      <p:sp>
        <p:nvSpPr>
          <p:cNvPr id="26" name="Rettangolo con angoli arrotondati 158">
            <a:extLst>
              <a:ext uri="{FF2B5EF4-FFF2-40B4-BE49-F238E27FC236}">
                <a16:creationId xmlns:a16="http://schemas.microsoft.com/office/drawing/2014/main" id="{767EAF3A-BCD2-420E-B4AD-080CD90DCCAE}"/>
              </a:ext>
            </a:extLst>
          </p:cNvPr>
          <p:cNvSpPr/>
          <p:nvPr/>
        </p:nvSpPr>
        <p:spPr>
          <a:xfrm>
            <a:off x="2725073" y="1184513"/>
            <a:ext cx="1678566" cy="363192"/>
          </a:xfrm>
          <a:prstGeom prst="roundRect">
            <a:avLst>
              <a:gd name="adj" fmla="val 1929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it-IT" sz="1400" b="1" dirty="0">
                <a:solidFill>
                  <a:schemeClr val="accent5">
                    <a:lumMod val="75000"/>
                  </a:schemeClr>
                </a:solidFill>
              </a:rPr>
              <a:t>1.Primo contatto</a:t>
            </a:r>
          </a:p>
        </p:txBody>
      </p:sp>
      <p:cxnSp>
        <p:nvCxnSpPr>
          <p:cNvPr id="31" name="Connettore 4 30"/>
          <p:cNvCxnSpPr/>
          <p:nvPr/>
        </p:nvCxnSpPr>
        <p:spPr>
          <a:xfrm rot="5400000" flipH="1" flipV="1">
            <a:off x="3558006" y="-309422"/>
            <a:ext cx="12700" cy="4348872"/>
          </a:xfrm>
          <a:prstGeom prst="bentConnector3">
            <a:avLst>
              <a:gd name="adj1" fmla="val 2479244"/>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32" name="Rettangolo con angoli arrotondati 158">
            <a:extLst>
              <a:ext uri="{FF2B5EF4-FFF2-40B4-BE49-F238E27FC236}">
                <a16:creationId xmlns:a16="http://schemas.microsoft.com/office/drawing/2014/main" id="{767EAF3A-BCD2-420E-B4AD-080CD90DCCAE}"/>
              </a:ext>
            </a:extLst>
          </p:cNvPr>
          <p:cNvSpPr/>
          <p:nvPr/>
        </p:nvSpPr>
        <p:spPr>
          <a:xfrm>
            <a:off x="7015384" y="1184513"/>
            <a:ext cx="1678566" cy="363192"/>
          </a:xfrm>
          <a:prstGeom prst="roundRect">
            <a:avLst>
              <a:gd name="adj" fmla="val 1929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it-IT" sz="1400" b="1" dirty="0">
                <a:solidFill>
                  <a:schemeClr val="bg1">
                    <a:lumMod val="50000"/>
                  </a:schemeClr>
                </a:solidFill>
              </a:rPr>
              <a:t>2.Diagnosi</a:t>
            </a:r>
          </a:p>
        </p:txBody>
      </p:sp>
      <p:sp>
        <p:nvSpPr>
          <p:cNvPr id="38" name="Rettangolo con angoli arrotondati 158">
            <a:extLst>
              <a:ext uri="{FF2B5EF4-FFF2-40B4-BE49-F238E27FC236}">
                <a16:creationId xmlns:a16="http://schemas.microsoft.com/office/drawing/2014/main" id="{767EAF3A-BCD2-420E-B4AD-080CD90DCCAE}"/>
              </a:ext>
            </a:extLst>
          </p:cNvPr>
          <p:cNvSpPr/>
          <p:nvPr/>
        </p:nvSpPr>
        <p:spPr>
          <a:xfrm>
            <a:off x="9128235" y="1184513"/>
            <a:ext cx="1939158" cy="363192"/>
          </a:xfrm>
          <a:prstGeom prst="roundRect">
            <a:avLst>
              <a:gd name="adj" fmla="val 1929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it-IT" sz="1400" b="1" dirty="0">
                <a:solidFill>
                  <a:schemeClr val="bg1">
                    <a:lumMod val="50000"/>
                  </a:schemeClr>
                </a:solidFill>
              </a:rPr>
              <a:t>3.Arrivo in </a:t>
            </a:r>
            <a:r>
              <a:rPr lang="it-IT" sz="1400" b="1" dirty="0" err="1">
                <a:solidFill>
                  <a:schemeClr val="bg1">
                    <a:lumMod val="50000"/>
                  </a:schemeClr>
                </a:solidFill>
              </a:rPr>
              <a:t>Stroke</a:t>
            </a:r>
            <a:r>
              <a:rPr lang="it-IT" sz="1400" b="1" dirty="0">
                <a:solidFill>
                  <a:schemeClr val="bg1">
                    <a:lumMod val="50000"/>
                  </a:schemeClr>
                </a:solidFill>
              </a:rPr>
              <a:t> Unit</a:t>
            </a:r>
          </a:p>
        </p:txBody>
      </p:sp>
      <p:cxnSp>
        <p:nvCxnSpPr>
          <p:cNvPr id="39" name="Connettore 1 38"/>
          <p:cNvCxnSpPr>
            <a:endCxn id="32" idx="2"/>
          </p:cNvCxnSpPr>
          <p:nvPr/>
        </p:nvCxnSpPr>
        <p:spPr>
          <a:xfrm flipH="1" flipV="1">
            <a:off x="7854667" y="1547705"/>
            <a:ext cx="3444" cy="31730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Connettore 1 39"/>
          <p:cNvCxnSpPr/>
          <p:nvPr/>
        </p:nvCxnSpPr>
        <p:spPr>
          <a:xfrm flipH="1" flipV="1">
            <a:off x="10088909" y="1547705"/>
            <a:ext cx="3444" cy="31730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a:off x="7617124" y="1547705"/>
            <a:ext cx="474453"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a:off x="9855126" y="1547705"/>
            <a:ext cx="474453"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Freccia a gallone 117">
            <a:extLst>
              <a:ext uri="{FF2B5EF4-FFF2-40B4-BE49-F238E27FC236}">
                <a16:creationId xmlns:a16="http://schemas.microsoft.com/office/drawing/2014/main" id="{A297CE6E-E7C7-4E91-8EEC-394EE3D3741E}"/>
              </a:ext>
            </a:extLst>
          </p:cNvPr>
          <p:cNvSpPr/>
          <p:nvPr/>
        </p:nvSpPr>
        <p:spPr>
          <a:xfrm>
            <a:off x="7178946" y="1855787"/>
            <a:ext cx="1656000" cy="576000"/>
          </a:xfrm>
          <a:prstGeom prst="chevron">
            <a:avLst>
              <a:gd name="adj" fmla="val 34746"/>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ctr"/>
          <a:lstStyle/>
          <a:p>
            <a:pPr algn="ctr"/>
            <a:r>
              <a:rPr lang="it-IT" sz="1000" b="1" dirty="0">
                <a:solidFill>
                  <a:schemeClr val="bg1">
                    <a:lumMod val="50000"/>
                  </a:schemeClr>
                </a:solidFill>
              </a:rPr>
              <a:t>INSTRADAMENTO</a:t>
            </a:r>
          </a:p>
        </p:txBody>
      </p:sp>
      <p:sp>
        <p:nvSpPr>
          <p:cNvPr id="36" name="Freccia a gallone 125">
            <a:extLst>
              <a:ext uri="{FF2B5EF4-FFF2-40B4-BE49-F238E27FC236}">
                <a16:creationId xmlns:a16="http://schemas.microsoft.com/office/drawing/2014/main" id="{8A7C3FF1-683E-4705-AB73-DD197D820266}"/>
              </a:ext>
            </a:extLst>
          </p:cNvPr>
          <p:cNvSpPr/>
          <p:nvPr/>
        </p:nvSpPr>
        <p:spPr>
          <a:xfrm>
            <a:off x="9353383" y="1855787"/>
            <a:ext cx="1656000" cy="576000"/>
          </a:xfrm>
          <a:prstGeom prst="chevron">
            <a:avLst>
              <a:gd name="adj" fmla="val 34746"/>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lumMod val="50000"/>
                  </a:schemeClr>
                </a:solidFill>
              </a:rPr>
              <a:t>CHIUSURA CASO 118</a:t>
            </a:r>
          </a:p>
        </p:txBody>
      </p:sp>
      <p:sp>
        <p:nvSpPr>
          <p:cNvPr id="45" name="Freccia a gallone 1">
            <a:extLst>
              <a:ext uri="{FF2B5EF4-FFF2-40B4-BE49-F238E27FC236}">
                <a16:creationId xmlns:a16="http://schemas.microsoft.com/office/drawing/2014/main" id="{41374E2F-FE55-45FB-BE0E-6227F921B4B1}"/>
              </a:ext>
            </a:extLst>
          </p:cNvPr>
          <p:cNvSpPr/>
          <p:nvPr/>
        </p:nvSpPr>
        <p:spPr>
          <a:xfrm>
            <a:off x="655638" y="1855787"/>
            <a:ext cx="1656000" cy="576000"/>
          </a:xfrm>
          <a:prstGeom prst="chevron">
            <a:avLst>
              <a:gd name="adj" fmla="val 34746"/>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lumMod val="50000"/>
                  </a:schemeClr>
                </a:solidFill>
              </a:rPr>
              <a:t>APERTURA CASO 118</a:t>
            </a:r>
          </a:p>
        </p:txBody>
      </p:sp>
      <p:sp>
        <p:nvSpPr>
          <p:cNvPr id="51" name="Freccia a gallone 101">
            <a:extLst>
              <a:ext uri="{FF2B5EF4-FFF2-40B4-BE49-F238E27FC236}">
                <a16:creationId xmlns:a16="http://schemas.microsoft.com/office/drawing/2014/main" id="{701181A3-E698-4487-B769-9C67108C1A64}"/>
              </a:ext>
            </a:extLst>
          </p:cNvPr>
          <p:cNvSpPr/>
          <p:nvPr/>
        </p:nvSpPr>
        <p:spPr>
          <a:xfrm>
            <a:off x="2830075" y="1855787"/>
            <a:ext cx="1611479" cy="576000"/>
          </a:xfrm>
          <a:prstGeom prst="chevron">
            <a:avLst>
              <a:gd name="adj" fmla="val 34746"/>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lumMod val="50000"/>
                  </a:schemeClr>
                </a:solidFill>
              </a:rPr>
              <a:t>CARICO PAZIENTE</a:t>
            </a:r>
          </a:p>
        </p:txBody>
      </p:sp>
      <p:sp>
        <p:nvSpPr>
          <p:cNvPr id="52" name="Freccia a gallone 109">
            <a:extLst>
              <a:ext uri="{FF2B5EF4-FFF2-40B4-BE49-F238E27FC236}">
                <a16:creationId xmlns:a16="http://schemas.microsoft.com/office/drawing/2014/main" id="{3F96A1B9-FD47-4E57-BF46-F1CDAA1B30D2}"/>
              </a:ext>
            </a:extLst>
          </p:cNvPr>
          <p:cNvSpPr/>
          <p:nvPr/>
        </p:nvSpPr>
        <p:spPr>
          <a:xfrm>
            <a:off x="5004510" y="1855787"/>
            <a:ext cx="1656000" cy="576000"/>
          </a:xfrm>
          <a:prstGeom prst="chevron">
            <a:avLst>
              <a:gd name="adj" fmla="val 34746"/>
            </a:avLst>
          </a:prstGeom>
          <a:solidFill>
            <a:srgbClr val="00958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rPr>
              <a:t>TELE-CONSULTO</a:t>
            </a:r>
          </a:p>
        </p:txBody>
      </p:sp>
    </p:spTree>
    <p:extLst>
      <p:ext uri="{BB962C8B-B14F-4D97-AF65-F5344CB8AC3E}">
        <p14:creationId xmlns:p14="http://schemas.microsoft.com/office/powerpoint/2010/main" val="1757087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olo 2">
            <a:extLst>
              <a:ext uri="{FF2B5EF4-FFF2-40B4-BE49-F238E27FC236}">
                <a16:creationId xmlns:a16="http://schemas.microsoft.com/office/drawing/2014/main" id="{502419E7-5635-4D82-94A7-637197EE0174}"/>
              </a:ext>
            </a:extLst>
          </p:cNvPr>
          <p:cNvSpPr>
            <a:spLocks noGrp="1"/>
          </p:cNvSpPr>
          <p:nvPr>
            <p:ph type="title"/>
          </p:nvPr>
        </p:nvSpPr>
        <p:spPr>
          <a:xfrm>
            <a:off x="526130" y="328095"/>
            <a:ext cx="11051977" cy="431758"/>
          </a:xfrm>
        </p:spPr>
        <p:txBody>
          <a:bodyPr>
            <a:noAutofit/>
          </a:bodyPr>
          <a:lstStyle/>
          <a:p>
            <a:r>
              <a:rPr lang="it-IT" sz="2800" dirty="0">
                <a:solidFill>
                  <a:srgbClr val="00B0AB"/>
                </a:solidFill>
              </a:rPr>
              <a:t>Avvio teleconsulto</a:t>
            </a:r>
          </a:p>
        </p:txBody>
      </p:sp>
      <p:pic>
        <p:nvPicPr>
          <p:cNvPr id="8" name="Immagine 7"/>
          <p:cNvPicPr>
            <a:picLocks noChangeAspect="1"/>
          </p:cNvPicPr>
          <p:nvPr/>
        </p:nvPicPr>
        <p:blipFill rotWithShape="1">
          <a:blip r:embed="rId3">
            <a:extLst>
              <a:ext uri="{28A0092B-C50C-407E-A947-70E740481C1C}">
                <a14:useLocalDpi xmlns:a14="http://schemas.microsoft.com/office/drawing/2010/main"/>
              </a:ext>
            </a:extLst>
          </a:blip>
          <a:srcRect t="4715"/>
          <a:stretch/>
        </p:blipFill>
        <p:spPr>
          <a:xfrm>
            <a:off x="6092982" y="1047750"/>
            <a:ext cx="6130467" cy="5818170"/>
          </a:xfrm>
          <a:prstGeom prst="rect">
            <a:avLst/>
          </a:prstGeom>
        </p:spPr>
      </p:pic>
      <p:pic>
        <p:nvPicPr>
          <p:cNvPr id="11" name="Immagine 10"/>
          <p:cNvPicPr>
            <a:picLocks noChangeAspect="1"/>
          </p:cNvPicPr>
          <p:nvPr/>
        </p:nvPicPr>
        <p:blipFill rotWithShape="1">
          <a:blip r:embed="rId4">
            <a:extLst>
              <a:ext uri="{28A0092B-C50C-407E-A947-70E740481C1C}">
                <a14:useLocalDpi xmlns:a14="http://schemas.microsoft.com/office/drawing/2010/main"/>
              </a:ext>
            </a:extLst>
          </a:blip>
          <a:srcRect t="3174"/>
          <a:stretch/>
        </p:blipFill>
        <p:spPr>
          <a:xfrm>
            <a:off x="-3828" y="1047750"/>
            <a:ext cx="6001003" cy="5810503"/>
          </a:xfrm>
          <a:prstGeom prst="rect">
            <a:avLst/>
          </a:prstGeom>
        </p:spPr>
      </p:pic>
      <p:sp>
        <p:nvSpPr>
          <p:cNvPr id="73" name="Rettangolo 72"/>
          <p:cNvSpPr/>
          <p:nvPr/>
        </p:nvSpPr>
        <p:spPr>
          <a:xfrm>
            <a:off x="6020555" y="759853"/>
            <a:ext cx="144855" cy="6116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umetto 2 73"/>
          <p:cNvSpPr/>
          <p:nvPr/>
        </p:nvSpPr>
        <p:spPr>
          <a:xfrm>
            <a:off x="2100403" y="1493821"/>
            <a:ext cx="2266645" cy="805758"/>
          </a:xfrm>
          <a:prstGeom prst="wedgeRoundRectCallout">
            <a:avLst>
              <a:gd name="adj1" fmla="val -43164"/>
              <a:gd name="adj2" fmla="val 101944"/>
              <a:gd name="adj3" fmla="val 16667"/>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bg2">
                    <a:lumMod val="25000"/>
                  </a:schemeClr>
                </a:solidFill>
              </a:rPr>
              <a:t>Avvia teleconsulto con</a:t>
            </a:r>
          </a:p>
          <a:p>
            <a:pPr algn="ctr"/>
            <a:r>
              <a:rPr lang="it-IT" sz="1400" dirty="0">
                <a:solidFill>
                  <a:schemeClr val="bg2">
                    <a:lumMod val="25000"/>
                  </a:schemeClr>
                </a:solidFill>
              </a:rPr>
              <a:t>la </a:t>
            </a:r>
            <a:r>
              <a:rPr lang="it-IT" sz="1400" dirty="0" err="1">
                <a:solidFill>
                  <a:schemeClr val="bg2">
                    <a:lumMod val="25000"/>
                  </a:schemeClr>
                </a:solidFill>
              </a:rPr>
              <a:t>Stroke</a:t>
            </a:r>
            <a:r>
              <a:rPr lang="it-IT" sz="1400" dirty="0">
                <a:solidFill>
                  <a:schemeClr val="bg2">
                    <a:lumMod val="25000"/>
                  </a:schemeClr>
                </a:solidFill>
              </a:rPr>
              <a:t> Unit</a:t>
            </a:r>
          </a:p>
        </p:txBody>
      </p:sp>
      <p:sp>
        <p:nvSpPr>
          <p:cNvPr id="5" name="Rettangolo 4"/>
          <p:cNvSpPr/>
          <p:nvPr/>
        </p:nvSpPr>
        <p:spPr>
          <a:xfrm>
            <a:off x="6165410" y="6096000"/>
            <a:ext cx="6026740" cy="775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dirty="0">
                <a:solidFill>
                  <a:srgbClr val="000000"/>
                </a:solidFill>
              </a:rPr>
              <a:t>Il medico della </a:t>
            </a:r>
            <a:r>
              <a:rPr lang="it-IT" sz="1200" b="1" dirty="0" err="1">
                <a:solidFill>
                  <a:srgbClr val="000000"/>
                </a:solidFill>
              </a:rPr>
              <a:t>Stroke</a:t>
            </a:r>
            <a:r>
              <a:rPr lang="it-IT" sz="1200" b="1" dirty="0">
                <a:solidFill>
                  <a:srgbClr val="000000"/>
                </a:solidFill>
              </a:rPr>
              <a:t> Unit </a:t>
            </a:r>
            <a:r>
              <a:rPr lang="it-IT" sz="1200" dirty="0">
                <a:solidFill>
                  <a:srgbClr val="000000"/>
                </a:solidFill>
              </a:rPr>
              <a:t>collegato può fornire tutte le indicazioni per la compilazione della scala NIHSS</a:t>
            </a:r>
          </a:p>
        </p:txBody>
      </p:sp>
    </p:spTree>
    <p:extLst>
      <p:ext uri="{BB962C8B-B14F-4D97-AF65-F5344CB8AC3E}">
        <p14:creationId xmlns:p14="http://schemas.microsoft.com/office/powerpoint/2010/main" val="127364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500"/>
                                        <p:tgtEl>
                                          <p:spTgt spid="7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p:cNvPicPr>
            <a:picLocks noChangeAspect="1"/>
          </p:cNvPicPr>
          <p:nvPr/>
        </p:nvPicPr>
        <p:blipFill rotWithShape="1">
          <a:blip r:embed="rId3">
            <a:extLst>
              <a:ext uri="{28A0092B-C50C-407E-A947-70E740481C1C}">
                <a14:useLocalDpi xmlns:a14="http://schemas.microsoft.com/office/drawing/2010/main"/>
              </a:ext>
            </a:extLst>
          </a:blip>
          <a:srcRect t="3702"/>
          <a:stretch/>
        </p:blipFill>
        <p:spPr>
          <a:xfrm>
            <a:off x="-13353" y="1047749"/>
            <a:ext cx="6033908" cy="5810504"/>
          </a:xfrm>
          <a:prstGeom prst="rect">
            <a:avLst/>
          </a:prstGeom>
        </p:spPr>
      </p:pic>
      <p:sp>
        <p:nvSpPr>
          <p:cNvPr id="53" name="Titolo 2">
            <a:extLst>
              <a:ext uri="{FF2B5EF4-FFF2-40B4-BE49-F238E27FC236}">
                <a16:creationId xmlns:a16="http://schemas.microsoft.com/office/drawing/2014/main" id="{502419E7-5635-4D82-94A7-637197EE0174}"/>
              </a:ext>
            </a:extLst>
          </p:cNvPr>
          <p:cNvSpPr>
            <a:spLocks noGrp="1"/>
          </p:cNvSpPr>
          <p:nvPr>
            <p:ph type="title"/>
          </p:nvPr>
        </p:nvSpPr>
        <p:spPr>
          <a:xfrm>
            <a:off x="526130" y="328095"/>
            <a:ext cx="11051977" cy="431758"/>
          </a:xfrm>
        </p:spPr>
        <p:txBody>
          <a:bodyPr>
            <a:noAutofit/>
          </a:bodyPr>
          <a:lstStyle/>
          <a:p>
            <a:r>
              <a:rPr lang="it-IT" sz="2800" dirty="0">
                <a:solidFill>
                  <a:srgbClr val="00B0AB"/>
                </a:solidFill>
              </a:rPr>
              <a:t>Teleconsulto / 1</a:t>
            </a:r>
          </a:p>
        </p:txBody>
      </p:sp>
      <p:pic>
        <p:nvPicPr>
          <p:cNvPr id="8" name="Immagine 7"/>
          <p:cNvPicPr>
            <a:picLocks noChangeAspect="1"/>
          </p:cNvPicPr>
          <p:nvPr/>
        </p:nvPicPr>
        <p:blipFill rotWithShape="1">
          <a:blip r:embed="rId4">
            <a:extLst>
              <a:ext uri="{28A0092B-C50C-407E-A947-70E740481C1C}">
                <a14:useLocalDpi xmlns:a14="http://schemas.microsoft.com/office/drawing/2010/main"/>
              </a:ext>
            </a:extLst>
          </a:blip>
          <a:srcRect t="4460"/>
          <a:stretch/>
        </p:blipFill>
        <p:spPr>
          <a:xfrm>
            <a:off x="6092982" y="1047749"/>
            <a:ext cx="6099018" cy="5821140"/>
          </a:xfrm>
          <a:prstGeom prst="rect">
            <a:avLst/>
          </a:prstGeom>
        </p:spPr>
      </p:pic>
      <p:sp>
        <p:nvSpPr>
          <p:cNvPr id="73" name="Rettangolo 72"/>
          <p:cNvSpPr/>
          <p:nvPr/>
        </p:nvSpPr>
        <p:spPr>
          <a:xfrm>
            <a:off x="6020555" y="759853"/>
            <a:ext cx="144855" cy="6116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4"/>
          <p:cNvSpPr/>
          <p:nvPr/>
        </p:nvSpPr>
        <p:spPr>
          <a:xfrm>
            <a:off x="6092982" y="6096000"/>
            <a:ext cx="6099168" cy="775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it-IT" sz="1200" b="1" dirty="0">
                <a:solidFill>
                  <a:schemeClr val="bg2">
                    <a:lumMod val="25000"/>
                  </a:schemeClr>
                </a:solidFill>
              </a:rPr>
              <a:t>Il medico della </a:t>
            </a:r>
            <a:r>
              <a:rPr lang="it-IT" sz="1200" b="1" dirty="0" err="1">
                <a:solidFill>
                  <a:schemeClr val="bg2">
                    <a:lumMod val="25000"/>
                  </a:schemeClr>
                </a:solidFill>
              </a:rPr>
              <a:t>Stroke</a:t>
            </a:r>
            <a:r>
              <a:rPr lang="it-IT" sz="1200" b="1" dirty="0">
                <a:solidFill>
                  <a:schemeClr val="bg2">
                    <a:lumMod val="25000"/>
                  </a:schemeClr>
                </a:solidFill>
              </a:rPr>
              <a:t> Unit vede </a:t>
            </a:r>
            <a:r>
              <a:rPr lang="it-IT" sz="1200" dirty="0">
                <a:solidFill>
                  <a:schemeClr val="bg2">
                    <a:lumMod val="25000"/>
                  </a:schemeClr>
                </a:solidFill>
              </a:rPr>
              <a:t>– </a:t>
            </a:r>
            <a:r>
              <a:rPr lang="it-IT" sz="1200" b="1" dirty="0">
                <a:solidFill>
                  <a:schemeClr val="bg2">
                    <a:lumMod val="25000"/>
                  </a:schemeClr>
                </a:solidFill>
              </a:rPr>
              <a:t>attraverso il visore indossato dall’operatore del 118 </a:t>
            </a:r>
            <a:r>
              <a:rPr lang="it-IT" sz="1200" dirty="0">
                <a:solidFill>
                  <a:schemeClr val="bg2">
                    <a:lumMod val="25000"/>
                  </a:schemeClr>
                </a:solidFill>
              </a:rPr>
              <a:t>– il paziente, e come questo reagisce alle domande che gli vengono poste, in modo tale da poter compilare a distanza la scala di valutazione. </a:t>
            </a:r>
          </a:p>
        </p:txBody>
      </p:sp>
      <p:sp>
        <p:nvSpPr>
          <p:cNvPr id="10" name="Fumetto 2 9"/>
          <p:cNvSpPr/>
          <p:nvPr/>
        </p:nvSpPr>
        <p:spPr>
          <a:xfrm>
            <a:off x="6963096" y="1278171"/>
            <a:ext cx="3109772" cy="805758"/>
          </a:xfrm>
          <a:prstGeom prst="wedgeRoundRectCallout">
            <a:avLst>
              <a:gd name="adj1" fmla="val -43164"/>
              <a:gd name="adj2" fmla="val 101944"/>
              <a:gd name="adj3" fmla="val 16667"/>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bg2">
                    <a:lumMod val="25000"/>
                  </a:schemeClr>
                </a:solidFill>
              </a:rPr>
              <a:t>Valutiamo il livello di orientamento del paziente</a:t>
            </a:r>
          </a:p>
        </p:txBody>
      </p:sp>
      <p:sp>
        <p:nvSpPr>
          <p:cNvPr id="12" name="Fumetto 2 11"/>
          <p:cNvSpPr/>
          <p:nvPr/>
        </p:nvSpPr>
        <p:spPr>
          <a:xfrm>
            <a:off x="2100403" y="1493821"/>
            <a:ext cx="3109772" cy="805758"/>
          </a:xfrm>
          <a:prstGeom prst="wedgeRoundRectCallout">
            <a:avLst>
              <a:gd name="adj1" fmla="val -43164"/>
              <a:gd name="adj2" fmla="val 101944"/>
              <a:gd name="adj3" fmla="val 16667"/>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bg2">
                    <a:lumMod val="25000"/>
                  </a:schemeClr>
                </a:solidFill>
              </a:rPr>
              <a:t>Trasmetti </a:t>
            </a:r>
            <a:r>
              <a:rPr lang="it-IT" sz="1400" dirty="0" err="1">
                <a:solidFill>
                  <a:schemeClr val="bg2">
                    <a:lumMod val="25000"/>
                  </a:schemeClr>
                </a:solidFill>
              </a:rPr>
              <a:t>assessment</a:t>
            </a:r>
            <a:r>
              <a:rPr lang="it-IT" sz="1400" dirty="0">
                <a:solidFill>
                  <a:schemeClr val="bg2">
                    <a:lumMod val="25000"/>
                  </a:schemeClr>
                </a:solidFill>
              </a:rPr>
              <a:t> paziente</a:t>
            </a:r>
          </a:p>
        </p:txBody>
      </p:sp>
    </p:spTree>
    <p:extLst>
      <p:ext uri="{BB962C8B-B14F-4D97-AF65-F5344CB8AC3E}">
        <p14:creationId xmlns:p14="http://schemas.microsoft.com/office/powerpoint/2010/main" val="233934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olo 2">
            <a:extLst>
              <a:ext uri="{FF2B5EF4-FFF2-40B4-BE49-F238E27FC236}">
                <a16:creationId xmlns:a16="http://schemas.microsoft.com/office/drawing/2014/main" id="{502419E7-5635-4D82-94A7-637197EE0174}"/>
              </a:ext>
            </a:extLst>
          </p:cNvPr>
          <p:cNvSpPr>
            <a:spLocks noGrp="1"/>
          </p:cNvSpPr>
          <p:nvPr>
            <p:ph type="title"/>
          </p:nvPr>
        </p:nvSpPr>
        <p:spPr>
          <a:xfrm>
            <a:off x="526130" y="328095"/>
            <a:ext cx="11051977" cy="431758"/>
          </a:xfrm>
        </p:spPr>
        <p:txBody>
          <a:bodyPr>
            <a:noAutofit/>
          </a:bodyPr>
          <a:lstStyle/>
          <a:p>
            <a:r>
              <a:rPr lang="it-IT" sz="2800" dirty="0" err="1">
                <a:solidFill>
                  <a:srgbClr val="00B0AB"/>
                </a:solidFill>
              </a:rPr>
              <a:t>Telestroke</a:t>
            </a:r>
            <a:endParaRPr lang="it-IT" sz="2800" dirty="0">
              <a:solidFill>
                <a:srgbClr val="00B0AB"/>
              </a:solidFill>
            </a:endParaRPr>
          </a:p>
        </p:txBody>
      </p:sp>
      <p:cxnSp>
        <p:nvCxnSpPr>
          <p:cNvPr id="23" name="Connettore diritto 74">
            <a:extLst>
              <a:ext uri="{FF2B5EF4-FFF2-40B4-BE49-F238E27FC236}">
                <a16:creationId xmlns:a16="http://schemas.microsoft.com/office/drawing/2014/main" id="{00AAE0C5-EE5A-4C36-9790-7E2ED10BFDD6}"/>
              </a:ext>
            </a:extLst>
          </p:cNvPr>
          <p:cNvCxnSpPr>
            <a:cxnSpLocks/>
          </p:cNvCxnSpPr>
          <p:nvPr/>
        </p:nvCxnSpPr>
        <p:spPr>
          <a:xfrm flipV="1">
            <a:off x="7866868" y="2133361"/>
            <a:ext cx="0" cy="3825762"/>
          </a:xfrm>
          <a:prstGeom prst="line">
            <a:avLst/>
          </a:prstGeom>
          <a:ln w="263525" cap="rnd" cmpd="sng">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1C64E7F9-7D63-46D7-BFEC-0C68494D1FEB}"/>
              </a:ext>
            </a:extLst>
          </p:cNvPr>
          <p:cNvCxnSpPr/>
          <p:nvPr/>
        </p:nvCxnSpPr>
        <p:spPr>
          <a:xfrm>
            <a:off x="903400" y="2143787"/>
            <a:ext cx="9955100" cy="0"/>
          </a:xfrm>
          <a:prstGeom prst="straightConnector1">
            <a:avLst/>
          </a:prstGeom>
          <a:ln w="381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Rettangolo con angoli arrotondati 105">
            <a:extLst>
              <a:ext uri="{FF2B5EF4-FFF2-40B4-BE49-F238E27FC236}">
                <a16:creationId xmlns:a16="http://schemas.microsoft.com/office/drawing/2014/main" id="{954601B1-8AF3-4CA0-B505-9EF0AFA2D1F6}"/>
              </a:ext>
            </a:extLst>
          </p:cNvPr>
          <p:cNvSpPr>
            <a:spLocks noChangeAspect="1"/>
          </p:cNvSpPr>
          <p:nvPr/>
        </p:nvSpPr>
        <p:spPr>
          <a:xfrm>
            <a:off x="7561672" y="5747848"/>
            <a:ext cx="594000" cy="594000"/>
          </a:xfrm>
          <a:prstGeom prst="roundRect">
            <a:avLst>
              <a:gd name="adj" fmla="val 10942"/>
            </a:avLst>
          </a:prstGeom>
          <a:solidFill>
            <a:schemeClr val="accent5">
              <a:lumMod val="7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algn="ctr"/>
            <a:r>
              <a:rPr lang="it-IT" sz="1000" dirty="0">
                <a:solidFill>
                  <a:schemeClr val="bg1"/>
                </a:solidFill>
              </a:rPr>
              <a:t>ICU Score</a:t>
            </a:r>
          </a:p>
        </p:txBody>
      </p:sp>
      <p:sp>
        <p:nvSpPr>
          <p:cNvPr id="29" name="Rettangolo con angoli arrotondati 106">
            <a:extLst>
              <a:ext uri="{FF2B5EF4-FFF2-40B4-BE49-F238E27FC236}">
                <a16:creationId xmlns:a16="http://schemas.microsoft.com/office/drawing/2014/main" id="{01F9E488-FC59-4161-894C-9B3D87C75977}"/>
              </a:ext>
            </a:extLst>
          </p:cNvPr>
          <p:cNvSpPr>
            <a:spLocks noChangeAspect="1"/>
          </p:cNvSpPr>
          <p:nvPr/>
        </p:nvSpPr>
        <p:spPr>
          <a:xfrm>
            <a:off x="8293653" y="5747848"/>
            <a:ext cx="594000" cy="594000"/>
          </a:xfrm>
          <a:prstGeom prst="roundRect">
            <a:avLst>
              <a:gd name="adj" fmla="val 10942"/>
            </a:avLst>
          </a:prstGeom>
          <a:solidFill>
            <a:srgbClr val="FFC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algn="ctr"/>
            <a:r>
              <a:rPr lang="it-IT" sz="1000" dirty="0">
                <a:solidFill>
                  <a:schemeClr val="tx1"/>
                </a:solidFill>
              </a:rPr>
              <a:t>ML</a:t>
            </a:r>
          </a:p>
        </p:txBody>
      </p:sp>
      <p:sp>
        <p:nvSpPr>
          <p:cNvPr id="25" name="Rettangolo 24">
            <a:extLst>
              <a:ext uri="{FF2B5EF4-FFF2-40B4-BE49-F238E27FC236}">
                <a16:creationId xmlns:a16="http://schemas.microsoft.com/office/drawing/2014/main" id="{17FC6BCA-6B79-4A6A-89BE-BFFA7C93C0D9}"/>
              </a:ext>
            </a:extLst>
          </p:cNvPr>
          <p:cNvSpPr>
            <a:spLocks noChangeAspect="1"/>
          </p:cNvSpPr>
          <p:nvPr/>
        </p:nvSpPr>
        <p:spPr>
          <a:xfrm>
            <a:off x="8174722" y="2715530"/>
            <a:ext cx="831603" cy="431202"/>
          </a:xfrm>
          <a:prstGeom prst="rect">
            <a:avLst/>
          </a:prstGeom>
          <a:no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it-IT" sz="800" dirty="0">
                <a:solidFill>
                  <a:schemeClr val="tx1"/>
                </a:solidFill>
                <a:latin typeface="+mj-lt"/>
              </a:rPr>
              <a:t>Neurologo</a:t>
            </a:r>
          </a:p>
        </p:txBody>
      </p:sp>
      <p:sp>
        <p:nvSpPr>
          <p:cNvPr id="27" name="Ovale 26">
            <a:extLst>
              <a:ext uri="{FF2B5EF4-FFF2-40B4-BE49-F238E27FC236}">
                <a16:creationId xmlns:a16="http://schemas.microsoft.com/office/drawing/2014/main" id="{37BFAB78-55CE-4E06-AC03-0223C958C415}"/>
              </a:ext>
            </a:extLst>
          </p:cNvPr>
          <p:cNvSpPr>
            <a:spLocks noChangeAspect="1"/>
          </p:cNvSpPr>
          <p:nvPr/>
        </p:nvSpPr>
        <p:spPr>
          <a:xfrm>
            <a:off x="7570390" y="2629953"/>
            <a:ext cx="594807" cy="594322"/>
          </a:xfrm>
          <a:prstGeom prst="ellipse">
            <a:avLst/>
          </a:prstGeom>
          <a:solidFill>
            <a:srgbClr val="00D0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0" numCol="1" spcCol="0" rtlCol="0" fromWordArt="0" anchor="ctr" anchorCtr="0" forceAA="0" compatLnSpc="1">
            <a:prstTxWarp prst="textNoShape">
              <a:avLst/>
            </a:prstTxWarp>
            <a:noAutofit/>
          </a:bodyPr>
          <a:lstStyle/>
          <a:p>
            <a:pPr algn="ctr"/>
            <a:endParaRPr lang="it-IT" sz="1200" b="1" dirty="0">
              <a:solidFill>
                <a:schemeClr val="bg1"/>
              </a:solidFill>
            </a:endParaRPr>
          </a:p>
        </p:txBody>
      </p:sp>
      <p:pic>
        <p:nvPicPr>
          <p:cNvPr id="33" name="Immagine 32">
            <a:extLst>
              <a:ext uri="{FF2B5EF4-FFF2-40B4-BE49-F238E27FC236}">
                <a16:creationId xmlns:a16="http://schemas.microsoft.com/office/drawing/2014/main" id="{224F4CF6-F503-45E2-B996-5F7F3DF5FA82}"/>
              </a:ext>
            </a:extLst>
          </p:cNvPr>
          <p:cNvPicPr>
            <a:picLocks noChangeAspect="1"/>
          </p:cNvPicPr>
          <p:nvPr/>
        </p:nvPicPr>
        <p:blipFill>
          <a:blip r:embed="rId3"/>
          <a:stretch>
            <a:fillRect/>
          </a:stretch>
        </p:blipFill>
        <p:spPr>
          <a:xfrm>
            <a:off x="7638254" y="2701588"/>
            <a:ext cx="464589" cy="464589"/>
          </a:xfrm>
          <a:prstGeom prst="rect">
            <a:avLst/>
          </a:prstGeom>
        </p:spPr>
      </p:pic>
      <p:sp>
        <p:nvSpPr>
          <p:cNvPr id="32" name="Rettangolo con angoli arrotondati 102">
            <a:extLst>
              <a:ext uri="{FF2B5EF4-FFF2-40B4-BE49-F238E27FC236}">
                <a16:creationId xmlns:a16="http://schemas.microsoft.com/office/drawing/2014/main" id="{8AD959D8-AD74-4CFC-B280-8BBE714620B5}"/>
              </a:ext>
            </a:extLst>
          </p:cNvPr>
          <p:cNvSpPr/>
          <p:nvPr/>
        </p:nvSpPr>
        <p:spPr>
          <a:xfrm>
            <a:off x="5004509" y="3510947"/>
            <a:ext cx="3830437" cy="1958196"/>
          </a:xfrm>
          <a:prstGeom prst="roundRect">
            <a:avLst>
              <a:gd name="adj" fmla="val 10942"/>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108000" rtlCol="0" anchor="ctr"/>
          <a:lstStyle/>
          <a:p>
            <a:pPr marL="180975"/>
            <a:r>
              <a:rPr lang="it-IT" sz="1200" dirty="0">
                <a:solidFill>
                  <a:schemeClr val="tx1"/>
                </a:solidFill>
                <a:latin typeface="+mj-lt"/>
              </a:rPr>
              <a:t>Suggerimento, tramite Machine Learning e </a:t>
            </a:r>
            <a:r>
              <a:rPr lang="it-IT" sz="1200" dirty="0" err="1">
                <a:solidFill>
                  <a:schemeClr val="tx1"/>
                </a:solidFill>
                <a:latin typeface="+mj-lt"/>
              </a:rPr>
              <a:t>Artificial</a:t>
            </a:r>
            <a:r>
              <a:rPr lang="it-IT" sz="1200" dirty="0">
                <a:solidFill>
                  <a:schemeClr val="tx1"/>
                </a:solidFill>
                <a:latin typeface="+mj-lt"/>
              </a:rPr>
              <a:t> Intelligence, della SU di destinazione, in funzione di:</a:t>
            </a:r>
          </a:p>
          <a:p>
            <a:pPr marL="361950" lvl="1" indent="-180975">
              <a:lnSpc>
                <a:spcPct val="150000"/>
              </a:lnSpc>
              <a:buFont typeface="Arial" panose="020B0604020202020204" pitchFamily="34" charset="0"/>
              <a:buChar char="•"/>
            </a:pPr>
            <a:r>
              <a:rPr lang="it-IT" sz="1200" dirty="0">
                <a:solidFill>
                  <a:schemeClr val="tx1"/>
                </a:solidFill>
              </a:rPr>
              <a:t>scale compilate</a:t>
            </a:r>
          </a:p>
          <a:p>
            <a:pPr marL="361950" lvl="1" indent="-180975">
              <a:lnSpc>
                <a:spcPct val="150000"/>
              </a:lnSpc>
              <a:buFont typeface="Arial" panose="020B0604020202020204" pitchFamily="34" charset="0"/>
              <a:buChar char="•"/>
            </a:pPr>
            <a:r>
              <a:rPr lang="it-IT" sz="1200" dirty="0">
                <a:solidFill>
                  <a:schemeClr val="tx1"/>
                </a:solidFill>
              </a:rPr>
              <a:t>necessità diagnostiche</a:t>
            </a:r>
          </a:p>
          <a:p>
            <a:pPr marL="361950" lvl="1" indent="-180975">
              <a:lnSpc>
                <a:spcPct val="150000"/>
              </a:lnSpc>
              <a:buFont typeface="Arial" panose="020B0604020202020204" pitchFamily="34" charset="0"/>
              <a:buChar char="•"/>
            </a:pPr>
            <a:r>
              <a:rPr lang="it-IT" sz="1200" dirty="0">
                <a:solidFill>
                  <a:schemeClr val="tx1"/>
                </a:solidFill>
              </a:rPr>
              <a:t>disponibilità posti letto</a:t>
            </a:r>
          </a:p>
          <a:p>
            <a:pPr marL="180975"/>
            <a:endParaRPr lang="it-IT" sz="800" dirty="0">
              <a:solidFill>
                <a:schemeClr val="tx1"/>
              </a:solidFill>
            </a:endParaRPr>
          </a:p>
        </p:txBody>
      </p:sp>
      <p:sp>
        <p:nvSpPr>
          <p:cNvPr id="35" name="Ovale 34">
            <a:extLst>
              <a:ext uri="{FF2B5EF4-FFF2-40B4-BE49-F238E27FC236}">
                <a16:creationId xmlns:a16="http://schemas.microsoft.com/office/drawing/2014/main" id="{37BFAB78-55CE-4E06-AC03-0223C958C415}"/>
              </a:ext>
            </a:extLst>
          </p:cNvPr>
          <p:cNvSpPr>
            <a:spLocks noChangeAspect="1"/>
          </p:cNvSpPr>
          <p:nvPr/>
        </p:nvSpPr>
        <p:spPr>
          <a:xfrm>
            <a:off x="4353895" y="4081874"/>
            <a:ext cx="812656" cy="811993"/>
          </a:xfrm>
          <a:prstGeom prst="ellipse">
            <a:avLst/>
          </a:prstGeom>
          <a:solidFill>
            <a:srgbClr val="0095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0" numCol="1" spcCol="0" rtlCol="0" fromWordArt="0" anchor="ctr" anchorCtr="0" forceAA="0" compatLnSpc="1">
            <a:prstTxWarp prst="textNoShape">
              <a:avLst/>
            </a:prstTxWarp>
            <a:noAutofit/>
          </a:bodyPr>
          <a:lstStyle/>
          <a:p>
            <a:pPr algn="ctr"/>
            <a:endParaRPr lang="it-IT" sz="1200" b="1" dirty="0">
              <a:solidFill>
                <a:schemeClr val="bg1"/>
              </a:solidFill>
            </a:endParaRPr>
          </a:p>
        </p:txBody>
      </p:sp>
      <p:sp>
        <p:nvSpPr>
          <p:cNvPr id="37" name="Rettangolo con angoli arrotondati 69">
            <a:extLst>
              <a:ext uri="{FF2B5EF4-FFF2-40B4-BE49-F238E27FC236}">
                <a16:creationId xmlns:a16="http://schemas.microsoft.com/office/drawing/2014/main" id="{5DBD1777-E0DC-CE48-A033-CE04FF59754E}"/>
              </a:ext>
            </a:extLst>
          </p:cNvPr>
          <p:cNvSpPr/>
          <p:nvPr/>
        </p:nvSpPr>
        <p:spPr>
          <a:xfrm>
            <a:off x="4269034" y="4188850"/>
            <a:ext cx="983087" cy="598040"/>
          </a:xfrm>
          <a:prstGeom prst="roundRect">
            <a:avLst>
              <a:gd name="adj" fmla="val 3523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chemeClr val="bg1"/>
                </a:solidFill>
              </a:rPr>
              <a:t>Scenari</a:t>
            </a:r>
          </a:p>
          <a:p>
            <a:pPr algn="ctr"/>
            <a:r>
              <a:rPr lang="it-IT" sz="1000" b="1" dirty="0">
                <a:solidFill>
                  <a:schemeClr val="bg1"/>
                </a:solidFill>
              </a:rPr>
              <a:t>1-&gt;4</a:t>
            </a:r>
          </a:p>
        </p:txBody>
      </p:sp>
      <p:sp>
        <p:nvSpPr>
          <p:cNvPr id="26" name="Rettangolo con angoli arrotondati 102">
            <a:extLst>
              <a:ext uri="{FF2B5EF4-FFF2-40B4-BE49-F238E27FC236}">
                <a16:creationId xmlns:a16="http://schemas.microsoft.com/office/drawing/2014/main" id="{8AD959D8-AD74-4CFC-B280-8BBE714620B5}"/>
              </a:ext>
            </a:extLst>
          </p:cNvPr>
          <p:cNvSpPr/>
          <p:nvPr/>
        </p:nvSpPr>
        <p:spPr>
          <a:xfrm>
            <a:off x="8943282" y="3510948"/>
            <a:ext cx="2262432" cy="1958196"/>
          </a:xfrm>
          <a:prstGeom prst="roundRect">
            <a:avLst>
              <a:gd name="adj" fmla="val 10942"/>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108000" rtlCol="0" anchor="ctr"/>
          <a:lstStyle/>
          <a:p>
            <a:pPr marL="180975"/>
            <a:r>
              <a:rPr lang="it-IT" sz="1200" dirty="0">
                <a:solidFill>
                  <a:schemeClr val="tx1"/>
                </a:solidFill>
                <a:latin typeface="+mj-lt"/>
              </a:rPr>
              <a:t>CPOE:</a:t>
            </a:r>
          </a:p>
          <a:p>
            <a:pPr marL="361950" lvl="1" indent="-180975">
              <a:lnSpc>
                <a:spcPct val="150000"/>
              </a:lnSpc>
              <a:buFont typeface="Arial" panose="020B0604020202020204" pitchFamily="34" charset="0"/>
              <a:buChar char="•"/>
            </a:pPr>
            <a:r>
              <a:rPr lang="it-IT" sz="1200" dirty="0">
                <a:solidFill>
                  <a:schemeClr val="tx1"/>
                </a:solidFill>
              </a:rPr>
              <a:t>terapia, se possibile</a:t>
            </a:r>
          </a:p>
          <a:p>
            <a:pPr marL="361950" lvl="1" indent="-180975">
              <a:lnSpc>
                <a:spcPct val="150000"/>
              </a:lnSpc>
              <a:buFont typeface="Arial" panose="020B0604020202020204" pitchFamily="34" charset="0"/>
              <a:buChar char="•"/>
            </a:pPr>
            <a:r>
              <a:rPr lang="it-IT" sz="1200" dirty="0">
                <a:solidFill>
                  <a:schemeClr val="tx1"/>
                </a:solidFill>
              </a:rPr>
              <a:t>diagnostica</a:t>
            </a:r>
          </a:p>
          <a:p>
            <a:pPr marL="180975"/>
            <a:endParaRPr lang="it-IT" sz="800" dirty="0">
              <a:solidFill>
                <a:schemeClr val="tx1"/>
              </a:solidFill>
            </a:endParaRPr>
          </a:p>
        </p:txBody>
      </p:sp>
      <p:sp>
        <p:nvSpPr>
          <p:cNvPr id="30" name="Rettangolo con angoli arrotondati 158">
            <a:extLst>
              <a:ext uri="{FF2B5EF4-FFF2-40B4-BE49-F238E27FC236}">
                <a16:creationId xmlns:a16="http://schemas.microsoft.com/office/drawing/2014/main" id="{767EAF3A-BCD2-420E-B4AD-080CD90DCCAE}"/>
              </a:ext>
            </a:extLst>
          </p:cNvPr>
          <p:cNvSpPr/>
          <p:nvPr/>
        </p:nvSpPr>
        <p:spPr>
          <a:xfrm>
            <a:off x="2725073" y="1184513"/>
            <a:ext cx="1678566" cy="363192"/>
          </a:xfrm>
          <a:prstGeom prst="roundRect">
            <a:avLst>
              <a:gd name="adj" fmla="val 1929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it-IT" sz="1400" b="1" dirty="0">
                <a:solidFill>
                  <a:schemeClr val="bg1">
                    <a:lumMod val="50000"/>
                  </a:schemeClr>
                </a:solidFill>
              </a:rPr>
              <a:t>1.Primo contatto</a:t>
            </a:r>
          </a:p>
        </p:txBody>
      </p:sp>
      <p:cxnSp>
        <p:nvCxnSpPr>
          <p:cNvPr id="31" name="Connettore 4 30"/>
          <p:cNvCxnSpPr/>
          <p:nvPr/>
        </p:nvCxnSpPr>
        <p:spPr>
          <a:xfrm rot="5400000" flipH="1" flipV="1">
            <a:off x="3558006" y="-309422"/>
            <a:ext cx="12700" cy="4348872"/>
          </a:xfrm>
          <a:prstGeom prst="bentConnector3">
            <a:avLst>
              <a:gd name="adj1" fmla="val 2479244"/>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Rettangolo con angoli arrotondati 158">
            <a:extLst>
              <a:ext uri="{FF2B5EF4-FFF2-40B4-BE49-F238E27FC236}">
                <a16:creationId xmlns:a16="http://schemas.microsoft.com/office/drawing/2014/main" id="{767EAF3A-BCD2-420E-B4AD-080CD90DCCAE}"/>
              </a:ext>
            </a:extLst>
          </p:cNvPr>
          <p:cNvSpPr/>
          <p:nvPr/>
        </p:nvSpPr>
        <p:spPr>
          <a:xfrm>
            <a:off x="7015384" y="1184513"/>
            <a:ext cx="1678566" cy="363192"/>
          </a:xfrm>
          <a:prstGeom prst="roundRect">
            <a:avLst>
              <a:gd name="adj" fmla="val 1929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it-IT" sz="1400" b="1" dirty="0">
                <a:solidFill>
                  <a:schemeClr val="accent2">
                    <a:lumMod val="75000"/>
                  </a:schemeClr>
                </a:solidFill>
              </a:rPr>
              <a:t>2.Diagnosi</a:t>
            </a:r>
          </a:p>
        </p:txBody>
      </p:sp>
      <p:sp>
        <p:nvSpPr>
          <p:cNvPr id="41" name="Rettangolo con angoli arrotondati 158">
            <a:extLst>
              <a:ext uri="{FF2B5EF4-FFF2-40B4-BE49-F238E27FC236}">
                <a16:creationId xmlns:a16="http://schemas.microsoft.com/office/drawing/2014/main" id="{767EAF3A-BCD2-420E-B4AD-080CD90DCCAE}"/>
              </a:ext>
            </a:extLst>
          </p:cNvPr>
          <p:cNvSpPr/>
          <p:nvPr/>
        </p:nvSpPr>
        <p:spPr>
          <a:xfrm>
            <a:off x="9144001" y="1184513"/>
            <a:ext cx="1939158" cy="363192"/>
          </a:xfrm>
          <a:prstGeom prst="roundRect">
            <a:avLst>
              <a:gd name="adj" fmla="val 1929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it-IT" sz="1400" b="1" dirty="0">
                <a:solidFill>
                  <a:schemeClr val="bg1">
                    <a:lumMod val="50000"/>
                  </a:schemeClr>
                </a:solidFill>
              </a:rPr>
              <a:t>3.Arrivo in </a:t>
            </a:r>
            <a:r>
              <a:rPr lang="it-IT" sz="1400" b="1" dirty="0" err="1">
                <a:solidFill>
                  <a:schemeClr val="bg1">
                    <a:lumMod val="50000"/>
                  </a:schemeClr>
                </a:solidFill>
              </a:rPr>
              <a:t>Stroke</a:t>
            </a:r>
            <a:r>
              <a:rPr lang="it-IT" sz="1400" b="1" dirty="0">
                <a:solidFill>
                  <a:schemeClr val="bg1">
                    <a:lumMod val="50000"/>
                  </a:schemeClr>
                </a:solidFill>
              </a:rPr>
              <a:t> Unit</a:t>
            </a:r>
          </a:p>
        </p:txBody>
      </p:sp>
      <p:cxnSp>
        <p:nvCxnSpPr>
          <p:cNvPr id="42" name="Connettore 1 41"/>
          <p:cNvCxnSpPr>
            <a:endCxn id="34" idx="2"/>
          </p:cNvCxnSpPr>
          <p:nvPr/>
        </p:nvCxnSpPr>
        <p:spPr>
          <a:xfrm flipH="1" flipV="1">
            <a:off x="7854667" y="1547705"/>
            <a:ext cx="3444" cy="31730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flipH="1" flipV="1">
            <a:off x="10088909" y="1547705"/>
            <a:ext cx="3444" cy="31730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a:off x="7617124" y="1547705"/>
            <a:ext cx="474453"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a:off x="9855126" y="1547705"/>
            <a:ext cx="474453"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Freccia a gallone 117">
            <a:extLst>
              <a:ext uri="{FF2B5EF4-FFF2-40B4-BE49-F238E27FC236}">
                <a16:creationId xmlns:a16="http://schemas.microsoft.com/office/drawing/2014/main" id="{A297CE6E-E7C7-4E91-8EEC-394EE3D3741E}"/>
              </a:ext>
            </a:extLst>
          </p:cNvPr>
          <p:cNvSpPr/>
          <p:nvPr/>
        </p:nvSpPr>
        <p:spPr>
          <a:xfrm>
            <a:off x="7178946" y="1855787"/>
            <a:ext cx="1656000" cy="576000"/>
          </a:xfrm>
          <a:prstGeom prst="chevron">
            <a:avLst>
              <a:gd name="adj" fmla="val 34746"/>
            </a:avLst>
          </a:prstGeom>
          <a:solidFill>
            <a:srgbClr val="009589"/>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ctr"/>
          <a:lstStyle/>
          <a:p>
            <a:pPr algn="ctr"/>
            <a:r>
              <a:rPr lang="it-IT" sz="1000" b="1" dirty="0">
                <a:solidFill>
                  <a:schemeClr val="bg1"/>
                </a:solidFill>
              </a:rPr>
              <a:t>INSTRADAMENTO</a:t>
            </a:r>
          </a:p>
        </p:txBody>
      </p:sp>
      <p:sp>
        <p:nvSpPr>
          <p:cNvPr id="36" name="Freccia a gallone 125">
            <a:extLst>
              <a:ext uri="{FF2B5EF4-FFF2-40B4-BE49-F238E27FC236}">
                <a16:creationId xmlns:a16="http://schemas.microsoft.com/office/drawing/2014/main" id="{8A7C3FF1-683E-4705-AB73-DD197D820266}"/>
              </a:ext>
            </a:extLst>
          </p:cNvPr>
          <p:cNvSpPr/>
          <p:nvPr/>
        </p:nvSpPr>
        <p:spPr>
          <a:xfrm>
            <a:off x="9353383" y="1855787"/>
            <a:ext cx="1656000" cy="576000"/>
          </a:xfrm>
          <a:prstGeom prst="chevron">
            <a:avLst>
              <a:gd name="adj" fmla="val 34746"/>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lumMod val="50000"/>
                  </a:schemeClr>
                </a:solidFill>
              </a:rPr>
              <a:t>CHIUSURA CASO 118</a:t>
            </a:r>
          </a:p>
        </p:txBody>
      </p:sp>
      <p:sp>
        <p:nvSpPr>
          <p:cNvPr id="45" name="Freccia a gallone 1">
            <a:extLst>
              <a:ext uri="{FF2B5EF4-FFF2-40B4-BE49-F238E27FC236}">
                <a16:creationId xmlns:a16="http://schemas.microsoft.com/office/drawing/2014/main" id="{41374E2F-FE55-45FB-BE0E-6227F921B4B1}"/>
              </a:ext>
            </a:extLst>
          </p:cNvPr>
          <p:cNvSpPr/>
          <p:nvPr/>
        </p:nvSpPr>
        <p:spPr>
          <a:xfrm>
            <a:off x="655638" y="1855787"/>
            <a:ext cx="1656000" cy="576000"/>
          </a:xfrm>
          <a:prstGeom prst="chevron">
            <a:avLst>
              <a:gd name="adj" fmla="val 34746"/>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lumMod val="50000"/>
                  </a:schemeClr>
                </a:solidFill>
              </a:rPr>
              <a:t>APERTURA CASO 118</a:t>
            </a:r>
          </a:p>
        </p:txBody>
      </p:sp>
      <p:sp>
        <p:nvSpPr>
          <p:cNvPr id="51" name="Freccia a gallone 101">
            <a:extLst>
              <a:ext uri="{FF2B5EF4-FFF2-40B4-BE49-F238E27FC236}">
                <a16:creationId xmlns:a16="http://schemas.microsoft.com/office/drawing/2014/main" id="{701181A3-E698-4487-B769-9C67108C1A64}"/>
              </a:ext>
            </a:extLst>
          </p:cNvPr>
          <p:cNvSpPr/>
          <p:nvPr/>
        </p:nvSpPr>
        <p:spPr>
          <a:xfrm>
            <a:off x="2830075" y="1855787"/>
            <a:ext cx="1611479" cy="576000"/>
          </a:xfrm>
          <a:prstGeom prst="chevron">
            <a:avLst>
              <a:gd name="adj" fmla="val 34746"/>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lumMod val="50000"/>
                  </a:schemeClr>
                </a:solidFill>
              </a:rPr>
              <a:t>CARICO PAZIENTE</a:t>
            </a:r>
          </a:p>
        </p:txBody>
      </p:sp>
      <p:sp>
        <p:nvSpPr>
          <p:cNvPr id="52" name="Freccia a gallone 109">
            <a:extLst>
              <a:ext uri="{FF2B5EF4-FFF2-40B4-BE49-F238E27FC236}">
                <a16:creationId xmlns:a16="http://schemas.microsoft.com/office/drawing/2014/main" id="{3F96A1B9-FD47-4E57-BF46-F1CDAA1B30D2}"/>
              </a:ext>
            </a:extLst>
          </p:cNvPr>
          <p:cNvSpPr/>
          <p:nvPr/>
        </p:nvSpPr>
        <p:spPr>
          <a:xfrm>
            <a:off x="5004510" y="1855787"/>
            <a:ext cx="1656000" cy="576000"/>
          </a:xfrm>
          <a:prstGeom prst="chevron">
            <a:avLst>
              <a:gd name="adj" fmla="val 34746"/>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lumMod val="50000"/>
                  </a:schemeClr>
                </a:solidFill>
              </a:rPr>
              <a:t>TELE-CONSULTO</a:t>
            </a:r>
          </a:p>
        </p:txBody>
      </p:sp>
    </p:spTree>
    <p:extLst>
      <p:ext uri="{BB962C8B-B14F-4D97-AF65-F5344CB8AC3E}">
        <p14:creationId xmlns:p14="http://schemas.microsoft.com/office/powerpoint/2010/main" val="2052993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28801" y="1024293"/>
            <a:ext cx="15691297" cy="5871808"/>
          </a:xfrm>
          <a:prstGeom prst="rect">
            <a:avLst/>
          </a:prstGeom>
        </p:spPr>
      </p:pic>
      <p:sp>
        <p:nvSpPr>
          <p:cNvPr id="6" name="Titolo 2"/>
          <p:cNvSpPr>
            <a:spLocks noGrp="1"/>
          </p:cNvSpPr>
          <p:nvPr>
            <p:ph type="title"/>
          </p:nvPr>
        </p:nvSpPr>
        <p:spPr>
          <a:xfrm>
            <a:off x="526130" y="328095"/>
            <a:ext cx="11051977" cy="431758"/>
          </a:xfrm>
        </p:spPr>
        <p:txBody>
          <a:bodyPr>
            <a:noAutofit/>
          </a:bodyPr>
          <a:lstStyle/>
          <a:p>
            <a:r>
              <a:rPr lang="it-IT" sz="2800" dirty="0">
                <a:solidFill>
                  <a:srgbClr val="00B0AB"/>
                </a:solidFill>
              </a:rPr>
              <a:t>Instradamento / 2</a:t>
            </a:r>
          </a:p>
        </p:txBody>
      </p:sp>
      <p:pic>
        <p:nvPicPr>
          <p:cNvPr id="14" name="Picture 13">
            <a:extLst>
              <a:ext uri="{FF2B5EF4-FFF2-40B4-BE49-F238E27FC236}">
                <a16:creationId xmlns:a16="http://schemas.microsoft.com/office/drawing/2014/main" id="{FF17CC68-3EF4-469D-BD99-812410157F9D}"/>
              </a:ext>
            </a:extLst>
          </p:cNvPr>
          <p:cNvPicPr>
            <a:picLocks noChangeAspect="1"/>
          </p:cNvPicPr>
          <p:nvPr/>
        </p:nvPicPr>
        <p:blipFill>
          <a:blip r:embed="rId3"/>
          <a:stretch>
            <a:fillRect/>
          </a:stretch>
        </p:blipFill>
        <p:spPr>
          <a:xfrm>
            <a:off x="1278838" y="2124744"/>
            <a:ext cx="7342432" cy="3130827"/>
          </a:xfrm>
          <a:prstGeom prst="rect">
            <a:avLst/>
          </a:prstGeom>
        </p:spPr>
      </p:pic>
      <p:grpSp>
        <p:nvGrpSpPr>
          <p:cNvPr id="75" name="Group 74">
            <a:extLst>
              <a:ext uri="{FF2B5EF4-FFF2-40B4-BE49-F238E27FC236}">
                <a16:creationId xmlns:a16="http://schemas.microsoft.com/office/drawing/2014/main" id="{1CFF9967-673A-4E4F-9D41-17D4D9BA8286}"/>
              </a:ext>
            </a:extLst>
          </p:cNvPr>
          <p:cNvGrpSpPr/>
          <p:nvPr/>
        </p:nvGrpSpPr>
        <p:grpSpPr>
          <a:xfrm>
            <a:off x="1355038" y="2510824"/>
            <a:ext cx="709898" cy="737186"/>
            <a:chOff x="622287" y="2718940"/>
            <a:chExt cx="709898" cy="737186"/>
          </a:xfrm>
        </p:grpSpPr>
        <p:pic>
          <p:nvPicPr>
            <p:cNvPr id="73" name="Picture 72">
              <a:extLst>
                <a:ext uri="{FF2B5EF4-FFF2-40B4-BE49-F238E27FC236}">
                  <a16:creationId xmlns:a16="http://schemas.microsoft.com/office/drawing/2014/main" id="{538342D7-B3B3-46C6-A960-570FDF5BC4EB}"/>
                </a:ext>
              </a:extLst>
            </p:cNvPr>
            <p:cNvPicPr>
              <a:picLocks noChangeAspect="1"/>
            </p:cNvPicPr>
            <p:nvPr/>
          </p:nvPicPr>
          <p:blipFill>
            <a:blip r:embed="rId4"/>
            <a:stretch>
              <a:fillRect/>
            </a:stretch>
          </p:blipFill>
          <p:spPr>
            <a:xfrm>
              <a:off x="622287" y="2718940"/>
              <a:ext cx="390525" cy="419100"/>
            </a:xfrm>
            <a:prstGeom prst="rect">
              <a:avLst/>
            </a:prstGeom>
          </p:spPr>
        </p:pic>
        <p:pic>
          <p:nvPicPr>
            <p:cNvPr id="74" name="Graphic 73" descr="Cursor">
              <a:extLst>
                <a:ext uri="{FF2B5EF4-FFF2-40B4-BE49-F238E27FC236}">
                  <a16:creationId xmlns:a16="http://schemas.microsoft.com/office/drawing/2014/main" id="{BF957276-6324-43FE-8A4E-11A8A99889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7491" y="2801432"/>
              <a:ext cx="654694" cy="654694"/>
            </a:xfrm>
            <a:prstGeom prst="rect">
              <a:avLst/>
            </a:prstGeom>
          </p:spPr>
        </p:pic>
      </p:grpSp>
      <p:pic>
        <p:nvPicPr>
          <p:cNvPr id="10" name="Immagine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044002" y="4342472"/>
            <a:ext cx="705913" cy="738000"/>
          </a:xfrm>
          <a:prstGeom prst="rect">
            <a:avLst/>
          </a:prstGeom>
        </p:spPr>
      </p:pic>
      <p:grpSp>
        <p:nvGrpSpPr>
          <p:cNvPr id="9" name="Gruppo 8"/>
          <p:cNvGrpSpPr/>
          <p:nvPr/>
        </p:nvGrpSpPr>
        <p:grpSpPr>
          <a:xfrm>
            <a:off x="1236038" y="1607372"/>
            <a:ext cx="7620542" cy="4183827"/>
            <a:chOff x="933588" y="1807398"/>
            <a:chExt cx="7344000" cy="4032000"/>
          </a:xfrm>
        </p:grpSpPr>
        <p:sp>
          <p:nvSpPr>
            <p:cNvPr id="42" name="Rettangolo 41"/>
            <p:cNvSpPr/>
            <p:nvPr/>
          </p:nvSpPr>
          <p:spPr>
            <a:xfrm>
              <a:off x="933588" y="1807398"/>
              <a:ext cx="7344000" cy="4032000"/>
            </a:xfrm>
            <a:prstGeom prst="rect">
              <a:avLst/>
            </a:prstGeom>
            <a:solidFill>
              <a:schemeClr val="bg2">
                <a:lumMod val="1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uppo 7"/>
            <p:cNvGrpSpPr/>
            <p:nvPr/>
          </p:nvGrpSpPr>
          <p:grpSpPr>
            <a:xfrm>
              <a:off x="2739587" y="2905125"/>
              <a:ext cx="3372154" cy="2111154"/>
              <a:chOff x="2739587" y="2905125"/>
              <a:chExt cx="3372154" cy="2111154"/>
            </a:xfrm>
          </p:grpSpPr>
          <p:sp>
            <p:nvSpPr>
              <p:cNvPr id="17" name="Rectangle 16">
                <a:extLst>
                  <a:ext uri="{FF2B5EF4-FFF2-40B4-BE49-F238E27FC236}">
                    <a16:creationId xmlns:a16="http://schemas.microsoft.com/office/drawing/2014/main" id="{F7F4383A-7B37-49F1-91EB-6524EB13E47A}"/>
                  </a:ext>
                </a:extLst>
              </p:cNvPr>
              <p:cNvSpPr/>
              <p:nvPr/>
            </p:nvSpPr>
            <p:spPr>
              <a:xfrm>
                <a:off x="2739587" y="2905125"/>
                <a:ext cx="3372154" cy="2111154"/>
              </a:xfrm>
              <a:prstGeom prst="roundRect">
                <a:avLst>
                  <a:gd name="adj" fmla="val 3362"/>
                </a:avLst>
              </a:prstGeom>
              <a:solidFill>
                <a:schemeClr val="bg1"/>
              </a:solidFill>
              <a:ln/>
              <a:effectLst>
                <a:outerShdw blurRad="139700" sx="102000" sy="102000" algn="ctr" rotWithShape="0">
                  <a:prstClr val="black">
                    <a:alpha val="11000"/>
                  </a:prstClr>
                </a:outerShdw>
              </a:effectLst>
            </p:spPr>
            <p:style>
              <a:lnRef idx="0">
                <a:schemeClr val="accent4"/>
              </a:lnRef>
              <a:fillRef idx="3">
                <a:schemeClr val="accent4"/>
              </a:fillRef>
              <a:effectRef idx="3">
                <a:schemeClr val="accent4"/>
              </a:effectRef>
              <a:fontRef idx="minor">
                <a:schemeClr val="lt1"/>
              </a:fontRef>
            </p:style>
            <p:txBody>
              <a:bodyPr lIns="180000" tIns="216000" rtlCol="0" anchor="t"/>
              <a:lstStyle/>
              <a:p>
                <a:r>
                  <a:rPr lang="it-IT" sz="1400" b="1" dirty="0">
                    <a:solidFill>
                      <a:srgbClr val="009589"/>
                    </a:solidFill>
                  </a:rPr>
                  <a:t>STRUTTURA ASSOCIATA</a:t>
                </a:r>
              </a:p>
              <a:p>
                <a:endParaRPr lang="it-IT" sz="1400" b="1" dirty="0">
                  <a:solidFill>
                    <a:schemeClr val="bg2">
                      <a:lumMod val="25000"/>
                    </a:schemeClr>
                  </a:solidFill>
                </a:endParaRPr>
              </a:p>
              <a:p>
                <a:pPr>
                  <a:lnSpc>
                    <a:spcPct val="150000"/>
                  </a:lnSpc>
                </a:pPr>
                <a:r>
                  <a:rPr lang="it-IT" sz="1400" b="1" dirty="0" err="1">
                    <a:solidFill>
                      <a:schemeClr val="bg2">
                        <a:lumMod val="25000"/>
                      </a:schemeClr>
                    </a:solidFill>
                  </a:rPr>
                  <a:t>Stoke</a:t>
                </a:r>
                <a:r>
                  <a:rPr lang="it-IT" sz="1400" b="1" dirty="0">
                    <a:solidFill>
                      <a:schemeClr val="bg2">
                        <a:lumMod val="25000"/>
                      </a:schemeClr>
                    </a:solidFill>
                  </a:rPr>
                  <a:t> Unit suggerita</a:t>
                </a:r>
                <a:r>
                  <a:rPr lang="it-IT" sz="1400" dirty="0">
                    <a:solidFill>
                      <a:schemeClr val="bg2">
                        <a:lumMod val="25000"/>
                      </a:schemeClr>
                    </a:solidFill>
                  </a:rPr>
                  <a:t>: SU4</a:t>
                </a:r>
              </a:p>
              <a:p>
                <a:pPr>
                  <a:lnSpc>
                    <a:spcPct val="150000"/>
                  </a:lnSpc>
                </a:pPr>
                <a:r>
                  <a:rPr lang="it-IT" sz="1400" b="1" dirty="0">
                    <a:solidFill>
                      <a:schemeClr val="bg2">
                        <a:lumMod val="25000"/>
                      </a:schemeClr>
                    </a:solidFill>
                  </a:rPr>
                  <a:t>Disponibilità</a:t>
                </a:r>
                <a:r>
                  <a:rPr lang="it-IT" sz="1400" dirty="0">
                    <a:solidFill>
                      <a:schemeClr val="bg2">
                        <a:lumMod val="25000"/>
                      </a:schemeClr>
                    </a:solidFill>
                  </a:rPr>
                  <a:t>: Posto letto; TC cranio</a:t>
                </a:r>
              </a:p>
            </p:txBody>
          </p:sp>
          <p:sp>
            <p:nvSpPr>
              <p:cNvPr id="50" name="Rectangle: Rounded Corners 49">
                <a:extLst>
                  <a:ext uri="{FF2B5EF4-FFF2-40B4-BE49-F238E27FC236}">
                    <a16:creationId xmlns:a16="http://schemas.microsoft.com/office/drawing/2014/main" id="{5D03286D-A913-4863-B07F-45BDD00C5184}"/>
                  </a:ext>
                </a:extLst>
              </p:cNvPr>
              <p:cNvSpPr/>
              <p:nvPr/>
            </p:nvSpPr>
            <p:spPr>
              <a:xfrm>
                <a:off x="3716619" y="4528333"/>
                <a:ext cx="1068240" cy="272697"/>
              </a:xfrm>
              <a:prstGeom prst="roundRect">
                <a:avLst>
                  <a:gd name="adj" fmla="val 14163"/>
                </a:avLst>
              </a:prstGeom>
              <a:solidFill>
                <a:srgbClr val="2A6382"/>
              </a:solidFill>
              <a:ln>
                <a:noFill/>
              </a:ln>
              <a:effectLst>
                <a:outerShdw blurRad="1397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chemeClr val="bg1"/>
                    </a:solidFill>
                  </a:rPr>
                  <a:t>CONFERMA</a:t>
                </a:r>
              </a:p>
            </p:txBody>
          </p:sp>
          <p:sp>
            <p:nvSpPr>
              <p:cNvPr id="43" name="Rectangle: Rounded Corners 50">
                <a:extLst>
                  <a:ext uri="{FF2B5EF4-FFF2-40B4-BE49-F238E27FC236}">
                    <a16:creationId xmlns:a16="http://schemas.microsoft.com/office/drawing/2014/main" id="{1DAFA197-B9DC-4EBA-BF44-B4A922CEEFF6}"/>
                  </a:ext>
                </a:extLst>
              </p:cNvPr>
              <p:cNvSpPr/>
              <p:nvPr/>
            </p:nvSpPr>
            <p:spPr>
              <a:xfrm>
                <a:off x="4973776" y="4535580"/>
                <a:ext cx="928794" cy="272697"/>
              </a:xfrm>
              <a:prstGeom prst="roundRect">
                <a:avLst/>
              </a:prstGeom>
              <a:solidFill>
                <a:srgbClr val="2A6382"/>
              </a:solidFill>
              <a:ln>
                <a:noFill/>
              </a:ln>
              <a:effectLst>
                <a:outerShdw blurRad="1397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chemeClr val="bg1"/>
                    </a:solidFill>
                  </a:rPr>
                  <a:t>ANNULLA</a:t>
                </a:r>
              </a:p>
            </p:txBody>
          </p:sp>
        </p:grpSp>
      </p:grpSp>
      <p:pic>
        <p:nvPicPr>
          <p:cNvPr id="21" name="Immagine 2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1024293"/>
            <a:ext cx="11648761" cy="5824380"/>
          </a:xfrm>
          <a:prstGeom prst="rect">
            <a:avLst/>
          </a:prstGeom>
        </p:spPr>
      </p:pic>
      <p:sp>
        <p:nvSpPr>
          <p:cNvPr id="47" name="Rettangolo arrotondato 46"/>
          <p:cNvSpPr/>
          <p:nvPr/>
        </p:nvSpPr>
        <p:spPr>
          <a:xfrm>
            <a:off x="8287895" y="-1301123"/>
            <a:ext cx="3945862" cy="5815045"/>
          </a:xfrm>
          <a:prstGeom prst="roundRect">
            <a:avLst>
              <a:gd name="adj" fmla="val 6770"/>
            </a:avLst>
          </a:prstGeom>
          <a:solidFill>
            <a:srgbClr val="009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b="1" dirty="0">
              <a:solidFill>
                <a:schemeClr val="bg1"/>
              </a:solidFill>
            </a:endParaRPr>
          </a:p>
          <a:p>
            <a:pPr algn="ctr"/>
            <a:endParaRPr lang="it-IT" sz="2000" b="1" dirty="0">
              <a:solidFill>
                <a:schemeClr val="bg1"/>
              </a:solidFill>
            </a:endParaRPr>
          </a:p>
          <a:p>
            <a:pPr algn="ctr"/>
            <a:endParaRPr lang="it-IT" sz="2000" b="1" dirty="0">
              <a:solidFill>
                <a:schemeClr val="bg1"/>
              </a:solidFill>
            </a:endParaRPr>
          </a:p>
          <a:p>
            <a:pPr algn="ctr"/>
            <a:endParaRPr lang="it-IT" sz="2000" b="1" dirty="0">
              <a:solidFill>
                <a:schemeClr val="bg1"/>
              </a:solidFill>
            </a:endParaRPr>
          </a:p>
          <a:p>
            <a:pPr algn="ctr"/>
            <a:endParaRPr lang="it-IT" sz="2000" b="1" dirty="0">
              <a:solidFill>
                <a:schemeClr val="bg1"/>
              </a:solidFill>
            </a:endParaRPr>
          </a:p>
          <a:p>
            <a:pPr algn="ctr"/>
            <a:endParaRPr lang="it-IT" sz="2000" b="1" dirty="0">
              <a:solidFill>
                <a:schemeClr val="bg1"/>
              </a:solidFill>
            </a:endParaRPr>
          </a:p>
          <a:p>
            <a:pPr algn="ctr"/>
            <a:endParaRPr lang="it-IT" sz="2000" b="1" dirty="0">
              <a:solidFill>
                <a:schemeClr val="bg1"/>
              </a:solidFill>
            </a:endParaRPr>
          </a:p>
          <a:p>
            <a:pPr algn="ctr"/>
            <a:endParaRPr lang="it-IT" sz="2000" b="1" dirty="0">
              <a:solidFill>
                <a:schemeClr val="bg1"/>
              </a:solidFill>
            </a:endParaRPr>
          </a:p>
          <a:p>
            <a:pPr algn="ctr"/>
            <a:r>
              <a:rPr lang="it-IT" sz="2000" b="1" dirty="0">
                <a:solidFill>
                  <a:schemeClr val="bg1"/>
                </a:solidFill>
              </a:rPr>
              <a:t>Gli algoritmi di Machine Learning e </a:t>
            </a:r>
            <a:r>
              <a:rPr lang="it-IT" sz="2000" b="1" dirty="0" err="1">
                <a:solidFill>
                  <a:schemeClr val="bg1"/>
                </a:solidFill>
              </a:rPr>
              <a:t>Artificial</a:t>
            </a:r>
            <a:r>
              <a:rPr lang="it-IT" sz="2000" b="1" dirty="0">
                <a:solidFill>
                  <a:schemeClr val="bg1"/>
                </a:solidFill>
              </a:rPr>
              <a:t> Intelligence</a:t>
            </a:r>
          </a:p>
          <a:p>
            <a:pPr algn="ctr"/>
            <a:endParaRPr lang="it-IT" sz="2000" b="1" dirty="0">
              <a:solidFill>
                <a:schemeClr val="bg1"/>
              </a:solidFill>
            </a:endParaRPr>
          </a:p>
          <a:p>
            <a:pPr algn="ctr"/>
            <a:r>
              <a:rPr lang="it-IT" dirty="0">
                <a:solidFill>
                  <a:schemeClr val="bg1"/>
                </a:solidFill>
              </a:rPr>
              <a:t>Suggeriscono al medico in quale </a:t>
            </a:r>
            <a:r>
              <a:rPr lang="it-IT" dirty="0" err="1">
                <a:solidFill>
                  <a:schemeClr val="bg1"/>
                </a:solidFill>
              </a:rPr>
              <a:t>Stroke</a:t>
            </a:r>
            <a:r>
              <a:rPr lang="it-IT" dirty="0">
                <a:solidFill>
                  <a:schemeClr val="bg1"/>
                </a:solidFill>
              </a:rPr>
              <a:t> Unit  instradare il paziente. </a:t>
            </a:r>
          </a:p>
          <a:p>
            <a:pPr algn="ctr"/>
            <a:r>
              <a:rPr lang="it-IT" dirty="0">
                <a:solidFill>
                  <a:schemeClr val="bg1"/>
                </a:solidFill>
              </a:rPr>
              <a:t>Il medico può decidere se seguire </a:t>
            </a:r>
          </a:p>
          <a:p>
            <a:pPr algn="ctr"/>
            <a:r>
              <a:rPr lang="it-IT" dirty="0">
                <a:solidFill>
                  <a:schemeClr val="bg1"/>
                </a:solidFill>
              </a:rPr>
              <a:t>il suggerimento o trasferire </a:t>
            </a:r>
          </a:p>
          <a:p>
            <a:pPr algn="ctr"/>
            <a:r>
              <a:rPr lang="it-IT" dirty="0">
                <a:solidFill>
                  <a:schemeClr val="bg1"/>
                </a:solidFill>
              </a:rPr>
              <a:t>il paziente in una </a:t>
            </a:r>
            <a:r>
              <a:rPr lang="it-IT" dirty="0" err="1">
                <a:solidFill>
                  <a:schemeClr val="bg1"/>
                </a:solidFill>
              </a:rPr>
              <a:t>Stroke</a:t>
            </a:r>
            <a:r>
              <a:rPr lang="it-IT" dirty="0">
                <a:solidFill>
                  <a:schemeClr val="bg1"/>
                </a:solidFill>
              </a:rPr>
              <a:t> Unit  diversa. </a:t>
            </a:r>
          </a:p>
        </p:txBody>
      </p:sp>
      <p:grpSp>
        <p:nvGrpSpPr>
          <p:cNvPr id="20" name="Gruppo 19"/>
          <p:cNvGrpSpPr/>
          <p:nvPr/>
        </p:nvGrpSpPr>
        <p:grpSpPr>
          <a:xfrm>
            <a:off x="9810152" y="318126"/>
            <a:ext cx="901348" cy="900614"/>
            <a:chOff x="11063362" y="3195420"/>
            <a:chExt cx="1095807" cy="1094915"/>
          </a:xfrm>
        </p:grpSpPr>
        <p:sp>
          <p:nvSpPr>
            <p:cNvPr id="79" name="Ovale 78">
              <a:extLst>
                <a:ext uri="{FF2B5EF4-FFF2-40B4-BE49-F238E27FC236}">
                  <a16:creationId xmlns:a16="http://schemas.microsoft.com/office/drawing/2014/main" id="{37BFAB78-55CE-4E06-AC03-0223C958C415}"/>
                </a:ext>
              </a:extLst>
            </p:cNvPr>
            <p:cNvSpPr>
              <a:spLocks noChangeAspect="1"/>
            </p:cNvSpPr>
            <p:nvPr/>
          </p:nvSpPr>
          <p:spPr>
            <a:xfrm>
              <a:off x="11063362" y="3195420"/>
              <a:ext cx="1095807" cy="1094915"/>
            </a:xfrm>
            <a:prstGeom prst="ellipse">
              <a:avLst/>
            </a:prstGeom>
            <a:solidFill>
              <a:srgbClr val="00D0C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0" numCol="1" spcCol="0" rtlCol="0" fromWordArt="0" anchor="ctr" anchorCtr="0" forceAA="0" compatLnSpc="1">
              <a:prstTxWarp prst="textNoShape">
                <a:avLst/>
              </a:prstTxWarp>
              <a:noAutofit/>
            </a:bodyPr>
            <a:lstStyle/>
            <a:p>
              <a:pPr algn="ctr"/>
              <a:endParaRPr lang="it-IT" sz="1200" b="1" dirty="0">
                <a:solidFill>
                  <a:schemeClr val="bg1"/>
                </a:solidFill>
              </a:endParaRPr>
            </a:p>
          </p:txBody>
        </p:sp>
        <p:pic>
          <p:nvPicPr>
            <p:cNvPr id="12" name="Immagine 11"/>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1330716" y="3461711"/>
              <a:ext cx="633994" cy="633994"/>
            </a:xfrm>
            <a:prstGeom prst="rect">
              <a:avLst/>
            </a:prstGeom>
          </p:spPr>
        </p:pic>
      </p:grpSp>
      <p:pic>
        <p:nvPicPr>
          <p:cNvPr id="46" name="Graphic 54" descr="Cursor">
            <a:extLst>
              <a:ext uri="{FF2B5EF4-FFF2-40B4-BE49-F238E27FC236}">
                <a16:creationId xmlns:a16="http://schemas.microsoft.com/office/drawing/2014/main" id="{8ACBB811-E232-4209-B662-73396EDF42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26437" y="7123864"/>
            <a:ext cx="914400" cy="914400"/>
          </a:xfrm>
          <a:prstGeom prst="rect">
            <a:avLst/>
          </a:prstGeom>
        </p:spPr>
      </p:pic>
    </p:spTree>
    <p:extLst>
      <p:ext uri="{BB962C8B-B14F-4D97-AF65-F5344CB8AC3E}">
        <p14:creationId xmlns:p14="http://schemas.microsoft.com/office/powerpoint/2010/main" val="226241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64" presetClass="path" presetSubtype="0" accel="50000" decel="50000" fill="hold" nodeType="afterEffect">
                                  <p:stCondLst>
                                    <p:cond delay="500"/>
                                  </p:stCondLst>
                                  <p:childTnLst>
                                    <p:animMotion origin="layout" path="M -0.3654 -0.88043 L 0.02278 -0.39385 " pathEditMode="relative" rAng="0" ptsTypes="AA">
                                      <p:cBhvr>
                                        <p:cTn id="6" dur="2000" fill="hold"/>
                                        <p:tgtEl>
                                          <p:spTgt spid="46"/>
                                        </p:tgtEl>
                                        <p:attrNameLst>
                                          <p:attrName>ppt_x</p:attrName>
                                          <p:attrName>ppt_y</p:attrName>
                                        </p:attrNameLst>
                                      </p:cBhvr>
                                      <p:rCtr x="19409" y="24329"/>
                                    </p:animMotion>
                                  </p:childTnLst>
                                </p:cTn>
                              </p:par>
                            </p:childTnLst>
                          </p:cTn>
                        </p:par>
                        <p:par>
                          <p:cTn id="7" fill="hold">
                            <p:stCondLst>
                              <p:cond delay="4000"/>
                            </p:stCondLst>
                            <p:childTnLst>
                              <p:par>
                                <p:cTn id="8" presetID="1" presetClass="exit" presetSubtype="0" fill="hold" nodeType="afterEffect">
                                  <p:stCondLst>
                                    <p:cond delay="0"/>
                                  </p:stCondLst>
                                  <p:childTnLst>
                                    <p:set>
                                      <p:cBhvr>
                                        <p:cTn id="9" dur="1" fill="hold">
                                          <p:stCondLst>
                                            <p:cond delay="0"/>
                                          </p:stCondLst>
                                        </p:cTn>
                                        <p:tgtEl>
                                          <p:spTgt spid="46"/>
                                        </p:tgtEl>
                                        <p:attrNameLst>
                                          <p:attrName>style.visibility</p:attrName>
                                        </p:attrNameLst>
                                      </p:cBhvr>
                                      <p:to>
                                        <p:strVal val="hidden"/>
                                      </p:to>
                                    </p:set>
                                  </p:childTnLst>
                                </p:cTn>
                              </p:par>
                            </p:childTnLst>
                          </p:cTn>
                        </p:par>
                        <p:par>
                          <p:cTn id="10" fill="hold">
                            <p:stCondLst>
                              <p:cond delay="4000"/>
                            </p:stCondLst>
                            <p:childTnLst>
                              <p:par>
                                <p:cTn id="11" presetID="10" presetClass="exit" presetSubtype="0" fill="hold" nodeType="after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par>
                          <p:cTn id="14" fill="hold">
                            <p:stCondLst>
                              <p:cond delay="4500"/>
                            </p:stCondLst>
                            <p:childTnLst>
                              <p:par>
                                <p:cTn id="15" presetID="1" presetClass="entr" presetSubtype="0" fill="hold" nodeType="afterEffect">
                                  <p:stCondLst>
                                    <p:cond delay="250"/>
                                  </p:stCondLst>
                                  <p:childTnLst>
                                    <p:set>
                                      <p:cBhvr>
                                        <p:cTn id="16" dur="1" fill="hold">
                                          <p:stCondLst>
                                            <p:cond delay="0"/>
                                          </p:stCondLst>
                                        </p:cTn>
                                        <p:tgtEl>
                                          <p:spTgt spid="75"/>
                                        </p:tgtEl>
                                        <p:attrNameLst>
                                          <p:attrName>style.visibility</p:attrName>
                                        </p:attrNameLst>
                                      </p:cBhvr>
                                      <p:to>
                                        <p:strVal val="visible"/>
                                      </p:to>
                                    </p:set>
                                  </p:childTnLst>
                                </p:cTn>
                              </p:par>
                            </p:childTnLst>
                          </p:cTn>
                        </p:par>
                        <p:par>
                          <p:cTn id="17" fill="hold">
                            <p:stCondLst>
                              <p:cond delay="4750"/>
                            </p:stCondLst>
                            <p:childTnLst>
                              <p:par>
                                <p:cTn id="18" presetID="50" presetClass="path" presetSubtype="0" accel="50000" decel="50000" fill="hold" nodeType="afterEffect">
                                  <p:stCondLst>
                                    <p:cond delay="0"/>
                                  </p:stCondLst>
                                  <p:childTnLst>
                                    <p:animMotion origin="layout" path="M -3.12581E-8 2.59259E-6 L 0.19237 2.59259E-6 C 0.27846 2.59259E-6 0.38487 0.08009 0.38487 0.14537 L 0.38487 0.29097 " pathEditMode="relative" rAng="0" ptsTypes="AAAA">
                                      <p:cBhvr>
                                        <p:cTn id="19" dur="2000" fill="hold"/>
                                        <p:tgtEl>
                                          <p:spTgt spid="75"/>
                                        </p:tgtEl>
                                        <p:attrNameLst>
                                          <p:attrName>ppt_x</p:attrName>
                                          <p:attrName>ppt_y</p:attrName>
                                        </p:attrNameLst>
                                      </p:cBhvr>
                                      <p:rCtr x="19237" y="14537"/>
                                    </p:animMotion>
                                  </p:childTnLst>
                                </p:cTn>
                              </p:par>
                            </p:childTnLst>
                          </p:cTn>
                        </p:par>
                        <p:par>
                          <p:cTn id="20" fill="hold">
                            <p:stCondLst>
                              <p:cond delay="6750"/>
                            </p:stCondLst>
                            <p:childTnLst>
                              <p:par>
                                <p:cTn id="21" presetID="1"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6750"/>
                            </p:stCondLst>
                            <p:childTnLst>
                              <p:par>
                                <p:cTn id="24" presetID="1" presetClass="exit" presetSubtype="0" fill="hold" nodeType="afterEffect">
                                  <p:stCondLst>
                                    <p:cond delay="0"/>
                                  </p:stCondLst>
                                  <p:childTnLst>
                                    <p:set>
                                      <p:cBhvr>
                                        <p:cTn id="25" dur="1" fill="hold">
                                          <p:stCondLst>
                                            <p:cond delay="0"/>
                                          </p:stCondLst>
                                        </p:cTn>
                                        <p:tgtEl>
                                          <p:spTgt spid="75"/>
                                        </p:tgtEl>
                                        <p:attrNameLst>
                                          <p:attrName>style.visibility</p:attrName>
                                        </p:attrNameLst>
                                      </p:cBhvr>
                                      <p:to>
                                        <p:strVal val="hidden"/>
                                      </p:to>
                                    </p:set>
                                  </p:childTnLst>
                                </p:cTn>
                              </p:par>
                            </p:childTnLst>
                          </p:cTn>
                        </p:par>
                        <p:par>
                          <p:cTn id="26" fill="hold">
                            <p:stCondLst>
                              <p:cond delay="6750"/>
                            </p:stCondLst>
                            <p:childTnLst>
                              <p:par>
                                <p:cTn id="27" presetID="47" presetClass="entr" presetSubtype="0" fill="hold" grpId="0" nodeType="afterEffect">
                                  <p:stCondLst>
                                    <p:cond delay="25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8000"/>
                            </p:stCondLst>
                            <p:childTnLst>
                              <p:par>
                                <p:cTn id="33" presetID="10"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olo 2">
            <a:extLst>
              <a:ext uri="{FF2B5EF4-FFF2-40B4-BE49-F238E27FC236}">
                <a16:creationId xmlns:a16="http://schemas.microsoft.com/office/drawing/2014/main" id="{502419E7-5635-4D82-94A7-637197EE0174}"/>
              </a:ext>
            </a:extLst>
          </p:cNvPr>
          <p:cNvSpPr>
            <a:spLocks noGrp="1"/>
          </p:cNvSpPr>
          <p:nvPr>
            <p:ph type="title"/>
          </p:nvPr>
        </p:nvSpPr>
        <p:spPr>
          <a:xfrm>
            <a:off x="526130" y="328095"/>
            <a:ext cx="11051977" cy="431758"/>
          </a:xfrm>
        </p:spPr>
        <p:txBody>
          <a:bodyPr>
            <a:noAutofit/>
          </a:bodyPr>
          <a:lstStyle/>
          <a:p>
            <a:r>
              <a:rPr lang="it-IT" sz="2800" dirty="0" err="1">
                <a:solidFill>
                  <a:srgbClr val="00B0AB"/>
                </a:solidFill>
              </a:rPr>
              <a:t>Telestroke</a:t>
            </a:r>
            <a:endParaRPr lang="it-IT" sz="2800" dirty="0">
              <a:solidFill>
                <a:srgbClr val="00B0AB"/>
              </a:solidFill>
            </a:endParaRPr>
          </a:p>
        </p:txBody>
      </p:sp>
      <p:cxnSp>
        <p:nvCxnSpPr>
          <p:cNvPr id="23" name="Connettore diritto 74">
            <a:extLst>
              <a:ext uri="{FF2B5EF4-FFF2-40B4-BE49-F238E27FC236}">
                <a16:creationId xmlns:a16="http://schemas.microsoft.com/office/drawing/2014/main" id="{00AAE0C5-EE5A-4C36-9790-7E2ED10BFDD6}"/>
              </a:ext>
            </a:extLst>
          </p:cNvPr>
          <p:cNvCxnSpPr>
            <a:cxnSpLocks/>
          </p:cNvCxnSpPr>
          <p:nvPr/>
        </p:nvCxnSpPr>
        <p:spPr>
          <a:xfrm flipV="1">
            <a:off x="10107428" y="2133361"/>
            <a:ext cx="0" cy="3282837"/>
          </a:xfrm>
          <a:prstGeom prst="line">
            <a:avLst/>
          </a:prstGeom>
          <a:ln w="263525" cap="rnd" cmpd="sng">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1C64E7F9-7D63-46D7-BFEC-0C68494D1FEB}"/>
              </a:ext>
            </a:extLst>
          </p:cNvPr>
          <p:cNvCxnSpPr/>
          <p:nvPr/>
        </p:nvCxnSpPr>
        <p:spPr>
          <a:xfrm>
            <a:off x="903400" y="2143787"/>
            <a:ext cx="9955100" cy="0"/>
          </a:xfrm>
          <a:prstGeom prst="straightConnector1">
            <a:avLst/>
          </a:prstGeom>
          <a:ln w="38100">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1" name="Rettangolo 40">
            <a:extLst>
              <a:ext uri="{FF2B5EF4-FFF2-40B4-BE49-F238E27FC236}">
                <a16:creationId xmlns:a16="http://schemas.microsoft.com/office/drawing/2014/main" id="{17FC6BCA-6B79-4A6A-89BE-BFFA7C93C0D9}"/>
              </a:ext>
            </a:extLst>
          </p:cNvPr>
          <p:cNvSpPr>
            <a:spLocks noChangeAspect="1"/>
          </p:cNvSpPr>
          <p:nvPr/>
        </p:nvSpPr>
        <p:spPr>
          <a:xfrm>
            <a:off x="9068136" y="2758126"/>
            <a:ext cx="831603" cy="431202"/>
          </a:xfrm>
          <a:prstGeom prst="rect">
            <a:avLst/>
          </a:prstGeom>
          <a:no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it-IT" sz="800" dirty="0">
                <a:solidFill>
                  <a:schemeClr val="tx1"/>
                </a:solidFill>
                <a:latin typeface="+mj-lt"/>
              </a:rPr>
              <a:t>Paramedico</a:t>
            </a:r>
          </a:p>
        </p:txBody>
      </p:sp>
      <p:sp>
        <p:nvSpPr>
          <p:cNvPr id="42" name="Ovale 41">
            <a:extLst>
              <a:ext uri="{FF2B5EF4-FFF2-40B4-BE49-F238E27FC236}">
                <a16:creationId xmlns:a16="http://schemas.microsoft.com/office/drawing/2014/main" id="{37BFAB78-55CE-4E06-AC03-0223C958C415}"/>
              </a:ext>
            </a:extLst>
          </p:cNvPr>
          <p:cNvSpPr>
            <a:spLocks noChangeAspect="1"/>
          </p:cNvSpPr>
          <p:nvPr/>
        </p:nvSpPr>
        <p:spPr>
          <a:xfrm>
            <a:off x="9810024" y="2674505"/>
            <a:ext cx="594807" cy="594322"/>
          </a:xfrm>
          <a:prstGeom prst="ellipse">
            <a:avLst/>
          </a:prstGeom>
          <a:solidFill>
            <a:srgbClr val="00D0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0" numCol="1" spcCol="0" rtlCol="0" fromWordArt="0" anchor="ctr" anchorCtr="0" forceAA="0" compatLnSpc="1">
            <a:prstTxWarp prst="textNoShape">
              <a:avLst/>
            </a:prstTxWarp>
            <a:noAutofit/>
          </a:bodyPr>
          <a:lstStyle/>
          <a:p>
            <a:pPr algn="ctr"/>
            <a:endParaRPr lang="it-IT" sz="1200" b="1" dirty="0">
              <a:solidFill>
                <a:schemeClr val="bg1"/>
              </a:solidFill>
            </a:endParaRPr>
          </a:p>
        </p:txBody>
      </p:sp>
      <p:pic>
        <p:nvPicPr>
          <p:cNvPr id="43" name="Immagine 42">
            <a:extLst>
              <a:ext uri="{FF2B5EF4-FFF2-40B4-BE49-F238E27FC236}">
                <a16:creationId xmlns:a16="http://schemas.microsoft.com/office/drawing/2014/main" id="{0D4C4299-3946-43A2-951B-32EA2335A80C}"/>
              </a:ext>
            </a:extLst>
          </p:cNvPr>
          <p:cNvPicPr>
            <a:picLocks noChangeAspect="1"/>
          </p:cNvPicPr>
          <p:nvPr/>
        </p:nvPicPr>
        <p:blipFill>
          <a:blip r:embed="rId3"/>
          <a:stretch>
            <a:fillRect/>
          </a:stretch>
        </p:blipFill>
        <p:spPr>
          <a:xfrm>
            <a:off x="9891428" y="2753846"/>
            <a:ext cx="432000" cy="432000"/>
          </a:xfrm>
          <a:prstGeom prst="rect">
            <a:avLst/>
          </a:prstGeom>
        </p:spPr>
      </p:pic>
      <p:sp>
        <p:nvSpPr>
          <p:cNvPr id="44" name="Rettangolo con angoli arrotondati 102">
            <a:extLst>
              <a:ext uri="{FF2B5EF4-FFF2-40B4-BE49-F238E27FC236}">
                <a16:creationId xmlns:a16="http://schemas.microsoft.com/office/drawing/2014/main" id="{8AD959D8-AD74-4CFC-B280-8BBE714620B5}"/>
              </a:ext>
            </a:extLst>
          </p:cNvPr>
          <p:cNvSpPr/>
          <p:nvPr/>
        </p:nvSpPr>
        <p:spPr>
          <a:xfrm>
            <a:off x="6660510" y="3480463"/>
            <a:ext cx="4340865" cy="1369944"/>
          </a:xfrm>
          <a:prstGeom prst="roundRect">
            <a:avLst>
              <a:gd name="adj" fmla="val 10942"/>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108000" rtlCol="0" anchor="ctr"/>
          <a:lstStyle/>
          <a:p>
            <a:pPr marL="180975"/>
            <a:r>
              <a:rPr lang="it-IT" sz="1200" dirty="0">
                <a:solidFill>
                  <a:schemeClr val="tx1"/>
                </a:solidFill>
                <a:latin typeface="+mj-lt"/>
              </a:rPr>
              <a:t>Consegna alla </a:t>
            </a:r>
            <a:r>
              <a:rPr lang="it-IT" sz="1200" dirty="0" err="1">
                <a:solidFill>
                  <a:schemeClr val="tx1"/>
                </a:solidFill>
                <a:latin typeface="+mj-lt"/>
              </a:rPr>
              <a:t>Stroke</a:t>
            </a:r>
            <a:r>
              <a:rPr lang="it-IT" sz="1200" dirty="0">
                <a:solidFill>
                  <a:schemeClr val="tx1"/>
                </a:solidFill>
                <a:latin typeface="+mj-lt"/>
              </a:rPr>
              <a:t> Unit selezionata</a:t>
            </a:r>
          </a:p>
          <a:p>
            <a:pPr marL="180975"/>
            <a:endParaRPr lang="it-IT" sz="1200" dirty="0">
              <a:solidFill>
                <a:schemeClr val="tx1"/>
              </a:solidFill>
              <a:latin typeface="+mj-lt"/>
            </a:endParaRPr>
          </a:p>
          <a:p>
            <a:pPr marL="180975"/>
            <a:r>
              <a:rPr lang="it-IT" sz="1200" dirty="0">
                <a:solidFill>
                  <a:schemeClr val="tx1"/>
                </a:solidFill>
                <a:latin typeface="+mj-lt"/>
              </a:rPr>
              <a:t>Chiusura scheda 118 </a:t>
            </a:r>
          </a:p>
          <a:p>
            <a:pPr marL="180975"/>
            <a:r>
              <a:rPr lang="it-IT" sz="1200" dirty="0">
                <a:solidFill>
                  <a:schemeClr val="tx1"/>
                </a:solidFill>
                <a:latin typeface="+mj-lt"/>
              </a:rPr>
              <a:t>(con allegato scale di valutazione compilate)</a:t>
            </a:r>
          </a:p>
        </p:txBody>
      </p:sp>
      <p:sp>
        <p:nvSpPr>
          <p:cNvPr id="54" name="Rettangolo con angoli arrotondati 129">
            <a:extLst>
              <a:ext uri="{FF2B5EF4-FFF2-40B4-BE49-F238E27FC236}">
                <a16:creationId xmlns:a16="http://schemas.microsoft.com/office/drawing/2014/main" id="{CDEBFE54-A1D6-444F-9F21-D6233CF77C62}"/>
              </a:ext>
            </a:extLst>
          </p:cNvPr>
          <p:cNvSpPr>
            <a:spLocks noChangeAspect="1"/>
          </p:cNvSpPr>
          <p:nvPr/>
        </p:nvSpPr>
        <p:spPr>
          <a:xfrm>
            <a:off x="9836256" y="5146198"/>
            <a:ext cx="540000" cy="540000"/>
          </a:xfrm>
          <a:prstGeom prst="roundRect">
            <a:avLst>
              <a:gd name="adj" fmla="val 10942"/>
            </a:avLst>
          </a:prstGeom>
          <a:solidFill>
            <a:srgbClr val="FF0000"/>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000" dirty="0">
                <a:solidFill>
                  <a:schemeClr val="bg1"/>
                </a:solidFill>
              </a:rPr>
              <a:t>Sistema 118 ISED</a:t>
            </a:r>
          </a:p>
        </p:txBody>
      </p:sp>
      <p:sp>
        <p:nvSpPr>
          <p:cNvPr id="27" name="Rettangolo con angoli arrotondati 158">
            <a:extLst>
              <a:ext uri="{FF2B5EF4-FFF2-40B4-BE49-F238E27FC236}">
                <a16:creationId xmlns:a16="http://schemas.microsoft.com/office/drawing/2014/main" id="{767EAF3A-BCD2-420E-B4AD-080CD90DCCAE}"/>
              </a:ext>
            </a:extLst>
          </p:cNvPr>
          <p:cNvSpPr/>
          <p:nvPr/>
        </p:nvSpPr>
        <p:spPr>
          <a:xfrm>
            <a:off x="2725073" y="1184513"/>
            <a:ext cx="1678566" cy="363192"/>
          </a:xfrm>
          <a:prstGeom prst="roundRect">
            <a:avLst>
              <a:gd name="adj" fmla="val 1929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it-IT" sz="1400" b="1" dirty="0">
                <a:solidFill>
                  <a:schemeClr val="bg1">
                    <a:lumMod val="50000"/>
                  </a:schemeClr>
                </a:solidFill>
              </a:rPr>
              <a:t>1.Primo contatto</a:t>
            </a:r>
          </a:p>
        </p:txBody>
      </p:sp>
      <p:cxnSp>
        <p:nvCxnSpPr>
          <p:cNvPr id="28" name="Connettore 4 27"/>
          <p:cNvCxnSpPr/>
          <p:nvPr/>
        </p:nvCxnSpPr>
        <p:spPr>
          <a:xfrm rot="5400000" flipH="1" flipV="1">
            <a:off x="3558006" y="-309422"/>
            <a:ext cx="12700" cy="4348872"/>
          </a:xfrm>
          <a:prstGeom prst="bentConnector3">
            <a:avLst>
              <a:gd name="adj1" fmla="val 2479244"/>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Rettangolo con angoli arrotondati 158">
            <a:extLst>
              <a:ext uri="{FF2B5EF4-FFF2-40B4-BE49-F238E27FC236}">
                <a16:creationId xmlns:a16="http://schemas.microsoft.com/office/drawing/2014/main" id="{767EAF3A-BCD2-420E-B4AD-080CD90DCCAE}"/>
              </a:ext>
            </a:extLst>
          </p:cNvPr>
          <p:cNvSpPr/>
          <p:nvPr/>
        </p:nvSpPr>
        <p:spPr>
          <a:xfrm>
            <a:off x="7015384" y="1184513"/>
            <a:ext cx="1678566" cy="363192"/>
          </a:xfrm>
          <a:prstGeom prst="roundRect">
            <a:avLst>
              <a:gd name="adj" fmla="val 1929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it-IT" sz="1400" b="1" dirty="0">
                <a:solidFill>
                  <a:schemeClr val="bg1">
                    <a:lumMod val="50000"/>
                  </a:schemeClr>
                </a:solidFill>
              </a:rPr>
              <a:t>2.Diagnosi</a:t>
            </a:r>
          </a:p>
        </p:txBody>
      </p:sp>
      <p:sp>
        <p:nvSpPr>
          <p:cNvPr id="32" name="Rettangolo con angoli arrotondati 158">
            <a:extLst>
              <a:ext uri="{FF2B5EF4-FFF2-40B4-BE49-F238E27FC236}">
                <a16:creationId xmlns:a16="http://schemas.microsoft.com/office/drawing/2014/main" id="{767EAF3A-BCD2-420E-B4AD-080CD90DCCAE}"/>
              </a:ext>
            </a:extLst>
          </p:cNvPr>
          <p:cNvSpPr/>
          <p:nvPr/>
        </p:nvSpPr>
        <p:spPr>
          <a:xfrm>
            <a:off x="9068136" y="1184513"/>
            <a:ext cx="2070202" cy="363192"/>
          </a:xfrm>
          <a:prstGeom prst="roundRect">
            <a:avLst>
              <a:gd name="adj" fmla="val 1929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it-IT" sz="1400" b="1" dirty="0">
                <a:solidFill>
                  <a:schemeClr val="accent3">
                    <a:lumMod val="75000"/>
                  </a:schemeClr>
                </a:solidFill>
              </a:rPr>
              <a:t>3.Arrivo in </a:t>
            </a:r>
            <a:r>
              <a:rPr lang="it-IT" sz="1400" b="1" dirty="0" err="1">
                <a:solidFill>
                  <a:schemeClr val="accent3">
                    <a:lumMod val="75000"/>
                  </a:schemeClr>
                </a:solidFill>
              </a:rPr>
              <a:t>Stroke</a:t>
            </a:r>
            <a:r>
              <a:rPr lang="it-IT" sz="1400" b="1" dirty="0">
                <a:solidFill>
                  <a:schemeClr val="accent3">
                    <a:lumMod val="75000"/>
                  </a:schemeClr>
                </a:solidFill>
              </a:rPr>
              <a:t> Unit</a:t>
            </a:r>
          </a:p>
        </p:txBody>
      </p:sp>
      <p:cxnSp>
        <p:nvCxnSpPr>
          <p:cNvPr id="33" name="Connettore 1 32"/>
          <p:cNvCxnSpPr>
            <a:endCxn id="29" idx="2"/>
          </p:cNvCxnSpPr>
          <p:nvPr/>
        </p:nvCxnSpPr>
        <p:spPr>
          <a:xfrm flipH="1" flipV="1">
            <a:off x="7854667" y="1547705"/>
            <a:ext cx="3444" cy="31730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Connettore 1 34"/>
          <p:cNvCxnSpPr/>
          <p:nvPr/>
        </p:nvCxnSpPr>
        <p:spPr>
          <a:xfrm flipH="1" flipV="1">
            <a:off x="10088909" y="1547705"/>
            <a:ext cx="3444" cy="317309"/>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Connettore 1 36"/>
          <p:cNvCxnSpPr/>
          <p:nvPr/>
        </p:nvCxnSpPr>
        <p:spPr>
          <a:xfrm>
            <a:off x="7617124" y="1547705"/>
            <a:ext cx="474453"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Connettore 1 54"/>
          <p:cNvCxnSpPr/>
          <p:nvPr/>
        </p:nvCxnSpPr>
        <p:spPr>
          <a:xfrm>
            <a:off x="9855126" y="1547705"/>
            <a:ext cx="474453"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1" name="Freccia a gallone 117">
            <a:extLst>
              <a:ext uri="{FF2B5EF4-FFF2-40B4-BE49-F238E27FC236}">
                <a16:creationId xmlns:a16="http://schemas.microsoft.com/office/drawing/2014/main" id="{A297CE6E-E7C7-4E91-8EEC-394EE3D3741E}"/>
              </a:ext>
            </a:extLst>
          </p:cNvPr>
          <p:cNvSpPr/>
          <p:nvPr/>
        </p:nvSpPr>
        <p:spPr>
          <a:xfrm>
            <a:off x="7178946" y="1855787"/>
            <a:ext cx="1656000" cy="576000"/>
          </a:xfrm>
          <a:prstGeom prst="chevron">
            <a:avLst>
              <a:gd name="adj" fmla="val 34746"/>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0" rtlCol="0" anchor="ctr"/>
          <a:lstStyle/>
          <a:p>
            <a:pPr algn="ctr"/>
            <a:r>
              <a:rPr lang="it-IT" sz="1000" b="1" dirty="0">
                <a:solidFill>
                  <a:schemeClr val="bg1">
                    <a:lumMod val="50000"/>
                  </a:schemeClr>
                </a:solidFill>
              </a:rPr>
              <a:t>INSTRADAMENTO</a:t>
            </a:r>
          </a:p>
        </p:txBody>
      </p:sp>
      <p:sp>
        <p:nvSpPr>
          <p:cNvPr id="36" name="Freccia a gallone 125">
            <a:extLst>
              <a:ext uri="{FF2B5EF4-FFF2-40B4-BE49-F238E27FC236}">
                <a16:creationId xmlns:a16="http://schemas.microsoft.com/office/drawing/2014/main" id="{8A7C3FF1-683E-4705-AB73-DD197D820266}"/>
              </a:ext>
            </a:extLst>
          </p:cNvPr>
          <p:cNvSpPr/>
          <p:nvPr/>
        </p:nvSpPr>
        <p:spPr>
          <a:xfrm>
            <a:off x="9353383" y="1855787"/>
            <a:ext cx="1656000" cy="576000"/>
          </a:xfrm>
          <a:prstGeom prst="chevron">
            <a:avLst>
              <a:gd name="adj" fmla="val 34746"/>
            </a:avLst>
          </a:prstGeom>
          <a:solidFill>
            <a:srgbClr val="00958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solidFill>
              </a:rPr>
              <a:t>CHIUSURA CASO 118</a:t>
            </a:r>
          </a:p>
        </p:txBody>
      </p:sp>
      <p:sp>
        <p:nvSpPr>
          <p:cNvPr id="45" name="Freccia a gallone 1">
            <a:extLst>
              <a:ext uri="{FF2B5EF4-FFF2-40B4-BE49-F238E27FC236}">
                <a16:creationId xmlns:a16="http://schemas.microsoft.com/office/drawing/2014/main" id="{41374E2F-FE55-45FB-BE0E-6227F921B4B1}"/>
              </a:ext>
            </a:extLst>
          </p:cNvPr>
          <p:cNvSpPr/>
          <p:nvPr/>
        </p:nvSpPr>
        <p:spPr>
          <a:xfrm>
            <a:off x="655638" y="1855787"/>
            <a:ext cx="1656000" cy="576000"/>
          </a:xfrm>
          <a:prstGeom prst="chevron">
            <a:avLst>
              <a:gd name="adj" fmla="val 34746"/>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lumMod val="50000"/>
                  </a:schemeClr>
                </a:solidFill>
              </a:rPr>
              <a:t>APERTURA CASO 118</a:t>
            </a:r>
          </a:p>
        </p:txBody>
      </p:sp>
      <p:sp>
        <p:nvSpPr>
          <p:cNvPr id="51" name="Freccia a gallone 101">
            <a:extLst>
              <a:ext uri="{FF2B5EF4-FFF2-40B4-BE49-F238E27FC236}">
                <a16:creationId xmlns:a16="http://schemas.microsoft.com/office/drawing/2014/main" id="{701181A3-E698-4487-B769-9C67108C1A64}"/>
              </a:ext>
            </a:extLst>
          </p:cNvPr>
          <p:cNvSpPr/>
          <p:nvPr/>
        </p:nvSpPr>
        <p:spPr>
          <a:xfrm>
            <a:off x="2830075" y="1855787"/>
            <a:ext cx="1611479" cy="576000"/>
          </a:xfrm>
          <a:prstGeom prst="chevron">
            <a:avLst>
              <a:gd name="adj" fmla="val 34746"/>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lumMod val="50000"/>
                  </a:schemeClr>
                </a:solidFill>
              </a:rPr>
              <a:t>CARICO PAZIENTE</a:t>
            </a:r>
          </a:p>
        </p:txBody>
      </p:sp>
      <p:sp>
        <p:nvSpPr>
          <p:cNvPr id="52" name="Freccia a gallone 109">
            <a:extLst>
              <a:ext uri="{FF2B5EF4-FFF2-40B4-BE49-F238E27FC236}">
                <a16:creationId xmlns:a16="http://schemas.microsoft.com/office/drawing/2014/main" id="{3F96A1B9-FD47-4E57-BF46-F1CDAA1B30D2}"/>
              </a:ext>
            </a:extLst>
          </p:cNvPr>
          <p:cNvSpPr/>
          <p:nvPr/>
        </p:nvSpPr>
        <p:spPr>
          <a:xfrm>
            <a:off x="5004510" y="1855787"/>
            <a:ext cx="1656000" cy="576000"/>
          </a:xfrm>
          <a:prstGeom prst="chevron">
            <a:avLst>
              <a:gd name="adj" fmla="val 34746"/>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bg1">
                    <a:lumMod val="50000"/>
                  </a:schemeClr>
                </a:solidFill>
              </a:rPr>
              <a:t>TELE-CONSULTO</a:t>
            </a:r>
          </a:p>
        </p:txBody>
      </p:sp>
    </p:spTree>
    <p:extLst>
      <p:ext uri="{BB962C8B-B14F-4D97-AF65-F5344CB8AC3E}">
        <p14:creationId xmlns:p14="http://schemas.microsoft.com/office/powerpoint/2010/main" val="1563190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56381"/>
            <a:ext cx="10515600" cy="823912"/>
          </a:xfrm>
        </p:spPr>
        <p:txBody>
          <a:bodyPr>
            <a:noAutofit/>
          </a:bodyPr>
          <a:lstStyle/>
          <a:p>
            <a:r>
              <a:rPr lang="it-IT" sz="1800" b="1" dirty="0">
                <a:effectLst/>
                <a:latin typeface="Arial" panose="020B0604020202020204" pitchFamily="34" charset="0"/>
                <a:cs typeface="Arial" panose="020B0604020202020204" pitchFamily="34" charset="0"/>
              </a:rPr>
              <a:t> Innovazione Strategica &amp; Innovazione Tecnologica </a:t>
            </a:r>
            <a:br>
              <a:rPr lang="it-IT" sz="800" dirty="0"/>
            </a:br>
            <a:br>
              <a:rPr lang="it-IT" sz="900" dirty="0"/>
            </a:br>
            <a:endParaRPr lang="it-IT" sz="1800" b="1" dirty="0">
              <a:solidFill>
                <a:srgbClr val="F49712"/>
              </a:solidFill>
              <a:latin typeface="Arial" panose="020B0604020202020204" pitchFamily="34" charset="0"/>
              <a:cs typeface="Arial" panose="020B0604020202020204" pitchFamily="34" charset="0"/>
            </a:endParaRPr>
          </a:p>
        </p:txBody>
      </p:sp>
      <p:pic>
        <p:nvPicPr>
          <p:cNvPr id="2049" name="Picture 1" descr="page25image32943488">
            <a:extLst>
              <a:ext uri="{FF2B5EF4-FFF2-40B4-BE49-F238E27FC236}">
                <a16:creationId xmlns:a16="http://schemas.microsoft.com/office/drawing/2014/main" id="{C87BFE5B-7538-5352-84A5-DCC660A7C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070" y="1650670"/>
            <a:ext cx="6590805" cy="39099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ge25image32946192">
            <a:extLst>
              <a:ext uri="{FF2B5EF4-FFF2-40B4-BE49-F238E27FC236}">
                <a16:creationId xmlns:a16="http://schemas.microsoft.com/office/drawing/2014/main" id="{88B48A3D-DEE2-42D8-8553-D7B1EB9066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964" y="1256784"/>
            <a:ext cx="526836" cy="4530786"/>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5F1CBC4C-CB42-0B16-3DD7-F9F2514C7F9D}"/>
              </a:ext>
            </a:extLst>
          </p:cNvPr>
          <p:cNvSpPr txBox="1"/>
          <p:nvPr/>
        </p:nvSpPr>
        <p:spPr>
          <a:xfrm>
            <a:off x="4414404" y="5768270"/>
            <a:ext cx="2892136" cy="415498"/>
          </a:xfrm>
          <a:prstGeom prst="rect">
            <a:avLst/>
          </a:prstGeom>
          <a:noFill/>
        </p:spPr>
        <p:txBody>
          <a:bodyPr wrap="square">
            <a:spAutoFit/>
          </a:bodyPr>
          <a:lstStyle/>
          <a:p>
            <a:r>
              <a:rPr lang="it-IT" sz="2100" dirty="0">
                <a:effectLst/>
                <a:latin typeface="Corbel" panose="020B0503020204020204" pitchFamily="34" charset="0"/>
              </a:rPr>
              <a:t>Stadio dello sviluppo </a:t>
            </a:r>
            <a:endParaRPr lang="it-IT" sz="2100" dirty="0">
              <a:latin typeface="Corbel" panose="020B0503020204020204" pitchFamily="34" charset="0"/>
            </a:endParaRPr>
          </a:p>
        </p:txBody>
      </p:sp>
    </p:spTree>
    <p:extLst>
      <p:ext uri="{BB962C8B-B14F-4D97-AF65-F5344CB8AC3E}">
        <p14:creationId xmlns:p14="http://schemas.microsoft.com/office/powerpoint/2010/main" val="24827355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E07101-FB6C-43D3-B26F-00010BBDBA59}"/>
              </a:ext>
            </a:extLst>
          </p:cNvPr>
          <p:cNvSpPr txBox="1"/>
          <p:nvPr/>
        </p:nvSpPr>
        <p:spPr>
          <a:xfrm>
            <a:off x="1379483" y="1821528"/>
            <a:ext cx="8284779" cy="3554819"/>
          </a:xfrm>
          <a:prstGeom prst="rect">
            <a:avLst/>
          </a:prstGeom>
          <a:noFill/>
        </p:spPr>
        <p:txBody>
          <a:bodyPr wrap="square" rtlCol="0">
            <a:spAutoFit/>
          </a:bodyPr>
          <a:lstStyle/>
          <a:p>
            <a:pPr lvl="0">
              <a:lnSpc>
                <a:spcPct val="150000"/>
              </a:lnSpc>
            </a:pPr>
            <a:r>
              <a:rPr lang="it-IT" b="1" dirty="0"/>
              <a:t>Riduzione del Ritardo Evitabile</a:t>
            </a:r>
            <a:r>
              <a:rPr lang="it-IT" dirty="0"/>
              <a:t>: diagnosi e trattamento precoce</a:t>
            </a:r>
          </a:p>
          <a:p>
            <a:pPr lvl="0">
              <a:lnSpc>
                <a:spcPct val="150000"/>
              </a:lnSpc>
            </a:pPr>
            <a:endParaRPr lang="it-IT" dirty="0"/>
          </a:p>
          <a:p>
            <a:pPr lvl="0">
              <a:lnSpc>
                <a:spcPct val="150000"/>
              </a:lnSpc>
            </a:pPr>
            <a:endParaRPr lang="it-IT" dirty="0"/>
          </a:p>
          <a:p>
            <a:pPr lvl="0">
              <a:lnSpc>
                <a:spcPct val="150000"/>
              </a:lnSpc>
            </a:pPr>
            <a:r>
              <a:rPr lang="it-IT" b="1" dirty="0"/>
              <a:t>Ricerca scientifica</a:t>
            </a:r>
            <a:r>
              <a:rPr lang="it-IT" dirty="0"/>
              <a:t>: studio dei protocolli di cura e ottimizzazione dei processi </a:t>
            </a:r>
          </a:p>
          <a:p>
            <a:pPr lvl="0"/>
            <a:r>
              <a:rPr lang="it-IT" dirty="0"/>
              <a:t>di diagnosi e trattamento</a:t>
            </a:r>
          </a:p>
          <a:p>
            <a:pPr lvl="0">
              <a:lnSpc>
                <a:spcPct val="150000"/>
              </a:lnSpc>
            </a:pPr>
            <a:endParaRPr lang="it-IT" dirty="0"/>
          </a:p>
          <a:p>
            <a:pPr lvl="0">
              <a:lnSpc>
                <a:spcPct val="150000"/>
              </a:lnSpc>
            </a:pPr>
            <a:endParaRPr lang="it-IT" dirty="0"/>
          </a:p>
          <a:p>
            <a:pPr lvl="0">
              <a:lnSpc>
                <a:spcPct val="150000"/>
              </a:lnSpc>
            </a:pPr>
            <a:r>
              <a:rPr lang="it-IT" b="1" dirty="0"/>
              <a:t>Efficientamento della spesa</a:t>
            </a:r>
            <a:r>
              <a:rPr lang="it-IT" dirty="0"/>
              <a:t>: riduzione dei costi diretti (in fase acuta) </a:t>
            </a:r>
          </a:p>
          <a:p>
            <a:pPr lvl="0"/>
            <a:r>
              <a:rPr lang="it-IT" dirty="0"/>
              <a:t>e conseguenziali (post degenza)</a:t>
            </a:r>
          </a:p>
        </p:txBody>
      </p:sp>
      <p:sp>
        <p:nvSpPr>
          <p:cNvPr id="6" name="Titolo 2">
            <a:extLst>
              <a:ext uri="{FF2B5EF4-FFF2-40B4-BE49-F238E27FC236}">
                <a16:creationId xmlns:a16="http://schemas.microsoft.com/office/drawing/2014/main" id="{A1C451A0-3101-42E2-B3BE-1EA0718A4311}"/>
              </a:ext>
            </a:extLst>
          </p:cNvPr>
          <p:cNvSpPr>
            <a:spLocks noGrp="1"/>
          </p:cNvSpPr>
          <p:nvPr>
            <p:ph type="title"/>
          </p:nvPr>
        </p:nvSpPr>
        <p:spPr>
          <a:xfrm>
            <a:off x="526130" y="328095"/>
            <a:ext cx="11051977" cy="431758"/>
          </a:xfrm>
        </p:spPr>
        <p:txBody>
          <a:bodyPr>
            <a:noAutofit/>
          </a:bodyPr>
          <a:lstStyle/>
          <a:p>
            <a:r>
              <a:rPr lang="it-IT" sz="2800" dirty="0">
                <a:solidFill>
                  <a:srgbClr val="00B0AB"/>
                </a:solidFill>
              </a:rPr>
              <a:t>Benefici attesi</a:t>
            </a:r>
          </a:p>
        </p:txBody>
      </p:sp>
      <p:sp>
        <p:nvSpPr>
          <p:cNvPr id="4" name="Ovale 3">
            <a:extLst>
              <a:ext uri="{FF2B5EF4-FFF2-40B4-BE49-F238E27FC236}">
                <a16:creationId xmlns:a16="http://schemas.microsoft.com/office/drawing/2014/main" id="{37BFAB78-55CE-4E06-AC03-0223C958C415}"/>
              </a:ext>
            </a:extLst>
          </p:cNvPr>
          <p:cNvSpPr>
            <a:spLocks noChangeAspect="1"/>
          </p:cNvSpPr>
          <p:nvPr/>
        </p:nvSpPr>
        <p:spPr>
          <a:xfrm>
            <a:off x="657225" y="1805762"/>
            <a:ext cx="594807" cy="594322"/>
          </a:xfrm>
          <a:prstGeom prst="ellipse">
            <a:avLst/>
          </a:prstGeom>
          <a:solidFill>
            <a:srgbClr val="00D0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0" numCol="1" spcCol="0" rtlCol="0" fromWordArt="0" anchor="ctr" anchorCtr="0" forceAA="0" compatLnSpc="1">
            <a:prstTxWarp prst="textNoShape">
              <a:avLst/>
            </a:prstTxWarp>
            <a:noAutofit/>
          </a:bodyPr>
          <a:lstStyle/>
          <a:p>
            <a:pPr algn="ctr"/>
            <a:endParaRPr lang="it-IT" sz="3200" b="1" dirty="0">
              <a:solidFill>
                <a:schemeClr val="bg1"/>
              </a:solidFill>
            </a:endParaRPr>
          </a:p>
        </p:txBody>
      </p:sp>
      <p:sp>
        <p:nvSpPr>
          <p:cNvPr id="7" name="Ovale 6">
            <a:extLst>
              <a:ext uri="{FF2B5EF4-FFF2-40B4-BE49-F238E27FC236}">
                <a16:creationId xmlns:a16="http://schemas.microsoft.com/office/drawing/2014/main" id="{37BFAB78-55CE-4E06-AC03-0223C958C415}"/>
              </a:ext>
            </a:extLst>
          </p:cNvPr>
          <p:cNvSpPr>
            <a:spLocks noChangeAspect="1"/>
          </p:cNvSpPr>
          <p:nvPr/>
        </p:nvSpPr>
        <p:spPr>
          <a:xfrm>
            <a:off x="657225" y="3027603"/>
            <a:ext cx="594807" cy="594322"/>
          </a:xfrm>
          <a:prstGeom prst="ellipse">
            <a:avLst/>
          </a:prstGeom>
          <a:solidFill>
            <a:srgbClr val="00D0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0" numCol="1" spcCol="0" rtlCol="0" fromWordArt="0" anchor="ctr" anchorCtr="0" forceAA="0" compatLnSpc="1">
            <a:prstTxWarp prst="textNoShape">
              <a:avLst/>
            </a:prstTxWarp>
            <a:noAutofit/>
          </a:bodyPr>
          <a:lstStyle/>
          <a:p>
            <a:pPr algn="ctr"/>
            <a:endParaRPr lang="it-IT" sz="1200" b="1" dirty="0">
              <a:solidFill>
                <a:schemeClr val="bg1"/>
              </a:solidFill>
            </a:endParaRPr>
          </a:p>
        </p:txBody>
      </p:sp>
      <p:sp>
        <p:nvSpPr>
          <p:cNvPr id="8" name="Ovale 7">
            <a:extLst>
              <a:ext uri="{FF2B5EF4-FFF2-40B4-BE49-F238E27FC236}">
                <a16:creationId xmlns:a16="http://schemas.microsoft.com/office/drawing/2014/main" id="{37BFAB78-55CE-4E06-AC03-0223C958C415}"/>
              </a:ext>
            </a:extLst>
          </p:cNvPr>
          <p:cNvSpPr>
            <a:spLocks noChangeAspect="1"/>
          </p:cNvSpPr>
          <p:nvPr/>
        </p:nvSpPr>
        <p:spPr>
          <a:xfrm>
            <a:off x="657225" y="4548961"/>
            <a:ext cx="594807" cy="594322"/>
          </a:xfrm>
          <a:prstGeom prst="ellipse">
            <a:avLst/>
          </a:prstGeom>
          <a:solidFill>
            <a:srgbClr val="00D0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91440" bIns="0" numCol="1" spcCol="0" rtlCol="0" fromWordArt="0" anchor="ctr" anchorCtr="0" forceAA="0" compatLnSpc="1">
            <a:prstTxWarp prst="textNoShape">
              <a:avLst/>
            </a:prstTxWarp>
            <a:noAutofit/>
          </a:bodyPr>
          <a:lstStyle/>
          <a:p>
            <a:pPr algn="ctr"/>
            <a:endParaRPr lang="it-IT" sz="1200" b="1" dirty="0">
              <a:solidFill>
                <a:schemeClr val="bg1"/>
              </a:solidFill>
            </a:endParaRPr>
          </a:p>
        </p:txBody>
      </p:sp>
      <p:sp>
        <p:nvSpPr>
          <p:cNvPr id="2" name="CasellaDiTesto 1"/>
          <p:cNvSpPr txBox="1"/>
          <p:nvPr/>
        </p:nvSpPr>
        <p:spPr>
          <a:xfrm>
            <a:off x="758760" y="1839427"/>
            <a:ext cx="385042" cy="523220"/>
          </a:xfrm>
          <a:prstGeom prst="rect">
            <a:avLst/>
          </a:prstGeom>
          <a:noFill/>
        </p:spPr>
        <p:txBody>
          <a:bodyPr wrap="none" rtlCol="0">
            <a:spAutoFit/>
          </a:bodyPr>
          <a:lstStyle/>
          <a:p>
            <a:r>
              <a:rPr lang="it-IT" sz="2800" dirty="0">
                <a:solidFill>
                  <a:schemeClr val="bg1"/>
                </a:solidFill>
              </a:rPr>
              <a:t>1</a:t>
            </a:r>
            <a:endParaRPr lang="en-US" sz="2800" dirty="0">
              <a:solidFill>
                <a:schemeClr val="bg1"/>
              </a:solidFill>
            </a:endParaRPr>
          </a:p>
        </p:txBody>
      </p:sp>
      <p:sp>
        <p:nvSpPr>
          <p:cNvPr id="9" name="CasellaDiTesto 8"/>
          <p:cNvSpPr txBox="1"/>
          <p:nvPr/>
        </p:nvSpPr>
        <p:spPr>
          <a:xfrm>
            <a:off x="758760" y="3063154"/>
            <a:ext cx="385042" cy="523220"/>
          </a:xfrm>
          <a:prstGeom prst="rect">
            <a:avLst/>
          </a:prstGeom>
          <a:noFill/>
        </p:spPr>
        <p:txBody>
          <a:bodyPr wrap="none" rtlCol="0">
            <a:spAutoFit/>
          </a:bodyPr>
          <a:lstStyle/>
          <a:p>
            <a:r>
              <a:rPr lang="it-IT" sz="2800" dirty="0">
                <a:solidFill>
                  <a:schemeClr val="bg1"/>
                </a:solidFill>
              </a:rPr>
              <a:t>2</a:t>
            </a:r>
            <a:endParaRPr lang="en-US" sz="2800" dirty="0">
              <a:solidFill>
                <a:schemeClr val="bg1"/>
              </a:solidFill>
            </a:endParaRPr>
          </a:p>
        </p:txBody>
      </p:sp>
      <p:sp>
        <p:nvSpPr>
          <p:cNvPr id="10" name="CasellaDiTesto 9"/>
          <p:cNvSpPr txBox="1"/>
          <p:nvPr/>
        </p:nvSpPr>
        <p:spPr>
          <a:xfrm>
            <a:off x="758760" y="4584512"/>
            <a:ext cx="385042" cy="523220"/>
          </a:xfrm>
          <a:prstGeom prst="rect">
            <a:avLst/>
          </a:prstGeom>
          <a:noFill/>
        </p:spPr>
        <p:txBody>
          <a:bodyPr wrap="none" rtlCol="0">
            <a:spAutoFit/>
          </a:bodyPr>
          <a:lstStyle/>
          <a:p>
            <a:r>
              <a:rPr lang="it-IT" sz="2800" dirty="0">
                <a:solidFill>
                  <a:schemeClr val="bg1"/>
                </a:solidFill>
              </a:rPr>
              <a:t>3</a:t>
            </a:r>
            <a:endParaRPr lang="en-US" sz="2800" dirty="0">
              <a:solidFill>
                <a:schemeClr val="bg1"/>
              </a:solidFill>
            </a:endParaRPr>
          </a:p>
        </p:txBody>
      </p:sp>
    </p:spTree>
    <p:extLst>
      <p:ext uri="{BB962C8B-B14F-4D97-AF65-F5344CB8AC3E}">
        <p14:creationId xmlns:p14="http://schemas.microsoft.com/office/powerpoint/2010/main" val="13306228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076DD08-E892-DE6F-CD91-D1152641F447}"/>
              </a:ext>
            </a:extLst>
          </p:cNvPr>
          <p:cNvPicPr>
            <a:picLocks noChangeAspect="1"/>
          </p:cNvPicPr>
          <p:nvPr/>
        </p:nvPicPr>
        <p:blipFill>
          <a:blip r:embed="rId2"/>
          <a:stretch>
            <a:fillRect/>
          </a:stretch>
        </p:blipFill>
        <p:spPr>
          <a:xfrm>
            <a:off x="0" y="0"/>
            <a:ext cx="12192000" cy="6858000"/>
          </a:xfrm>
          <a:prstGeom prst="rect">
            <a:avLst/>
          </a:prstGeom>
        </p:spPr>
      </p:pic>
      <p:sp>
        <p:nvSpPr>
          <p:cNvPr id="3" name="CasellaDiTesto 2">
            <a:extLst>
              <a:ext uri="{FF2B5EF4-FFF2-40B4-BE49-F238E27FC236}">
                <a16:creationId xmlns:a16="http://schemas.microsoft.com/office/drawing/2014/main" id="{8F022526-A160-E2CA-ACEF-DB8DAA7E9158}"/>
              </a:ext>
            </a:extLst>
          </p:cNvPr>
          <p:cNvSpPr txBox="1"/>
          <p:nvPr/>
        </p:nvSpPr>
        <p:spPr>
          <a:xfrm>
            <a:off x="728662" y="4142096"/>
            <a:ext cx="2098203" cy="461665"/>
          </a:xfrm>
          <a:prstGeom prst="rect">
            <a:avLst/>
          </a:prstGeom>
          <a:noFill/>
        </p:spPr>
        <p:txBody>
          <a:bodyPr wrap="none" rtlCol="0">
            <a:spAutoFit/>
          </a:bodyPr>
          <a:lstStyle/>
          <a:p>
            <a:r>
              <a:rPr lang="it-IT" sz="2400" b="1" i="1" dirty="0">
                <a:solidFill>
                  <a:schemeClr val="accent1">
                    <a:lumMod val="75000"/>
                  </a:schemeClr>
                </a:solidFill>
              </a:rPr>
              <a:t>Ottavio Di Cillo</a:t>
            </a:r>
          </a:p>
        </p:txBody>
      </p:sp>
      <p:sp>
        <p:nvSpPr>
          <p:cNvPr id="5" name="CasellaDiTesto 4">
            <a:extLst>
              <a:ext uri="{FF2B5EF4-FFF2-40B4-BE49-F238E27FC236}">
                <a16:creationId xmlns:a16="http://schemas.microsoft.com/office/drawing/2014/main" id="{B81C0480-A763-7A66-5FD0-46E54381B0A5}"/>
              </a:ext>
            </a:extLst>
          </p:cNvPr>
          <p:cNvSpPr txBox="1"/>
          <p:nvPr/>
        </p:nvSpPr>
        <p:spPr>
          <a:xfrm>
            <a:off x="728661" y="5546214"/>
            <a:ext cx="2786063" cy="369332"/>
          </a:xfrm>
          <a:prstGeom prst="rect">
            <a:avLst/>
          </a:prstGeom>
          <a:noFill/>
        </p:spPr>
        <p:txBody>
          <a:bodyPr wrap="square" rtlCol="0">
            <a:spAutoFit/>
          </a:bodyPr>
          <a:lstStyle/>
          <a:p>
            <a:r>
              <a:rPr lang="it-IT" dirty="0">
                <a:solidFill>
                  <a:schemeClr val="bg1"/>
                </a:solidFill>
                <a:highlight>
                  <a:srgbClr val="800000"/>
                </a:highlight>
              </a:rPr>
              <a:t>5 MAGGIO  2023</a:t>
            </a:r>
          </a:p>
        </p:txBody>
      </p:sp>
    </p:spTree>
    <p:extLst>
      <p:ext uri="{BB962C8B-B14F-4D97-AF65-F5344CB8AC3E}">
        <p14:creationId xmlns:p14="http://schemas.microsoft.com/office/powerpoint/2010/main" val="27853101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AF9CC2C-8A5A-7787-4817-0F7341C00B5B}"/>
              </a:ext>
            </a:extLst>
          </p:cNvPr>
          <p:cNvPicPr>
            <a:picLocks noChangeAspect="1"/>
          </p:cNvPicPr>
          <p:nvPr/>
        </p:nvPicPr>
        <p:blipFill>
          <a:blip r:embed="rId2"/>
          <a:stretch>
            <a:fillRect/>
          </a:stretch>
        </p:blipFill>
        <p:spPr>
          <a:xfrm>
            <a:off x="0" y="0"/>
            <a:ext cx="12192000" cy="6858000"/>
          </a:xfrm>
          <a:prstGeom prst="rect">
            <a:avLst/>
          </a:prstGeom>
        </p:spPr>
      </p:pic>
      <p:sp>
        <p:nvSpPr>
          <p:cNvPr id="3" name="CasellaDiTesto 2">
            <a:extLst>
              <a:ext uri="{FF2B5EF4-FFF2-40B4-BE49-F238E27FC236}">
                <a16:creationId xmlns:a16="http://schemas.microsoft.com/office/drawing/2014/main" id="{AEF81C94-A194-06EC-CA09-A8DC7E5A41B1}"/>
              </a:ext>
            </a:extLst>
          </p:cNvPr>
          <p:cNvSpPr txBox="1"/>
          <p:nvPr/>
        </p:nvSpPr>
        <p:spPr>
          <a:xfrm>
            <a:off x="11696700" y="6488668"/>
            <a:ext cx="495300" cy="369332"/>
          </a:xfrm>
          <a:prstGeom prst="rect">
            <a:avLst/>
          </a:prstGeom>
          <a:noFill/>
        </p:spPr>
        <p:txBody>
          <a:bodyPr wrap="square" rtlCol="0">
            <a:spAutoFit/>
          </a:bodyPr>
          <a:lstStyle/>
          <a:p>
            <a:r>
              <a:rPr lang="it-IT" dirty="0">
                <a:solidFill>
                  <a:schemeClr val="bg1"/>
                </a:solidFill>
              </a:rPr>
              <a:t>GG</a:t>
            </a:r>
          </a:p>
        </p:txBody>
      </p:sp>
      <p:pic>
        <p:nvPicPr>
          <p:cNvPr id="4" name="Immagine 3">
            <a:extLst>
              <a:ext uri="{FF2B5EF4-FFF2-40B4-BE49-F238E27FC236}">
                <a16:creationId xmlns:a16="http://schemas.microsoft.com/office/drawing/2014/main" id="{5BE75194-57DE-A826-983F-C2279791E109}"/>
              </a:ext>
            </a:extLst>
          </p:cNvPr>
          <p:cNvPicPr>
            <a:picLocks noChangeAspect="1"/>
          </p:cNvPicPr>
          <p:nvPr/>
        </p:nvPicPr>
        <p:blipFill>
          <a:blip r:embed="rId2"/>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D01BA52C-9D7E-68CF-1507-671A4426EE85}"/>
              </a:ext>
            </a:extLst>
          </p:cNvPr>
          <p:cNvSpPr txBox="1"/>
          <p:nvPr/>
        </p:nvSpPr>
        <p:spPr>
          <a:xfrm>
            <a:off x="10236200" y="6488668"/>
            <a:ext cx="2057400" cy="369332"/>
          </a:xfrm>
          <a:prstGeom prst="rect">
            <a:avLst/>
          </a:prstGeom>
          <a:noFill/>
        </p:spPr>
        <p:txBody>
          <a:bodyPr wrap="square" rtlCol="0">
            <a:spAutoFit/>
          </a:bodyPr>
          <a:lstStyle/>
          <a:p>
            <a:r>
              <a:rPr lang="it-IT" dirty="0">
                <a:highlight>
                  <a:srgbClr val="000000"/>
                </a:highlight>
              </a:rPr>
              <a:t>DDDDDDDDDDDDD</a:t>
            </a:r>
          </a:p>
        </p:txBody>
      </p:sp>
    </p:spTree>
    <p:extLst>
      <p:ext uri="{BB962C8B-B14F-4D97-AF65-F5344CB8AC3E}">
        <p14:creationId xmlns:p14="http://schemas.microsoft.com/office/powerpoint/2010/main" val="37565689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63B4CD7-7D03-8FBE-C5EB-3F72FEE3B282}"/>
              </a:ext>
            </a:extLst>
          </p:cNvPr>
          <p:cNvPicPr>
            <a:picLocks noChangeAspect="1"/>
          </p:cNvPicPr>
          <p:nvPr/>
        </p:nvPicPr>
        <p:blipFill rotWithShape="1">
          <a:blip r:embed="rId3"/>
          <a:srcRect/>
          <a:stretch/>
        </p:blipFill>
        <p:spPr>
          <a:xfrm>
            <a:off x="0" y="0"/>
            <a:ext cx="12192000" cy="6858000"/>
          </a:xfrm>
          <a:prstGeom prst="rect">
            <a:avLst/>
          </a:prstGeom>
          <a:solidFill>
            <a:schemeClr val="bg1"/>
          </a:solidFill>
          <a:effectLst>
            <a:glow rad="594173">
              <a:schemeClr val="accent1">
                <a:alpha val="62513"/>
              </a:schemeClr>
            </a:glow>
          </a:effectLst>
        </p:spPr>
      </p:pic>
      <p:sp>
        <p:nvSpPr>
          <p:cNvPr id="3" name="CasellaDiTesto 2">
            <a:extLst>
              <a:ext uri="{FF2B5EF4-FFF2-40B4-BE49-F238E27FC236}">
                <a16:creationId xmlns:a16="http://schemas.microsoft.com/office/drawing/2014/main" id="{8CECD402-E5D3-8FBF-2485-C5F5A3C51948}"/>
              </a:ext>
            </a:extLst>
          </p:cNvPr>
          <p:cNvSpPr txBox="1"/>
          <p:nvPr/>
        </p:nvSpPr>
        <p:spPr>
          <a:xfrm>
            <a:off x="4230477" y="5100810"/>
            <a:ext cx="7403335" cy="369332"/>
          </a:xfrm>
          <a:prstGeom prst="rect">
            <a:avLst/>
          </a:prstGeom>
          <a:noFill/>
        </p:spPr>
        <p:txBody>
          <a:bodyPr wrap="square" rtlCol="0">
            <a:spAutoFit/>
          </a:bodyPr>
          <a:lstStyle/>
          <a:p>
            <a:r>
              <a:rPr lang="it-IT" dirty="0">
                <a:highlight>
                  <a:srgbClr val="000000"/>
                </a:highlight>
              </a:rPr>
              <a:t>xdcfcfcgbhbhbjnjujbub6mb6mbo6mb6mb6mb6mb6mb6mb6mb6mbmbmm</a:t>
            </a:r>
          </a:p>
        </p:txBody>
      </p:sp>
      <p:sp>
        <p:nvSpPr>
          <p:cNvPr id="4" name="CasellaDiTesto 3">
            <a:extLst>
              <a:ext uri="{FF2B5EF4-FFF2-40B4-BE49-F238E27FC236}">
                <a16:creationId xmlns:a16="http://schemas.microsoft.com/office/drawing/2014/main" id="{9FEAE1FC-FC73-4394-1FAA-812E9CEA21E0}"/>
              </a:ext>
            </a:extLst>
          </p:cNvPr>
          <p:cNvSpPr txBox="1"/>
          <p:nvPr/>
        </p:nvSpPr>
        <p:spPr>
          <a:xfrm>
            <a:off x="10236200" y="6488668"/>
            <a:ext cx="2057400" cy="369332"/>
          </a:xfrm>
          <a:prstGeom prst="rect">
            <a:avLst/>
          </a:prstGeom>
          <a:noFill/>
        </p:spPr>
        <p:txBody>
          <a:bodyPr wrap="square" rtlCol="0">
            <a:spAutoFit/>
          </a:bodyPr>
          <a:lstStyle/>
          <a:p>
            <a:r>
              <a:rPr lang="it-IT" dirty="0">
                <a:highlight>
                  <a:srgbClr val="000000"/>
                </a:highlight>
              </a:rPr>
              <a:t>DDDDDDDDDDDDD</a:t>
            </a:r>
          </a:p>
        </p:txBody>
      </p:sp>
    </p:spTree>
    <p:extLst>
      <p:ext uri="{BB962C8B-B14F-4D97-AF65-F5344CB8AC3E}">
        <p14:creationId xmlns:p14="http://schemas.microsoft.com/office/powerpoint/2010/main" val="24895286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346BB97-80BA-9919-049E-3E4982E3D924}"/>
              </a:ext>
            </a:extLst>
          </p:cNvPr>
          <p:cNvPicPr>
            <a:picLocks noChangeAspect="1"/>
          </p:cNvPicPr>
          <p:nvPr/>
        </p:nvPicPr>
        <p:blipFill>
          <a:blip r:embed="rId2"/>
          <a:stretch>
            <a:fillRect/>
          </a:stretch>
        </p:blipFill>
        <p:spPr>
          <a:xfrm>
            <a:off x="0" y="0"/>
            <a:ext cx="12192000" cy="6858000"/>
          </a:xfrm>
          <a:prstGeom prst="rect">
            <a:avLst/>
          </a:prstGeom>
        </p:spPr>
      </p:pic>
      <p:sp>
        <p:nvSpPr>
          <p:cNvPr id="3" name="CasellaDiTesto 2">
            <a:extLst>
              <a:ext uri="{FF2B5EF4-FFF2-40B4-BE49-F238E27FC236}">
                <a16:creationId xmlns:a16="http://schemas.microsoft.com/office/drawing/2014/main" id="{F05F1793-4EFB-EC75-DB23-A73EBE154A7B}"/>
              </a:ext>
            </a:extLst>
          </p:cNvPr>
          <p:cNvSpPr txBox="1"/>
          <p:nvPr/>
        </p:nvSpPr>
        <p:spPr>
          <a:xfrm>
            <a:off x="10236200" y="6488668"/>
            <a:ext cx="2057400" cy="369332"/>
          </a:xfrm>
          <a:prstGeom prst="rect">
            <a:avLst/>
          </a:prstGeom>
          <a:noFill/>
        </p:spPr>
        <p:txBody>
          <a:bodyPr wrap="square" rtlCol="0">
            <a:spAutoFit/>
          </a:bodyPr>
          <a:lstStyle/>
          <a:p>
            <a:r>
              <a:rPr lang="it-IT" dirty="0">
                <a:highlight>
                  <a:srgbClr val="000000"/>
                </a:highlight>
              </a:rPr>
              <a:t>DDDDDDDDDDDDD</a:t>
            </a:r>
          </a:p>
        </p:txBody>
      </p:sp>
    </p:spTree>
    <p:extLst>
      <p:ext uri="{BB962C8B-B14F-4D97-AF65-F5344CB8AC3E}">
        <p14:creationId xmlns:p14="http://schemas.microsoft.com/office/powerpoint/2010/main" val="16457609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2CC374D-A731-9594-3BD8-B0F91511C96B}"/>
              </a:ext>
            </a:extLst>
          </p:cNvPr>
          <p:cNvPicPr>
            <a:picLocks noChangeAspect="1"/>
          </p:cNvPicPr>
          <p:nvPr/>
        </p:nvPicPr>
        <p:blipFill>
          <a:blip r:embed="rId2"/>
          <a:stretch>
            <a:fillRect/>
          </a:stretch>
        </p:blipFill>
        <p:spPr>
          <a:xfrm>
            <a:off x="0" y="0"/>
            <a:ext cx="12192000" cy="6858000"/>
          </a:xfrm>
          <a:prstGeom prst="rect">
            <a:avLst/>
          </a:prstGeom>
        </p:spPr>
      </p:pic>
      <p:sp>
        <p:nvSpPr>
          <p:cNvPr id="3" name="CasellaDiTesto 2">
            <a:extLst>
              <a:ext uri="{FF2B5EF4-FFF2-40B4-BE49-F238E27FC236}">
                <a16:creationId xmlns:a16="http://schemas.microsoft.com/office/drawing/2014/main" id="{E66AEF1F-8D37-D3B9-2415-FEDB20A59B4B}"/>
              </a:ext>
            </a:extLst>
          </p:cNvPr>
          <p:cNvSpPr txBox="1"/>
          <p:nvPr/>
        </p:nvSpPr>
        <p:spPr>
          <a:xfrm>
            <a:off x="10236200" y="6488668"/>
            <a:ext cx="2057400" cy="369332"/>
          </a:xfrm>
          <a:prstGeom prst="rect">
            <a:avLst/>
          </a:prstGeom>
          <a:noFill/>
        </p:spPr>
        <p:txBody>
          <a:bodyPr wrap="square" rtlCol="0">
            <a:spAutoFit/>
          </a:bodyPr>
          <a:lstStyle/>
          <a:p>
            <a:r>
              <a:rPr lang="it-IT" dirty="0">
                <a:highlight>
                  <a:srgbClr val="000000"/>
                </a:highlight>
              </a:rPr>
              <a:t>DDDDDDDDDDDDD</a:t>
            </a:r>
          </a:p>
        </p:txBody>
      </p:sp>
    </p:spTree>
    <p:extLst>
      <p:ext uri="{BB962C8B-B14F-4D97-AF65-F5344CB8AC3E}">
        <p14:creationId xmlns:p14="http://schemas.microsoft.com/office/powerpoint/2010/main" val="22209510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2D14244-4BFD-B785-DADC-BB32931BA94B}"/>
              </a:ext>
            </a:extLst>
          </p:cNvPr>
          <p:cNvPicPr>
            <a:picLocks noChangeAspect="1"/>
          </p:cNvPicPr>
          <p:nvPr/>
        </p:nvPicPr>
        <p:blipFill>
          <a:blip r:embed="rId2"/>
          <a:stretch>
            <a:fillRect/>
          </a:stretch>
        </p:blipFill>
        <p:spPr>
          <a:xfrm>
            <a:off x="0" y="0"/>
            <a:ext cx="12192000" cy="6858000"/>
          </a:xfrm>
          <a:prstGeom prst="rect">
            <a:avLst/>
          </a:prstGeom>
        </p:spPr>
      </p:pic>
      <p:sp>
        <p:nvSpPr>
          <p:cNvPr id="3" name="CasellaDiTesto 2">
            <a:extLst>
              <a:ext uri="{FF2B5EF4-FFF2-40B4-BE49-F238E27FC236}">
                <a16:creationId xmlns:a16="http://schemas.microsoft.com/office/drawing/2014/main" id="{DE5E6919-6B39-92E3-B8E4-6EF6275042C3}"/>
              </a:ext>
            </a:extLst>
          </p:cNvPr>
          <p:cNvSpPr txBox="1"/>
          <p:nvPr/>
        </p:nvSpPr>
        <p:spPr>
          <a:xfrm>
            <a:off x="10236200" y="6488668"/>
            <a:ext cx="2057400" cy="369332"/>
          </a:xfrm>
          <a:prstGeom prst="rect">
            <a:avLst/>
          </a:prstGeom>
          <a:noFill/>
        </p:spPr>
        <p:txBody>
          <a:bodyPr wrap="square" rtlCol="0">
            <a:spAutoFit/>
          </a:bodyPr>
          <a:lstStyle/>
          <a:p>
            <a:r>
              <a:rPr lang="it-IT" dirty="0">
                <a:highlight>
                  <a:srgbClr val="000000"/>
                </a:highlight>
              </a:rPr>
              <a:t>DDDDDDDDDDDDD</a:t>
            </a:r>
          </a:p>
        </p:txBody>
      </p:sp>
    </p:spTree>
    <p:extLst>
      <p:ext uri="{BB962C8B-B14F-4D97-AF65-F5344CB8AC3E}">
        <p14:creationId xmlns:p14="http://schemas.microsoft.com/office/powerpoint/2010/main" val="42468289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txBox="1">
            <a:spLocks noGrp="1"/>
          </p:cNvSpPr>
          <p:nvPr>
            <p:ph type="title"/>
          </p:nvPr>
        </p:nvSpPr>
        <p:spPr>
          <a:xfrm>
            <a:off x="463397" y="568274"/>
            <a:ext cx="8860155" cy="452120"/>
          </a:xfrm>
          <a:prstGeom prst="rect">
            <a:avLst/>
          </a:prstGeom>
        </p:spPr>
        <p:txBody>
          <a:bodyPr vert="horz" wrap="square" lIns="0" tIns="12065" rIns="0" bIns="0" rtlCol="0">
            <a:spAutoFit/>
          </a:bodyPr>
          <a:lstStyle/>
          <a:p>
            <a:pPr marL="12700">
              <a:lnSpc>
                <a:spcPct val="100000"/>
              </a:lnSpc>
              <a:spcBef>
                <a:spcPts val="95"/>
              </a:spcBef>
            </a:pPr>
            <a:r>
              <a:rPr sz="2800" i="0" dirty="0">
                <a:solidFill>
                  <a:srgbClr val="2B3942"/>
                </a:solidFill>
                <a:latin typeface="Arial"/>
                <a:cs typeface="Arial"/>
              </a:rPr>
              <a:t>Il</a:t>
            </a:r>
            <a:r>
              <a:rPr sz="2800" i="0" spc="-10" dirty="0">
                <a:solidFill>
                  <a:srgbClr val="2B3942"/>
                </a:solidFill>
                <a:latin typeface="Arial"/>
                <a:cs typeface="Arial"/>
              </a:rPr>
              <a:t> </a:t>
            </a:r>
            <a:r>
              <a:rPr sz="2800" i="0" spc="-5" dirty="0">
                <a:solidFill>
                  <a:srgbClr val="6F2F9F"/>
                </a:solidFill>
                <a:latin typeface="Arial"/>
                <a:cs typeface="Arial"/>
              </a:rPr>
              <a:t>piano</a:t>
            </a:r>
            <a:r>
              <a:rPr sz="2800" i="0" spc="10" dirty="0">
                <a:solidFill>
                  <a:srgbClr val="6F2F9F"/>
                </a:solidFill>
                <a:latin typeface="Arial"/>
                <a:cs typeface="Arial"/>
              </a:rPr>
              <a:t> </a:t>
            </a:r>
            <a:r>
              <a:rPr sz="2800" i="0" spc="-5" dirty="0">
                <a:solidFill>
                  <a:srgbClr val="6F2F9F"/>
                </a:solidFill>
                <a:latin typeface="Arial"/>
                <a:cs typeface="Arial"/>
              </a:rPr>
              <a:t>di</a:t>
            </a:r>
            <a:r>
              <a:rPr sz="2800" i="0" spc="5" dirty="0">
                <a:solidFill>
                  <a:srgbClr val="6F2F9F"/>
                </a:solidFill>
                <a:latin typeface="Arial"/>
                <a:cs typeface="Arial"/>
              </a:rPr>
              <a:t> </a:t>
            </a:r>
            <a:r>
              <a:rPr sz="2800" i="0" dirty="0">
                <a:solidFill>
                  <a:srgbClr val="6F2F9F"/>
                </a:solidFill>
                <a:latin typeface="Arial"/>
                <a:cs typeface="Arial"/>
              </a:rPr>
              <a:t>digitalizzazione</a:t>
            </a:r>
            <a:r>
              <a:rPr sz="2800" i="0" spc="-10" dirty="0">
                <a:solidFill>
                  <a:srgbClr val="6F2F9F"/>
                </a:solidFill>
                <a:latin typeface="Arial"/>
                <a:cs typeface="Arial"/>
              </a:rPr>
              <a:t> </a:t>
            </a:r>
            <a:r>
              <a:rPr sz="2800" i="0" spc="-5" dirty="0">
                <a:solidFill>
                  <a:srgbClr val="2B3942"/>
                </a:solidFill>
                <a:latin typeface="Arial"/>
                <a:cs typeface="Arial"/>
              </a:rPr>
              <a:t>per</a:t>
            </a:r>
            <a:r>
              <a:rPr sz="2800" i="0" dirty="0">
                <a:solidFill>
                  <a:srgbClr val="2B3942"/>
                </a:solidFill>
                <a:latin typeface="Arial"/>
                <a:cs typeface="Arial"/>
              </a:rPr>
              <a:t> </a:t>
            </a:r>
            <a:r>
              <a:rPr sz="2800" i="0" spc="-5" dirty="0">
                <a:solidFill>
                  <a:srgbClr val="2B3942"/>
                </a:solidFill>
                <a:latin typeface="Arial"/>
                <a:cs typeface="Arial"/>
              </a:rPr>
              <a:t>5</a:t>
            </a:r>
            <a:r>
              <a:rPr sz="2800" i="0" spc="10" dirty="0">
                <a:solidFill>
                  <a:srgbClr val="2B3942"/>
                </a:solidFill>
                <a:latin typeface="Arial"/>
                <a:cs typeface="Arial"/>
              </a:rPr>
              <a:t> </a:t>
            </a:r>
            <a:r>
              <a:rPr sz="2800" i="0" spc="-5" dirty="0">
                <a:solidFill>
                  <a:srgbClr val="2B3942"/>
                </a:solidFill>
                <a:latin typeface="Arial"/>
                <a:cs typeface="Arial"/>
              </a:rPr>
              <a:t>cronicità</a:t>
            </a:r>
            <a:r>
              <a:rPr sz="2800" i="0" spc="20" dirty="0">
                <a:solidFill>
                  <a:srgbClr val="2B3942"/>
                </a:solidFill>
                <a:latin typeface="Arial"/>
                <a:cs typeface="Arial"/>
              </a:rPr>
              <a:t> </a:t>
            </a:r>
            <a:r>
              <a:rPr sz="2800" i="0" spc="-5" dirty="0">
                <a:solidFill>
                  <a:srgbClr val="2B3942"/>
                </a:solidFill>
                <a:latin typeface="Arial"/>
                <a:cs typeface="Arial"/>
              </a:rPr>
              <a:t>complesse</a:t>
            </a:r>
            <a:endParaRPr sz="2800" dirty="0">
              <a:latin typeface="Arial"/>
              <a:cs typeface="Arial"/>
            </a:endParaRPr>
          </a:p>
        </p:txBody>
      </p:sp>
      <p:sp>
        <p:nvSpPr>
          <p:cNvPr id="33" name="object 33"/>
          <p:cNvSpPr txBox="1"/>
          <p:nvPr/>
        </p:nvSpPr>
        <p:spPr>
          <a:xfrm>
            <a:off x="463397" y="1012586"/>
            <a:ext cx="8779510" cy="616585"/>
          </a:xfrm>
          <a:prstGeom prst="rect">
            <a:avLst/>
          </a:prstGeom>
        </p:spPr>
        <p:txBody>
          <a:bodyPr vert="horz" wrap="square" lIns="0" tIns="77470" rIns="0" bIns="0" rtlCol="0">
            <a:spAutoFit/>
          </a:bodyPr>
          <a:lstStyle/>
          <a:p>
            <a:pPr marL="12700">
              <a:lnSpc>
                <a:spcPct val="100000"/>
              </a:lnSpc>
              <a:spcBef>
                <a:spcPts val="610"/>
              </a:spcBef>
            </a:pPr>
            <a:r>
              <a:rPr sz="2000" i="1" dirty="0">
                <a:solidFill>
                  <a:srgbClr val="00A2DF"/>
                </a:solidFill>
                <a:latin typeface="Arial"/>
                <a:cs typeface="Arial"/>
              </a:rPr>
              <a:t>Ogni</a:t>
            </a:r>
            <a:r>
              <a:rPr sz="2000" i="1" spc="-15" dirty="0">
                <a:solidFill>
                  <a:srgbClr val="00A2DF"/>
                </a:solidFill>
                <a:latin typeface="Arial"/>
                <a:cs typeface="Arial"/>
              </a:rPr>
              <a:t> </a:t>
            </a:r>
            <a:r>
              <a:rPr sz="2000" i="1" dirty="0">
                <a:solidFill>
                  <a:srgbClr val="00A2DF"/>
                </a:solidFill>
                <a:latin typeface="Arial"/>
                <a:cs typeface="Arial"/>
              </a:rPr>
              <a:t>fase</a:t>
            </a:r>
            <a:r>
              <a:rPr sz="2000" i="1" spc="-25" dirty="0">
                <a:solidFill>
                  <a:srgbClr val="00A2DF"/>
                </a:solidFill>
                <a:latin typeface="Arial"/>
                <a:cs typeface="Arial"/>
              </a:rPr>
              <a:t> </a:t>
            </a:r>
            <a:r>
              <a:rPr sz="2000" i="1" dirty="0">
                <a:solidFill>
                  <a:srgbClr val="00A2DF"/>
                </a:solidFill>
                <a:latin typeface="Arial"/>
                <a:cs typeface="Arial"/>
              </a:rPr>
              <a:t>di digitalizzazione</a:t>
            </a:r>
            <a:r>
              <a:rPr sz="2000" i="1" spc="-5" dirty="0">
                <a:solidFill>
                  <a:srgbClr val="00A2DF"/>
                </a:solidFill>
                <a:latin typeface="Arial"/>
                <a:cs typeface="Arial"/>
              </a:rPr>
              <a:t> </a:t>
            </a:r>
            <a:r>
              <a:rPr sz="2000" i="1" dirty="0">
                <a:solidFill>
                  <a:srgbClr val="00A2DF"/>
                </a:solidFill>
                <a:latin typeface="Arial"/>
                <a:cs typeface="Arial"/>
              </a:rPr>
              <a:t>prevede</a:t>
            </a:r>
            <a:r>
              <a:rPr sz="2000" i="1" spc="-50" dirty="0">
                <a:solidFill>
                  <a:srgbClr val="00A2DF"/>
                </a:solidFill>
                <a:latin typeface="Arial"/>
                <a:cs typeface="Arial"/>
              </a:rPr>
              <a:t> </a:t>
            </a:r>
            <a:r>
              <a:rPr sz="2000" i="1" dirty="0">
                <a:solidFill>
                  <a:srgbClr val="00A2DF"/>
                </a:solidFill>
                <a:latin typeface="Arial"/>
                <a:cs typeface="Arial"/>
              </a:rPr>
              <a:t>Servizi,</a:t>
            </a:r>
            <a:r>
              <a:rPr sz="2000" i="1" spc="-15" dirty="0">
                <a:solidFill>
                  <a:srgbClr val="00A2DF"/>
                </a:solidFill>
                <a:latin typeface="Arial"/>
                <a:cs typeface="Arial"/>
              </a:rPr>
              <a:t> </a:t>
            </a:r>
            <a:r>
              <a:rPr sz="2000" i="1" dirty="0">
                <a:solidFill>
                  <a:srgbClr val="00A2DF"/>
                </a:solidFill>
                <a:latin typeface="Arial"/>
                <a:cs typeface="Arial"/>
              </a:rPr>
              <a:t>target</a:t>
            </a:r>
            <a:r>
              <a:rPr sz="2000" i="1" spc="-30" dirty="0">
                <a:solidFill>
                  <a:srgbClr val="00A2DF"/>
                </a:solidFill>
                <a:latin typeface="Arial"/>
                <a:cs typeface="Arial"/>
              </a:rPr>
              <a:t> </a:t>
            </a:r>
            <a:r>
              <a:rPr sz="2000" i="1" dirty="0">
                <a:solidFill>
                  <a:srgbClr val="00A2DF"/>
                </a:solidFill>
                <a:latin typeface="Arial"/>
                <a:cs typeface="Arial"/>
              </a:rPr>
              <a:t>e</a:t>
            </a:r>
            <a:r>
              <a:rPr sz="2000" i="1" spc="5" dirty="0">
                <a:solidFill>
                  <a:srgbClr val="00A2DF"/>
                </a:solidFill>
                <a:latin typeface="Arial"/>
                <a:cs typeface="Arial"/>
              </a:rPr>
              <a:t> </a:t>
            </a:r>
            <a:r>
              <a:rPr sz="2000" i="1" dirty="0">
                <a:solidFill>
                  <a:srgbClr val="00A2DF"/>
                </a:solidFill>
                <a:latin typeface="Arial"/>
                <a:cs typeface="Arial"/>
              </a:rPr>
              <a:t>personale</a:t>
            </a:r>
            <a:r>
              <a:rPr sz="2000" i="1" spc="-35" dirty="0">
                <a:solidFill>
                  <a:srgbClr val="00A2DF"/>
                </a:solidFill>
                <a:latin typeface="Arial"/>
                <a:cs typeface="Arial"/>
              </a:rPr>
              <a:t> </a:t>
            </a:r>
            <a:r>
              <a:rPr sz="2000" i="1" dirty="0">
                <a:solidFill>
                  <a:srgbClr val="00A2DF"/>
                </a:solidFill>
                <a:latin typeface="Arial"/>
                <a:cs typeface="Arial"/>
              </a:rPr>
              <a:t>differenti</a:t>
            </a:r>
            <a:endParaRPr sz="2000" dirty="0">
              <a:latin typeface="Arial"/>
              <a:cs typeface="Arial"/>
            </a:endParaRPr>
          </a:p>
          <a:p>
            <a:pPr marL="5777865">
              <a:lnSpc>
                <a:spcPct val="100000"/>
              </a:lnSpc>
              <a:spcBef>
                <a:spcPts val="300"/>
              </a:spcBef>
              <a:tabLst>
                <a:tab pos="8424545" algn="l"/>
              </a:tabLst>
            </a:pPr>
            <a:r>
              <a:rPr sz="1200" b="1" spc="-5" dirty="0">
                <a:solidFill>
                  <a:schemeClr val="bg1"/>
                </a:solidFill>
                <a:latin typeface="Arial"/>
                <a:cs typeface="Arial"/>
              </a:rPr>
              <a:t>2021</a:t>
            </a:r>
            <a:r>
              <a:rPr sz="1200" b="1" spc="-5" dirty="0">
                <a:solidFill>
                  <a:srgbClr val="2B3942"/>
                </a:solidFill>
                <a:latin typeface="Arial"/>
                <a:cs typeface="Arial"/>
              </a:rPr>
              <a:t>	</a:t>
            </a:r>
            <a:r>
              <a:rPr sz="1200" b="1" spc="-5" dirty="0">
                <a:solidFill>
                  <a:schemeClr val="bg1"/>
                </a:solidFill>
                <a:latin typeface="Arial"/>
                <a:cs typeface="Arial"/>
              </a:rPr>
              <a:t>2022</a:t>
            </a:r>
            <a:endParaRPr sz="1200" dirty="0">
              <a:solidFill>
                <a:schemeClr val="bg1"/>
              </a:solidFill>
              <a:latin typeface="Arial"/>
              <a:cs typeface="Arial"/>
            </a:endParaRPr>
          </a:p>
        </p:txBody>
      </p:sp>
      <p:sp>
        <p:nvSpPr>
          <p:cNvPr id="34" name="object 34"/>
          <p:cNvSpPr txBox="1"/>
          <p:nvPr/>
        </p:nvSpPr>
        <p:spPr>
          <a:xfrm>
            <a:off x="11306682" y="1420748"/>
            <a:ext cx="367030"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2B3942"/>
                </a:solidFill>
                <a:latin typeface="Arial"/>
                <a:cs typeface="Arial"/>
              </a:rPr>
              <a:t>2023</a:t>
            </a:r>
            <a:endParaRPr sz="1200" dirty="0">
              <a:latin typeface="Arial"/>
              <a:cs typeface="Arial"/>
            </a:endParaRPr>
          </a:p>
        </p:txBody>
      </p:sp>
      <p:sp>
        <p:nvSpPr>
          <p:cNvPr id="36" name="object 36"/>
          <p:cNvSpPr txBox="1"/>
          <p:nvPr/>
        </p:nvSpPr>
        <p:spPr>
          <a:xfrm>
            <a:off x="234797" y="2293111"/>
            <a:ext cx="1559560"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7E7E7E"/>
                </a:solidFill>
                <a:latin typeface="Arial MT"/>
                <a:cs typeface="Arial MT"/>
              </a:rPr>
              <a:t>Avvio</a:t>
            </a:r>
            <a:r>
              <a:rPr sz="1000" spc="-5" dirty="0">
                <a:solidFill>
                  <a:srgbClr val="7E7E7E"/>
                </a:solidFill>
                <a:latin typeface="Arial MT"/>
                <a:cs typeface="Arial MT"/>
              </a:rPr>
              <a:t> attività</a:t>
            </a:r>
            <a:r>
              <a:rPr sz="1000" dirty="0">
                <a:solidFill>
                  <a:srgbClr val="7E7E7E"/>
                </a:solidFill>
                <a:latin typeface="Arial MT"/>
                <a:cs typeface="Arial MT"/>
              </a:rPr>
              <a:t> </a:t>
            </a:r>
            <a:r>
              <a:rPr sz="1000" spc="-5" dirty="0">
                <a:solidFill>
                  <a:srgbClr val="7E7E7E"/>
                </a:solidFill>
                <a:latin typeface="Arial MT"/>
                <a:cs typeface="Arial MT"/>
              </a:rPr>
              <a:t>Centro</a:t>
            </a:r>
            <a:r>
              <a:rPr sz="1000" spc="-25" dirty="0">
                <a:solidFill>
                  <a:srgbClr val="7E7E7E"/>
                </a:solidFill>
                <a:latin typeface="Arial MT"/>
                <a:cs typeface="Arial MT"/>
              </a:rPr>
              <a:t> </a:t>
            </a:r>
            <a:r>
              <a:rPr sz="1000" spc="-10" dirty="0">
                <a:solidFill>
                  <a:srgbClr val="7E7E7E"/>
                </a:solidFill>
                <a:latin typeface="Arial MT"/>
                <a:cs typeface="Arial MT"/>
              </a:rPr>
              <a:t>Servizi</a:t>
            </a:r>
            <a:endParaRPr sz="1000">
              <a:latin typeface="Arial MT"/>
              <a:cs typeface="Arial MT"/>
            </a:endParaRPr>
          </a:p>
        </p:txBody>
      </p:sp>
      <p:sp>
        <p:nvSpPr>
          <p:cNvPr id="37" name="object 37"/>
          <p:cNvSpPr txBox="1"/>
          <p:nvPr/>
        </p:nvSpPr>
        <p:spPr>
          <a:xfrm>
            <a:off x="234797" y="2721991"/>
            <a:ext cx="1735455" cy="330200"/>
          </a:xfrm>
          <a:prstGeom prst="rect">
            <a:avLst/>
          </a:prstGeom>
        </p:spPr>
        <p:txBody>
          <a:bodyPr vert="horz" wrap="square" lIns="0" tIns="12065" rIns="0" bIns="0" rtlCol="0">
            <a:spAutoFit/>
          </a:bodyPr>
          <a:lstStyle/>
          <a:p>
            <a:pPr marL="12700" marR="5080">
              <a:lnSpc>
                <a:spcPct val="100000"/>
              </a:lnSpc>
              <a:spcBef>
                <a:spcPts val="95"/>
              </a:spcBef>
            </a:pPr>
            <a:r>
              <a:rPr sz="1000" spc="-10" dirty="0">
                <a:solidFill>
                  <a:srgbClr val="7E7E7E"/>
                </a:solidFill>
                <a:latin typeface="Arial MT"/>
                <a:cs typeface="Arial MT"/>
              </a:rPr>
              <a:t>Personalizzazione</a:t>
            </a:r>
            <a:r>
              <a:rPr sz="1000" spc="50" dirty="0">
                <a:solidFill>
                  <a:srgbClr val="7E7E7E"/>
                </a:solidFill>
                <a:latin typeface="Arial MT"/>
                <a:cs typeface="Arial MT"/>
              </a:rPr>
              <a:t> </a:t>
            </a:r>
            <a:r>
              <a:rPr sz="1000" spc="-5" dirty="0">
                <a:solidFill>
                  <a:srgbClr val="7E7E7E"/>
                </a:solidFill>
                <a:latin typeface="Arial MT"/>
                <a:cs typeface="Arial MT"/>
              </a:rPr>
              <a:t>Piattaforma </a:t>
            </a:r>
            <a:r>
              <a:rPr sz="1000" spc="-265" dirty="0">
                <a:solidFill>
                  <a:srgbClr val="7E7E7E"/>
                </a:solidFill>
                <a:latin typeface="Arial MT"/>
                <a:cs typeface="Arial MT"/>
              </a:rPr>
              <a:t> </a:t>
            </a:r>
            <a:r>
              <a:rPr sz="1000" spc="-10" dirty="0">
                <a:solidFill>
                  <a:srgbClr val="7E7E7E"/>
                </a:solidFill>
                <a:latin typeface="Arial MT"/>
                <a:cs typeface="Arial MT"/>
              </a:rPr>
              <a:t>Centralizzata</a:t>
            </a:r>
            <a:r>
              <a:rPr sz="1000" spc="30" dirty="0">
                <a:solidFill>
                  <a:srgbClr val="7E7E7E"/>
                </a:solidFill>
                <a:latin typeface="Arial MT"/>
                <a:cs typeface="Arial MT"/>
              </a:rPr>
              <a:t> </a:t>
            </a:r>
            <a:r>
              <a:rPr sz="1000" spc="-5" dirty="0">
                <a:solidFill>
                  <a:srgbClr val="7E7E7E"/>
                </a:solidFill>
                <a:latin typeface="Arial MT"/>
                <a:cs typeface="Arial MT"/>
              </a:rPr>
              <a:t>Regionale</a:t>
            </a:r>
            <a:endParaRPr sz="1000">
              <a:latin typeface="Arial MT"/>
              <a:cs typeface="Arial MT"/>
            </a:endParaRPr>
          </a:p>
        </p:txBody>
      </p:sp>
      <p:sp>
        <p:nvSpPr>
          <p:cNvPr id="38" name="object 38"/>
          <p:cNvSpPr txBox="1"/>
          <p:nvPr/>
        </p:nvSpPr>
        <p:spPr>
          <a:xfrm>
            <a:off x="4767453" y="2283713"/>
            <a:ext cx="763270" cy="193675"/>
          </a:xfrm>
          <a:prstGeom prst="rect">
            <a:avLst/>
          </a:prstGeom>
        </p:spPr>
        <p:txBody>
          <a:bodyPr vert="horz" wrap="square" lIns="0" tIns="13335" rIns="0" bIns="0" rtlCol="0">
            <a:spAutoFit/>
          </a:bodyPr>
          <a:lstStyle/>
          <a:p>
            <a:pPr marL="12700">
              <a:lnSpc>
                <a:spcPct val="100000"/>
              </a:lnSpc>
              <a:spcBef>
                <a:spcPts val="105"/>
              </a:spcBef>
            </a:pPr>
            <a:r>
              <a:rPr sz="1100" spc="-5" dirty="0">
                <a:solidFill>
                  <a:srgbClr val="2B3942"/>
                </a:solidFill>
                <a:latin typeface="Arial MT"/>
                <a:cs typeface="Arial MT"/>
              </a:rPr>
              <a:t>COR</a:t>
            </a:r>
            <a:r>
              <a:rPr sz="1100" spc="-65" dirty="0">
                <a:solidFill>
                  <a:srgbClr val="2B3942"/>
                </a:solidFill>
                <a:latin typeface="Arial MT"/>
                <a:cs typeface="Arial MT"/>
              </a:rPr>
              <a:t> </a:t>
            </a:r>
            <a:r>
              <a:rPr sz="1100" spc="-5" dirty="0">
                <a:solidFill>
                  <a:srgbClr val="2B3942"/>
                </a:solidFill>
                <a:latin typeface="Arial MT"/>
                <a:cs typeface="Arial MT"/>
              </a:rPr>
              <a:t>Puglia</a:t>
            </a:r>
            <a:endParaRPr sz="1100">
              <a:latin typeface="Arial MT"/>
              <a:cs typeface="Arial MT"/>
            </a:endParaRPr>
          </a:p>
        </p:txBody>
      </p:sp>
      <p:sp>
        <p:nvSpPr>
          <p:cNvPr id="39" name="object 39"/>
          <p:cNvSpPr txBox="1"/>
          <p:nvPr/>
        </p:nvSpPr>
        <p:spPr>
          <a:xfrm>
            <a:off x="4767453" y="2797556"/>
            <a:ext cx="763270" cy="193675"/>
          </a:xfrm>
          <a:prstGeom prst="rect">
            <a:avLst/>
          </a:prstGeom>
        </p:spPr>
        <p:txBody>
          <a:bodyPr vert="horz" wrap="square" lIns="0" tIns="13335" rIns="0" bIns="0" rtlCol="0">
            <a:spAutoFit/>
          </a:bodyPr>
          <a:lstStyle/>
          <a:p>
            <a:pPr marL="12700">
              <a:lnSpc>
                <a:spcPct val="100000"/>
              </a:lnSpc>
              <a:spcBef>
                <a:spcPts val="105"/>
              </a:spcBef>
            </a:pPr>
            <a:r>
              <a:rPr sz="1100" spc="-5" dirty="0">
                <a:solidFill>
                  <a:srgbClr val="2B3942"/>
                </a:solidFill>
                <a:latin typeface="Arial MT"/>
                <a:cs typeface="Arial MT"/>
              </a:rPr>
              <a:t>COR</a:t>
            </a:r>
            <a:r>
              <a:rPr sz="1100" spc="-65" dirty="0">
                <a:solidFill>
                  <a:srgbClr val="2B3942"/>
                </a:solidFill>
                <a:latin typeface="Arial MT"/>
                <a:cs typeface="Arial MT"/>
              </a:rPr>
              <a:t> </a:t>
            </a:r>
            <a:r>
              <a:rPr sz="1100" spc="-5" dirty="0">
                <a:solidFill>
                  <a:srgbClr val="2B3942"/>
                </a:solidFill>
                <a:latin typeface="Arial MT"/>
                <a:cs typeface="Arial MT"/>
              </a:rPr>
              <a:t>Puglia</a:t>
            </a:r>
            <a:endParaRPr sz="1100">
              <a:latin typeface="Arial MT"/>
              <a:cs typeface="Arial MT"/>
            </a:endParaRPr>
          </a:p>
        </p:txBody>
      </p:sp>
      <p:sp>
        <p:nvSpPr>
          <p:cNvPr id="40" name="object 40"/>
          <p:cNvSpPr txBox="1"/>
          <p:nvPr/>
        </p:nvSpPr>
        <p:spPr>
          <a:xfrm>
            <a:off x="234797" y="3130956"/>
            <a:ext cx="1282700" cy="417195"/>
          </a:xfrm>
          <a:prstGeom prst="rect">
            <a:avLst/>
          </a:prstGeom>
        </p:spPr>
        <p:txBody>
          <a:bodyPr vert="horz" wrap="square" lIns="0" tIns="55880" rIns="0" bIns="0" rtlCol="0">
            <a:spAutoFit/>
          </a:bodyPr>
          <a:lstStyle/>
          <a:p>
            <a:pPr marL="12700">
              <a:lnSpc>
                <a:spcPct val="100000"/>
              </a:lnSpc>
              <a:spcBef>
                <a:spcPts val="440"/>
              </a:spcBef>
            </a:pPr>
            <a:r>
              <a:rPr sz="1000" b="1" spc="-5" dirty="0">
                <a:solidFill>
                  <a:srgbClr val="43AF2A"/>
                </a:solidFill>
                <a:latin typeface="Arial"/>
                <a:cs typeface="Arial"/>
              </a:rPr>
              <a:t>Competenze</a:t>
            </a:r>
            <a:r>
              <a:rPr sz="1000" b="1" spc="-25" dirty="0">
                <a:solidFill>
                  <a:srgbClr val="43AF2A"/>
                </a:solidFill>
                <a:latin typeface="Arial"/>
                <a:cs typeface="Arial"/>
              </a:rPr>
              <a:t> </a:t>
            </a:r>
            <a:r>
              <a:rPr sz="1000" b="1" spc="-15" dirty="0">
                <a:solidFill>
                  <a:srgbClr val="43AF2A"/>
                </a:solidFill>
                <a:latin typeface="Arial"/>
                <a:cs typeface="Arial"/>
              </a:rPr>
              <a:t>FASE</a:t>
            </a:r>
            <a:r>
              <a:rPr sz="1000" b="1" spc="-5" dirty="0">
                <a:solidFill>
                  <a:srgbClr val="43AF2A"/>
                </a:solidFill>
                <a:latin typeface="Arial"/>
                <a:cs typeface="Arial"/>
              </a:rPr>
              <a:t> 1</a:t>
            </a:r>
            <a:endParaRPr sz="1000">
              <a:latin typeface="Arial"/>
              <a:cs typeface="Arial"/>
            </a:endParaRPr>
          </a:p>
          <a:p>
            <a:pPr marL="12700">
              <a:lnSpc>
                <a:spcPct val="100000"/>
              </a:lnSpc>
              <a:spcBef>
                <a:spcPts val="340"/>
              </a:spcBef>
            </a:pPr>
            <a:r>
              <a:rPr sz="1000" spc="-5" dirty="0">
                <a:solidFill>
                  <a:srgbClr val="7E7E7E"/>
                </a:solidFill>
                <a:latin typeface="Arial MT"/>
                <a:cs typeface="Arial MT"/>
              </a:rPr>
              <a:t>For</a:t>
            </a:r>
            <a:r>
              <a:rPr sz="1000" spc="15" dirty="0">
                <a:solidFill>
                  <a:srgbClr val="7E7E7E"/>
                </a:solidFill>
                <a:latin typeface="Arial MT"/>
                <a:cs typeface="Arial MT"/>
              </a:rPr>
              <a:t>m</a:t>
            </a:r>
            <a:r>
              <a:rPr sz="1000" spc="-5" dirty="0">
                <a:solidFill>
                  <a:srgbClr val="7E7E7E"/>
                </a:solidFill>
                <a:latin typeface="Arial MT"/>
                <a:cs typeface="Arial MT"/>
              </a:rPr>
              <a:t>a</a:t>
            </a:r>
            <a:r>
              <a:rPr sz="1000" spc="-25" dirty="0">
                <a:solidFill>
                  <a:srgbClr val="7E7E7E"/>
                </a:solidFill>
                <a:latin typeface="Arial MT"/>
                <a:cs typeface="Arial MT"/>
              </a:rPr>
              <a:t>z</a:t>
            </a:r>
            <a:r>
              <a:rPr sz="1000" spc="-10" dirty="0">
                <a:solidFill>
                  <a:srgbClr val="7E7E7E"/>
                </a:solidFill>
                <a:latin typeface="Arial MT"/>
                <a:cs typeface="Arial MT"/>
              </a:rPr>
              <a:t>i</a:t>
            </a:r>
            <a:r>
              <a:rPr sz="1000" spc="-5" dirty="0">
                <a:solidFill>
                  <a:srgbClr val="7E7E7E"/>
                </a:solidFill>
                <a:latin typeface="Arial MT"/>
                <a:cs typeface="Arial MT"/>
              </a:rPr>
              <a:t>o</a:t>
            </a:r>
            <a:r>
              <a:rPr sz="1000" spc="-10" dirty="0">
                <a:solidFill>
                  <a:srgbClr val="7E7E7E"/>
                </a:solidFill>
                <a:latin typeface="Arial MT"/>
                <a:cs typeface="Arial MT"/>
              </a:rPr>
              <a:t>n</a:t>
            </a:r>
            <a:r>
              <a:rPr sz="1000" spc="-5" dirty="0">
                <a:solidFill>
                  <a:srgbClr val="7E7E7E"/>
                </a:solidFill>
                <a:latin typeface="Arial MT"/>
                <a:cs typeface="Arial MT"/>
              </a:rPr>
              <a:t>e p</a:t>
            </a:r>
            <a:r>
              <a:rPr sz="1000" spc="-10" dirty="0">
                <a:solidFill>
                  <a:srgbClr val="7E7E7E"/>
                </a:solidFill>
                <a:latin typeface="Arial MT"/>
                <a:cs typeface="Arial MT"/>
              </a:rPr>
              <a:t>e</a:t>
            </a:r>
            <a:r>
              <a:rPr sz="1000" spc="-5" dirty="0">
                <a:solidFill>
                  <a:srgbClr val="7E7E7E"/>
                </a:solidFill>
                <a:latin typeface="Arial MT"/>
                <a:cs typeface="Arial MT"/>
              </a:rPr>
              <a:t>r</a:t>
            </a:r>
            <a:r>
              <a:rPr sz="1000" dirty="0">
                <a:solidFill>
                  <a:srgbClr val="7E7E7E"/>
                </a:solidFill>
                <a:latin typeface="Arial MT"/>
                <a:cs typeface="Arial MT"/>
              </a:rPr>
              <a:t>s</a:t>
            </a:r>
            <a:r>
              <a:rPr sz="1000" spc="-5" dirty="0">
                <a:solidFill>
                  <a:srgbClr val="7E7E7E"/>
                </a:solidFill>
                <a:latin typeface="Arial MT"/>
                <a:cs typeface="Arial MT"/>
              </a:rPr>
              <a:t>o</a:t>
            </a:r>
            <a:r>
              <a:rPr sz="1000" spc="-10" dirty="0">
                <a:solidFill>
                  <a:srgbClr val="7E7E7E"/>
                </a:solidFill>
                <a:latin typeface="Arial MT"/>
                <a:cs typeface="Arial MT"/>
              </a:rPr>
              <a:t>n</a:t>
            </a:r>
            <a:r>
              <a:rPr sz="1000" spc="-5" dirty="0">
                <a:solidFill>
                  <a:srgbClr val="7E7E7E"/>
                </a:solidFill>
                <a:latin typeface="Arial MT"/>
                <a:cs typeface="Arial MT"/>
              </a:rPr>
              <a:t>a</a:t>
            </a:r>
            <a:r>
              <a:rPr sz="1000" spc="-15" dirty="0">
                <a:solidFill>
                  <a:srgbClr val="7E7E7E"/>
                </a:solidFill>
                <a:latin typeface="Arial MT"/>
                <a:cs typeface="Arial MT"/>
              </a:rPr>
              <a:t>l</a:t>
            </a:r>
            <a:r>
              <a:rPr sz="1000" spc="-5" dirty="0">
                <a:solidFill>
                  <a:srgbClr val="7E7E7E"/>
                </a:solidFill>
                <a:latin typeface="Arial MT"/>
                <a:cs typeface="Arial MT"/>
              </a:rPr>
              <a:t>e</a:t>
            </a:r>
            <a:endParaRPr sz="1000">
              <a:latin typeface="Arial MT"/>
              <a:cs typeface="Arial MT"/>
            </a:endParaRPr>
          </a:p>
        </p:txBody>
      </p:sp>
      <p:sp>
        <p:nvSpPr>
          <p:cNvPr id="41" name="object 41"/>
          <p:cNvSpPr txBox="1"/>
          <p:nvPr/>
        </p:nvSpPr>
        <p:spPr>
          <a:xfrm>
            <a:off x="4767453" y="3361435"/>
            <a:ext cx="763270" cy="193675"/>
          </a:xfrm>
          <a:prstGeom prst="rect">
            <a:avLst/>
          </a:prstGeom>
        </p:spPr>
        <p:txBody>
          <a:bodyPr vert="horz" wrap="square" lIns="0" tIns="13335" rIns="0" bIns="0" rtlCol="0">
            <a:spAutoFit/>
          </a:bodyPr>
          <a:lstStyle/>
          <a:p>
            <a:pPr marL="12700">
              <a:lnSpc>
                <a:spcPct val="100000"/>
              </a:lnSpc>
              <a:spcBef>
                <a:spcPts val="105"/>
              </a:spcBef>
            </a:pPr>
            <a:r>
              <a:rPr sz="1100" spc="-5" dirty="0">
                <a:solidFill>
                  <a:srgbClr val="2B3942"/>
                </a:solidFill>
                <a:latin typeface="Arial MT"/>
                <a:cs typeface="Arial MT"/>
              </a:rPr>
              <a:t>COR</a:t>
            </a:r>
            <a:r>
              <a:rPr sz="1100" spc="-65" dirty="0">
                <a:solidFill>
                  <a:srgbClr val="2B3942"/>
                </a:solidFill>
                <a:latin typeface="Arial MT"/>
                <a:cs typeface="Arial MT"/>
              </a:rPr>
              <a:t> </a:t>
            </a:r>
            <a:r>
              <a:rPr sz="1100" spc="-5" dirty="0">
                <a:solidFill>
                  <a:srgbClr val="2B3942"/>
                </a:solidFill>
                <a:latin typeface="Arial MT"/>
                <a:cs typeface="Arial MT"/>
              </a:rPr>
              <a:t>Puglia</a:t>
            </a:r>
            <a:endParaRPr sz="1100">
              <a:latin typeface="Arial MT"/>
              <a:cs typeface="Arial MT"/>
            </a:endParaRPr>
          </a:p>
        </p:txBody>
      </p:sp>
      <p:sp>
        <p:nvSpPr>
          <p:cNvPr id="42" name="object 42"/>
          <p:cNvSpPr txBox="1"/>
          <p:nvPr/>
        </p:nvSpPr>
        <p:spPr>
          <a:xfrm>
            <a:off x="234797" y="3696080"/>
            <a:ext cx="1075055" cy="480059"/>
          </a:xfrm>
          <a:prstGeom prst="rect">
            <a:avLst/>
          </a:prstGeom>
        </p:spPr>
        <p:txBody>
          <a:bodyPr vert="horz" wrap="square" lIns="0" tIns="12065" rIns="0" bIns="0" rtlCol="0">
            <a:spAutoFit/>
          </a:bodyPr>
          <a:lstStyle/>
          <a:p>
            <a:pPr marL="12700">
              <a:lnSpc>
                <a:spcPts val="1190"/>
              </a:lnSpc>
              <a:spcBef>
                <a:spcPts val="95"/>
              </a:spcBef>
            </a:pPr>
            <a:r>
              <a:rPr sz="1000" b="1" spc="-5" dirty="0">
                <a:solidFill>
                  <a:srgbClr val="00A2DF"/>
                </a:solidFill>
                <a:latin typeface="Arial"/>
                <a:cs typeface="Arial"/>
              </a:rPr>
              <a:t>GO</a:t>
            </a:r>
            <a:r>
              <a:rPr sz="1000" b="1" spc="-30" dirty="0">
                <a:solidFill>
                  <a:srgbClr val="00A2DF"/>
                </a:solidFill>
                <a:latin typeface="Arial"/>
                <a:cs typeface="Arial"/>
              </a:rPr>
              <a:t> </a:t>
            </a:r>
            <a:r>
              <a:rPr sz="1000" b="1" spc="-5" dirty="0">
                <a:solidFill>
                  <a:srgbClr val="00A2DF"/>
                </a:solidFill>
                <a:latin typeface="Arial"/>
                <a:cs typeface="Arial"/>
              </a:rPr>
              <a:t>LIVE</a:t>
            </a:r>
            <a:r>
              <a:rPr sz="1000" b="1" spc="-25" dirty="0">
                <a:solidFill>
                  <a:srgbClr val="00A2DF"/>
                </a:solidFill>
                <a:latin typeface="Arial"/>
                <a:cs typeface="Arial"/>
              </a:rPr>
              <a:t> </a:t>
            </a:r>
            <a:r>
              <a:rPr sz="1000" b="1" spc="-15" dirty="0">
                <a:solidFill>
                  <a:srgbClr val="00A2DF"/>
                </a:solidFill>
                <a:latin typeface="Arial"/>
                <a:cs typeface="Arial"/>
              </a:rPr>
              <a:t>FASE</a:t>
            </a:r>
            <a:r>
              <a:rPr sz="1000" b="1" spc="20" dirty="0">
                <a:solidFill>
                  <a:srgbClr val="00A2DF"/>
                </a:solidFill>
                <a:latin typeface="Arial"/>
                <a:cs typeface="Arial"/>
              </a:rPr>
              <a:t> </a:t>
            </a:r>
            <a:r>
              <a:rPr sz="1000" b="1" spc="-5" dirty="0">
                <a:solidFill>
                  <a:srgbClr val="00A2DF"/>
                </a:solidFill>
                <a:latin typeface="Arial"/>
                <a:cs typeface="Arial"/>
              </a:rPr>
              <a:t>1</a:t>
            </a:r>
            <a:endParaRPr sz="1000">
              <a:latin typeface="Arial"/>
              <a:cs typeface="Arial"/>
            </a:endParaRPr>
          </a:p>
          <a:p>
            <a:pPr marL="12700">
              <a:lnSpc>
                <a:spcPts val="1190"/>
              </a:lnSpc>
            </a:pPr>
            <a:r>
              <a:rPr sz="1000" spc="-10" dirty="0">
                <a:solidFill>
                  <a:srgbClr val="7E7E7E"/>
                </a:solidFill>
                <a:latin typeface="Arial MT"/>
                <a:cs typeface="Arial MT"/>
              </a:rPr>
              <a:t>Erogazione</a:t>
            </a:r>
            <a:r>
              <a:rPr sz="1000" spc="-30" dirty="0">
                <a:solidFill>
                  <a:srgbClr val="7E7E7E"/>
                </a:solidFill>
                <a:latin typeface="Arial MT"/>
                <a:cs typeface="Arial MT"/>
              </a:rPr>
              <a:t> </a:t>
            </a:r>
            <a:r>
              <a:rPr sz="1000" spc="-10" dirty="0">
                <a:solidFill>
                  <a:srgbClr val="7E7E7E"/>
                </a:solidFill>
                <a:latin typeface="Arial MT"/>
                <a:cs typeface="Arial MT"/>
              </a:rPr>
              <a:t>Servizi</a:t>
            </a:r>
            <a:endParaRPr sz="1000">
              <a:latin typeface="Arial MT"/>
              <a:cs typeface="Arial MT"/>
            </a:endParaRPr>
          </a:p>
          <a:p>
            <a:pPr marL="12700">
              <a:lnSpc>
                <a:spcPct val="100000"/>
              </a:lnSpc>
            </a:pPr>
            <a:r>
              <a:rPr sz="1000" spc="-10" dirty="0">
                <a:solidFill>
                  <a:srgbClr val="7E7E7E"/>
                </a:solidFill>
                <a:latin typeface="Arial MT"/>
                <a:cs typeface="Arial MT"/>
              </a:rPr>
              <a:t>Digitalizzati</a:t>
            </a:r>
            <a:endParaRPr sz="1000">
              <a:latin typeface="Arial MT"/>
              <a:cs typeface="Arial MT"/>
            </a:endParaRPr>
          </a:p>
        </p:txBody>
      </p:sp>
      <p:sp>
        <p:nvSpPr>
          <p:cNvPr id="43" name="object 43"/>
          <p:cNvSpPr txBox="1"/>
          <p:nvPr/>
        </p:nvSpPr>
        <p:spPr>
          <a:xfrm>
            <a:off x="2268982" y="2185162"/>
            <a:ext cx="2155825" cy="391795"/>
          </a:xfrm>
          <a:prstGeom prst="rect">
            <a:avLst/>
          </a:prstGeom>
        </p:spPr>
        <p:txBody>
          <a:bodyPr vert="horz" wrap="square" lIns="0" tIns="13335" rIns="0" bIns="0" rtlCol="0">
            <a:spAutoFit/>
          </a:bodyPr>
          <a:lstStyle/>
          <a:p>
            <a:pPr marL="83820" indent="-71755">
              <a:lnSpc>
                <a:spcPct val="100000"/>
              </a:lnSpc>
              <a:spcBef>
                <a:spcPts val="105"/>
              </a:spcBef>
              <a:buFont typeface="Arial MT"/>
              <a:buChar char="•"/>
              <a:tabLst>
                <a:tab pos="84455" algn="l"/>
              </a:tabLst>
            </a:pPr>
            <a:r>
              <a:rPr sz="800" i="1" spc="-5" dirty="0">
                <a:solidFill>
                  <a:srgbClr val="6F2F9F"/>
                </a:solidFill>
                <a:latin typeface="Arial"/>
                <a:cs typeface="Arial"/>
              </a:rPr>
              <a:t>Definizione</a:t>
            </a:r>
            <a:r>
              <a:rPr sz="800" i="1" spc="30" dirty="0">
                <a:solidFill>
                  <a:srgbClr val="6F2F9F"/>
                </a:solidFill>
                <a:latin typeface="Arial"/>
                <a:cs typeface="Arial"/>
              </a:rPr>
              <a:t> </a:t>
            </a:r>
            <a:r>
              <a:rPr sz="800" i="1" spc="-5" dirty="0">
                <a:solidFill>
                  <a:srgbClr val="6F2F9F"/>
                </a:solidFill>
                <a:latin typeface="Arial"/>
                <a:cs typeface="Arial"/>
              </a:rPr>
              <a:t>dei</a:t>
            </a:r>
            <a:r>
              <a:rPr sz="800" i="1" spc="5" dirty="0">
                <a:solidFill>
                  <a:srgbClr val="6F2F9F"/>
                </a:solidFill>
                <a:latin typeface="Arial"/>
                <a:cs typeface="Arial"/>
              </a:rPr>
              <a:t> </a:t>
            </a:r>
            <a:r>
              <a:rPr sz="800" i="1" dirty="0">
                <a:solidFill>
                  <a:srgbClr val="6F2F9F"/>
                </a:solidFill>
                <a:latin typeface="Arial"/>
                <a:cs typeface="Arial"/>
              </a:rPr>
              <a:t>Processi</a:t>
            </a:r>
            <a:r>
              <a:rPr sz="800" i="1" spc="-20" dirty="0">
                <a:solidFill>
                  <a:srgbClr val="6F2F9F"/>
                </a:solidFill>
                <a:latin typeface="Arial"/>
                <a:cs typeface="Arial"/>
              </a:rPr>
              <a:t> </a:t>
            </a:r>
            <a:r>
              <a:rPr sz="800" i="1" dirty="0">
                <a:solidFill>
                  <a:srgbClr val="6F2F9F"/>
                </a:solidFill>
                <a:latin typeface="Arial"/>
                <a:cs typeface="Arial"/>
              </a:rPr>
              <a:t>e</a:t>
            </a:r>
            <a:r>
              <a:rPr sz="800" i="1" spc="10" dirty="0">
                <a:solidFill>
                  <a:srgbClr val="6F2F9F"/>
                </a:solidFill>
                <a:latin typeface="Arial"/>
                <a:cs typeface="Arial"/>
              </a:rPr>
              <a:t> </a:t>
            </a:r>
            <a:r>
              <a:rPr sz="800" i="1" spc="-5" dirty="0">
                <a:solidFill>
                  <a:srgbClr val="6F2F9F"/>
                </a:solidFill>
                <a:latin typeface="Arial"/>
                <a:cs typeface="Arial"/>
              </a:rPr>
              <a:t>Protocolli</a:t>
            </a:r>
            <a:r>
              <a:rPr sz="800" i="1" spc="-20" dirty="0">
                <a:solidFill>
                  <a:srgbClr val="6F2F9F"/>
                </a:solidFill>
                <a:latin typeface="Arial"/>
                <a:cs typeface="Arial"/>
              </a:rPr>
              <a:t> </a:t>
            </a:r>
            <a:r>
              <a:rPr sz="800" i="1" dirty="0">
                <a:solidFill>
                  <a:srgbClr val="6F2F9F"/>
                </a:solidFill>
                <a:latin typeface="Arial"/>
                <a:cs typeface="Arial"/>
              </a:rPr>
              <a:t>Operativi</a:t>
            </a:r>
            <a:endParaRPr sz="800">
              <a:latin typeface="Arial"/>
              <a:cs typeface="Arial"/>
            </a:endParaRPr>
          </a:p>
          <a:p>
            <a:pPr marL="83820" indent="-71755">
              <a:lnSpc>
                <a:spcPct val="100000"/>
              </a:lnSpc>
              <a:buFont typeface="Arial MT"/>
              <a:buChar char="•"/>
              <a:tabLst>
                <a:tab pos="84455" algn="l"/>
              </a:tabLst>
            </a:pPr>
            <a:r>
              <a:rPr sz="800" i="1" spc="-5" dirty="0">
                <a:solidFill>
                  <a:srgbClr val="6F2F9F"/>
                </a:solidFill>
                <a:latin typeface="Arial"/>
                <a:cs typeface="Arial"/>
              </a:rPr>
              <a:t>Definizione</a:t>
            </a:r>
            <a:r>
              <a:rPr sz="800" i="1" spc="35" dirty="0">
                <a:solidFill>
                  <a:srgbClr val="6F2F9F"/>
                </a:solidFill>
                <a:latin typeface="Arial"/>
                <a:cs typeface="Arial"/>
              </a:rPr>
              <a:t> </a:t>
            </a:r>
            <a:r>
              <a:rPr sz="800" i="1" spc="-5" dirty="0">
                <a:solidFill>
                  <a:srgbClr val="6F2F9F"/>
                </a:solidFill>
                <a:latin typeface="Arial"/>
                <a:cs typeface="Arial"/>
              </a:rPr>
              <a:t>catalogo</a:t>
            </a:r>
            <a:r>
              <a:rPr sz="800" i="1" spc="15" dirty="0">
                <a:solidFill>
                  <a:srgbClr val="6F2F9F"/>
                </a:solidFill>
                <a:latin typeface="Arial"/>
                <a:cs typeface="Arial"/>
              </a:rPr>
              <a:t> </a:t>
            </a:r>
            <a:r>
              <a:rPr sz="800" i="1" spc="-5" dirty="0">
                <a:solidFill>
                  <a:srgbClr val="6F2F9F"/>
                </a:solidFill>
                <a:latin typeface="Arial"/>
                <a:cs typeface="Arial"/>
              </a:rPr>
              <a:t>dei</a:t>
            </a:r>
            <a:r>
              <a:rPr sz="800" i="1" spc="5" dirty="0">
                <a:solidFill>
                  <a:srgbClr val="6F2F9F"/>
                </a:solidFill>
                <a:latin typeface="Arial"/>
                <a:cs typeface="Arial"/>
              </a:rPr>
              <a:t> </a:t>
            </a:r>
            <a:r>
              <a:rPr sz="800" i="1" spc="-5" dirty="0">
                <a:solidFill>
                  <a:srgbClr val="6F2F9F"/>
                </a:solidFill>
                <a:latin typeface="Arial"/>
                <a:cs typeface="Arial"/>
              </a:rPr>
              <a:t>Servizi</a:t>
            </a:r>
            <a:r>
              <a:rPr sz="800" i="1" spc="20" dirty="0">
                <a:solidFill>
                  <a:srgbClr val="6F2F9F"/>
                </a:solidFill>
                <a:latin typeface="Arial"/>
                <a:cs typeface="Arial"/>
              </a:rPr>
              <a:t> </a:t>
            </a:r>
            <a:r>
              <a:rPr sz="800" i="1" dirty="0">
                <a:solidFill>
                  <a:srgbClr val="6F2F9F"/>
                </a:solidFill>
                <a:latin typeface="Arial"/>
                <a:cs typeface="Arial"/>
              </a:rPr>
              <a:t>/ </a:t>
            </a:r>
            <a:r>
              <a:rPr sz="800" i="1" spc="-5" dirty="0">
                <a:solidFill>
                  <a:srgbClr val="6F2F9F"/>
                </a:solidFill>
                <a:latin typeface="Arial"/>
                <a:cs typeface="Arial"/>
              </a:rPr>
              <a:t>prestazioni</a:t>
            </a:r>
            <a:endParaRPr sz="800">
              <a:latin typeface="Arial"/>
              <a:cs typeface="Arial"/>
            </a:endParaRPr>
          </a:p>
          <a:p>
            <a:pPr marL="83820" indent="-71755">
              <a:lnSpc>
                <a:spcPct val="100000"/>
              </a:lnSpc>
              <a:buFont typeface="Arial MT"/>
              <a:buChar char="•"/>
              <a:tabLst>
                <a:tab pos="84455" algn="l"/>
              </a:tabLst>
            </a:pPr>
            <a:r>
              <a:rPr sz="800" i="1" spc="-5" dirty="0">
                <a:solidFill>
                  <a:srgbClr val="6F2F9F"/>
                </a:solidFill>
                <a:latin typeface="Arial"/>
                <a:cs typeface="Arial"/>
              </a:rPr>
              <a:t>Abilitazione</a:t>
            </a:r>
            <a:r>
              <a:rPr sz="800" i="1" spc="20" dirty="0">
                <a:solidFill>
                  <a:srgbClr val="6F2F9F"/>
                </a:solidFill>
                <a:latin typeface="Arial"/>
                <a:cs typeface="Arial"/>
              </a:rPr>
              <a:t> </a:t>
            </a:r>
            <a:r>
              <a:rPr sz="800" i="1" spc="-5" dirty="0">
                <a:solidFill>
                  <a:srgbClr val="6F2F9F"/>
                </a:solidFill>
                <a:latin typeface="Arial"/>
                <a:cs typeface="Arial"/>
              </a:rPr>
              <a:t>dei</a:t>
            </a:r>
            <a:r>
              <a:rPr sz="800" i="1" spc="15" dirty="0">
                <a:solidFill>
                  <a:srgbClr val="6F2F9F"/>
                </a:solidFill>
                <a:latin typeface="Arial"/>
                <a:cs typeface="Arial"/>
              </a:rPr>
              <a:t> </a:t>
            </a:r>
            <a:r>
              <a:rPr sz="800" i="1" spc="-5" dirty="0">
                <a:solidFill>
                  <a:srgbClr val="6F2F9F"/>
                </a:solidFill>
                <a:latin typeface="Arial"/>
                <a:cs typeface="Arial"/>
              </a:rPr>
              <a:t>Centri</a:t>
            </a:r>
            <a:r>
              <a:rPr sz="800" i="1" spc="5" dirty="0">
                <a:solidFill>
                  <a:srgbClr val="6F2F9F"/>
                </a:solidFill>
                <a:latin typeface="Arial"/>
                <a:cs typeface="Arial"/>
              </a:rPr>
              <a:t> </a:t>
            </a:r>
            <a:r>
              <a:rPr sz="800" i="1" spc="-5" dirty="0">
                <a:solidFill>
                  <a:srgbClr val="6F2F9F"/>
                </a:solidFill>
                <a:latin typeface="Arial"/>
                <a:cs typeface="Arial"/>
              </a:rPr>
              <a:t>Erogatori</a:t>
            </a:r>
            <a:endParaRPr sz="800">
              <a:latin typeface="Arial"/>
              <a:cs typeface="Arial"/>
            </a:endParaRPr>
          </a:p>
        </p:txBody>
      </p:sp>
      <p:sp>
        <p:nvSpPr>
          <p:cNvPr id="44" name="object 44"/>
          <p:cNvSpPr txBox="1"/>
          <p:nvPr/>
        </p:nvSpPr>
        <p:spPr>
          <a:xfrm>
            <a:off x="234797" y="1657858"/>
            <a:ext cx="5624830" cy="539115"/>
          </a:xfrm>
          <a:prstGeom prst="rect">
            <a:avLst/>
          </a:prstGeom>
        </p:spPr>
        <p:txBody>
          <a:bodyPr vert="horz" wrap="square" lIns="0" tIns="12700" rIns="0" bIns="0" rtlCol="0">
            <a:spAutoFit/>
          </a:bodyPr>
          <a:lstStyle/>
          <a:p>
            <a:pPr marL="391795">
              <a:lnSpc>
                <a:spcPct val="100000"/>
              </a:lnSpc>
              <a:spcBef>
                <a:spcPts val="100"/>
              </a:spcBef>
              <a:tabLst>
                <a:tab pos="2237105" algn="l"/>
                <a:tab pos="4688205" algn="l"/>
              </a:tabLst>
            </a:pPr>
            <a:r>
              <a:rPr sz="1200" b="1" u="sng" spc="-130" dirty="0">
                <a:solidFill>
                  <a:srgbClr val="2B3942"/>
                </a:solidFill>
                <a:uFill>
                  <a:solidFill>
                    <a:srgbClr val="2B3942"/>
                  </a:solidFill>
                </a:uFill>
                <a:latin typeface="Arial"/>
                <a:cs typeface="Arial"/>
              </a:rPr>
              <a:t>A</a:t>
            </a:r>
            <a:r>
              <a:rPr sz="1200" b="1" u="sng" dirty="0">
                <a:solidFill>
                  <a:srgbClr val="2B3942"/>
                </a:solidFill>
                <a:uFill>
                  <a:solidFill>
                    <a:srgbClr val="2B3942"/>
                  </a:solidFill>
                </a:uFill>
                <a:latin typeface="Arial"/>
                <a:cs typeface="Arial"/>
              </a:rPr>
              <a:t>TTIVI</a:t>
            </a:r>
            <a:r>
              <a:rPr sz="1200" b="1" u="sng" spc="10" dirty="0">
                <a:solidFill>
                  <a:srgbClr val="2B3942"/>
                </a:solidFill>
                <a:uFill>
                  <a:solidFill>
                    <a:srgbClr val="2B3942"/>
                  </a:solidFill>
                </a:uFill>
                <a:latin typeface="Arial"/>
                <a:cs typeface="Arial"/>
              </a:rPr>
              <a:t>T</a:t>
            </a:r>
            <a:r>
              <a:rPr sz="1200" b="1" u="sng" spc="-5" dirty="0">
                <a:solidFill>
                  <a:srgbClr val="2B3942"/>
                </a:solidFill>
                <a:uFill>
                  <a:solidFill>
                    <a:srgbClr val="2B3942"/>
                  </a:solidFill>
                </a:uFill>
                <a:latin typeface="Arial"/>
                <a:cs typeface="Arial"/>
              </a:rPr>
              <a:t>À</a:t>
            </a:r>
            <a:r>
              <a:rPr sz="1200" b="1" dirty="0">
                <a:solidFill>
                  <a:srgbClr val="2B3942"/>
                </a:solidFill>
                <a:latin typeface="Arial"/>
                <a:cs typeface="Arial"/>
              </a:rPr>
              <a:t>	</a:t>
            </a:r>
            <a:r>
              <a:rPr sz="1200" b="1" u="sng" dirty="0">
                <a:solidFill>
                  <a:srgbClr val="2B3942"/>
                </a:solidFill>
                <a:uFill>
                  <a:solidFill>
                    <a:srgbClr val="2B3942"/>
                  </a:solidFill>
                </a:uFill>
                <a:latin typeface="Arial"/>
                <a:cs typeface="Arial"/>
              </a:rPr>
              <a:t>DET</a:t>
            </a:r>
            <a:r>
              <a:rPr sz="1200" b="1" u="sng" spc="-90" dirty="0">
                <a:solidFill>
                  <a:srgbClr val="2B3942"/>
                </a:solidFill>
                <a:uFill>
                  <a:solidFill>
                    <a:srgbClr val="2B3942"/>
                  </a:solidFill>
                </a:uFill>
                <a:latin typeface="Arial"/>
                <a:cs typeface="Arial"/>
              </a:rPr>
              <a:t>T</a:t>
            </a:r>
            <a:r>
              <a:rPr sz="1200" b="1" u="sng" spc="-45" dirty="0">
                <a:solidFill>
                  <a:srgbClr val="2B3942"/>
                </a:solidFill>
                <a:uFill>
                  <a:solidFill>
                    <a:srgbClr val="2B3942"/>
                  </a:solidFill>
                </a:uFill>
                <a:latin typeface="Arial"/>
                <a:cs typeface="Arial"/>
              </a:rPr>
              <a:t>A</a:t>
            </a:r>
            <a:r>
              <a:rPr sz="1200" b="1" u="sng" dirty="0">
                <a:solidFill>
                  <a:srgbClr val="2B3942"/>
                </a:solidFill>
                <a:uFill>
                  <a:solidFill>
                    <a:srgbClr val="2B3942"/>
                  </a:solidFill>
                </a:uFill>
                <a:latin typeface="Arial"/>
                <a:cs typeface="Arial"/>
              </a:rPr>
              <a:t>GLIO </a:t>
            </a:r>
            <a:r>
              <a:rPr sz="1200" b="1" u="sng" spc="-130" dirty="0">
                <a:solidFill>
                  <a:srgbClr val="2B3942"/>
                </a:solidFill>
                <a:uFill>
                  <a:solidFill>
                    <a:srgbClr val="2B3942"/>
                  </a:solidFill>
                </a:uFill>
                <a:latin typeface="Arial"/>
                <a:cs typeface="Arial"/>
              </a:rPr>
              <a:t>A</a:t>
            </a:r>
            <a:r>
              <a:rPr sz="1200" b="1" u="sng" dirty="0">
                <a:solidFill>
                  <a:srgbClr val="2B3942"/>
                </a:solidFill>
                <a:uFill>
                  <a:solidFill>
                    <a:srgbClr val="2B3942"/>
                  </a:solidFill>
                </a:uFill>
                <a:latin typeface="Arial"/>
                <a:cs typeface="Arial"/>
              </a:rPr>
              <a:t>TTIVI</a:t>
            </a:r>
            <a:r>
              <a:rPr sz="1200" b="1" u="sng" spc="10" dirty="0">
                <a:solidFill>
                  <a:srgbClr val="2B3942"/>
                </a:solidFill>
                <a:uFill>
                  <a:solidFill>
                    <a:srgbClr val="2B3942"/>
                  </a:solidFill>
                </a:uFill>
                <a:latin typeface="Arial"/>
                <a:cs typeface="Arial"/>
              </a:rPr>
              <a:t>T</a:t>
            </a:r>
            <a:r>
              <a:rPr sz="1200" b="1" u="sng" spc="-5" dirty="0">
                <a:solidFill>
                  <a:srgbClr val="2B3942"/>
                </a:solidFill>
                <a:uFill>
                  <a:solidFill>
                    <a:srgbClr val="2B3942"/>
                  </a:solidFill>
                </a:uFill>
                <a:latin typeface="Arial"/>
                <a:cs typeface="Arial"/>
              </a:rPr>
              <a:t>À</a:t>
            </a:r>
            <a:r>
              <a:rPr sz="1200" b="1" dirty="0">
                <a:solidFill>
                  <a:srgbClr val="2B3942"/>
                </a:solidFill>
                <a:latin typeface="Arial"/>
                <a:cs typeface="Arial"/>
              </a:rPr>
              <a:t>	</a:t>
            </a:r>
            <a:r>
              <a:rPr sz="1200" b="1" u="sng" dirty="0">
                <a:solidFill>
                  <a:srgbClr val="2B3942"/>
                </a:solidFill>
                <a:uFill>
                  <a:solidFill>
                    <a:srgbClr val="2B3942"/>
                  </a:solidFill>
                </a:uFill>
                <a:latin typeface="Arial"/>
                <a:cs typeface="Arial"/>
              </a:rPr>
              <a:t>REFERENTE</a:t>
            </a:r>
            <a:endParaRPr sz="1200">
              <a:latin typeface="Arial"/>
              <a:cs typeface="Arial"/>
            </a:endParaRPr>
          </a:p>
          <a:p>
            <a:pPr>
              <a:lnSpc>
                <a:spcPct val="100000"/>
              </a:lnSpc>
              <a:spcBef>
                <a:spcPts val="20"/>
              </a:spcBef>
            </a:pPr>
            <a:endParaRPr sz="1200">
              <a:latin typeface="Arial"/>
              <a:cs typeface="Arial"/>
            </a:endParaRPr>
          </a:p>
          <a:p>
            <a:pPr marL="12700">
              <a:lnSpc>
                <a:spcPct val="100000"/>
              </a:lnSpc>
            </a:pPr>
            <a:r>
              <a:rPr sz="1000" b="1" u="sng" spc="-10" dirty="0">
                <a:solidFill>
                  <a:srgbClr val="005486"/>
                </a:solidFill>
                <a:uFill>
                  <a:solidFill>
                    <a:srgbClr val="005486"/>
                  </a:solidFill>
                </a:uFill>
                <a:latin typeface="Arial"/>
                <a:cs typeface="Arial"/>
              </a:rPr>
              <a:t>Attività</a:t>
            </a:r>
            <a:r>
              <a:rPr sz="1000" b="1" u="sng" spc="25" dirty="0">
                <a:solidFill>
                  <a:srgbClr val="005486"/>
                </a:solidFill>
                <a:uFill>
                  <a:solidFill>
                    <a:srgbClr val="005486"/>
                  </a:solidFill>
                </a:uFill>
                <a:latin typeface="Arial"/>
                <a:cs typeface="Arial"/>
              </a:rPr>
              <a:t> </a:t>
            </a:r>
            <a:r>
              <a:rPr sz="1000" b="1" u="sng" spc="-5" dirty="0">
                <a:solidFill>
                  <a:srgbClr val="005486"/>
                </a:solidFill>
                <a:uFill>
                  <a:solidFill>
                    <a:srgbClr val="005486"/>
                  </a:solidFill>
                </a:uFill>
                <a:latin typeface="Arial"/>
                <a:cs typeface="Arial"/>
              </a:rPr>
              <a:t>organizzative</a:t>
            </a:r>
            <a:r>
              <a:rPr sz="1000" b="1" u="sng" spc="-25" dirty="0">
                <a:solidFill>
                  <a:srgbClr val="005486"/>
                </a:solidFill>
                <a:uFill>
                  <a:solidFill>
                    <a:srgbClr val="005486"/>
                  </a:solidFill>
                </a:uFill>
                <a:latin typeface="Arial"/>
                <a:cs typeface="Arial"/>
              </a:rPr>
              <a:t> </a:t>
            </a:r>
            <a:r>
              <a:rPr sz="1000" b="1" u="sng" spc="-15" dirty="0">
                <a:solidFill>
                  <a:srgbClr val="005486"/>
                </a:solidFill>
                <a:uFill>
                  <a:solidFill>
                    <a:srgbClr val="005486"/>
                  </a:solidFill>
                </a:uFill>
                <a:latin typeface="Arial"/>
                <a:cs typeface="Arial"/>
              </a:rPr>
              <a:t>FASE</a:t>
            </a:r>
            <a:r>
              <a:rPr sz="1000" b="1" u="sng" spc="40" dirty="0">
                <a:solidFill>
                  <a:srgbClr val="005486"/>
                </a:solidFill>
                <a:uFill>
                  <a:solidFill>
                    <a:srgbClr val="005486"/>
                  </a:solidFill>
                </a:uFill>
                <a:latin typeface="Arial"/>
                <a:cs typeface="Arial"/>
              </a:rPr>
              <a:t> </a:t>
            </a:r>
            <a:r>
              <a:rPr sz="1000" b="1" u="sng" spc="-5" dirty="0">
                <a:solidFill>
                  <a:srgbClr val="005486"/>
                </a:solidFill>
                <a:uFill>
                  <a:solidFill>
                    <a:srgbClr val="005486"/>
                  </a:solidFill>
                </a:uFill>
                <a:latin typeface="Arial"/>
                <a:cs typeface="Arial"/>
              </a:rPr>
              <a:t>1</a:t>
            </a:r>
            <a:endParaRPr sz="1000">
              <a:latin typeface="Arial"/>
              <a:cs typeface="Arial"/>
            </a:endParaRPr>
          </a:p>
        </p:txBody>
      </p:sp>
      <p:sp>
        <p:nvSpPr>
          <p:cNvPr id="45" name="object 45"/>
          <p:cNvSpPr txBox="1"/>
          <p:nvPr/>
        </p:nvSpPr>
        <p:spPr>
          <a:xfrm>
            <a:off x="2268982" y="2698750"/>
            <a:ext cx="1538605" cy="392430"/>
          </a:xfrm>
          <a:prstGeom prst="rect">
            <a:avLst/>
          </a:prstGeom>
        </p:spPr>
        <p:txBody>
          <a:bodyPr vert="horz" wrap="square" lIns="0" tIns="13335" rIns="0" bIns="0" rtlCol="0">
            <a:spAutoFit/>
          </a:bodyPr>
          <a:lstStyle/>
          <a:p>
            <a:pPr marL="83820" indent="-71755">
              <a:lnSpc>
                <a:spcPct val="100000"/>
              </a:lnSpc>
              <a:spcBef>
                <a:spcPts val="105"/>
              </a:spcBef>
              <a:buFont typeface="Arial MT"/>
              <a:buChar char="•"/>
              <a:tabLst>
                <a:tab pos="84455" algn="l"/>
              </a:tabLst>
            </a:pPr>
            <a:r>
              <a:rPr sz="800" i="1" spc="-5" dirty="0">
                <a:solidFill>
                  <a:srgbClr val="6F2F9F"/>
                </a:solidFill>
                <a:latin typeface="Arial"/>
                <a:cs typeface="Arial"/>
              </a:rPr>
              <a:t>Sezione </a:t>
            </a:r>
            <a:r>
              <a:rPr sz="800" i="1" dirty="0">
                <a:solidFill>
                  <a:srgbClr val="6F2F9F"/>
                </a:solidFill>
                <a:latin typeface="Arial"/>
                <a:cs typeface="Arial"/>
              </a:rPr>
              <a:t>Televista</a:t>
            </a:r>
            <a:endParaRPr sz="800">
              <a:latin typeface="Arial"/>
              <a:cs typeface="Arial"/>
            </a:endParaRPr>
          </a:p>
          <a:p>
            <a:pPr marL="83820" indent="-71755">
              <a:lnSpc>
                <a:spcPct val="100000"/>
              </a:lnSpc>
              <a:buFont typeface="Arial MT"/>
              <a:buChar char="•"/>
              <a:tabLst>
                <a:tab pos="84455" algn="l"/>
              </a:tabLst>
            </a:pPr>
            <a:r>
              <a:rPr sz="800" i="1" spc="-5" dirty="0">
                <a:solidFill>
                  <a:srgbClr val="6F2F9F"/>
                </a:solidFill>
                <a:latin typeface="Arial"/>
                <a:cs typeface="Arial"/>
              </a:rPr>
              <a:t>Sezione</a:t>
            </a:r>
            <a:r>
              <a:rPr sz="800" i="1" spc="10" dirty="0">
                <a:solidFill>
                  <a:srgbClr val="6F2F9F"/>
                </a:solidFill>
                <a:latin typeface="Arial"/>
                <a:cs typeface="Arial"/>
              </a:rPr>
              <a:t> </a:t>
            </a:r>
            <a:r>
              <a:rPr sz="800" i="1" spc="-5" dirty="0">
                <a:solidFill>
                  <a:srgbClr val="6F2F9F"/>
                </a:solidFill>
                <a:latin typeface="Arial"/>
                <a:cs typeface="Arial"/>
              </a:rPr>
              <a:t>Telerefertazione</a:t>
            </a:r>
            <a:endParaRPr sz="800">
              <a:latin typeface="Arial"/>
              <a:cs typeface="Arial"/>
            </a:endParaRPr>
          </a:p>
          <a:p>
            <a:pPr marL="83820" indent="-71755">
              <a:lnSpc>
                <a:spcPct val="100000"/>
              </a:lnSpc>
              <a:buFont typeface="Arial MT"/>
              <a:buChar char="•"/>
              <a:tabLst>
                <a:tab pos="84455" algn="l"/>
              </a:tabLst>
            </a:pPr>
            <a:r>
              <a:rPr sz="800" i="1" spc="-5" dirty="0">
                <a:solidFill>
                  <a:srgbClr val="6F2F9F"/>
                </a:solidFill>
                <a:latin typeface="Arial"/>
                <a:cs typeface="Arial"/>
              </a:rPr>
              <a:t>Sezione</a:t>
            </a:r>
            <a:r>
              <a:rPr sz="800" i="1" spc="20" dirty="0">
                <a:solidFill>
                  <a:srgbClr val="6F2F9F"/>
                </a:solidFill>
                <a:latin typeface="Arial"/>
                <a:cs typeface="Arial"/>
              </a:rPr>
              <a:t> </a:t>
            </a:r>
            <a:r>
              <a:rPr sz="800" i="1" spc="-5" dirty="0">
                <a:solidFill>
                  <a:srgbClr val="6F2F9F"/>
                </a:solidFill>
                <a:latin typeface="Arial"/>
                <a:cs typeface="Arial"/>
              </a:rPr>
              <a:t>Questionari</a:t>
            </a:r>
            <a:r>
              <a:rPr sz="800" i="1" spc="5" dirty="0">
                <a:solidFill>
                  <a:srgbClr val="6F2F9F"/>
                </a:solidFill>
                <a:latin typeface="Arial"/>
                <a:cs typeface="Arial"/>
              </a:rPr>
              <a:t> </a:t>
            </a:r>
            <a:r>
              <a:rPr sz="800" i="1" spc="-5" dirty="0">
                <a:solidFill>
                  <a:srgbClr val="6F2F9F"/>
                </a:solidFill>
                <a:latin typeface="Arial"/>
                <a:cs typeface="Arial"/>
              </a:rPr>
              <a:t>digitalizzati</a:t>
            </a:r>
            <a:endParaRPr sz="800">
              <a:latin typeface="Arial"/>
              <a:cs typeface="Arial"/>
            </a:endParaRPr>
          </a:p>
        </p:txBody>
      </p:sp>
      <p:sp>
        <p:nvSpPr>
          <p:cNvPr id="46" name="object 46"/>
          <p:cNvSpPr txBox="1"/>
          <p:nvPr/>
        </p:nvSpPr>
        <p:spPr>
          <a:xfrm>
            <a:off x="2268982" y="3386073"/>
            <a:ext cx="997585" cy="147955"/>
          </a:xfrm>
          <a:prstGeom prst="rect">
            <a:avLst/>
          </a:prstGeom>
        </p:spPr>
        <p:txBody>
          <a:bodyPr vert="horz" wrap="square" lIns="0" tIns="13335" rIns="0" bIns="0" rtlCol="0">
            <a:spAutoFit/>
          </a:bodyPr>
          <a:lstStyle/>
          <a:p>
            <a:pPr marL="83820" indent="-71755">
              <a:lnSpc>
                <a:spcPct val="100000"/>
              </a:lnSpc>
              <a:spcBef>
                <a:spcPts val="105"/>
              </a:spcBef>
              <a:buFont typeface="Arial MT"/>
              <a:buChar char="•"/>
              <a:tabLst>
                <a:tab pos="84455" algn="l"/>
              </a:tabLst>
            </a:pPr>
            <a:r>
              <a:rPr sz="800" i="1" dirty="0">
                <a:solidFill>
                  <a:srgbClr val="6F2F9F"/>
                </a:solidFill>
                <a:latin typeface="Arial"/>
                <a:cs typeface="Arial"/>
              </a:rPr>
              <a:t>Pol</a:t>
            </a:r>
            <a:r>
              <a:rPr sz="800" i="1" spc="-10" dirty="0">
                <a:solidFill>
                  <a:srgbClr val="6F2F9F"/>
                </a:solidFill>
                <a:latin typeface="Arial"/>
                <a:cs typeface="Arial"/>
              </a:rPr>
              <a:t> </a:t>
            </a:r>
            <a:r>
              <a:rPr sz="800" i="1" spc="-5" dirty="0">
                <a:solidFill>
                  <a:srgbClr val="6F2F9F"/>
                </a:solidFill>
                <a:latin typeface="Arial"/>
                <a:cs typeface="Arial"/>
              </a:rPr>
              <a:t>di</a:t>
            </a:r>
            <a:r>
              <a:rPr sz="800" i="1" spc="-10" dirty="0">
                <a:solidFill>
                  <a:srgbClr val="6F2F9F"/>
                </a:solidFill>
                <a:latin typeface="Arial"/>
                <a:cs typeface="Arial"/>
              </a:rPr>
              <a:t> </a:t>
            </a:r>
            <a:r>
              <a:rPr sz="800" i="1" spc="-5" dirty="0">
                <a:solidFill>
                  <a:srgbClr val="6F2F9F"/>
                </a:solidFill>
                <a:latin typeface="Arial"/>
                <a:cs typeface="Arial"/>
              </a:rPr>
              <a:t>Bari </a:t>
            </a:r>
            <a:r>
              <a:rPr sz="800" i="1" dirty="0">
                <a:solidFill>
                  <a:srgbClr val="6F2F9F"/>
                </a:solidFill>
                <a:latin typeface="Arial"/>
                <a:cs typeface="Arial"/>
              </a:rPr>
              <a:t>&amp;</a:t>
            </a:r>
            <a:r>
              <a:rPr sz="800" i="1" spc="-15" dirty="0">
                <a:solidFill>
                  <a:srgbClr val="6F2F9F"/>
                </a:solidFill>
                <a:latin typeface="Arial"/>
                <a:cs typeface="Arial"/>
              </a:rPr>
              <a:t> </a:t>
            </a:r>
            <a:r>
              <a:rPr sz="800" i="1" spc="-5" dirty="0">
                <a:solidFill>
                  <a:srgbClr val="6F2F9F"/>
                </a:solidFill>
                <a:latin typeface="Arial"/>
                <a:cs typeface="Arial"/>
              </a:rPr>
              <a:t>Foggia</a:t>
            </a:r>
            <a:endParaRPr sz="800">
              <a:latin typeface="Arial"/>
              <a:cs typeface="Arial"/>
            </a:endParaRPr>
          </a:p>
        </p:txBody>
      </p:sp>
      <p:sp>
        <p:nvSpPr>
          <p:cNvPr id="47" name="object 47"/>
          <p:cNvSpPr txBox="1"/>
          <p:nvPr/>
        </p:nvSpPr>
        <p:spPr>
          <a:xfrm>
            <a:off x="2268982" y="3822953"/>
            <a:ext cx="1682114" cy="391795"/>
          </a:xfrm>
          <a:prstGeom prst="rect">
            <a:avLst/>
          </a:prstGeom>
        </p:spPr>
        <p:txBody>
          <a:bodyPr vert="horz" wrap="square" lIns="0" tIns="12700" rIns="0" bIns="0" rtlCol="0">
            <a:spAutoFit/>
          </a:bodyPr>
          <a:lstStyle/>
          <a:p>
            <a:pPr marL="83820" indent="-71755">
              <a:lnSpc>
                <a:spcPct val="100000"/>
              </a:lnSpc>
              <a:spcBef>
                <a:spcPts val="100"/>
              </a:spcBef>
              <a:buFont typeface="Arial MT"/>
              <a:buChar char="•"/>
              <a:tabLst>
                <a:tab pos="84455" algn="l"/>
              </a:tabLst>
            </a:pPr>
            <a:r>
              <a:rPr sz="800" i="1" dirty="0">
                <a:solidFill>
                  <a:srgbClr val="6F2F9F"/>
                </a:solidFill>
                <a:latin typeface="Arial"/>
                <a:cs typeface="Arial"/>
              </a:rPr>
              <a:t>Televisita</a:t>
            </a:r>
            <a:r>
              <a:rPr sz="800" i="1" spc="-50" dirty="0">
                <a:solidFill>
                  <a:srgbClr val="6F2F9F"/>
                </a:solidFill>
                <a:latin typeface="Arial"/>
                <a:cs typeface="Arial"/>
              </a:rPr>
              <a:t> </a:t>
            </a:r>
            <a:r>
              <a:rPr sz="800" i="1" dirty="0">
                <a:solidFill>
                  <a:srgbClr val="6F2F9F"/>
                </a:solidFill>
                <a:latin typeface="Arial"/>
                <a:cs typeface="Arial"/>
              </a:rPr>
              <a:t>/</a:t>
            </a:r>
            <a:r>
              <a:rPr sz="800" i="1" spc="-15" dirty="0">
                <a:solidFill>
                  <a:srgbClr val="6F2F9F"/>
                </a:solidFill>
                <a:latin typeface="Arial"/>
                <a:cs typeface="Arial"/>
              </a:rPr>
              <a:t> </a:t>
            </a:r>
            <a:r>
              <a:rPr sz="800" i="1" dirty="0">
                <a:solidFill>
                  <a:srgbClr val="6F2F9F"/>
                </a:solidFill>
                <a:latin typeface="Arial"/>
                <a:cs typeface="Arial"/>
              </a:rPr>
              <a:t>Teleconsulto</a:t>
            </a:r>
            <a:endParaRPr sz="800">
              <a:latin typeface="Arial"/>
              <a:cs typeface="Arial"/>
            </a:endParaRPr>
          </a:p>
          <a:p>
            <a:pPr marL="83820" indent="-71755">
              <a:lnSpc>
                <a:spcPct val="100000"/>
              </a:lnSpc>
              <a:spcBef>
                <a:spcPts val="5"/>
              </a:spcBef>
              <a:buFont typeface="Arial MT"/>
              <a:buChar char="•"/>
              <a:tabLst>
                <a:tab pos="84455" algn="l"/>
              </a:tabLst>
            </a:pPr>
            <a:r>
              <a:rPr sz="800" i="1" spc="-5" dirty="0">
                <a:solidFill>
                  <a:srgbClr val="6F2F9F"/>
                </a:solidFill>
                <a:latin typeface="Arial"/>
                <a:cs typeface="Arial"/>
              </a:rPr>
              <a:t>Monitoraggio</a:t>
            </a:r>
            <a:r>
              <a:rPr sz="800" i="1" spc="10" dirty="0">
                <a:solidFill>
                  <a:srgbClr val="6F2F9F"/>
                </a:solidFill>
                <a:latin typeface="Arial"/>
                <a:cs typeface="Arial"/>
              </a:rPr>
              <a:t> </a:t>
            </a:r>
            <a:r>
              <a:rPr sz="800" i="1" dirty="0">
                <a:solidFill>
                  <a:srgbClr val="6F2F9F"/>
                </a:solidFill>
                <a:latin typeface="Arial"/>
                <a:cs typeface="Arial"/>
              </a:rPr>
              <a:t>/</a:t>
            </a:r>
            <a:r>
              <a:rPr sz="800" i="1" spc="5" dirty="0">
                <a:solidFill>
                  <a:srgbClr val="6F2F9F"/>
                </a:solidFill>
                <a:latin typeface="Arial"/>
                <a:cs typeface="Arial"/>
              </a:rPr>
              <a:t> </a:t>
            </a:r>
            <a:r>
              <a:rPr sz="800" i="1" spc="-5" dirty="0">
                <a:solidFill>
                  <a:srgbClr val="6F2F9F"/>
                </a:solidFill>
                <a:latin typeface="Arial"/>
                <a:cs typeface="Arial"/>
              </a:rPr>
              <a:t>Telerefertazione</a:t>
            </a:r>
            <a:endParaRPr sz="800">
              <a:latin typeface="Arial"/>
              <a:cs typeface="Arial"/>
            </a:endParaRPr>
          </a:p>
          <a:p>
            <a:pPr marL="83820" indent="-71755">
              <a:lnSpc>
                <a:spcPct val="100000"/>
              </a:lnSpc>
              <a:buFont typeface="Arial MT"/>
              <a:buChar char="•"/>
              <a:tabLst>
                <a:tab pos="84455" algn="l"/>
              </a:tabLst>
            </a:pPr>
            <a:r>
              <a:rPr sz="800" i="1" spc="-5" dirty="0">
                <a:solidFill>
                  <a:srgbClr val="6F2F9F"/>
                </a:solidFill>
                <a:latin typeface="Arial"/>
                <a:cs typeface="Arial"/>
              </a:rPr>
              <a:t>Valutazione</a:t>
            </a:r>
            <a:r>
              <a:rPr sz="800" i="1" spc="40" dirty="0">
                <a:solidFill>
                  <a:srgbClr val="6F2F9F"/>
                </a:solidFill>
                <a:latin typeface="Arial"/>
                <a:cs typeface="Arial"/>
              </a:rPr>
              <a:t> </a:t>
            </a:r>
            <a:r>
              <a:rPr sz="800" i="1" spc="-5" dirty="0">
                <a:solidFill>
                  <a:srgbClr val="6F2F9F"/>
                </a:solidFill>
                <a:latin typeface="Arial"/>
                <a:cs typeface="Arial"/>
              </a:rPr>
              <a:t>questionari</a:t>
            </a:r>
            <a:r>
              <a:rPr sz="800" i="1" spc="15" dirty="0">
                <a:solidFill>
                  <a:srgbClr val="6F2F9F"/>
                </a:solidFill>
                <a:latin typeface="Arial"/>
                <a:cs typeface="Arial"/>
              </a:rPr>
              <a:t> </a:t>
            </a:r>
            <a:r>
              <a:rPr sz="800" i="1" spc="-5" dirty="0">
                <a:solidFill>
                  <a:srgbClr val="6F2F9F"/>
                </a:solidFill>
                <a:latin typeface="Arial"/>
                <a:cs typeface="Arial"/>
              </a:rPr>
              <a:t>digitalizzati</a:t>
            </a:r>
            <a:endParaRPr sz="800">
              <a:latin typeface="Arial"/>
              <a:cs typeface="Arial"/>
            </a:endParaRPr>
          </a:p>
        </p:txBody>
      </p:sp>
      <p:sp>
        <p:nvSpPr>
          <p:cNvPr id="48" name="object 48"/>
          <p:cNvSpPr txBox="1"/>
          <p:nvPr/>
        </p:nvSpPr>
        <p:spPr>
          <a:xfrm>
            <a:off x="2268982" y="4816602"/>
            <a:ext cx="1584960" cy="391795"/>
          </a:xfrm>
          <a:prstGeom prst="rect">
            <a:avLst/>
          </a:prstGeom>
        </p:spPr>
        <p:txBody>
          <a:bodyPr vert="horz" wrap="square" lIns="0" tIns="12700" rIns="0" bIns="0" rtlCol="0">
            <a:spAutoFit/>
          </a:bodyPr>
          <a:lstStyle/>
          <a:p>
            <a:pPr marL="83820" indent="-71755">
              <a:lnSpc>
                <a:spcPct val="100000"/>
              </a:lnSpc>
              <a:spcBef>
                <a:spcPts val="100"/>
              </a:spcBef>
              <a:buFont typeface="Arial MT"/>
              <a:buChar char="•"/>
              <a:tabLst>
                <a:tab pos="84455" algn="l"/>
              </a:tabLst>
            </a:pPr>
            <a:r>
              <a:rPr sz="800" i="1" spc="-5" dirty="0">
                <a:solidFill>
                  <a:srgbClr val="6F2F9F"/>
                </a:solidFill>
                <a:latin typeface="Arial"/>
                <a:cs typeface="Arial"/>
              </a:rPr>
              <a:t>Sezione</a:t>
            </a:r>
            <a:r>
              <a:rPr sz="800" i="1" spc="-10" dirty="0">
                <a:solidFill>
                  <a:srgbClr val="6F2F9F"/>
                </a:solidFill>
                <a:latin typeface="Arial"/>
                <a:cs typeface="Arial"/>
              </a:rPr>
              <a:t> </a:t>
            </a:r>
            <a:r>
              <a:rPr sz="800" i="1" dirty="0">
                <a:solidFill>
                  <a:srgbClr val="6F2F9F"/>
                </a:solidFill>
                <a:latin typeface="Arial"/>
                <a:cs typeface="Arial"/>
              </a:rPr>
              <a:t>Teleconsulto</a:t>
            </a:r>
            <a:endParaRPr sz="800">
              <a:latin typeface="Arial"/>
              <a:cs typeface="Arial"/>
            </a:endParaRPr>
          </a:p>
          <a:p>
            <a:pPr marL="83820" indent="-71755">
              <a:lnSpc>
                <a:spcPct val="100000"/>
              </a:lnSpc>
              <a:buFont typeface="Arial MT"/>
              <a:buChar char="•"/>
              <a:tabLst>
                <a:tab pos="84455" algn="l"/>
              </a:tabLst>
            </a:pPr>
            <a:r>
              <a:rPr sz="800" i="1" spc="-5" dirty="0">
                <a:solidFill>
                  <a:srgbClr val="6F2F9F"/>
                </a:solidFill>
                <a:latin typeface="Arial"/>
                <a:cs typeface="Arial"/>
              </a:rPr>
              <a:t>Sezione</a:t>
            </a:r>
            <a:r>
              <a:rPr sz="800" i="1" spc="10" dirty="0">
                <a:solidFill>
                  <a:srgbClr val="6F2F9F"/>
                </a:solidFill>
                <a:latin typeface="Arial"/>
                <a:cs typeface="Arial"/>
              </a:rPr>
              <a:t> </a:t>
            </a:r>
            <a:r>
              <a:rPr sz="800" i="1" spc="-5" dirty="0">
                <a:solidFill>
                  <a:srgbClr val="6F2F9F"/>
                </a:solidFill>
                <a:latin typeface="Arial"/>
                <a:cs typeface="Arial"/>
              </a:rPr>
              <a:t>Educazione</a:t>
            </a:r>
            <a:r>
              <a:rPr sz="800" i="1" spc="25" dirty="0">
                <a:solidFill>
                  <a:srgbClr val="6F2F9F"/>
                </a:solidFill>
                <a:latin typeface="Arial"/>
                <a:cs typeface="Arial"/>
              </a:rPr>
              <a:t> </a:t>
            </a:r>
            <a:r>
              <a:rPr sz="800" i="1" spc="-5" dirty="0">
                <a:solidFill>
                  <a:srgbClr val="6F2F9F"/>
                </a:solidFill>
                <a:latin typeface="Arial"/>
                <a:cs typeface="Arial"/>
              </a:rPr>
              <a:t>digitalizzata</a:t>
            </a:r>
            <a:endParaRPr sz="800">
              <a:latin typeface="Arial"/>
              <a:cs typeface="Arial"/>
            </a:endParaRPr>
          </a:p>
          <a:p>
            <a:pPr marL="83820" indent="-71755">
              <a:lnSpc>
                <a:spcPct val="100000"/>
              </a:lnSpc>
              <a:buFont typeface="Arial MT"/>
              <a:buChar char="•"/>
              <a:tabLst>
                <a:tab pos="84455" algn="l"/>
              </a:tabLst>
            </a:pPr>
            <a:r>
              <a:rPr sz="800" i="1" spc="-5" dirty="0">
                <a:solidFill>
                  <a:srgbClr val="6F2F9F"/>
                </a:solidFill>
                <a:latin typeface="Arial"/>
                <a:cs typeface="Arial"/>
              </a:rPr>
              <a:t>Sezione</a:t>
            </a:r>
            <a:r>
              <a:rPr sz="800" i="1" spc="10" dirty="0">
                <a:solidFill>
                  <a:srgbClr val="6F2F9F"/>
                </a:solidFill>
                <a:latin typeface="Arial"/>
                <a:cs typeface="Arial"/>
              </a:rPr>
              <a:t> </a:t>
            </a:r>
            <a:r>
              <a:rPr sz="800" i="1" spc="-5" dirty="0">
                <a:solidFill>
                  <a:srgbClr val="6F2F9F"/>
                </a:solidFill>
                <a:latin typeface="Arial"/>
                <a:cs typeface="Arial"/>
              </a:rPr>
              <a:t>Telerefertazione</a:t>
            </a:r>
            <a:endParaRPr sz="800">
              <a:latin typeface="Arial"/>
              <a:cs typeface="Arial"/>
            </a:endParaRPr>
          </a:p>
        </p:txBody>
      </p:sp>
      <p:sp>
        <p:nvSpPr>
          <p:cNvPr id="49" name="object 49"/>
          <p:cNvSpPr txBox="1"/>
          <p:nvPr/>
        </p:nvSpPr>
        <p:spPr>
          <a:xfrm>
            <a:off x="2268982" y="5388991"/>
            <a:ext cx="997585" cy="269875"/>
          </a:xfrm>
          <a:prstGeom prst="rect">
            <a:avLst/>
          </a:prstGeom>
        </p:spPr>
        <p:txBody>
          <a:bodyPr vert="horz" wrap="square" lIns="0" tIns="12700" rIns="0" bIns="0" rtlCol="0">
            <a:spAutoFit/>
          </a:bodyPr>
          <a:lstStyle/>
          <a:p>
            <a:pPr marL="83820" indent="-71755">
              <a:lnSpc>
                <a:spcPct val="100000"/>
              </a:lnSpc>
              <a:spcBef>
                <a:spcPts val="100"/>
              </a:spcBef>
              <a:buFont typeface="Arial MT"/>
              <a:buChar char="•"/>
              <a:tabLst>
                <a:tab pos="84455" algn="l"/>
              </a:tabLst>
            </a:pPr>
            <a:r>
              <a:rPr sz="800" i="1" dirty="0">
                <a:solidFill>
                  <a:srgbClr val="6F2F9F"/>
                </a:solidFill>
                <a:latin typeface="Arial"/>
                <a:cs typeface="Arial"/>
              </a:rPr>
              <a:t>Pol</a:t>
            </a:r>
            <a:r>
              <a:rPr sz="800" i="1" spc="-10" dirty="0">
                <a:solidFill>
                  <a:srgbClr val="6F2F9F"/>
                </a:solidFill>
                <a:latin typeface="Arial"/>
                <a:cs typeface="Arial"/>
              </a:rPr>
              <a:t> </a:t>
            </a:r>
            <a:r>
              <a:rPr sz="800" i="1" spc="-5" dirty="0">
                <a:solidFill>
                  <a:srgbClr val="6F2F9F"/>
                </a:solidFill>
                <a:latin typeface="Arial"/>
                <a:cs typeface="Arial"/>
              </a:rPr>
              <a:t>di</a:t>
            </a:r>
            <a:r>
              <a:rPr sz="800" i="1" spc="-15" dirty="0">
                <a:solidFill>
                  <a:srgbClr val="6F2F9F"/>
                </a:solidFill>
                <a:latin typeface="Arial"/>
                <a:cs typeface="Arial"/>
              </a:rPr>
              <a:t> </a:t>
            </a:r>
            <a:r>
              <a:rPr sz="800" i="1" spc="-5" dirty="0">
                <a:solidFill>
                  <a:srgbClr val="6F2F9F"/>
                </a:solidFill>
                <a:latin typeface="Arial"/>
                <a:cs typeface="Arial"/>
              </a:rPr>
              <a:t>Bari </a:t>
            </a:r>
            <a:r>
              <a:rPr sz="800" i="1" dirty="0">
                <a:solidFill>
                  <a:srgbClr val="6F2F9F"/>
                </a:solidFill>
                <a:latin typeface="Arial"/>
                <a:cs typeface="Arial"/>
              </a:rPr>
              <a:t>&amp;</a:t>
            </a:r>
            <a:r>
              <a:rPr sz="800" i="1" spc="-20" dirty="0">
                <a:solidFill>
                  <a:srgbClr val="6F2F9F"/>
                </a:solidFill>
                <a:latin typeface="Arial"/>
                <a:cs typeface="Arial"/>
              </a:rPr>
              <a:t> </a:t>
            </a:r>
            <a:r>
              <a:rPr sz="800" i="1" spc="-5" dirty="0">
                <a:solidFill>
                  <a:srgbClr val="6F2F9F"/>
                </a:solidFill>
                <a:latin typeface="Arial"/>
                <a:cs typeface="Arial"/>
              </a:rPr>
              <a:t>Foggia</a:t>
            </a:r>
            <a:endParaRPr sz="800">
              <a:latin typeface="Arial"/>
              <a:cs typeface="Arial"/>
            </a:endParaRPr>
          </a:p>
          <a:p>
            <a:pPr marL="83820" indent="-71755">
              <a:lnSpc>
                <a:spcPct val="100000"/>
              </a:lnSpc>
              <a:buFont typeface="Arial MT"/>
              <a:buChar char="•"/>
              <a:tabLst>
                <a:tab pos="84455" algn="l"/>
              </a:tabLst>
            </a:pPr>
            <a:r>
              <a:rPr sz="800" i="1" dirty="0">
                <a:solidFill>
                  <a:srgbClr val="6F2F9F"/>
                </a:solidFill>
                <a:latin typeface="Arial"/>
                <a:cs typeface="Arial"/>
              </a:rPr>
              <a:t>MMG</a:t>
            </a:r>
            <a:endParaRPr sz="800">
              <a:latin typeface="Arial"/>
              <a:cs typeface="Arial"/>
            </a:endParaRPr>
          </a:p>
        </p:txBody>
      </p:sp>
      <p:sp>
        <p:nvSpPr>
          <p:cNvPr id="50" name="object 50"/>
          <p:cNvSpPr txBox="1"/>
          <p:nvPr/>
        </p:nvSpPr>
        <p:spPr>
          <a:xfrm>
            <a:off x="2268982" y="5980582"/>
            <a:ext cx="1194435" cy="269875"/>
          </a:xfrm>
          <a:prstGeom prst="rect">
            <a:avLst/>
          </a:prstGeom>
        </p:spPr>
        <p:txBody>
          <a:bodyPr vert="horz" wrap="square" lIns="0" tIns="12700" rIns="0" bIns="0" rtlCol="0">
            <a:spAutoFit/>
          </a:bodyPr>
          <a:lstStyle/>
          <a:p>
            <a:pPr marL="83820" indent="-71755">
              <a:lnSpc>
                <a:spcPct val="100000"/>
              </a:lnSpc>
              <a:spcBef>
                <a:spcPts val="100"/>
              </a:spcBef>
              <a:buFont typeface="Arial MT"/>
              <a:buChar char="•"/>
              <a:tabLst>
                <a:tab pos="84455" algn="l"/>
              </a:tabLst>
            </a:pPr>
            <a:r>
              <a:rPr sz="800" i="1" dirty="0">
                <a:solidFill>
                  <a:srgbClr val="6F2F9F"/>
                </a:solidFill>
                <a:latin typeface="Arial"/>
                <a:cs typeface="Arial"/>
              </a:rPr>
              <a:t>Teleconsulto</a:t>
            </a:r>
            <a:r>
              <a:rPr sz="800" i="1" spc="-30" dirty="0">
                <a:solidFill>
                  <a:srgbClr val="6F2F9F"/>
                </a:solidFill>
                <a:latin typeface="Arial"/>
                <a:cs typeface="Arial"/>
              </a:rPr>
              <a:t> </a:t>
            </a:r>
            <a:r>
              <a:rPr sz="800" i="1" dirty="0">
                <a:solidFill>
                  <a:srgbClr val="6F2F9F"/>
                </a:solidFill>
                <a:latin typeface="Arial"/>
                <a:cs typeface="Arial"/>
              </a:rPr>
              <a:t>/</a:t>
            </a:r>
            <a:r>
              <a:rPr sz="800" i="1" spc="-35" dirty="0">
                <a:solidFill>
                  <a:srgbClr val="6F2F9F"/>
                </a:solidFill>
                <a:latin typeface="Arial"/>
                <a:cs typeface="Arial"/>
              </a:rPr>
              <a:t> </a:t>
            </a:r>
            <a:r>
              <a:rPr sz="800" i="1" dirty="0">
                <a:solidFill>
                  <a:srgbClr val="6F2F9F"/>
                </a:solidFill>
                <a:latin typeface="Arial"/>
                <a:cs typeface="Arial"/>
              </a:rPr>
              <a:t>Televisita</a:t>
            </a:r>
            <a:endParaRPr sz="800">
              <a:latin typeface="Arial"/>
              <a:cs typeface="Arial"/>
            </a:endParaRPr>
          </a:p>
          <a:p>
            <a:pPr marL="83820" indent="-71755">
              <a:lnSpc>
                <a:spcPct val="100000"/>
              </a:lnSpc>
              <a:buFont typeface="Arial MT"/>
              <a:buChar char="•"/>
              <a:tabLst>
                <a:tab pos="84455" algn="l"/>
              </a:tabLst>
            </a:pPr>
            <a:r>
              <a:rPr sz="800" i="1" spc="-5" dirty="0">
                <a:solidFill>
                  <a:srgbClr val="6F2F9F"/>
                </a:solidFill>
                <a:latin typeface="Arial"/>
                <a:cs typeface="Arial"/>
              </a:rPr>
              <a:t>Telerefertazione</a:t>
            </a:r>
            <a:endParaRPr sz="800">
              <a:latin typeface="Arial"/>
              <a:cs typeface="Arial"/>
            </a:endParaRPr>
          </a:p>
        </p:txBody>
      </p:sp>
      <p:sp>
        <p:nvSpPr>
          <p:cNvPr id="51" name="object 51"/>
          <p:cNvSpPr txBox="1"/>
          <p:nvPr/>
        </p:nvSpPr>
        <p:spPr>
          <a:xfrm>
            <a:off x="4767453" y="5425821"/>
            <a:ext cx="763270" cy="193675"/>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2B3942"/>
                </a:solidFill>
                <a:latin typeface="Arial MT"/>
                <a:cs typeface="Arial MT"/>
              </a:rPr>
              <a:t>COR</a:t>
            </a:r>
            <a:r>
              <a:rPr sz="1100" spc="-65" dirty="0">
                <a:solidFill>
                  <a:srgbClr val="2B3942"/>
                </a:solidFill>
                <a:latin typeface="Arial MT"/>
                <a:cs typeface="Arial MT"/>
              </a:rPr>
              <a:t> </a:t>
            </a:r>
            <a:r>
              <a:rPr sz="1100" spc="-5" dirty="0">
                <a:solidFill>
                  <a:srgbClr val="2B3942"/>
                </a:solidFill>
                <a:latin typeface="Arial MT"/>
                <a:cs typeface="Arial MT"/>
              </a:rPr>
              <a:t>Puglia</a:t>
            </a:r>
            <a:endParaRPr sz="1100">
              <a:latin typeface="Arial MT"/>
              <a:cs typeface="Arial MT"/>
            </a:endParaRPr>
          </a:p>
        </p:txBody>
      </p:sp>
      <p:sp>
        <p:nvSpPr>
          <p:cNvPr id="52" name="object 52"/>
          <p:cNvSpPr txBox="1"/>
          <p:nvPr/>
        </p:nvSpPr>
        <p:spPr>
          <a:xfrm>
            <a:off x="4767453" y="4915027"/>
            <a:ext cx="763270" cy="193675"/>
          </a:xfrm>
          <a:prstGeom prst="rect">
            <a:avLst/>
          </a:prstGeom>
        </p:spPr>
        <p:txBody>
          <a:bodyPr vert="horz" wrap="square" lIns="0" tIns="12700" rIns="0" bIns="0" rtlCol="0">
            <a:spAutoFit/>
          </a:bodyPr>
          <a:lstStyle/>
          <a:p>
            <a:pPr marL="12700">
              <a:lnSpc>
                <a:spcPct val="100000"/>
              </a:lnSpc>
              <a:spcBef>
                <a:spcPts val="100"/>
              </a:spcBef>
            </a:pPr>
            <a:r>
              <a:rPr sz="1100" spc="-5" dirty="0">
                <a:solidFill>
                  <a:srgbClr val="2B3942"/>
                </a:solidFill>
                <a:latin typeface="Arial MT"/>
                <a:cs typeface="Arial MT"/>
              </a:rPr>
              <a:t>COR</a:t>
            </a:r>
            <a:r>
              <a:rPr sz="1100" spc="-65" dirty="0">
                <a:solidFill>
                  <a:srgbClr val="2B3942"/>
                </a:solidFill>
                <a:latin typeface="Arial MT"/>
                <a:cs typeface="Arial MT"/>
              </a:rPr>
              <a:t> </a:t>
            </a:r>
            <a:r>
              <a:rPr sz="1100" spc="-5" dirty="0">
                <a:solidFill>
                  <a:srgbClr val="2B3942"/>
                </a:solidFill>
                <a:latin typeface="Arial MT"/>
                <a:cs typeface="Arial MT"/>
              </a:rPr>
              <a:t>Puglia</a:t>
            </a:r>
            <a:endParaRPr sz="1100">
              <a:latin typeface="Arial MT"/>
              <a:cs typeface="Arial MT"/>
            </a:endParaRPr>
          </a:p>
        </p:txBody>
      </p:sp>
      <p:grpSp>
        <p:nvGrpSpPr>
          <p:cNvPr id="53" name="object 53"/>
          <p:cNvGrpSpPr/>
          <p:nvPr/>
        </p:nvGrpSpPr>
        <p:grpSpPr>
          <a:xfrm>
            <a:off x="6652768" y="1627251"/>
            <a:ext cx="4551045" cy="236220"/>
            <a:chOff x="6652768" y="1627251"/>
            <a:chExt cx="4551045" cy="236220"/>
          </a:xfrm>
        </p:grpSpPr>
        <p:sp>
          <p:nvSpPr>
            <p:cNvPr id="54" name="object 54"/>
            <p:cNvSpPr/>
            <p:nvPr/>
          </p:nvSpPr>
          <p:spPr>
            <a:xfrm>
              <a:off x="6678168" y="1639950"/>
              <a:ext cx="4500245" cy="198120"/>
            </a:xfrm>
            <a:custGeom>
              <a:avLst/>
              <a:gdLst/>
              <a:ahLst/>
              <a:cxnLst/>
              <a:rect l="l" t="t" r="r" b="b"/>
              <a:pathLst>
                <a:path w="4500245" h="198119">
                  <a:moveTo>
                    <a:pt x="375005" y="0"/>
                  </a:moveTo>
                  <a:lnTo>
                    <a:pt x="0" y="0"/>
                  </a:lnTo>
                  <a:lnTo>
                    <a:pt x="0" y="198120"/>
                  </a:lnTo>
                  <a:lnTo>
                    <a:pt x="375005" y="198120"/>
                  </a:lnTo>
                  <a:lnTo>
                    <a:pt x="375005" y="0"/>
                  </a:lnTo>
                  <a:close/>
                </a:path>
                <a:path w="4500245" h="198119">
                  <a:moveTo>
                    <a:pt x="750036" y="0"/>
                  </a:moveTo>
                  <a:lnTo>
                    <a:pt x="375031" y="0"/>
                  </a:lnTo>
                  <a:lnTo>
                    <a:pt x="375031" y="198120"/>
                  </a:lnTo>
                  <a:lnTo>
                    <a:pt x="750036" y="198120"/>
                  </a:lnTo>
                  <a:lnTo>
                    <a:pt x="750036" y="0"/>
                  </a:lnTo>
                  <a:close/>
                </a:path>
                <a:path w="4500245" h="198119">
                  <a:moveTo>
                    <a:pt x="1125067" y="0"/>
                  </a:moveTo>
                  <a:lnTo>
                    <a:pt x="750062" y="0"/>
                  </a:lnTo>
                  <a:lnTo>
                    <a:pt x="750062" y="198120"/>
                  </a:lnTo>
                  <a:lnTo>
                    <a:pt x="1125067" y="198120"/>
                  </a:lnTo>
                  <a:lnTo>
                    <a:pt x="1125067" y="0"/>
                  </a:lnTo>
                  <a:close/>
                </a:path>
                <a:path w="4500245" h="198119">
                  <a:moveTo>
                    <a:pt x="1875002" y="0"/>
                  </a:moveTo>
                  <a:lnTo>
                    <a:pt x="1500098" y="0"/>
                  </a:lnTo>
                  <a:lnTo>
                    <a:pt x="1125093" y="0"/>
                  </a:lnTo>
                  <a:lnTo>
                    <a:pt x="1125093" y="198120"/>
                  </a:lnTo>
                  <a:lnTo>
                    <a:pt x="1499997" y="198120"/>
                  </a:lnTo>
                  <a:lnTo>
                    <a:pt x="1875002" y="198120"/>
                  </a:lnTo>
                  <a:lnTo>
                    <a:pt x="1875002" y="0"/>
                  </a:lnTo>
                  <a:close/>
                </a:path>
                <a:path w="4500245" h="198119">
                  <a:moveTo>
                    <a:pt x="2250033" y="0"/>
                  </a:moveTo>
                  <a:lnTo>
                    <a:pt x="1875028" y="0"/>
                  </a:lnTo>
                  <a:lnTo>
                    <a:pt x="1875028" y="198120"/>
                  </a:lnTo>
                  <a:lnTo>
                    <a:pt x="2250033" y="198120"/>
                  </a:lnTo>
                  <a:lnTo>
                    <a:pt x="2250033" y="0"/>
                  </a:lnTo>
                  <a:close/>
                </a:path>
                <a:path w="4500245" h="198119">
                  <a:moveTo>
                    <a:pt x="2625064" y="0"/>
                  </a:moveTo>
                  <a:lnTo>
                    <a:pt x="2250059" y="0"/>
                  </a:lnTo>
                  <a:lnTo>
                    <a:pt x="2250059" y="198120"/>
                  </a:lnTo>
                  <a:lnTo>
                    <a:pt x="2625064" y="198120"/>
                  </a:lnTo>
                  <a:lnTo>
                    <a:pt x="2625064" y="0"/>
                  </a:lnTo>
                  <a:close/>
                </a:path>
                <a:path w="4500245" h="198119">
                  <a:moveTo>
                    <a:pt x="3374999" y="0"/>
                  </a:moveTo>
                  <a:lnTo>
                    <a:pt x="3000095" y="0"/>
                  </a:lnTo>
                  <a:lnTo>
                    <a:pt x="2625090" y="0"/>
                  </a:lnTo>
                  <a:lnTo>
                    <a:pt x="2625090" y="198120"/>
                  </a:lnTo>
                  <a:lnTo>
                    <a:pt x="2999994" y="198120"/>
                  </a:lnTo>
                  <a:lnTo>
                    <a:pt x="3374999" y="198120"/>
                  </a:lnTo>
                  <a:lnTo>
                    <a:pt x="3374999" y="0"/>
                  </a:lnTo>
                  <a:close/>
                </a:path>
                <a:path w="4500245" h="198119">
                  <a:moveTo>
                    <a:pt x="3750030" y="0"/>
                  </a:moveTo>
                  <a:lnTo>
                    <a:pt x="3375025" y="0"/>
                  </a:lnTo>
                  <a:lnTo>
                    <a:pt x="3375025" y="198120"/>
                  </a:lnTo>
                  <a:lnTo>
                    <a:pt x="3750030" y="198120"/>
                  </a:lnTo>
                  <a:lnTo>
                    <a:pt x="3750030" y="0"/>
                  </a:lnTo>
                  <a:close/>
                </a:path>
                <a:path w="4500245" h="198119">
                  <a:moveTo>
                    <a:pt x="4125061" y="0"/>
                  </a:moveTo>
                  <a:lnTo>
                    <a:pt x="3750056" y="0"/>
                  </a:lnTo>
                  <a:lnTo>
                    <a:pt x="3750056" y="198120"/>
                  </a:lnTo>
                  <a:lnTo>
                    <a:pt x="4125061" y="198120"/>
                  </a:lnTo>
                  <a:lnTo>
                    <a:pt x="4125061" y="0"/>
                  </a:lnTo>
                  <a:close/>
                </a:path>
                <a:path w="4500245" h="198119">
                  <a:moveTo>
                    <a:pt x="4500092" y="0"/>
                  </a:moveTo>
                  <a:lnTo>
                    <a:pt x="4125087" y="0"/>
                  </a:lnTo>
                  <a:lnTo>
                    <a:pt x="4125087" y="198120"/>
                  </a:lnTo>
                  <a:lnTo>
                    <a:pt x="4500092" y="198120"/>
                  </a:lnTo>
                  <a:lnTo>
                    <a:pt x="4500092" y="0"/>
                  </a:lnTo>
                  <a:close/>
                </a:path>
              </a:pathLst>
            </a:custGeom>
            <a:solidFill>
              <a:srgbClr val="8DDFFF"/>
            </a:solidFill>
          </p:spPr>
          <p:txBody>
            <a:bodyPr wrap="square" lIns="0" tIns="0" rIns="0" bIns="0" rtlCol="0"/>
            <a:lstStyle/>
            <a:p>
              <a:endParaRPr/>
            </a:p>
          </p:txBody>
        </p:sp>
        <p:sp>
          <p:nvSpPr>
            <p:cNvPr id="55" name="object 55"/>
            <p:cNvSpPr/>
            <p:nvPr/>
          </p:nvSpPr>
          <p:spPr>
            <a:xfrm>
              <a:off x="6671818" y="1633601"/>
              <a:ext cx="4512945" cy="223520"/>
            </a:xfrm>
            <a:custGeom>
              <a:avLst/>
              <a:gdLst/>
              <a:ahLst/>
              <a:cxnLst/>
              <a:rect l="l" t="t" r="r" b="b"/>
              <a:pathLst>
                <a:path w="4512945" h="223519">
                  <a:moveTo>
                    <a:pt x="381380" y="0"/>
                  </a:moveTo>
                  <a:lnTo>
                    <a:pt x="381380" y="223520"/>
                  </a:lnTo>
                </a:path>
                <a:path w="4512945" h="223519">
                  <a:moveTo>
                    <a:pt x="756411" y="0"/>
                  </a:moveTo>
                  <a:lnTo>
                    <a:pt x="756411" y="223520"/>
                  </a:lnTo>
                </a:path>
                <a:path w="4512945" h="223519">
                  <a:moveTo>
                    <a:pt x="1131442" y="0"/>
                  </a:moveTo>
                  <a:lnTo>
                    <a:pt x="1131442" y="223520"/>
                  </a:lnTo>
                </a:path>
                <a:path w="4512945" h="223519">
                  <a:moveTo>
                    <a:pt x="1506347" y="0"/>
                  </a:moveTo>
                  <a:lnTo>
                    <a:pt x="1506347" y="223520"/>
                  </a:lnTo>
                </a:path>
                <a:path w="4512945" h="223519">
                  <a:moveTo>
                    <a:pt x="1881377" y="0"/>
                  </a:moveTo>
                  <a:lnTo>
                    <a:pt x="1881377" y="223520"/>
                  </a:lnTo>
                </a:path>
                <a:path w="4512945" h="223519">
                  <a:moveTo>
                    <a:pt x="2256408" y="0"/>
                  </a:moveTo>
                  <a:lnTo>
                    <a:pt x="2256408" y="223520"/>
                  </a:lnTo>
                </a:path>
                <a:path w="4512945" h="223519">
                  <a:moveTo>
                    <a:pt x="2631439" y="0"/>
                  </a:moveTo>
                  <a:lnTo>
                    <a:pt x="2631439" y="223520"/>
                  </a:lnTo>
                </a:path>
                <a:path w="4512945" h="223519">
                  <a:moveTo>
                    <a:pt x="3006343" y="0"/>
                  </a:moveTo>
                  <a:lnTo>
                    <a:pt x="3006343" y="223520"/>
                  </a:lnTo>
                </a:path>
                <a:path w="4512945" h="223519">
                  <a:moveTo>
                    <a:pt x="3381375" y="0"/>
                  </a:moveTo>
                  <a:lnTo>
                    <a:pt x="3381375" y="223520"/>
                  </a:lnTo>
                </a:path>
                <a:path w="4512945" h="223519">
                  <a:moveTo>
                    <a:pt x="3756405" y="0"/>
                  </a:moveTo>
                  <a:lnTo>
                    <a:pt x="3756405" y="223520"/>
                  </a:lnTo>
                </a:path>
                <a:path w="4512945" h="223519">
                  <a:moveTo>
                    <a:pt x="4131436" y="0"/>
                  </a:moveTo>
                  <a:lnTo>
                    <a:pt x="4131436" y="223520"/>
                  </a:lnTo>
                </a:path>
                <a:path w="4512945" h="223519">
                  <a:moveTo>
                    <a:pt x="6350" y="0"/>
                  </a:moveTo>
                  <a:lnTo>
                    <a:pt x="6350" y="223520"/>
                  </a:lnTo>
                </a:path>
                <a:path w="4512945" h="223519">
                  <a:moveTo>
                    <a:pt x="4506340" y="0"/>
                  </a:moveTo>
                  <a:lnTo>
                    <a:pt x="4506340" y="223520"/>
                  </a:lnTo>
                </a:path>
                <a:path w="4512945" h="223519">
                  <a:moveTo>
                    <a:pt x="0" y="6350"/>
                  </a:moveTo>
                  <a:lnTo>
                    <a:pt x="4512690" y="6350"/>
                  </a:lnTo>
                </a:path>
              </a:pathLst>
            </a:custGeom>
            <a:ln w="12700">
              <a:solidFill>
                <a:srgbClr val="FFFFFF"/>
              </a:solidFill>
            </a:ln>
          </p:spPr>
          <p:txBody>
            <a:bodyPr wrap="square" lIns="0" tIns="0" rIns="0" bIns="0" rtlCol="0"/>
            <a:lstStyle/>
            <a:p>
              <a:endParaRPr/>
            </a:p>
          </p:txBody>
        </p:sp>
        <p:sp>
          <p:nvSpPr>
            <p:cNvPr id="56" name="object 56"/>
            <p:cNvSpPr/>
            <p:nvPr/>
          </p:nvSpPr>
          <p:spPr>
            <a:xfrm>
              <a:off x="6671818" y="1838071"/>
              <a:ext cx="4512945" cy="0"/>
            </a:xfrm>
            <a:custGeom>
              <a:avLst/>
              <a:gdLst/>
              <a:ahLst/>
              <a:cxnLst/>
              <a:rect l="l" t="t" r="r" b="b"/>
              <a:pathLst>
                <a:path w="4512945">
                  <a:moveTo>
                    <a:pt x="0" y="0"/>
                  </a:moveTo>
                  <a:lnTo>
                    <a:pt x="4512690" y="0"/>
                  </a:lnTo>
                </a:path>
              </a:pathLst>
            </a:custGeom>
            <a:ln w="38100">
              <a:solidFill>
                <a:srgbClr val="FFFFFF"/>
              </a:solidFill>
            </a:ln>
          </p:spPr>
          <p:txBody>
            <a:bodyPr wrap="square" lIns="0" tIns="0" rIns="0" bIns="0" rtlCol="0"/>
            <a:lstStyle/>
            <a:p>
              <a:endParaRPr/>
            </a:p>
          </p:txBody>
        </p:sp>
      </p:grpSp>
      <p:sp>
        <p:nvSpPr>
          <p:cNvPr id="57" name="object 57"/>
          <p:cNvSpPr txBox="1"/>
          <p:nvPr/>
        </p:nvSpPr>
        <p:spPr>
          <a:xfrm>
            <a:off x="9394063" y="1671954"/>
            <a:ext cx="196850" cy="132080"/>
          </a:xfrm>
          <a:prstGeom prst="rect">
            <a:avLst/>
          </a:prstGeom>
        </p:spPr>
        <p:txBody>
          <a:bodyPr vert="horz" wrap="square" lIns="0" tIns="12065" rIns="0" bIns="0" rtlCol="0">
            <a:spAutoFit/>
          </a:bodyPr>
          <a:lstStyle/>
          <a:p>
            <a:pPr marL="12700">
              <a:lnSpc>
                <a:spcPct val="100000"/>
              </a:lnSpc>
              <a:spcBef>
                <a:spcPts val="95"/>
              </a:spcBef>
            </a:pPr>
            <a:r>
              <a:rPr sz="700" b="1" i="1" spc="-5" dirty="0">
                <a:solidFill>
                  <a:srgbClr val="2B3942"/>
                </a:solidFill>
                <a:latin typeface="Arial"/>
                <a:cs typeface="Arial"/>
              </a:rPr>
              <a:t>A</a:t>
            </a:r>
            <a:r>
              <a:rPr sz="700" b="1" i="1" spc="-10" dirty="0">
                <a:solidFill>
                  <a:srgbClr val="2B3942"/>
                </a:solidFill>
                <a:latin typeface="Arial"/>
                <a:cs typeface="Arial"/>
              </a:rPr>
              <a:t>g</a:t>
            </a:r>
            <a:r>
              <a:rPr sz="700" b="1" i="1" spc="-5" dirty="0">
                <a:solidFill>
                  <a:srgbClr val="2B3942"/>
                </a:solidFill>
                <a:latin typeface="Arial"/>
                <a:cs typeface="Arial"/>
              </a:rPr>
              <a:t>o</a:t>
            </a:r>
            <a:endParaRPr sz="700">
              <a:latin typeface="Arial"/>
              <a:cs typeface="Arial"/>
            </a:endParaRPr>
          </a:p>
        </p:txBody>
      </p:sp>
      <p:sp>
        <p:nvSpPr>
          <p:cNvPr id="58" name="object 58"/>
          <p:cNvSpPr txBox="1"/>
          <p:nvPr/>
        </p:nvSpPr>
        <p:spPr>
          <a:xfrm>
            <a:off x="9785731" y="1671954"/>
            <a:ext cx="163195" cy="132080"/>
          </a:xfrm>
          <a:prstGeom prst="rect">
            <a:avLst/>
          </a:prstGeom>
        </p:spPr>
        <p:txBody>
          <a:bodyPr vert="horz" wrap="square" lIns="0" tIns="12065" rIns="0" bIns="0" rtlCol="0">
            <a:spAutoFit/>
          </a:bodyPr>
          <a:lstStyle/>
          <a:p>
            <a:pPr marL="12700">
              <a:lnSpc>
                <a:spcPct val="100000"/>
              </a:lnSpc>
              <a:spcBef>
                <a:spcPts val="95"/>
              </a:spcBef>
            </a:pPr>
            <a:r>
              <a:rPr sz="700" b="1" i="1" spc="-5" dirty="0">
                <a:solidFill>
                  <a:srgbClr val="2B3942"/>
                </a:solidFill>
                <a:latin typeface="Arial"/>
                <a:cs typeface="Arial"/>
              </a:rPr>
              <a:t>S</a:t>
            </a:r>
            <a:r>
              <a:rPr sz="700" b="1" i="1" spc="-10" dirty="0">
                <a:solidFill>
                  <a:srgbClr val="2B3942"/>
                </a:solidFill>
                <a:latin typeface="Arial"/>
                <a:cs typeface="Arial"/>
              </a:rPr>
              <a:t>e</a:t>
            </a:r>
            <a:r>
              <a:rPr sz="700" b="1" i="1" spc="-5" dirty="0">
                <a:solidFill>
                  <a:srgbClr val="2B3942"/>
                </a:solidFill>
                <a:latin typeface="Arial"/>
                <a:cs typeface="Arial"/>
              </a:rPr>
              <a:t>t</a:t>
            </a:r>
            <a:endParaRPr sz="700">
              <a:latin typeface="Arial"/>
              <a:cs typeface="Arial"/>
            </a:endParaRPr>
          </a:p>
        </p:txBody>
      </p:sp>
      <p:sp>
        <p:nvSpPr>
          <p:cNvPr id="59" name="object 59"/>
          <p:cNvSpPr txBox="1"/>
          <p:nvPr/>
        </p:nvSpPr>
        <p:spPr>
          <a:xfrm>
            <a:off x="10165206" y="1671954"/>
            <a:ext cx="152400" cy="132080"/>
          </a:xfrm>
          <a:prstGeom prst="rect">
            <a:avLst/>
          </a:prstGeom>
        </p:spPr>
        <p:txBody>
          <a:bodyPr vert="horz" wrap="square" lIns="0" tIns="12065" rIns="0" bIns="0" rtlCol="0">
            <a:spAutoFit/>
          </a:bodyPr>
          <a:lstStyle/>
          <a:p>
            <a:pPr marL="12700">
              <a:lnSpc>
                <a:spcPct val="100000"/>
              </a:lnSpc>
              <a:spcBef>
                <a:spcPts val="95"/>
              </a:spcBef>
            </a:pPr>
            <a:r>
              <a:rPr sz="700" b="1" i="1" spc="-5" dirty="0">
                <a:solidFill>
                  <a:srgbClr val="2B3942"/>
                </a:solidFill>
                <a:latin typeface="Arial"/>
                <a:cs typeface="Arial"/>
              </a:rPr>
              <a:t>O</a:t>
            </a:r>
            <a:r>
              <a:rPr sz="700" b="1" i="1" spc="-15" dirty="0">
                <a:solidFill>
                  <a:srgbClr val="2B3942"/>
                </a:solidFill>
                <a:latin typeface="Arial"/>
                <a:cs typeface="Arial"/>
              </a:rPr>
              <a:t>t</a:t>
            </a:r>
            <a:r>
              <a:rPr sz="700" b="1" i="1" spc="-5" dirty="0">
                <a:solidFill>
                  <a:srgbClr val="2B3942"/>
                </a:solidFill>
                <a:latin typeface="Arial"/>
                <a:cs typeface="Arial"/>
              </a:rPr>
              <a:t>t</a:t>
            </a:r>
            <a:endParaRPr sz="700">
              <a:latin typeface="Arial"/>
              <a:cs typeface="Arial"/>
            </a:endParaRPr>
          </a:p>
        </p:txBody>
      </p:sp>
      <p:sp>
        <p:nvSpPr>
          <p:cNvPr id="60" name="object 60"/>
          <p:cNvSpPr txBox="1"/>
          <p:nvPr/>
        </p:nvSpPr>
        <p:spPr>
          <a:xfrm>
            <a:off x="10520553" y="1671954"/>
            <a:ext cx="192405" cy="132080"/>
          </a:xfrm>
          <a:prstGeom prst="rect">
            <a:avLst/>
          </a:prstGeom>
        </p:spPr>
        <p:txBody>
          <a:bodyPr vert="horz" wrap="square" lIns="0" tIns="12065" rIns="0" bIns="0" rtlCol="0">
            <a:spAutoFit/>
          </a:bodyPr>
          <a:lstStyle/>
          <a:p>
            <a:pPr marL="12700">
              <a:lnSpc>
                <a:spcPct val="100000"/>
              </a:lnSpc>
              <a:spcBef>
                <a:spcPts val="95"/>
              </a:spcBef>
            </a:pPr>
            <a:r>
              <a:rPr sz="700" b="1" i="1" spc="-5" dirty="0">
                <a:solidFill>
                  <a:srgbClr val="2B3942"/>
                </a:solidFill>
                <a:latin typeface="Arial"/>
                <a:cs typeface="Arial"/>
              </a:rPr>
              <a:t>N</a:t>
            </a:r>
            <a:r>
              <a:rPr sz="700" b="1" i="1" spc="-10" dirty="0">
                <a:solidFill>
                  <a:srgbClr val="2B3942"/>
                </a:solidFill>
                <a:latin typeface="Arial"/>
                <a:cs typeface="Arial"/>
              </a:rPr>
              <a:t>o</a:t>
            </a:r>
            <a:r>
              <a:rPr sz="700" b="1" i="1" spc="-5" dirty="0">
                <a:solidFill>
                  <a:srgbClr val="2B3942"/>
                </a:solidFill>
                <a:latin typeface="Arial"/>
                <a:cs typeface="Arial"/>
              </a:rPr>
              <a:t>v</a:t>
            </a:r>
            <a:endParaRPr sz="700">
              <a:latin typeface="Arial"/>
              <a:cs typeface="Arial"/>
            </a:endParaRPr>
          </a:p>
        </p:txBody>
      </p:sp>
      <p:sp>
        <p:nvSpPr>
          <p:cNvPr id="61" name="object 61"/>
          <p:cNvSpPr txBox="1"/>
          <p:nvPr/>
        </p:nvSpPr>
        <p:spPr>
          <a:xfrm>
            <a:off x="10910696" y="1671954"/>
            <a:ext cx="163195" cy="132080"/>
          </a:xfrm>
          <a:prstGeom prst="rect">
            <a:avLst/>
          </a:prstGeom>
        </p:spPr>
        <p:txBody>
          <a:bodyPr vert="horz" wrap="square" lIns="0" tIns="12065" rIns="0" bIns="0" rtlCol="0">
            <a:spAutoFit/>
          </a:bodyPr>
          <a:lstStyle/>
          <a:p>
            <a:pPr marL="12700">
              <a:lnSpc>
                <a:spcPct val="100000"/>
              </a:lnSpc>
              <a:spcBef>
                <a:spcPts val="95"/>
              </a:spcBef>
            </a:pPr>
            <a:r>
              <a:rPr sz="700" b="1" i="1" spc="-5" dirty="0">
                <a:solidFill>
                  <a:srgbClr val="2B3942"/>
                </a:solidFill>
                <a:latin typeface="Arial"/>
                <a:cs typeface="Arial"/>
              </a:rPr>
              <a:t>Dic</a:t>
            </a:r>
            <a:endParaRPr sz="700">
              <a:latin typeface="Arial"/>
              <a:cs typeface="Arial"/>
            </a:endParaRPr>
          </a:p>
        </p:txBody>
      </p:sp>
      <p:grpSp>
        <p:nvGrpSpPr>
          <p:cNvPr id="62" name="object 62"/>
          <p:cNvGrpSpPr/>
          <p:nvPr/>
        </p:nvGrpSpPr>
        <p:grpSpPr>
          <a:xfrm>
            <a:off x="6229222" y="1629791"/>
            <a:ext cx="426084" cy="236220"/>
            <a:chOff x="6229222" y="1629791"/>
            <a:chExt cx="426084" cy="236220"/>
          </a:xfrm>
        </p:grpSpPr>
        <p:sp>
          <p:nvSpPr>
            <p:cNvPr id="63" name="object 63"/>
            <p:cNvSpPr/>
            <p:nvPr/>
          </p:nvSpPr>
          <p:spPr>
            <a:xfrm>
              <a:off x="6254622" y="1642491"/>
              <a:ext cx="375285" cy="198120"/>
            </a:xfrm>
            <a:custGeom>
              <a:avLst/>
              <a:gdLst/>
              <a:ahLst/>
              <a:cxnLst/>
              <a:rect l="l" t="t" r="r" b="b"/>
              <a:pathLst>
                <a:path w="375284" h="198119">
                  <a:moveTo>
                    <a:pt x="375005" y="0"/>
                  </a:moveTo>
                  <a:lnTo>
                    <a:pt x="0" y="0"/>
                  </a:lnTo>
                  <a:lnTo>
                    <a:pt x="0" y="198120"/>
                  </a:lnTo>
                  <a:lnTo>
                    <a:pt x="375005" y="198120"/>
                  </a:lnTo>
                  <a:lnTo>
                    <a:pt x="375005" y="0"/>
                  </a:lnTo>
                  <a:close/>
                </a:path>
              </a:pathLst>
            </a:custGeom>
            <a:solidFill>
              <a:srgbClr val="C5EEFF"/>
            </a:solidFill>
          </p:spPr>
          <p:txBody>
            <a:bodyPr wrap="square" lIns="0" tIns="0" rIns="0" bIns="0" rtlCol="0"/>
            <a:lstStyle/>
            <a:p>
              <a:endParaRPr/>
            </a:p>
          </p:txBody>
        </p:sp>
        <p:sp>
          <p:nvSpPr>
            <p:cNvPr id="64" name="object 64"/>
            <p:cNvSpPr/>
            <p:nvPr/>
          </p:nvSpPr>
          <p:spPr>
            <a:xfrm>
              <a:off x="6254622" y="1636141"/>
              <a:ext cx="375285" cy="223520"/>
            </a:xfrm>
            <a:custGeom>
              <a:avLst/>
              <a:gdLst/>
              <a:ahLst/>
              <a:cxnLst/>
              <a:rect l="l" t="t" r="r" b="b"/>
              <a:pathLst>
                <a:path w="375284" h="223519">
                  <a:moveTo>
                    <a:pt x="0" y="0"/>
                  </a:moveTo>
                  <a:lnTo>
                    <a:pt x="0" y="223520"/>
                  </a:lnTo>
                </a:path>
                <a:path w="375284" h="223519">
                  <a:moveTo>
                    <a:pt x="375030" y="0"/>
                  </a:moveTo>
                  <a:lnTo>
                    <a:pt x="375030" y="223520"/>
                  </a:lnTo>
                </a:path>
              </a:pathLst>
            </a:custGeom>
            <a:ln w="12700">
              <a:solidFill>
                <a:srgbClr val="FFFFFF"/>
              </a:solidFill>
            </a:ln>
          </p:spPr>
          <p:txBody>
            <a:bodyPr wrap="square" lIns="0" tIns="0" rIns="0" bIns="0" rtlCol="0"/>
            <a:lstStyle/>
            <a:p>
              <a:endParaRPr/>
            </a:p>
          </p:txBody>
        </p:sp>
        <p:sp>
          <p:nvSpPr>
            <p:cNvPr id="65" name="object 65"/>
            <p:cNvSpPr/>
            <p:nvPr/>
          </p:nvSpPr>
          <p:spPr>
            <a:xfrm>
              <a:off x="6248272" y="1636141"/>
              <a:ext cx="387985" cy="12700"/>
            </a:xfrm>
            <a:custGeom>
              <a:avLst/>
              <a:gdLst/>
              <a:ahLst/>
              <a:cxnLst/>
              <a:rect l="l" t="t" r="r" b="b"/>
              <a:pathLst>
                <a:path w="387984" h="12700">
                  <a:moveTo>
                    <a:pt x="0" y="12700"/>
                  </a:moveTo>
                  <a:lnTo>
                    <a:pt x="387730" y="12700"/>
                  </a:lnTo>
                  <a:lnTo>
                    <a:pt x="387730" y="0"/>
                  </a:lnTo>
                  <a:lnTo>
                    <a:pt x="0" y="0"/>
                  </a:lnTo>
                  <a:lnTo>
                    <a:pt x="0" y="12700"/>
                  </a:lnTo>
                  <a:close/>
                </a:path>
              </a:pathLst>
            </a:custGeom>
            <a:solidFill>
              <a:srgbClr val="FFFFFF"/>
            </a:solidFill>
          </p:spPr>
          <p:txBody>
            <a:bodyPr wrap="square" lIns="0" tIns="0" rIns="0" bIns="0" rtlCol="0"/>
            <a:lstStyle/>
            <a:p>
              <a:endParaRPr/>
            </a:p>
          </p:txBody>
        </p:sp>
        <p:sp>
          <p:nvSpPr>
            <p:cNvPr id="66" name="object 66"/>
            <p:cNvSpPr/>
            <p:nvPr/>
          </p:nvSpPr>
          <p:spPr>
            <a:xfrm>
              <a:off x="6248272" y="1840611"/>
              <a:ext cx="387985" cy="0"/>
            </a:xfrm>
            <a:custGeom>
              <a:avLst/>
              <a:gdLst/>
              <a:ahLst/>
              <a:cxnLst/>
              <a:rect l="l" t="t" r="r" b="b"/>
              <a:pathLst>
                <a:path w="387984">
                  <a:moveTo>
                    <a:pt x="0" y="0"/>
                  </a:moveTo>
                  <a:lnTo>
                    <a:pt x="387730" y="0"/>
                  </a:lnTo>
                </a:path>
              </a:pathLst>
            </a:custGeom>
            <a:ln w="38100">
              <a:solidFill>
                <a:srgbClr val="FFFFFF"/>
              </a:solidFill>
            </a:ln>
          </p:spPr>
          <p:txBody>
            <a:bodyPr wrap="square" lIns="0" tIns="0" rIns="0" bIns="0" rtlCol="0"/>
            <a:lstStyle/>
            <a:p>
              <a:endParaRPr/>
            </a:p>
          </p:txBody>
        </p:sp>
      </p:grpSp>
      <p:sp>
        <p:nvSpPr>
          <p:cNvPr id="67" name="object 67"/>
          <p:cNvSpPr txBox="1"/>
          <p:nvPr/>
        </p:nvSpPr>
        <p:spPr>
          <a:xfrm>
            <a:off x="6361557" y="1674367"/>
            <a:ext cx="2847340" cy="132080"/>
          </a:xfrm>
          <a:prstGeom prst="rect">
            <a:avLst/>
          </a:prstGeom>
        </p:spPr>
        <p:txBody>
          <a:bodyPr vert="horz" wrap="square" lIns="0" tIns="12065" rIns="0" bIns="0" rtlCol="0">
            <a:spAutoFit/>
          </a:bodyPr>
          <a:lstStyle/>
          <a:p>
            <a:pPr marL="12700">
              <a:lnSpc>
                <a:spcPct val="100000"/>
              </a:lnSpc>
              <a:spcBef>
                <a:spcPts val="95"/>
              </a:spcBef>
              <a:tabLst>
                <a:tab pos="419100" algn="l"/>
                <a:tab pos="802005" algn="l"/>
                <a:tab pos="1175385" algn="l"/>
                <a:tab pos="1553845" algn="l"/>
                <a:tab pos="1916430" algn="l"/>
                <a:tab pos="2306955" algn="l"/>
                <a:tab pos="2673985" algn="l"/>
              </a:tabLst>
            </a:pPr>
            <a:r>
              <a:rPr sz="700" b="1" i="1" spc="-5" dirty="0">
                <a:solidFill>
                  <a:srgbClr val="2B3942"/>
                </a:solidFill>
                <a:latin typeface="Arial"/>
                <a:cs typeface="Arial"/>
              </a:rPr>
              <a:t>Dic	G</a:t>
            </a:r>
            <a:r>
              <a:rPr sz="700" b="1" i="1" spc="-10" dirty="0">
                <a:solidFill>
                  <a:srgbClr val="2B3942"/>
                </a:solidFill>
                <a:latin typeface="Arial"/>
                <a:cs typeface="Arial"/>
              </a:rPr>
              <a:t>e</a:t>
            </a:r>
            <a:r>
              <a:rPr sz="700" b="1" i="1" spc="-5" dirty="0">
                <a:solidFill>
                  <a:srgbClr val="2B3942"/>
                </a:solidFill>
                <a:latin typeface="Arial"/>
                <a:cs typeface="Arial"/>
              </a:rPr>
              <a:t>n</a:t>
            </a:r>
            <a:r>
              <a:rPr sz="700" b="1" i="1" dirty="0">
                <a:solidFill>
                  <a:srgbClr val="2B3942"/>
                </a:solidFill>
                <a:latin typeface="Arial"/>
                <a:cs typeface="Arial"/>
              </a:rPr>
              <a:t>	</a:t>
            </a:r>
            <a:r>
              <a:rPr sz="700" b="1" i="1" spc="-15" dirty="0">
                <a:solidFill>
                  <a:srgbClr val="2B3942"/>
                </a:solidFill>
                <a:latin typeface="Arial"/>
                <a:cs typeface="Arial"/>
              </a:rPr>
              <a:t>F</a:t>
            </a:r>
            <a:r>
              <a:rPr sz="700" b="1" i="1" spc="-10" dirty="0">
                <a:solidFill>
                  <a:srgbClr val="2B3942"/>
                </a:solidFill>
                <a:latin typeface="Arial"/>
                <a:cs typeface="Arial"/>
              </a:rPr>
              <a:t>e</a:t>
            </a:r>
            <a:r>
              <a:rPr sz="700" b="1" i="1" spc="-5" dirty="0">
                <a:solidFill>
                  <a:srgbClr val="2B3942"/>
                </a:solidFill>
                <a:latin typeface="Arial"/>
                <a:cs typeface="Arial"/>
              </a:rPr>
              <a:t>b</a:t>
            </a:r>
            <a:r>
              <a:rPr sz="700" b="1" i="1" dirty="0">
                <a:solidFill>
                  <a:srgbClr val="2B3942"/>
                </a:solidFill>
                <a:latin typeface="Arial"/>
                <a:cs typeface="Arial"/>
              </a:rPr>
              <a:t>	M</a:t>
            </a:r>
            <a:r>
              <a:rPr sz="700" b="1" i="1" spc="-10" dirty="0">
                <a:solidFill>
                  <a:srgbClr val="2B3942"/>
                </a:solidFill>
                <a:latin typeface="Arial"/>
                <a:cs typeface="Arial"/>
              </a:rPr>
              <a:t>a</a:t>
            </a:r>
            <a:r>
              <a:rPr sz="700" b="1" i="1" spc="-5" dirty="0">
                <a:solidFill>
                  <a:srgbClr val="2B3942"/>
                </a:solidFill>
                <a:latin typeface="Arial"/>
                <a:cs typeface="Arial"/>
              </a:rPr>
              <a:t>r</a:t>
            </a:r>
            <a:r>
              <a:rPr sz="700" b="1" i="1" dirty="0">
                <a:solidFill>
                  <a:srgbClr val="2B3942"/>
                </a:solidFill>
                <a:latin typeface="Arial"/>
                <a:cs typeface="Arial"/>
              </a:rPr>
              <a:t>	</a:t>
            </a:r>
            <a:r>
              <a:rPr sz="700" b="1" i="1" spc="-5" dirty="0">
                <a:solidFill>
                  <a:srgbClr val="2B3942"/>
                </a:solidFill>
                <a:latin typeface="Arial"/>
                <a:cs typeface="Arial"/>
              </a:rPr>
              <a:t>A</a:t>
            </a:r>
            <a:r>
              <a:rPr sz="700" b="1" i="1" spc="-10" dirty="0">
                <a:solidFill>
                  <a:srgbClr val="2B3942"/>
                </a:solidFill>
                <a:latin typeface="Arial"/>
                <a:cs typeface="Arial"/>
              </a:rPr>
              <a:t>p</a:t>
            </a:r>
            <a:r>
              <a:rPr sz="700" b="1" i="1" spc="-5" dirty="0">
                <a:solidFill>
                  <a:srgbClr val="2B3942"/>
                </a:solidFill>
                <a:latin typeface="Arial"/>
                <a:cs typeface="Arial"/>
              </a:rPr>
              <a:t>r</a:t>
            </a:r>
            <a:r>
              <a:rPr sz="700" b="1" i="1" dirty="0">
                <a:solidFill>
                  <a:srgbClr val="2B3942"/>
                </a:solidFill>
                <a:latin typeface="Arial"/>
                <a:cs typeface="Arial"/>
              </a:rPr>
              <a:t>	M</a:t>
            </a:r>
            <a:r>
              <a:rPr sz="700" b="1" i="1" spc="-10" dirty="0">
                <a:solidFill>
                  <a:srgbClr val="2B3942"/>
                </a:solidFill>
                <a:latin typeface="Arial"/>
                <a:cs typeface="Arial"/>
              </a:rPr>
              <a:t>a</a:t>
            </a:r>
            <a:r>
              <a:rPr sz="700" b="1" i="1" spc="-5" dirty="0">
                <a:solidFill>
                  <a:srgbClr val="2B3942"/>
                </a:solidFill>
                <a:latin typeface="Arial"/>
                <a:cs typeface="Arial"/>
              </a:rPr>
              <a:t>g</a:t>
            </a:r>
            <a:r>
              <a:rPr sz="700" b="1" i="1" dirty="0">
                <a:solidFill>
                  <a:srgbClr val="2B3942"/>
                </a:solidFill>
                <a:latin typeface="Arial"/>
                <a:cs typeface="Arial"/>
              </a:rPr>
              <a:t>	</a:t>
            </a:r>
            <a:r>
              <a:rPr sz="700" b="1" i="1" spc="-10" dirty="0">
                <a:solidFill>
                  <a:srgbClr val="2B3942"/>
                </a:solidFill>
                <a:latin typeface="Arial"/>
                <a:cs typeface="Arial"/>
              </a:rPr>
              <a:t>Gi</a:t>
            </a:r>
            <a:r>
              <a:rPr sz="700" b="1" i="1" spc="-5" dirty="0">
                <a:solidFill>
                  <a:srgbClr val="2B3942"/>
                </a:solidFill>
                <a:latin typeface="Arial"/>
                <a:cs typeface="Arial"/>
              </a:rPr>
              <a:t>u</a:t>
            </a:r>
            <a:r>
              <a:rPr sz="700" b="1" i="1" dirty="0">
                <a:solidFill>
                  <a:srgbClr val="2B3942"/>
                </a:solidFill>
                <a:latin typeface="Arial"/>
                <a:cs typeface="Arial"/>
              </a:rPr>
              <a:t>	</a:t>
            </a:r>
            <a:r>
              <a:rPr sz="700" b="1" i="1" spc="-15" dirty="0">
                <a:solidFill>
                  <a:srgbClr val="2B3942"/>
                </a:solidFill>
                <a:latin typeface="Arial"/>
                <a:cs typeface="Arial"/>
              </a:rPr>
              <a:t>Lug</a:t>
            </a:r>
            <a:endParaRPr sz="700" dirty="0">
              <a:latin typeface="Arial"/>
              <a:cs typeface="Arial"/>
            </a:endParaRPr>
          </a:p>
        </p:txBody>
      </p:sp>
      <p:grpSp>
        <p:nvGrpSpPr>
          <p:cNvPr id="68" name="object 68"/>
          <p:cNvGrpSpPr/>
          <p:nvPr/>
        </p:nvGrpSpPr>
        <p:grpSpPr>
          <a:xfrm>
            <a:off x="11172190" y="1629791"/>
            <a:ext cx="633095" cy="236220"/>
            <a:chOff x="11172190" y="1629791"/>
            <a:chExt cx="633095" cy="236220"/>
          </a:xfrm>
        </p:grpSpPr>
        <p:sp>
          <p:nvSpPr>
            <p:cNvPr id="69" name="object 69"/>
            <p:cNvSpPr/>
            <p:nvPr/>
          </p:nvSpPr>
          <p:spPr>
            <a:xfrm>
              <a:off x="11197590" y="1642491"/>
              <a:ext cx="582295" cy="198120"/>
            </a:xfrm>
            <a:custGeom>
              <a:avLst/>
              <a:gdLst/>
              <a:ahLst/>
              <a:cxnLst/>
              <a:rect l="l" t="t" r="r" b="b"/>
              <a:pathLst>
                <a:path w="582295" h="198119">
                  <a:moveTo>
                    <a:pt x="582206" y="0"/>
                  </a:moveTo>
                  <a:lnTo>
                    <a:pt x="0" y="0"/>
                  </a:lnTo>
                  <a:lnTo>
                    <a:pt x="0" y="198120"/>
                  </a:lnTo>
                  <a:lnTo>
                    <a:pt x="582206" y="198120"/>
                  </a:lnTo>
                  <a:lnTo>
                    <a:pt x="582206" y="0"/>
                  </a:lnTo>
                  <a:close/>
                </a:path>
              </a:pathLst>
            </a:custGeom>
            <a:solidFill>
              <a:srgbClr val="52D0FF"/>
            </a:solidFill>
          </p:spPr>
          <p:txBody>
            <a:bodyPr wrap="square" lIns="0" tIns="0" rIns="0" bIns="0" rtlCol="0"/>
            <a:lstStyle/>
            <a:p>
              <a:endParaRPr/>
            </a:p>
          </p:txBody>
        </p:sp>
        <p:sp>
          <p:nvSpPr>
            <p:cNvPr id="70" name="object 70"/>
            <p:cNvSpPr/>
            <p:nvPr/>
          </p:nvSpPr>
          <p:spPr>
            <a:xfrm>
              <a:off x="11197590" y="1636141"/>
              <a:ext cx="582295" cy="223520"/>
            </a:xfrm>
            <a:custGeom>
              <a:avLst/>
              <a:gdLst/>
              <a:ahLst/>
              <a:cxnLst/>
              <a:rect l="l" t="t" r="r" b="b"/>
              <a:pathLst>
                <a:path w="582295" h="223519">
                  <a:moveTo>
                    <a:pt x="0" y="0"/>
                  </a:moveTo>
                  <a:lnTo>
                    <a:pt x="0" y="223520"/>
                  </a:lnTo>
                </a:path>
                <a:path w="582295" h="223519">
                  <a:moveTo>
                    <a:pt x="582167" y="0"/>
                  </a:moveTo>
                  <a:lnTo>
                    <a:pt x="582167" y="223520"/>
                  </a:lnTo>
                </a:path>
              </a:pathLst>
            </a:custGeom>
            <a:ln w="12700">
              <a:solidFill>
                <a:srgbClr val="FFFFFF"/>
              </a:solidFill>
            </a:ln>
          </p:spPr>
          <p:txBody>
            <a:bodyPr wrap="square" lIns="0" tIns="0" rIns="0" bIns="0" rtlCol="0"/>
            <a:lstStyle/>
            <a:p>
              <a:endParaRPr/>
            </a:p>
          </p:txBody>
        </p:sp>
        <p:sp>
          <p:nvSpPr>
            <p:cNvPr id="71" name="object 71"/>
            <p:cNvSpPr/>
            <p:nvPr/>
          </p:nvSpPr>
          <p:spPr>
            <a:xfrm>
              <a:off x="11191240" y="1636141"/>
              <a:ext cx="594995" cy="12700"/>
            </a:xfrm>
            <a:custGeom>
              <a:avLst/>
              <a:gdLst/>
              <a:ahLst/>
              <a:cxnLst/>
              <a:rect l="l" t="t" r="r" b="b"/>
              <a:pathLst>
                <a:path w="594995" h="12700">
                  <a:moveTo>
                    <a:pt x="0" y="12700"/>
                  </a:moveTo>
                  <a:lnTo>
                    <a:pt x="594867" y="12700"/>
                  </a:lnTo>
                  <a:lnTo>
                    <a:pt x="594867" y="0"/>
                  </a:lnTo>
                  <a:lnTo>
                    <a:pt x="0" y="0"/>
                  </a:lnTo>
                  <a:lnTo>
                    <a:pt x="0" y="12700"/>
                  </a:lnTo>
                  <a:close/>
                </a:path>
              </a:pathLst>
            </a:custGeom>
            <a:solidFill>
              <a:srgbClr val="FFFFFF"/>
            </a:solidFill>
          </p:spPr>
          <p:txBody>
            <a:bodyPr wrap="square" lIns="0" tIns="0" rIns="0" bIns="0" rtlCol="0"/>
            <a:lstStyle/>
            <a:p>
              <a:endParaRPr/>
            </a:p>
          </p:txBody>
        </p:sp>
        <p:sp>
          <p:nvSpPr>
            <p:cNvPr id="72" name="object 72"/>
            <p:cNvSpPr/>
            <p:nvPr/>
          </p:nvSpPr>
          <p:spPr>
            <a:xfrm>
              <a:off x="11191240" y="1840611"/>
              <a:ext cx="594995" cy="0"/>
            </a:xfrm>
            <a:custGeom>
              <a:avLst/>
              <a:gdLst/>
              <a:ahLst/>
              <a:cxnLst/>
              <a:rect l="l" t="t" r="r" b="b"/>
              <a:pathLst>
                <a:path w="594995">
                  <a:moveTo>
                    <a:pt x="0" y="0"/>
                  </a:moveTo>
                  <a:lnTo>
                    <a:pt x="594867" y="0"/>
                  </a:lnTo>
                </a:path>
              </a:pathLst>
            </a:custGeom>
            <a:ln w="38100">
              <a:solidFill>
                <a:srgbClr val="FFFFFF"/>
              </a:solidFill>
            </a:ln>
          </p:spPr>
          <p:txBody>
            <a:bodyPr wrap="square" lIns="0" tIns="0" rIns="0" bIns="0" rtlCol="0"/>
            <a:lstStyle/>
            <a:p>
              <a:endParaRPr/>
            </a:p>
          </p:txBody>
        </p:sp>
      </p:grpSp>
      <p:sp>
        <p:nvSpPr>
          <p:cNvPr id="73" name="object 73"/>
          <p:cNvSpPr txBox="1"/>
          <p:nvPr/>
        </p:nvSpPr>
        <p:spPr>
          <a:xfrm>
            <a:off x="11281409" y="1674367"/>
            <a:ext cx="417830" cy="132080"/>
          </a:xfrm>
          <a:prstGeom prst="rect">
            <a:avLst/>
          </a:prstGeom>
        </p:spPr>
        <p:txBody>
          <a:bodyPr vert="horz" wrap="square" lIns="0" tIns="12065" rIns="0" bIns="0" rtlCol="0">
            <a:spAutoFit/>
          </a:bodyPr>
          <a:lstStyle/>
          <a:p>
            <a:pPr marL="12700">
              <a:lnSpc>
                <a:spcPct val="100000"/>
              </a:lnSpc>
              <a:spcBef>
                <a:spcPts val="95"/>
              </a:spcBef>
            </a:pPr>
            <a:r>
              <a:rPr sz="700" b="1" i="1" spc="-5" dirty="0">
                <a:solidFill>
                  <a:srgbClr val="2B3942"/>
                </a:solidFill>
                <a:latin typeface="Arial"/>
                <a:cs typeface="Arial"/>
              </a:rPr>
              <a:t>Gen</a:t>
            </a:r>
            <a:r>
              <a:rPr sz="700" b="1" i="1" spc="-20" dirty="0">
                <a:solidFill>
                  <a:srgbClr val="2B3942"/>
                </a:solidFill>
                <a:latin typeface="Arial"/>
                <a:cs typeface="Arial"/>
              </a:rPr>
              <a:t> </a:t>
            </a:r>
            <a:r>
              <a:rPr sz="700" b="1" i="1" spc="-5" dirty="0">
                <a:solidFill>
                  <a:srgbClr val="2B3942"/>
                </a:solidFill>
                <a:latin typeface="Arial"/>
                <a:cs typeface="Arial"/>
              </a:rPr>
              <a:t>-</a:t>
            </a:r>
            <a:r>
              <a:rPr sz="700" b="1" i="1" spc="-20" dirty="0">
                <a:solidFill>
                  <a:srgbClr val="2B3942"/>
                </a:solidFill>
                <a:latin typeface="Arial"/>
                <a:cs typeface="Arial"/>
              </a:rPr>
              <a:t> </a:t>
            </a:r>
            <a:r>
              <a:rPr sz="700" b="1" i="1" spc="-5" dirty="0">
                <a:solidFill>
                  <a:srgbClr val="2B3942"/>
                </a:solidFill>
                <a:latin typeface="Arial"/>
                <a:cs typeface="Arial"/>
              </a:rPr>
              <a:t>Dic</a:t>
            </a:r>
            <a:endParaRPr sz="700">
              <a:latin typeface="Arial"/>
              <a:cs typeface="Arial"/>
            </a:endParaRPr>
          </a:p>
        </p:txBody>
      </p:sp>
      <p:sp>
        <p:nvSpPr>
          <p:cNvPr id="74" name="object 74"/>
          <p:cNvSpPr txBox="1"/>
          <p:nvPr/>
        </p:nvSpPr>
        <p:spPr>
          <a:xfrm>
            <a:off x="234797" y="4266438"/>
            <a:ext cx="99314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7E7E7E"/>
                </a:solidFill>
                <a:latin typeface="Arial MT"/>
                <a:cs typeface="Arial MT"/>
              </a:rPr>
              <a:t>Monitoraggio</a:t>
            </a:r>
            <a:r>
              <a:rPr sz="1000" spc="-55" dirty="0">
                <a:solidFill>
                  <a:srgbClr val="7E7E7E"/>
                </a:solidFill>
                <a:latin typeface="Arial MT"/>
                <a:cs typeface="Arial MT"/>
              </a:rPr>
              <a:t> </a:t>
            </a:r>
            <a:r>
              <a:rPr sz="1000" spc="-10" dirty="0">
                <a:solidFill>
                  <a:srgbClr val="7E7E7E"/>
                </a:solidFill>
                <a:latin typeface="Arial MT"/>
                <a:cs typeface="Arial MT"/>
              </a:rPr>
              <a:t>KPI</a:t>
            </a:r>
            <a:endParaRPr sz="1000">
              <a:latin typeface="Arial MT"/>
              <a:cs typeface="Arial MT"/>
            </a:endParaRPr>
          </a:p>
        </p:txBody>
      </p:sp>
      <p:grpSp>
        <p:nvGrpSpPr>
          <p:cNvPr id="75" name="object 75"/>
          <p:cNvGrpSpPr/>
          <p:nvPr/>
        </p:nvGrpSpPr>
        <p:grpSpPr>
          <a:xfrm>
            <a:off x="2159317" y="1668779"/>
            <a:ext cx="9732645" cy="4902835"/>
            <a:chOff x="2159317" y="1668779"/>
            <a:chExt cx="9732645" cy="4902835"/>
          </a:xfrm>
        </p:grpSpPr>
        <p:sp>
          <p:nvSpPr>
            <p:cNvPr id="76" name="object 76"/>
            <p:cNvSpPr/>
            <p:nvPr/>
          </p:nvSpPr>
          <p:spPr>
            <a:xfrm>
              <a:off x="6265164" y="1891283"/>
              <a:ext cx="4913630" cy="4680585"/>
            </a:xfrm>
            <a:custGeom>
              <a:avLst/>
              <a:gdLst/>
              <a:ahLst/>
              <a:cxnLst/>
              <a:rect l="l" t="t" r="r" b="b"/>
              <a:pathLst>
                <a:path w="4913630" h="4680584">
                  <a:moveTo>
                    <a:pt x="755904" y="0"/>
                  </a:moveTo>
                  <a:lnTo>
                    <a:pt x="755904" y="4680000"/>
                  </a:lnTo>
                </a:path>
                <a:path w="4913630" h="4680584">
                  <a:moveTo>
                    <a:pt x="1133856" y="0"/>
                  </a:moveTo>
                  <a:lnTo>
                    <a:pt x="1133856" y="4680000"/>
                  </a:lnTo>
                </a:path>
                <a:path w="4913630" h="4680584">
                  <a:moveTo>
                    <a:pt x="1511808" y="0"/>
                  </a:moveTo>
                  <a:lnTo>
                    <a:pt x="1511808" y="4680000"/>
                  </a:lnTo>
                </a:path>
                <a:path w="4913630" h="4680584">
                  <a:moveTo>
                    <a:pt x="1889760" y="0"/>
                  </a:moveTo>
                  <a:lnTo>
                    <a:pt x="1889760" y="4680000"/>
                  </a:lnTo>
                </a:path>
                <a:path w="4913630" h="4680584">
                  <a:moveTo>
                    <a:pt x="2267712" y="0"/>
                  </a:moveTo>
                  <a:lnTo>
                    <a:pt x="2267712" y="4680000"/>
                  </a:lnTo>
                </a:path>
                <a:path w="4913630" h="4680584">
                  <a:moveTo>
                    <a:pt x="2645664" y="0"/>
                  </a:moveTo>
                  <a:lnTo>
                    <a:pt x="2645664" y="4680000"/>
                  </a:lnTo>
                </a:path>
                <a:path w="4913630" h="4680584">
                  <a:moveTo>
                    <a:pt x="3023616" y="0"/>
                  </a:moveTo>
                  <a:lnTo>
                    <a:pt x="3023616" y="4680000"/>
                  </a:lnTo>
                </a:path>
                <a:path w="4913630" h="4680584">
                  <a:moveTo>
                    <a:pt x="3401567" y="0"/>
                  </a:moveTo>
                  <a:lnTo>
                    <a:pt x="3401567" y="4680000"/>
                  </a:lnTo>
                </a:path>
                <a:path w="4913630" h="4680584">
                  <a:moveTo>
                    <a:pt x="3779519" y="0"/>
                  </a:moveTo>
                  <a:lnTo>
                    <a:pt x="3779519" y="4680000"/>
                  </a:lnTo>
                </a:path>
                <a:path w="4913630" h="4680584">
                  <a:moveTo>
                    <a:pt x="4157471" y="0"/>
                  </a:moveTo>
                  <a:lnTo>
                    <a:pt x="4157471" y="4680000"/>
                  </a:lnTo>
                </a:path>
                <a:path w="4913630" h="4680584">
                  <a:moveTo>
                    <a:pt x="4535424" y="0"/>
                  </a:moveTo>
                  <a:lnTo>
                    <a:pt x="4535424" y="4680000"/>
                  </a:lnTo>
                </a:path>
                <a:path w="4913630" h="4680584">
                  <a:moveTo>
                    <a:pt x="4913376" y="0"/>
                  </a:moveTo>
                  <a:lnTo>
                    <a:pt x="4913376" y="4680000"/>
                  </a:lnTo>
                </a:path>
                <a:path w="4913630" h="4680584">
                  <a:moveTo>
                    <a:pt x="377952" y="0"/>
                  </a:moveTo>
                  <a:lnTo>
                    <a:pt x="377952" y="4680000"/>
                  </a:lnTo>
                </a:path>
                <a:path w="4913630" h="4680584">
                  <a:moveTo>
                    <a:pt x="0" y="0"/>
                  </a:moveTo>
                  <a:lnTo>
                    <a:pt x="0" y="4680000"/>
                  </a:lnTo>
                </a:path>
              </a:pathLst>
            </a:custGeom>
            <a:ln w="12700">
              <a:solidFill>
                <a:srgbClr val="BEBEBE"/>
              </a:solidFill>
              <a:prstDash val="sysDot"/>
            </a:ln>
          </p:spPr>
          <p:txBody>
            <a:bodyPr wrap="square" lIns="0" tIns="0" rIns="0" bIns="0" rtlCol="0"/>
            <a:lstStyle/>
            <a:p>
              <a:endParaRPr/>
            </a:p>
          </p:txBody>
        </p:sp>
        <p:pic>
          <p:nvPicPr>
            <p:cNvPr id="77" name="object 77"/>
            <p:cNvPicPr/>
            <p:nvPr/>
          </p:nvPicPr>
          <p:blipFill>
            <a:blip r:embed="rId2" cstate="print"/>
            <a:stretch>
              <a:fillRect/>
            </a:stretch>
          </p:blipFill>
          <p:spPr>
            <a:xfrm>
              <a:off x="5585459" y="2229611"/>
              <a:ext cx="321563" cy="323088"/>
            </a:xfrm>
            <a:prstGeom prst="rect">
              <a:avLst/>
            </a:prstGeom>
          </p:spPr>
        </p:pic>
        <p:pic>
          <p:nvPicPr>
            <p:cNvPr id="78" name="object 78"/>
            <p:cNvPicPr/>
            <p:nvPr/>
          </p:nvPicPr>
          <p:blipFill>
            <a:blip r:embed="rId2" cstate="print"/>
            <a:stretch>
              <a:fillRect/>
            </a:stretch>
          </p:blipFill>
          <p:spPr>
            <a:xfrm>
              <a:off x="5585459" y="2735579"/>
              <a:ext cx="321563" cy="321563"/>
            </a:xfrm>
            <a:prstGeom prst="rect">
              <a:avLst/>
            </a:prstGeom>
          </p:spPr>
        </p:pic>
        <p:pic>
          <p:nvPicPr>
            <p:cNvPr id="79" name="object 79"/>
            <p:cNvPicPr/>
            <p:nvPr/>
          </p:nvPicPr>
          <p:blipFill>
            <a:blip r:embed="rId2" cstate="print"/>
            <a:stretch>
              <a:fillRect/>
            </a:stretch>
          </p:blipFill>
          <p:spPr>
            <a:xfrm>
              <a:off x="5585459" y="3296411"/>
              <a:ext cx="321563" cy="323088"/>
            </a:xfrm>
            <a:prstGeom prst="rect">
              <a:avLst/>
            </a:prstGeom>
          </p:spPr>
        </p:pic>
        <p:pic>
          <p:nvPicPr>
            <p:cNvPr id="80" name="object 80"/>
            <p:cNvPicPr/>
            <p:nvPr/>
          </p:nvPicPr>
          <p:blipFill>
            <a:blip r:embed="rId2" cstate="print"/>
            <a:stretch>
              <a:fillRect/>
            </a:stretch>
          </p:blipFill>
          <p:spPr>
            <a:xfrm>
              <a:off x="5585459" y="4855463"/>
              <a:ext cx="321563" cy="321563"/>
            </a:xfrm>
            <a:prstGeom prst="rect">
              <a:avLst/>
            </a:prstGeom>
          </p:spPr>
        </p:pic>
        <p:pic>
          <p:nvPicPr>
            <p:cNvPr id="81" name="object 81"/>
            <p:cNvPicPr/>
            <p:nvPr/>
          </p:nvPicPr>
          <p:blipFill>
            <a:blip r:embed="rId2" cstate="print"/>
            <a:stretch>
              <a:fillRect/>
            </a:stretch>
          </p:blipFill>
          <p:spPr>
            <a:xfrm>
              <a:off x="5585459" y="5372100"/>
              <a:ext cx="321563" cy="323088"/>
            </a:xfrm>
            <a:prstGeom prst="rect">
              <a:avLst/>
            </a:prstGeom>
          </p:spPr>
        </p:pic>
        <p:pic>
          <p:nvPicPr>
            <p:cNvPr id="82" name="object 82"/>
            <p:cNvPicPr/>
            <p:nvPr/>
          </p:nvPicPr>
          <p:blipFill>
            <a:blip r:embed="rId3" cstate="print"/>
            <a:stretch>
              <a:fillRect/>
            </a:stretch>
          </p:blipFill>
          <p:spPr>
            <a:xfrm>
              <a:off x="4782333" y="3887872"/>
              <a:ext cx="1235925" cy="170539"/>
            </a:xfrm>
            <a:prstGeom prst="rect">
              <a:avLst/>
            </a:prstGeom>
          </p:spPr>
        </p:pic>
        <p:pic>
          <p:nvPicPr>
            <p:cNvPr id="83" name="object 83"/>
            <p:cNvPicPr/>
            <p:nvPr/>
          </p:nvPicPr>
          <p:blipFill>
            <a:blip r:embed="rId3" cstate="print"/>
            <a:stretch>
              <a:fillRect/>
            </a:stretch>
          </p:blipFill>
          <p:spPr>
            <a:xfrm>
              <a:off x="4782333" y="5905648"/>
              <a:ext cx="1235925" cy="170539"/>
            </a:xfrm>
            <a:prstGeom prst="rect">
              <a:avLst/>
            </a:prstGeom>
          </p:spPr>
        </p:pic>
        <p:sp>
          <p:nvSpPr>
            <p:cNvPr id="84" name="object 84"/>
            <p:cNvSpPr/>
            <p:nvPr/>
          </p:nvSpPr>
          <p:spPr>
            <a:xfrm>
              <a:off x="10104120" y="6263639"/>
              <a:ext cx="1728470" cy="123825"/>
            </a:xfrm>
            <a:custGeom>
              <a:avLst/>
              <a:gdLst/>
              <a:ahLst/>
              <a:cxnLst/>
              <a:rect l="l" t="t" r="r" b="b"/>
              <a:pathLst>
                <a:path w="1728470" h="123825">
                  <a:moveTo>
                    <a:pt x="1666494" y="0"/>
                  </a:moveTo>
                  <a:lnTo>
                    <a:pt x="61722" y="0"/>
                  </a:lnTo>
                  <a:lnTo>
                    <a:pt x="37719" y="4850"/>
                  </a:lnTo>
                  <a:lnTo>
                    <a:pt x="18097" y="18078"/>
                  </a:lnTo>
                  <a:lnTo>
                    <a:pt x="4857" y="37697"/>
                  </a:lnTo>
                  <a:lnTo>
                    <a:pt x="0" y="61722"/>
                  </a:lnTo>
                  <a:lnTo>
                    <a:pt x="4857" y="85746"/>
                  </a:lnTo>
                  <a:lnTo>
                    <a:pt x="18097" y="105365"/>
                  </a:lnTo>
                  <a:lnTo>
                    <a:pt x="37719" y="118593"/>
                  </a:lnTo>
                  <a:lnTo>
                    <a:pt x="61722" y="123444"/>
                  </a:lnTo>
                  <a:lnTo>
                    <a:pt x="1666494" y="123444"/>
                  </a:lnTo>
                  <a:lnTo>
                    <a:pt x="1690497" y="118593"/>
                  </a:lnTo>
                  <a:lnTo>
                    <a:pt x="1710118" y="105365"/>
                  </a:lnTo>
                  <a:lnTo>
                    <a:pt x="1723358" y="85746"/>
                  </a:lnTo>
                  <a:lnTo>
                    <a:pt x="1728215" y="61722"/>
                  </a:lnTo>
                  <a:lnTo>
                    <a:pt x="1723358" y="37697"/>
                  </a:lnTo>
                  <a:lnTo>
                    <a:pt x="1710118" y="18078"/>
                  </a:lnTo>
                  <a:lnTo>
                    <a:pt x="1690497" y="4850"/>
                  </a:lnTo>
                  <a:lnTo>
                    <a:pt x="1666494" y="0"/>
                  </a:lnTo>
                  <a:close/>
                </a:path>
              </a:pathLst>
            </a:custGeom>
            <a:solidFill>
              <a:srgbClr val="00A2DF"/>
            </a:solidFill>
          </p:spPr>
          <p:txBody>
            <a:bodyPr wrap="square" lIns="0" tIns="0" rIns="0" bIns="0" rtlCol="0"/>
            <a:lstStyle/>
            <a:p>
              <a:endParaRPr/>
            </a:p>
          </p:txBody>
        </p:sp>
        <p:pic>
          <p:nvPicPr>
            <p:cNvPr id="85" name="object 85"/>
            <p:cNvPicPr/>
            <p:nvPr/>
          </p:nvPicPr>
          <p:blipFill>
            <a:blip r:embed="rId4" cstate="print"/>
            <a:stretch>
              <a:fillRect/>
            </a:stretch>
          </p:blipFill>
          <p:spPr>
            <a:xfrm>
              <a:off x="9803891" y="5971032"/>
              <a:ext cx="251459" cy="123444"/>
            </a:xfrm>
            <a:prstGeom prst="rect">
              <a:avLst/>
            </a:prstGeom>
          </p:spPr>
        </p:pic>
        <p:sp>
          <p:nvSpPr>
            <p:cNvPr id="86" name="object 86"/>
            <p:cNvSpPr/>
            <p:nvPr/>
          </p:nvSpPr>
          <p:spPr>
            <a:xfrm>
              <a:off x="8653271" y="5465064"/>
              <a:ext cx="647700" cy="123825"/>
            </a:xfrm>
            <a:custGeom>
              <a:avLst/>
              <a:gdLst/>
              <a:ahLst/>
              <a:cxnLst/>
              <a:rect l="l" t="t" r="r" b="b"/>
              <a:pathLst>
                <a:path w="647700" h="123825">
                  <a:moveTo>
                    <a:pt x="585977" y="0"/>
                  </a:moveTo>
                  <a:lnTo>
                    <a:pt x="61722" y="0"/>
                  </a:lnTo>
                  <a:lnTo>
                    <a:pt x="37719" y="4857"/>
                  </a:lnTo>
                  <a:lnTo>
                    <a:pt x="18097" y="18097"/>
                  </a:lnTo>
                  <a:lnTo>
                    <a:pt x="4857" y="37719"/>
                  </a:lnTo>
                  <a:lnTo>
                    <a:pt x="0" y="61722"/>
                  </a:lnTo>
                  <a:lnTo>
                    <a:pt x="4857" y="85725"/>
                  </a:lnTo>
                  <a:lnTo>
                    <a:pt x="18097" y="105346"/>
                  </a:lnTo>
                  <a:lnTo>
                    <a:pt x="37719" y="118586"/>
                  </a:lnTo>
                  <a:lnTo>
                    <a:pt x="61722" y="123444"/>
                  </a:lnTo>
                  <a:lnTo>
                    <a:pt x="585977" y="123444"/>
                  </a:lnTo>
                  <a:lnTo>
                    <a:pt x="609980" y="118586"/>
                  </a:lnTo>
                  <a:lnTo>
                    <a:pt x="629602" y="105346"/>
                  </a:lnTo>
                  <a:lnTo>
                    <a:pt x="642842" y="85725"/>
                  </a:lnTo>
                  <a:lnTo>
                    <a:pt x="647700" y="61722"/>
                  </a:lnTo>
                  <a:lnTo>
                    <a:pt x="642842" y="37719"/>
                  </a:lnTo>
                  <a:lnTo>
                    <a:pt x="629602" y="18097"/>
                  </a:lnTo>
                  <a:lnTo>
                    <a:pt x="609980" y="4857"/>
                  </a:lnTo>
                  <a:lnTo>
                    <a:pt x="585977" y="0"/>
                  </a:lnTo>
                  <a:close/>
                </a:path>
              </a:pathLst>
            </a:custGeom>
            <a:solidFill>
              <a:srgbClr val="43AF2A"/>
            </a:solidFill>
          </p:spPr>
          <p:txBody>
            <a:bodyPr wrap="square" lIns="0" tIns="0" rIns="0" bIns="0" rtlCol="0"/>
            <a:lstStyle/>
            <a:p>
              <a:endParaRPr/>
            </a:p>
          </p:txBody>
        </p:sp>
        <p:sp>
          <p:nvSpPr>
            <p:cNvPr id="87" name="object 87"/>
            <p:cNvSpPr/>
            <p:nvPr/>
          </p:nvSpPr>
          <p:spPr>
            <a:xfrm>
              <a:off x="6280404" y="2324099"/>
              <a:ext cx="2287905" cy="2753995"/>
            </a:xfrm>
            <a:custGeom>
              <a:avLst/>
              <a:gdLst/>
              <a:ahLst/>
              <a:cxnLst/>
              <a:rect l="l" t="t" r="r" b="b"/>
              <a:pathLst>
                <a:path w="2287904" h="2753995">
                  <a:moveTo>
                    <a:pt x="576072" y="61722"/>
                  </a:moveTo>
                  <a:lnTo>
                    <a:pt x="571207" y="37719"/>
                  </a:lnTo>
                  <a:lnTo>
                    <a:pt x="557961" y="18097"/>
                  </a:lnTo>
                  <a:lnTo>
                    <a:pt x="538353" y="4864"/>
                  </a:lnTo>
                  <a:lnTo>
                    <a:pt x="514350" y="0"/>
                  </a:lnTo>
                  <a:lnTo>
                    <a:pt x="61722" y="0"/>
                  </a:lnTo>
                  <a:lnTo>
                    <a:pt x="37719" y="4864"/>
                  </a:lnTo>
                  <a:lnTo>
                    <a:pt x="18097" y="18097"/>
                  </a:lnTo>
                  <a:lnTo>
                    <a:pt x="4851" y="37719"/>
                  </a:lnTo>
                  <a:lnTo>
                    <a:pt x="0" y="61722"/>
                  </a:lnTo>
                  <a:lnTo>
                    <a:pt x="4851" y="85725"/>
                  </a:lnTo>
                  <a:lnTo>
                    <a:pt x="18097" y="105346"/>
                  </a:lnTo>
                  <a:lnTo>
                    <a:pt x="37719" y="118592"/>
                  </a:lnTo>
                  <a:lnTo>
                    <a:pt x="61722" y="123444"/>
                  </a:lnTo>
                  <a:lnTo>
                    <a:pt x="514350" y="123444"/>
                  </a:lnTo>
                  <a:lnTo>
                    <a:pt x="538353" y="118592"/>
                  </a:lnTo>
                  <a:lnTo>
                    <a:pt x="557961" y="105346"/>
                  </a:lnTo>
                  <a:lnTo>
                    <a:pt x="571207" y="85725"/>
                  </a:lnTo>
                  <a:lnTo>
                    <a:pt x="576072" y="61722"/>
                  </a:lnTo>
                  <a:close/>
                </a:path>
                <a:path w="2287904" h="2753995">
                  <a:moveTo>
                    <a:pt x="1053084" y="585978"/>
                  </a:moveTo>
                  <a:lnTo>
                    <a:pt x="1048219" y="561975"/>
                  </a:lnTo>
                  <a:lnTo>
                    <a:pt x="1034986" y="542353"/>
                  </a:lnTo>
                  <a:lnTo>
                    <a:pt x="1015365" y="529120"/>
                  </a:lnTo>
                  <a:lnTo>
                    <a:pt x="991362" y="524256"/>
                  </a:lnTo>
                  <a:lnTo>
                    <a:pt x="569214" y="524256"/>
                  </a:lnTo>
                  <a:lnTo>
                    <a:pt x="545198" y="529120"/>
                  </a:lnTo>
                  <a:lnTo>
                    <a:pt x="525589" y="542353"/>
                  </a:lnTo>
                  <a:lnTo>
                    <a:pt x="512343" y="561975"/>
                  </a:lnTo>
                  <a:lnTo>
                    <a:pt x="507492" y="585978"/>
                  </a:lnTo>
                  <a:lnTo>
                    <a:pt x="512343" y="609981"/>
                  </a:lnTo>
                  <a:lnTo>
                    <a:pt x="525589" y="629602"/>
                  </a:lnTo>
                  <a:lnTo>
                    <a:pt x="545211" y="642848"/>
                  </a:lnTo>
                  <a:lnTo>
                    <a:pt x="569214" y="647700"/>
                  </a:lnTo>
                  <a:lnTo>
                    <a:pt x="991362" y="647700"/>
                  </a:lnTo>
                  <a:lnTo>
                    <a:pt x="1015365" y="642848"/>
                  </a:lnTo>
                  <a:lnTo>
                    <a:pt x="1034986" y="629602"/>
                  </a:lnTo>
                  <a:lnTo>
                    <a:pt x="1048219" y="609981"/>
                  </a:lnTo>
                  <a:lnTo>
                    <a:pt x="1053084" y="585978"/>
                  </a:lnTo>
                  <a:close/>
                </a:path>
                <a:path w="2287904" h="2753995">
                  <a:moveTo>
                    <a:pt x="2287524" y="2692146"/>
                  </a:moveTo>
                  <a:lnTo>
                    <a:pt x="2282660" y="2668143"/>
                  </a:lnTo>
                  <a:lnTo>
                    <a:pt x="2269413" y="2648534"/>
                  </a:lnTo>
                  <a:lnTo>
                    <a:pt x="2249805" y="2635288"/>
                  </a:lnTo>
                  <a:lnTo>
                    <a:pt x="2225802" y="2630424"/>
                  </a:lnTo>
                  <a:lnTo>
                    <a:pt x="1773174" y="2630424"/>
                  </a:lnTo>
                  <a:lnTo>
                    <a:pt x="1749171" y="2635288"/>
                  </a:lnTo>
                  <a:lnTo>
                    <a:pt x="1729549" y="2648534"/>
                  </a:lnTo>
                  <a:lnTo>
                    <a:pt x="1716303" y="2668143"/>
                  </a:lnTo>
                  <a:lnTo>
                    <a:pt x="1711452" y="2692146"/>
                  </a:lnTo>
                  <a:lnTo>
                    <a:pt x="1716303" y="2716149"/>
                  </a:lnTo>
                  <a:lnTo>
                    <a:pt x="1729549" y="2735783"/>
                  </a:lnTo>
                  <a:lnTo>
                    <a:pt x="1749171" y="2749016"/>
                  </a:lnTo>
                  <a:lnTo>
                    <a:pt x="1773174" y="2753868"/>
                  </a:lnTo>
                  <a:lnTo>
                    <a:pt x="2225802" y="2753868"/>
                  </a:lnTo>
                  <a:lnTo>
                    <a:pt x="2249805" y="2749016"/>
                  </a:lnTo>
                  <a:lnTo>
                    <a:pt x="2269413" y="2735783"/>
                  </a:lnTo>
                  <a:lnTo>
                    <a:pt x="2282660" y="2716149"/>
                  </a:lnTo>
                  <a:lnTo>
                    <a:pt x="2287524" y="2692146"/>
                  </a:lnTo>
                  <a:close/>
                </a:path>
              </a:pathLst>
            </a:custGeom>
            <a:solidFill>
              <a:srgbClr val="005486"/>
            </a:solidFill>
          </p:spPr>
          <p:txBody>
            <a:bodyPr wrap="square" lIns="0" tIns="0" rIns="0" bIns="0" rtlCol="0"/>
            <a:lstStyle/>
            <a:p>
              <a:endParaRPr/>
            </a:p>
          </p:txBody>
        </p:sp>
        <p:pic>
          <p:nvPicPr>
            <p:cNvPr id="88" name="object 88"/>
            <p:cNvPicPr/>
            <p:nvPr/>
          </p:nvPicPr>
          <p:blipFill>
            <a:blip r:embed="rId5" cstate="print"/>
            <a:stretch>
              <a:fillRect/>
            </a:stretch>
          </p:blipFill>
          <p:spPr>
            <a:xfrm>
              <a:off x="7545323" y="3960875"/>
              <a:ext cx="251459" cy="123443"/>
            </a:xfrm>
            <a:prstGeom prst="rect">
              <a:avLst/>
            </a:prstGeom>
          </p:spPr>
        </p:pic>
        <p:sp>
          <p:nvSpPr>
            <p:cNvPr id="89" name="object 89"/>
            <p:cNvSpPr/>
            <p:nvPr/>
          </p:nvSpPr>
          <p:spPr>
            <a:xfrm>
              <a:off x="7859267" y="4329683"/>
              <a:ext cx="4032885" cy="123825"/>
            </a:xfrm>
            <a:custGeom>
              <a:avLst/>
              <a:gdLst/>
              <a:ahLst/>
              <a:cxnLst/>
              <a:rect l="l" t="t" r="r" b="b"/>
              <a:pathLst>
                <a:path w="4032884" h="123825">
                  <a:moveTo>
                    <a:pt x="3970781" y="0"/>
                  </a:moveTo>
                  <a:lnTo>
                    <a:pt x="61722" y="0"/>
                  </a:lnTo>
                  <a:lnTo>
                    <a:pt x="37719" y="4857"/>
                  </a:lnTo>
                  <a:lnTo>
                    <a:pt x="18097" y="18097"/>
                  </a:lnTo>
                  <a:lnTo>
                    <a:pt x="4857" y="37719"/>
                  </a:lnTo>
                  <a:lnTo>
                    <a:pt x="0" y="61722"/>
                  </a:lnTo>
                  <a:lnTo>
                    <a:pt x="4857" y="85725"/>
                  </a:lnTo>
                  <a:lnTo>
                    <a:pt x="18097" y="105346"/>
                  </a:lnTo>
                  <a:lnTo>
                    <a:pt x="37719" y="118586"/>
                  </a:lnTo>
                  <a:lnTo>
                    <a:pt x="61722" y="123444"/>
                  </a:lnTo>
                  <a:lnTo>
                    <a:pt x="3970781" y="123444"/>
                  </a:lnTo>
                  <a:lnTo>
                    <a:pt x="3994784" y="118586"/>
                  </a:lnTo>
                  <a:lnTo>
                    <a:pt x="4014406" y="105346"/>
                  </a:lnTo>
                  <a:lnTo>
                    <a:pt x="4027646" y="85725"/>
                  </a:lnTo>
                  <a:lnTo>
                    <a:pt x="4032504" y="61722"/>
                  </a:lnTo>
                  <a:lnTo>
                    <a:pt x="4027646" y="37719"/>
                  </a:lnTo>
                  <a:lnTo>
                    <a:pt x="4014406" y="18097"/>
                  </a:lnTo>
                  <a:lnTo>
                    <a:pt x="3994784" y="4857"/>
                  </a:lnTo>
                  <a:lnTo>
                    <a:pt x="3970781" y="0"/>
                  </a:lnTo>
                  <a:close/>
                </a:path>
              </a:pathLst>
            </a:custGeom>
            <a:solidFill>
              <a:srgbClr val="00A2DF"/>
            </a:solidFill>
          </p:spPr>
          <p:txBody>
            <a:bodyPr wrap="square" lIns="0" tIns="0" rIns="0" bIns="0" rtlCol="0"/>
            <a:lstStyle/>
            <a:p>
              <a:endParaRPr/>
            </a:p>
          </p:txBody>
        </p:sp>
        <p:sp>
          <p:nvSpPr>
            <p:cNvPr id="90" name="object 90"/>
            <p:cNvSpPr/>
            <p:nvPr/>
          </p:nvSpPr>
          <p:spPr>
            <a:xfrm>
              <a:off x="6940295" y="3401567"/>
              <a:ext cx="647700" cy="123825"/>
            </a:xfrm>
            <a:custGeom>
              <a:avLst/>
              <a:gdLst/>
              <a:ahLst/>
              <a:cxnLst/>
              <a:rect l="l" t="t" r="r" b="b"/>
              <a:pathLst>
                <a:path w="647700" h="123825">
                  <a:moveTo>
                    <a:pt x="585977" y="0"/>
                  </a:moveTo>
                  <a:lnTo>
                    <a:pt x="61722" y="0"/>
                  </a:lnTo>
                  <a:lnTo>
                    <a:pt x="37718" y="4857"/>
                  </a:lnTo>
                  <a:lnTo>
                    <a:pt x="18097" y="18097"/>
                  </a:lnTo>
                  <a:lnTo>
                    <a:pt x="4857" y="37719"/>
                  </a:lnTo>
                  <a:lnTo>
                    <a:pt x="0" y="61722"/>
                  </a:lnTo>
                  <a:lnTo>
                    <a:pt x="4857" y="85725"/>
                  </a:lnTo>
                  <a:lnTo>
                    <a:pt x="18097" y="105346"/>
                  </a:lnTo>
                  <a:lnTo>
                    <a:pt x="37719" y="118586"/>
                  </a:lnTo>
                  <a:lnTo>
                    <a:pt x="61722" y="123444"/>
                  </a:lnTo>
                  <a:lnTo>
                    <a:pt x="585977" y="123444"/>
                  </a:lnTo>
                  <a:lnTo>
                    <a:pt x="609980" y="118586"/>
                  </a:lnTo>
                  <a:lnTo>
                    <a:pt x="629602" y="105346"/>
                  </a:lnTo>
                  <a:lnTo>
                    <a:pt x="642842" y="85725"/>
                  </a:lnTo>
                  <a:lnTo>
                    <a:pt x="647700" y="61722"/>
                  </a:lnTo>
                  <a:lnTo>
                    <a:pt x="642842" y="37719"/>
                  </a:lnTo>
                  <a:lnTo>
                    <a:pt x="629602" y="18097"/>
                  </a:lnTo>
                  <a:lnTo>
                    <a:pt x="609980" y="4857"/>
                  </a:lnTo>
                  <a:lnTo>
                    <a:pt x="585977" y="0"/>
                  </a:lnTo>
                  <a:close/>
                </a:path>
              </a:pathLst>
            </a:custGeom>
            <a:solidFill>
              <a:srgbClr val="43AF2A"/>
            </a:solidFill>
          </p:spPr>
          <p:txBody>
            <a:bodyPr wrap="square" lIns="0" tIns="0" rIns="0" bIns="0" rtlCol="0"/>
            <a:lstStyle/>
            <a:p>
              <a:endParaRPr/>
            </a:p>
          </p:txBody>
        </p:sp>
        <p:sp>
          <p:nvSpPr>
            <p:cNvPr id="91" name="object 91"/>
            <p:cNvSpPr/>
            <p:nvPr/>
          </p:nvSpPr>
          <p:spPr>
            <a:xfrm>
              <a:off x="2164079" y="1668779"/>
              <a:ext cx="2397760" cy="4783455"/>
            </a:xfrm>
            <a:custGeom>
              <a:avLst/>
              <a:gdLst/>
              <a:ahLst/>
              <a:cxnLst/>
              <a:rect l="l" t="t" r="r" b="b"/>
              <a:pathLst>
                <a:path w="2397760" h="4783455">
                  <a:moveTo>
                    <a:pt x="0" y="4783239"/>
                  </a:moveTo>
                  <a:lnTo>
                    <a:pt x="0" y="0"/>
                  </a:lnTo>
                </a:path>
                <a:path w="2397760" h="4783455">
                  <a:moveTo>
                    <a:pt x="2397252" y="4783239"/>
                  </a:moveTo>
                  <a:lnTo>
                    <a:pt x="2397252" y="0"/>
                  </a:lnTo>
                </a:path>
              </a:pathLst>
            </a:custGeom>
            <a:ln w="9525">
              <a:solidFill>
                <a:srgbClr val="9EB4C0"/>
              </a:solidFill>
              <a:prstDash val="sysDash"/>
            </a:ln>
          </p:spPr>
          <p:txBody>
            <a:bodyPr wrap="square" lIns="0" tIns="0" rIns="0" bIns="0" rtlCol="0"/>
            <a:lstStyle/>
            <a:p>
              <a:endParaRPr/>
            </a:p>
          </p:txBody>
        </p:sp>
        <p:pic>
          <p:nvPicPr>
            <p:cNvPr id="92" name="object 92"/>
            <p:cNvPicPr/>
            <p:nvPr/>
          </p:nvPicPr>
          <p:blipFill>
            <a:blip r:embed="rId6" cstate="print"/>
            <a:stretch>
              <a:fillRect/>
            </a:stretch>
          </p:blipFill>
          <p:spPr>
            <a:xfrm>
              <a:off x="4785366" y="4091967"/>
              <a:ext cx="1121645" cy="248384"/>
            </a:xfrm>
            <a:prstGeom prst="rect">
              <a:avLst/>
            </a:prstGeom>
          </p:spPr>
        </p:pic>
        <p:pic>
          <p:nvPicPr>
            <p:cNvPr id="93" name="object 93"/>
            <p:cNvPicPr/>
            <p:nvPr/>
          </p:nvPicPr>
          <p:blipFill>
            <a:blip r:embed="rId6" cstate="print"/>
            <a:stretch>
              <a:fillRect/>
            </a:stretch>
          </p:blipFill>
          <p:spPr>
            <a:xfrm>
              <a:off x="4785366" y="6103647"/>
              <a:ext cx="1121645" cy="248384"/>
            </a:xfrm>
            <a:prstGeom prst="rect">
              <a:avLst/>
            </a:prstGeom>
          </p:spPr>
        </p:pic>
        <p:pic>
          <p:nvPicPr>
            <p:cNvPr id="94" name="object 94"/>
            <p:cNvPicPr/>
            <p:nvPr/>
          </p:nvPicPr>
          <p:blipFill>
            <a:blip r:embed="rId7" cstate="print"/>
            <a:stretch>
              <a:fillRect/>
            </a:stretch>
          </p:blipFill>
          <p:spPr>
            <a:xfrm>
              <a:off x="10514075" y="1853183"/>
              <a:ext cx="1265681" cy="1108075"/>
            </a:xfrm>
            <a:prstGeom prst="rect">
              <a:avLst/>
            </a:prstGeom>
          </p:spPr>
        </p:pic>
      </p:grpSp>
      <p:sp>
        <p:nvSpPr>
          <p:cNvPr id="95" name="object 95"/>
          <p:cNvSpPr txBox="1"/>
          <p:nvPr/>
        </p:nvSpPr>
        <p:spPr>
          <a:xfrm>
            <a:off x="234797" y="4541672"/>
            <a:ext cx="1771014" cy="1070610"/>
          </a:xfrm>
          <a:prstGeom prst="rect">
            <a:avLst/>
          </a:prstGeom>
        </p:spPr>
        <p:txBody>
          <a:bodyPr vert="horz" wrap="square" lIns="0" tIns="85090" rIns="0" bIns="0" rtlCol="0">
            <a:spAutoFit/>
          </a:bodyPr>
          <a:lstStyle/>
          <a:p>
            <a:pPr marL="12700">
              <a:lnSpc>
                <a:spcPct val="100000"/>
              </a:lnSpc>
              <a:spcBef>
                <a:spcPts val="670"/>
              </a:spcBef>
            </a:pPr>
            <a:r>
              <a:rPr sz="1000" b="1" u="sng" spc="-10" dirty="0">
                <a:solidFill>
                  <a:srgbClr val="005486"/>
                </a:solidFill>
                <a:uFill>
                  <a:solidFill>
                    <a:srgbClr val="005486"/>
                  </a:solidFill>
                </a:uFill>
                <a:latin typeface="Arial"/>
                <a:cs typeface="Arial"/>
              </a:rPr>
              <a:t>Attività</a:t>
            </a:r>
            <a:r>
              <a:rPr sz="1000" b="1" u="sng" spc="25" dirty="0">
                <a:solidFill>
                  <a:srgbClr val="005486"/>
                </a:solidFill>
                <a:uFill>
                  <a:solidFill>
                    <a:srgbClr val="005486"/>
                  </a:solidFill>
                </a:uFill>
                <a:latin typeface="Arial"/>
                <a:cs typeface="Arial"/>
              </a:rPr>
              <a:t> </a:t>
            </a:r>
            <a:r>
              <a:rPr sz="1000" b="1" u="sng" spc="-5" dirty="0">
                <a:solidFill>
                  <a:srgbClr val="005486"/>
                </a:solidFill>
                <a:uFill>
                  <a:solidFill>
                    <a:srgbClr val="005486"/>
                  </a:solidFill>
                </a:uFill>
                <a:latin typeface="Arial"/>
                <a:cs typeface="Arial"/>
              </a:rPr>
              <a:t>organizzative</a:t>
            </a:r>
            <a:r>
              <a:rPr sz="1000" b="1" u="sng" spc="-25" dirty="0">
                <a:solidFill>
                  <a:srgbClr val="005486"/>
                </a:solidFill>
                <a:uFill>
                  <a:solidFill>
                    <a:srgbClr val="005486"/>
                  </a:solidFill>
                </a:uFill>
                <a:latin typeface="Arial"/>
                <a:cs typeface="Arial"/>
              </a:rPr>
              <a:t> </a:t>
            </a:r>
            <a:r>
              <a:rPr sz="1000" b="1" u="sng" spc="-15" dirty="0">
                <a:solidFill>
                  <a:srgbClr val="005486"/>
                </a:solidFill>
                <a:uFill>
                  <a:solidFill>
                    <a:srgbClr val="005486"/>
                  </a:solidFill>
                </a:uFill>
                <a:latin typeface="Arial"/>
                <a:cs typeface="Arial"/>
              </a:rPr>
              <a:t>FASE</a:t>
            </a:r>
            <a:r>
              <a:rPr sz="1000" b="1" u="sng" spc="40" dirty="0">
                <a:solidFill>
                  <a:srgbClr val="005486"/>
                </a:solidFill>
                <a:uFill>
                  <a:solidFill>
                    <a:srgbClr val="005486"/>
                  </a:solidFill>
                </a:uFill>
                <a:latin typeface="Arial"/>
                <a:cs typeface="Arial"/>
              </a:rPr>
              <a:t> </a:t>
            </a:r>
            <a:r>
              <a:rPr sz="1000" b="1" u="sng" spc="-5" dirty="0">
                <a:solidFill>
                  <a:srgbClr val="005486"/>
                </a:solidFill>
                <a:uFill>
                  <a:solidFill>
                    <a:srgbClr val="005486"/>
                  </a:solidFill>
                </a:uFill>
                <a:latin typeface="Arial"/>
                <a:cs typeface="Arial"/>
              </a:rPr>
              <a:t>2</a:t>
            </a:r>
            <a:endParaRPr sz="1000">
              <a:latin typeface="Arial"/>
              <a:cs typeface="Arial"/>
            </a:endParaRPr>
          </a:p>
          <a:p>
            <a:pPr marL="12700" marR="40005">
              <a:lnSpc>
                <a:spcPct val="100000"/>
              </a:lnSpc>
              <a:spcBef>
                <a:spcPts val="570"/>
              </a:spcBef>
            </a:pPr>
            <a:r>
              <a:rPr sz="1000" spc="-10" dirty="0">
                <a:solidFill>
                  <a:srgbClr val="7E7E7E"/>
                </a:solidFill>
                <a:latin typeface="Arial MT"/>
                <a:cs typeface="Arial MT"/>
              </a:rPr>
              <a:t>Personalizzazione</a:t>
            </a:r>
            <a:r>
              <a:rPr sz="1000" spc="50" dirty="0">
                <a:solidFill>
                  <a:srgbClr val="7E7E7E"/>
                </a:solidFill>
                <a:latin typeface="Arial MT"/>
                <a:cs typeface="Arial MT"/>
              </a:rPr>
              <a:t> </a:t>
            </a:r>
            <a:r>
              <a:rPr sz="1000" spc="-5" dirty="0">
                <a:solidFill>
                  <a:srgbClr val="7E7E7E"/>
                </a:solidFill>
                <a:latin typeface="Arial MT"/>
                <a:cs typeface="Arial MT"/>
              </a:rPr>
              <a:t>Piattaforma </a:t>
            </a:r>
            <a:r>
              <a:rPr sz="1000" spc="-265" dirty="0">
                <a:solidFill>
                  <a:srgbClr val="7E7E7E"/>
                </a:solidFill>
                <a:latin typeface="Arial MT"/>
                <a:cs typeface="Arial MT"/>
              </a:rPr>
              <a:t> </a:t>
            </a:r>
            <a:r>
              <a:rPr sz="1000" spc="-10" dirty="0">
                <a:solidFill>
                  <a:srgbClr val="7E7E7E"/>
                </a:solidFill>
                <a:latin typeface="Arial MT"/>
                <a:cs typeface="Arial MT"/>
              </a:rPr>
              <a:t>Centralizzata</a:t>
            </a:r>
            <a:r>
              <a:rPr sz="1000" spc="30" dirty="0">
                <a:solidFill>
                  <a:srgbClr val="7E7E7E"/>
                </a:solidFill>
                <a:latin typeface="Arial MT"/>
                <a:cs typeface="Arial MT"/>
              </a:rPr>
              <a:t> </a:t>
            </a:r>
            <a:r>
              <a:rPr sz="1000" spc="-5" dirty="0">
                <a:solidFill>
                  <a:srgbClr val="7E7E7E"/>
                </a:solidFill>
                <a:latin typeface="Arial MT"/>
                <a:cs typeface="Arial MT"/>
              </a:rPr>
              <a:t>Regionale</a:t>
            </a:r>
            <a:endParaRPr sz="1000">
              <a:latin typeface="Arial MT"/>
              <a:cs typeface="Arial MT"/>
            </a:endParaRPr>
          </a:p>
          <a:p>
            <a:pPr marL="12700">
              <a:lnSpc>
                <a:spcPct val="100000"/>
              </a:lnSpc>
              <a:spcBef>
                <a:spcPts val="680"/>
              </a:spcBef>
            </a:pPr>
            <a:r>
              <a:rPr sz="1000" b="1" spc="-5" dirty="0">
                <a:solidFill>
                  <a:srgbClr val="43AF2A"/>
                </a:solidFill>
                <a:latin typeface="Arial"/>
                <a:cs typeface="Arial"/>
              </a:rPr>
              <a:t>Competenze</a:t>
            </a:r>
            <a:r>
              <a:rPr sz="1000" b="1" spc="-25" dirty="0">
                <a:solidFill>
                  <a:srgbClr val="43AF2A"/>
                </a:solidFill>
                <a:latin typeface="Arial"/>
                <a:cs typeface="Arial"/>
              </a:rPr>
              <a:t> </a:t>
            </a:r>
            <a:r>
              <a:rPr sz="1000" b="1" spc="-15" dirty="0">
                <a:solidFill>
                  <a:srgbClr val="43AF2A"/>
                </a:solidFill>
                <a:latin typeface="Arial"/>
                <a:cs typeface="Arial"/>
              </a:rPr>
              <a:t>FASE</a:t>
            </a:r>
            <a:r>
              <a:rPr sz="1000" b="1" spc="-5" dirty="0">
                <a:solidFill>
                  <a:srgbClr val="43AF2A"/>
                </a:solidFill>
                <a:latin typeface="Arial"/>
                <a:cs typeface="Arial"/>
              </a:rPr>
              <a:t> 2</a:t>
            </a:r>
            <a:endParaRPr sz="1000">
              <a:latin typeface="Arial"/>
              <a:cs typeface="Arial"/>
            </a:endParaRPr>
          </a:p>
          <a:p>
            <a:pPr marL="12700">
              <a:lnSpc>
                <a:spcPct val="100000"/>
              </a:lnSpc>
              <a:spcBef>
                <a:spcPts val="409"/>
              </a:spcBef>
            </a:pPr>
            <a:r>
              <a:rPr sz="1000" spc="-5" dirty="0">
                <a:solidFill>
                  <a:srgbClr val="7E7E7E"/>
                </a:solidFill>
                <a:latin typeface="Arial MT"/>
                <a:cs typeface="Arial MT"/>
              </a:rPr>
              <a:t>For</a:t>
            </a:r>
            <a:r>
              <a:rPr sz="1000" spc="15" dirty="0">
                <a:solidFill>
                  <a:srgbClr val="7E7E7E"/>
                </a:solidFill>
                <a:latin typeface="Arial MT"/>
                <a:cs typeface="Arial MT"/>
              </a:rPr>
              <a:t>m</a:t>
            </a:r>
            <a:r>
              <a:rPr sz="1000" spc="-5" dirty="0">
                <a:solidFill>
                  <a:srgbClr val="7E7E7E"/>
                </a:solidFill>
                <a:latin typeface="Arial MT"/>
                <a:cs typeface="Arial MT"/>
              </a:rPr>
              <a:t>a</a:t>
            </a:r>
            <a:r>
              <a:rPr sz="1000" spc="-25" dirty="0">
                <a:solidFill>
                  <a:srgbClr val="7E7E7E"/>
                </a:solidFill>
                <a:latin typeface="Arial MT"/>
                <a:cs typeface="Arial MT"/>
              </a:rPr>
              <a:t>z</a:t>
            </a:r>
            <a:r>
              <a:rPr sz="1000" spc="-10" dirty="0">
                <a:solidFill>
                  <a:srgbClr val="7E7E7E"/>
                </a:solidFill>
                <a:latin typeface="Arial MT"/>
                <a:cs typeface="Arial MT"/>
              </a:rPr>
              <a:t>i</a:t>
            </a:r>
            <a:r>
              <a:rPr sz="1000" spc="-5" dirty="0">
                <a:solidFill>
                  <a:srgbClr val="7E7E7E"/>
                </a:solidFill>
                <a:latin typeface="Arial MT"/>
                <a:cs typeface="Arial MT"/>
              </a:rPr>
              <a:t>o</a:t>
            </a:r>
            <a:r>
              <a:rPr sz="1000" spc="-10" dirty="0">
                <a:solidFill>
                  <a:srgbClr val="7E7E7E"/>
                </a:solidFill>
                <a:latin typeface="Arial MT"/>
                <a:cs typeface="Arial MT"/>
              </a:rPr>
              <a:t>n</a:t>
            </a:r>
            <a:r>
              <a:rPr sz="1000" spc="-5" dirty="0">
                <a:solidFill>
                  <a:srgbClr val="7E7E7E"/>
                </a:solidFill>
                <a:latin typeface="Arial MT"/>
                <a:cs typeface="Arial MT"/>
              </a:rPr>
              <a:t>e p</a:t>
            </a:r>
            <a:r>
              <a:rPr sz="1000" spc="-10" dirty="0">
                <a:solidFill>
                  <a:srgbClr val="7E7E7E"/>
                </a:solidFill>
                <a:latin typeface="Arial MT"/>
                <a:cs typeface="Arial MT"/>
              </a:rPr>
              <a:t>e</a:t>
            </a:r>
            <a:r>
              <a:rPr sz="1000" spc="-5" dirty="0">
                <a:solidFill>
                  <a:srgbClr val="7E7E7E"/>
                </a:solidFill>
                <a:latin typeface="Arial MT"/>
                <a:cs typeface="Arial MT"/>
              </a:rPr>
              <a:t>r</a:t>
            </a:r>
            <a:r>
              <a:rPr sz="1000" dirty="0">
                <a:solidFill>
                  <a:srgbClr val="7E7E7E"/>
                </a:solidFill>
                <a:latin typeface="Arial MT"/>
                <a:cs typeface="Arial MT"/>
              </a:rPr>
              <a:t>s</a:t>
            </a:r>
            <a:r>
              <a:rPr sz="1000" spc="-5" dirty="0">
                <a:solidFill>
                  <a:srgbClr val="7E7E7E"/>
                </a:solidFill>
                <a:latin typeface="Arial MT"/>
                <a:cs typeface="Arial MT"/>
              </a:rPr>
              <a:t>o</a:t>
            </a:r>
            <a:r>
              <a:rPr sz="1000" spc="-10" dirty="0">
                <a:solidFill>
                  <a:srgbClr val="7E7E7E"/>
                </a:solidFill>
                <a:latin typeface="Arial MT"/>
                <a:cs typeface="Arial MT"/>
              </a:rPr>
              <a:t>n</a:t>
            </a:r>
            <a:r>
              <a:rPr sz="1000" spc="-5" dirty="0">
                <a:solidFill>
                  <a:srgbClr val="7E7E7E"/>
                </a:solidFill>
                <a:latin typeface="Arial MT"/>
                <a:cs typeface="Arial MT"/>
              </a:rPr>
              <a:t>a</a:t>
            </a:r>
            <a:r>
              <a:rPr sz="1000" spc="-15" dirty="0">
                <a:solidFill>
                  <a:srgbClr val="7E7E7E"/>
                </a:solidFill>
                <a:latin typeface="Arial MT"/>
                <a:cs typeface="Arial MT"/>
              </a:rPr>
              <a:t>l</a:t>
            </a:r>
            <a:r>
              <a:rPr sz="1000" spc="-5" dirty="0">
                <a:solidFill>
                  <a:srgbClr val="7E7E7E"/>
                </a:solidFill>
                <a:latin typeface="Arial MT"/>
                <a:cs typeface="Arial MT"/>
              </a:rPr>
              <a:t>e</a:t>
            </a:r>
            <a:endParaRPr sz="1000">
              <a:latin typeface="Arial MT"/>
              <a:cs typeface="Arial MT"/>
            </a:endParaRPr>
          </a:p>
        </p:txBody>
      </p:sp>
      <p:sp>
        <p:nvSpPr>
          <p:cNvPr id="96" name="object 96"/>
          <p:cNvSpPr txBox="1"/>
          <p:nvPr/>
        </p:nvSpPr>
        <p:spPr>
          <a:xfrm>
            <a:off x="234797" y="5723331"/>
            <a:ext cx="1075055" cy="683895"/>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00A2DF"/>
                </a:solidFill>
                <a:latin typeface="Arial"/>
                <a:cs typeface="Arial"/>
              </a:rPr>
              <a:t>GO</a:t>
            </a:r>
            <a:r>
              <a:rPr sz="1000" b="1" spc="-30" dirty="0">
                <a:solidFill>
                  <a:srgbClr val="00A2DF"/>
                </a:solidFill>
                <a:latin typeface="Arial"/>
                <a:cs typeface="Arial"/>
              </a:rPr>
              <a:t> </a:t>
            </a:r>
            <a:r>
              <a:rPr sz="1000" b="1" spc="-5" dirty="0">
                <a:solidFill>
                  <a:srgbClr val="00A2DF"/>
                </a:solidFill>
                <a:latin typeface="Arial"/>
                <a:cs typeface="Arial"/>
              </a:rPr>
              <a:t>LIVE</a:t>
            </a:r>
            <a:r>
              <a:rPr sz="1000" b="1" spc="-25" dirty="0">
                <a:solidFill>
                  <a:srgbClr val="00A2DF"/>
                </a:solidFill>
                <a:latin typeface="Arial"/>
                <a:cs typeface="Arial"/>
              </a:rPr>
              <a:t> </a:t>
            </a:r>
            <a:r>
              <a:rPr sz="1000" b="1" spc="-15" dirty="0">
                <a:solidFill>
                  <a:srgbClr val="00A2DF"/>
                </a:solidFill>
                <a:latin typeface="Arial"/>
                <a:cs typeface="Arial"/>
              </a:rPr>
              <a:t>FASE</a:t>
            </a:r>
            <a:r>
              <a:rPr sz="1000" b="1" spc="20" dirty="0">
                <a:solidFill>
                  <a:srgbClr val="00A2DF"/>
                </a:solidFill>
                <a:latin typeface="Arial"/>
                <a:cs typeface="Arial"/>
              </a:rPr>
              <a:t> </a:t>
            </a:r>
            <a:r>
              <a:rPr sz="1000" b="1" spc="-5" dirty="0">
                <a:solidFill>
                  <a:srgbClr val="00A2DF"/>
                </a:solidFill>
                <a:latin typeface="Arial"/>
                <a:cs typeface="Arial"/>
              </a:rPr>
              <a:t>2</a:t>
            </a:r>
            <a:endParaRPr sz="1000">
              <a:latin typeface="Arial"/>
              <a:cs typeface="Arial"/>
            </a:endParaRPr>
          </a:p>
          <a:p>
            <a:pPr marL="12700" marR="5080">
              <a:lnSpc>
                <a:spcPct val="100000"/>
              </a:lnSpc>
              <a:spcBef>
                <a:spcPts val="20"/>
              </a:spcBef>
            </a:pPr>
            <a:r>
              <a:rPr sz="1000" spc="-10" dirty="0">
                <a:solidFill>
                  <a:srgbClr val="7E7E7E"/>
                </a:solidFill>
                <a:latin typeface="Arial MT"/>
                <a:cs typeface="Arial MT"/>
              </a:rPr>
              <a:t>Erogazione Servizi </a:t>
            </a:r>
            <a:r>
              <a:rPr sz="1000" spc="-265" dirty="0">
                <a:solidFill>
                  <a:srgbClr val="7E7E7E"/>
                </a:solidFill>
                <a:latin typeface="Arial MT"/>
                <a:cs typeface="Arial MT"/>
              </a:rPr>
              <a:t> </a:t>
            </a:r>
            <a:r>
              <a:rPr sz="1000" spc="-10" dirty="0">
                <a:solidFill>
                  <a:srgbClr val="7E7E7E"/>
                </a:solidFill>
                <a:latin typeface="Arial MT"/>
                <a:cs typeface="Arial MT"/>
              </a:rPr>
              <a:t>Digitalizzati</a:t>
            </a:r>
            <a:endParaRPr sz="1000">
              <a:latin typeface="Arial MT"/>
              <a:cs typeface="Arial MT"/>
            </a:endParaRPr>
          </a:p>
          <a:p>
            <a:pPr marL="12700">
              <a:lnSpc>
                <a:spcPct val="100000"/>
              </a:lnSpc>
              <a:spcBef>
                <a:spcPts val="365"/>
              </a:spcBef>
            </a:pPr>
            <a:r>
              <a:rPr sz="1000" spc="-5" dirty="0">
                <a:solidFill>
                  <a:srgbClr val="7E7E7E"/>
                </a:solidFill>
                <a:latin typeface="Arial MT"/>
                <a:cs typeface="Arial MT"/>
              </a:rPr>
              <a:t>Monitoraggio</a:t>
            </a:r>
            <a:r>
              <a:rPr sz="1000" spc="-35" dirty="0">
                <a:solidFill>
                  <a:srgbClr val="7E7E7E"/>
                </a:solidFill>
                <a:latin typeface="Arial MT"/>
                <a:cs typeface="Arial MT"/>
              </a:rPr>
              <a:t> </a:t>
            </a:r>
            <a:r>
              <a:rPr sz="1000" spc="-10" dirty="0">
                <a:solidFill>
                  <a:srgbClr val="7E7E7E"/>
                </a:solidFill>
                <a:latin typeface="Arial MT"/>
                <a:cs typeface="Arial MT"/>
              </a:rPr>
              <a:t>KPI</a:t>
            </a:r>
            <a:endParaRPr sz="1000">
              <a:latin typeface="Arial MT"/>
              <a:cs typeface="Arial MT"/>
            </a:endParaRPr>
          </a:p>
        </p:txBody>
      </p:sp>
      <p:pic>
        <p:nvPicPr>
          <p:cNvPr id="97" name="object 97"/>
          <p:cNvPicPr/>
          <p:nvPr/>
        </p:nvPicPr>
        <p:blipFill>
          <a:blip r:embed="rId8" cstate="print"/>
          <a:stretch>
            <a:fillRect/>
          </a:stretch>
        </p:blipFill>
        <p:spPr>
          <a:xfrm>
            <a:off x="9783767" y="194043"/>
            <a:ext cx="1442143" cy="1247788"/>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3"/>
          <p:cNvSpPr txBox="1">
            <a:spLocks noGrp="1"/>
          </p:cNvSpPr>
          <p:nvPr>
            <p:ph type="title"/>
          </p:nvPr>
        </p:nvSpPr>
        <p:spPr>
          <a:xfrm>
            <a:off x="463397" y="230250"/>
            <a:ext cx="9125585" cy="835660"/>
          </a:xfrm>
          <a:prstGeom prst="rect">
            <a:avLst/>
          </a:prstGeom>
        </p:spPr>
        <p:txBody>
          <a:bodyPr vert="horz" wrap="square" lIns="0" tIns="60960" rIns="0" bIns="0" rtlCol="0">
            <a:spAutoFit/>
          </a:bodyPr>
          <a:lstStyle/>
          <a:p>
            <a:pPr marL="12700" marR="5080">
              <a:lnSpc>
                <a:spcPts val="3020"/>
              </a:lnSpc>
              <a:spcBef>
                <a:spcPts val="480"/>
              </a:spcBef>
            </a:pPr>
            <a:r>
              <a:rPr sz="2800" i="0" spc="-5" dirty="0">
                <a:solidFill>
                  <a:srgbClr val="2B3942"/>
                </a:solidFill>
                <a:latin typeface="Arial"/>
                <a:cs typeface="Arial"/>
              </a:rPr>
              <a:t>Per</a:t>
            </a:r>
            <a:r>
              <a:rPr sz="2800" i="0" dirty="0">
                <a:solidFill>
                  <a:srgbClr val="2B3942"/>
                </a:solidFill>
                <a:latin typeface="Arial"/>
                <a:cs typeface="Arial"/>
              </a:rPr>
              <a:t> </a:t>
            </a:r>
            <a:r>
              <a:rPr sz="2800" i="0" spc="-5" dirty="0">
                <a:solidFill>
                  <a:srgbClr val="2B3942"/>
                </a:solidFill>
                <a:latin typeface="Arial"/>
                <a:cs typeface="Arial"/>
              </a:rPr>
              <a:t>ogni</a:t>
            </a:r>
            <a:r>
              <a:rPr sz="2800" i="0" spc="10" dirty="0">
                <a:solidFill>
                  <a:srgbClr val="2B3942"/>
                </a:solidFill>
                <a:latin typeface="Arial"/>
                <a:cs typeface="Arial"/>
              </a:rPr>
              <a:t> </a:t>
            </a:r>
            <a:r>
              <a:rPr sz="2800" i="0" spc="-5" dirty="0">
                <a:solidFill>
                  <a:srgbClr val="2B3942"/>
                </a:solidFill>
                <a:latin typeface="Arial"/>
                <a:cs typeface="Arial"/>
              </a:rPr>
              <a:t>punto</a:t>
            </a:r>
            <a:r>
              <a:rPr sz="2800" i="0" spc="25" dirty="0">
                <a:solidFill>
                  <a:srgbClr val="2B3942"/>
                </a:solidFill>
                <a:latin typeface="Arial"/>
                <a:cs typeface="Arial"/>
              </a:rPr>
              <a:t> </a:t>
            </a:r>
            <a:r>
              <a:rPr sz="2800" i="0" spc="-5" dirty="0">
                <a:solidFill>
                  <a:srgbClr val="2B3942"/>
                </a:solidFill>
                <a:latin typeface="Arial"/>
                <a:cs typeface="Arial"/>
              </a:rPr>
              <a:t>chiave</a:t>
            </a:r>
            <a:r>
              <a:rPr sz="2800" i="0" spc="20" dirty="0">
                <a:solidFill>
                  <a:srgbClr val="2B3942"/>
                </a:solidFill>
                <a:latin typeface="Arial"/>
                <a:cs typeface="Arial"/>
              </a:rPr>
              <a:t> </a:t>
            </a:r>
            <a:r>
              <a:rPr sz="2800" i="0" spc="-5" dirty="0">
                <a:solidFill>
                  <a:srgbClr val="2B3942"/>
                </a:solidFill>
                <a:latin typeface="Arial"/>
                <a:cs typeface="Arial"/>
              </a:rPr>
              <a:t>sono</a:t>
            </a:r>
            <a:r>
              <a:rPr sz="2800" i="0" spc="20" dirty="0">
                <a:solidFill>
                  <a:srgbClr val="2B3942"/>
                </a:solidFill>
                <a:latin typeface="Arial"/>
                <a:cs typeface="Arial"/>
              </a:rPr>
              <a:t> </a:t>
            </a:r>
            <a:r>
              <a:rPr sz="2800" i="0" spc="-5" dirty="0">
                <a:solidFill>
                  <a:srgbClr val="2B3942"/>
                </a:solidFill>
                <a:latin typeface="Arial"/>
                <a:cs typeface="Arial"/>
              </a:rPr>
              <a:t>state</a:t>
            </a:r>
            <a:r>
              <a:rPr sz="2800" i="0" spc="25" dirty="0">
                <a:solidFill>
                  <a:srgbClr val="2B3942"/>
                </a:solidFill>
                <a:latin typeface="Arial"/>
                <a:cs typeface="Arial"/>
              </a:rPr>
              <a:t> </a:t>
            </a:r>
            <a:r>
              <a:rPr sz="2800" i="0" spc="-5" dirty="0">
                <a:solidFill>
                  <a:srgbClr val="2B3942"/>
                </a:solidFill>
                <a:latin typeface="Arial"/>
                <a:cs typeface="Arial"/>
              </a:rPr>
              <a:t>definite</a:t>
            </a:r>
            <a:r>
              <a:rPr sz="2800" i="0" spc="50" dirty="0">
                <a:solidFill>
                  <a:srgbClr val="2B3942"/>
                </a:solidFill>
                <a:latin typeface="Arial"/>
                <a:cs typeface="Arial"/>
              </a:rPr>
              <a:t> </a:t>
            </a:r>
            <a:r>
              <a:rPr sz="2800" i="0" spc="-5" dirty="0">
                <a:solidFill>
                  <a:srgbClr val="6F2F9F"/>
                </a:solidFill>
                <a:latin typeface="Arial"/>
                <a:cs typeface="Arial"/>
              </a:rPr>
              <a:t>le</a:t>
            </a:r>
            <a:r>
              <a:rPr sz="2800" i="0" spc="10" dirty="0">
                <a:solidFill>
                  <a:srgbClr val="6F2F9F"/>
                </a:solidFill>
                <a:latin typeface="Arial"/>
                <a:cs typeface="Arial"/>
              </a:rPr>
              <a:t> </a:t>
            </a:r>
            <a:r>
              <a:rPr sz="2800" i="0" spc="-5" dirty="0">
                <a:solidFill>
                  <a:srgbClr val="6F2F9F"/>
                </a:solidFill>
                <a:latin typeface="Arial"/>
                <a:cs typeface="Arial"/>
              </a:rPr>
              <a:t>priorità</a:t>
            </a:r>
            <a:r>
              <a:rPr sz="2800" i="0" spc="20" dirty="0">
                <a:solidFill>
                  <a:srgbClr val="6F2F9F"/>
                </a:solidFill>
                <a:latin typeface="Arial"/>
                <a:cs typeface="Arial"/>
              </a:rPr>
              <a:t> </a:t>
            </a:r>
            <a:r>
              <a:rPr sz="2800" i="0" spc="-5" dirty="0">
                <a:solidFill>
                  <a:srgbClr val="2B3942"/>
                </a:solidFill>
                <a:latin typeface="Arial"/>
                <a:cs typeface="Arial"/>
              </a:rPr>
              <a:t>di </a:t>
            </a:r>
            <a:r>
              <a:rPr sz="2800" i="0" spc="-765" dirty="0">
                <a:solidFill>
                  <a:srgbClr val="2B3942"/>
                </a:solidFill>
                <a:latin typeface="Arial"/>
                <a:cs typeface="Arial"/>
              </a:rPr>
              <a:t> </a:t>
            </a:r>
            <a:r>
              <a:rPr sz="2800" i="0" spc="-5" dirty="0">
                <a:solidFill>
                  <a:srgbClr val="2B3942"/>
                </a:solidFill>
                <a:latin typeface="Arial"/>
                <a:cs typeface="Arial"/>
              </a:rPr>
              <a:t>implementazione</a:t>
            </a:r>
            <a:r>
              <a:rPr sz="2800" i="0" spc="20" dirty="0">
                <a:solidFill>
                  <a:srgbClr val="2B3942"/>
                </a:solidFill>
                <a:latin typeface="Arial"/>
                <a:cs typeface="Arial"/>
              </a:rPr>
              <a:t> </a:t>
            </a:r>
            <a:r>
              <a:rPr sz="2800" i="0" spc="-5" dirty="0">
                <a:solidFill>
                  <a:srgbClr val="2B3942"/>
                </a:solidFill>
                <a:latin typeface="Arial"/>
                <a:cs typeface="Arial"/>
              </a:rPr>
              <a:t>per</a:t>
            </a:r>
            <a:r>
              <a:rPr sz="2800" i="0" spc="15" dirty="0">
                <a:solidFill>
                  <a:srgbClr val="2B3942"/>
                </a:solidFill>
                <a:latin typeface="Arial"/>
                <a:cs typeface="Arial"/>
              </a:rPr>
              <a:t> </a:t>
            </a:r>
            <a:r>
              <a:rPr sz="2800" i="0" spc="-5" dirty="0">
                <a:solidFill>
                  <a:srgbClr val="2B3942"/>
                </a:solidFill>
                <a:latin typeface="Arial"/>
                <a:cs typeface="Arial"/>
              </a:rPr>
              <a:t>i pazienti </a:t>
            </a:r>
            <a:r>
              <a:rPr sz="2800" i="0" dirty="0">
                <a:solidFill>
                  <a:srgbClr val="2B3942"/>
                </a:solidFill>
                <a:latin typeface="Arial"/>
                <a:cs typeface="Arial"/>
              </a:rPr>
              <a:t>affetti</a:t>
            </a:r>
            <a:r>
              <a:rPr sz="2800" i="0" spc="5" dirty="0">
                <a:solidFill>
                  <a:srgbClr val="2B3942"/>
                </a:solidFill>
                <a:latin typeface="Arial"/>
                <a:cs typeface="Arial"/>
              </a:rPr>
              <a:t> </a:t>
            </a:r>
            <a:r>
              <a:rPr sz="2800" i="0" spc="-5" dirty="0">
                <a:solidFill>
                  <a:srgbClr val="2B3942"/>
                </a:solidFill>
                <a:latin typeface="Arial"/>
                <a:cs typeface="Arial"/>
              </a:rPr>
              <a:t>da</a:t>
            </a:r>
            <a:r>
              <a:rPr sz="2800" i="0" spc="-60" dirty="0">
                <a:solidFill>
                  <a:srgbClr val="2B3942"/>
                </a:solidFill>
                <a:latin typeface="Arial"/>
                <a:cs typeface="Arial"/>
              </a:rPr>
              <a:t> </a:t>
            </a:r>
            <a:r>
              <a:rPr sz="2800" i="0" spc="-5" dirty="0">
                <a:solidFill>
                  <a:srgbClr val="6F2F9F"/>
                </a:solidFill>
                <a:latin typeface="Arial"/>
                <a:cs typeface="Arial"/>
              </a:rPr>
              <a:t>Asma</a:t>
            </a:r>
            <a:endParaRPr sz="2800">
              <a:latin typeface="Arial"/>
              <a:cs typeface="Arial"/>
            </a:endParaRPr>
          </a:p>
        </p:txBody>
      </p:sp>
      <p:pic>
        <p:nvPicPr>
          <p:cNvPr id="35" name="object 35"/>
          <p:cNvPicPr/>
          <p:nvPr/>
        </p:nvPicPr>
        <p:blipFill>
          <a:blip r:embed="rId2" cstate="print"/>
          <a:stretch>
            <a:fillRect/>
          </a:stretch>
        </p:blipFill>
        <p:spPr>
          <a:xfrm>
            <a:off x="4654296" y="2179320"/>
            <a:ext cx="2883407" cy="3960876"/>
          </a:xfrm>
          <a:prstGeom prst="rect">
            <a:avLst/>
          </a:prstGeom>
        </p:spPr>
      </p:pic>
      <p:sp>
        <p:nvSpPr>
          <p:cNvPr id="36" name="object 36"/>
          <p:cNvSpPr txBox="1"/>
          <p:nvPr/>
        </p:nvSpPr>
        <p:spPr>
          <a:xfrm>
            <a:off x="4814061" y="1503934"/>
            <a:ext cx="2532380" cy="574675"/>
          </a:xfrm>
          <a:prstGeom prst="rect">
            <a:avLst/>
          </a:prstGeom>
        </p:spPr>
        <p:txBody>
          <a:bodyPr vert="horz" wrap="square" lIns="0" tIns="12700" rIns="0" bIns="0" rtlCol="0">
            <a:spAutoFit/>
          </a:bodyPr>
          <a:lstStyle/>
          <a:p>
            <a:pPr marL="12700">
              <a:lnSpc>
                <a:spcPct val="100000"/>
              </a:lnSpc>
              <a:spcBef>
                <a:spcPts val="100"/>
              </a:spcBef>
            </a:pPr>
            <a:r>
              <a:rPr sz="1800" b="1" spc="-30" dirty="0">
                <a:solidFill>
                  <a:srgbClr val="6F2F9F"/>
                </a:solidFill>
                <a:latin typeface="Arial"/>
                <a:cs typeface="Arial"/>
              </a:rPr>
              <a:t>DIGITAL</a:t>
            </a:r>
            <a:r>
              <a:rPr sz="1800" b="1" spc="-20" dirty="0">
                <a:solidFill>
                  <a:srgbClr val="6F2F9F"/>
                </a:solidFill>
                <a:latin typeface="Arial"/>
                <a:cs typeface="Arial"/>
              </a:rPr>
              <a:t> </a:t>
            </a:r>
            <a:r>
              <a:rPr sz="1800" b="1" spc="-25" dirty="0">
                <a:solidFill>
                  <a:srgbClr val="6F2F9F"/>
                </a:solidFill>
                <a:latin typeface="Arial"/>
                <a:cs typeface="Arial"/>
              </a:rPr>
              <a:t>HEALTHCARE</a:t>
            </a:r>
            <a:endParaRPr sz="1800">
              <a:latin typeface="Arial"/>
              <a:cs typeface="Arial"/>
            </a:endParaRPr>
          </a:p>
          <a:p>
            <a:pPr marL="120650">
              <a:lnSpc>
                <a:spcPct val="100000"/>
              </a:lnSpc>
            </a:pPr>
            <a:r>
              <a:rPr sz="1800" b="1" spc="-25" dirty="0">
                <a:solidFill>
                  <a:srgbClr val="6F2F9F"/>
                </a:solidFill>
                <a:latin typeface="Arial"/>
                <a:cs typeface="Arial"/>
              </a:rPr>
              <a:t>OPERATING</a:t>
            </a:r>
            <a:r>
              <a:rPr sz="1800" b="1" spc="15" dirty="0">
                <a:solidFill>
                  <a:srgbClr val="6F2F9F"/>
                </a:solidFill>
                <a:latin typeface="Arial"/>
                <a:cs typeface="Arial"/>
              </a:rPr>
              <a:t> </a:t>
            </a:r>
            <a:r>
              <a:rPr sz="1800" b="1" spc="-5" dirty="0">
                <a:solidFill>
                  <a:srgbClr val="6F2F9F"/>
                </a:solidFill>
                <a:latin typeface="Arial"/>
                <a:cs typeface="Arial"/>
              </a:rPr>
              <a:t>MODEL</a:t>
            </a:r>
            <a:endParaRPr sz="1800">
              <a:latin typeface="Arial"/>
              <a:cs typeface="Arial"/>
            </a:endParaRPr>
          </a:p>
        </p:txBody>
      </p:sp>
      <p:sp>
        <p:nvSpPr>
          <p:cNvPr id="37" name="object 37"/>
          <p:cNvSpPr txBox="1"/>
          <p:nvPr/>
        </p:nvSpPr>
        <p:spPr>
          <a:xfrm>
            <a:off x="7636509" y="1596494"/>
            <a:ext cx="3997960" cy="651510"/>
          </a:xfrm>
          <a:prstGeom prst="rect">
            <a:avLst/>
          </a:prstGeom>
        </p:spPr>
        <p:txBody>
          <a:bodyPr vert="horz" wrap="square" lIns="0" tIns="30480" rIns="0" bIns="0" rtlCol="0">
            <a:spAutoFit/>
          </a:bodyPr>
          <a:lstStyle/>
          <a:p>
            <a:pPr marL="12700">
              <a:lnSpc>
                <a:spcPct val="100000"/>
              </a:lnSpc>
              <a:spcBef>
                <a:spcPts val="240"/>
              </a:spcBef>
            </a:pPr>
            <a:r>
              <a:rPr sz="1800" b="1" dirty="0">
                <a:solidFill>
                  <a:srgbClr val="00A2DF"/>
                </a:solidFill>
                <a:latin typeface="Arial"/>
                <a:cs typeface="Arial"/>
              </a:rPr>
              <a:t>1.</a:t>
            </a:r>
            <a:r>
              <a:rPr sz="1800" b="1" spc="-30" dirty="0">
                <a:solidFill>
                  <a:srgbClr val="00A2DF"/>
                </a:solidFill>
                <a:latin typeface="Arial"/>
                <a:cs typeface="Arial"/>
              </a:rPr>
              <a:t> </a:t>
            </a:r>
            <a:r>
              <a:rPr sz="1800" b="1" dirty="0">
                <a:solidFill>
                  <a:srgbClr val="00A2DF"/>
                </a:solidFill>
                <a:latin typeface="Arial"/>
                <a:cs typeface="Arial"/>
              </a:rPr>
              <a:t>Paziente</a:t>
            </a:r>
            <a:r>
              <a:rPr sz="1800" b="1" spc="-30" dirty="0">
                <a:solidFill>
                  <a:srgbClr val="00A2DF"/>
                </a:solidFill>
                <a:latin typeface="Arial"/>
                <a:cs typeface="Arial"/>
              </a:rPr>
              <a:t> </a:t>
            </a:r>
            <a:r>
              <a:rPr sz="1800" b="1" spc="-25" dirty="0">
                <a:solidFill>
                  <a:srgbClr val="00A2DF"/>
                </a:solidFill>
                <a:latin typeface="Arial"/>
                <a:cs typeface="Arial"/>
              </a:rPr>
              <a:t>Target</a:t>
            </a:r>
            <a:endParaRPr sz="1800">
              <a:latin typeface="Arial"/>
              <a:cs typeface="Arial"/>
            </a:endParaRPr>
          </a:p>
          <a:p>
            <a:pPr marL="184785" indent="-172720">
              <a:lnSpc>
                <a:spcPct val="100000"/>
              </a:lnSpc>
              <a:spcBef>
                <a:spcPts val="90"/>
              </a:spcBef>
              <a:buClr>
                <a:srgbClr val="00A2DF"/>
              </a:buClr>
              <a:buFont typeface="Wingdings"/>
              <a:buChar char=""/>
              <a:tabLst>
                <a:tab pos="185420" algn="l"/>
              </a:tabLst>
            </a:pPr>
            <a:r>
              <a:rPr sz="1050" b="1" dirty="0">
                <a:solidFill>
                  <a:srgbClr val="5F6B70"/>
                </a:solidFill>
                <a:latin typeface="Arial"/>
                <a:cs typeface="Arial"/>
              </a:rPr>
              <a:t>Paziente</a:t>
            </a:r>
            <a:r>
              <a:rPr sz="1050" b="1" spc="-35" dirty="0">
                <a:solidFill>
                  <a:srgbClr val="5F6B70"/>
                </a:solidFill>
                <a:latin typeface="Arial"/>
                <a:cs typeface="Arial"/>
              </a:rPr>
              <a:t> </a:t>
            </a:r>
            <a:r>
              <a:rPr sz="1050" b="1" dirty="0">
                <a:solidFill>
                  <a:srgbClr val="5F6B70"/>
                </a:solidFill>
                <a:latin typeface="Arial"/>
                <a:cs typeface="Arial"/>
              </a:rPr>
              <a:t>con</a:t>
            </a:r>
            <a:r>
              <a:rPr sz="1050" b="1" spc="-30" dirty="0">
                <a:solidFill>
                  <a:srgbClr val="5F6B70"/>
                </a:solidFill>
                <a:latin typeface="Arial"/>
                <a:cs typeface="Arial"/>
              </a:rPr>
              <a:t> </a:t>
            </a:r>
            <a:r>
              <a:rPr sz="1050" b="1" spc="-5" dirty="0">
                <a:solidFill>
                  <a:srgbClr val="5F6B70"/>
                </a:solidFill>
                <a:latin typeface="Arial"/>
                <a:cs typeface="Arial"/>
              </a:rPr>
              <a:t>Asma</a:t>
            </a:r>
            <a:r>
              <a:rPr sz="1050" b="1" spc="25" dirty="0">
                <a:solidFill>
                  <a:srgbClr val="5F6B70"/>
                </a:solidFill>
                <a:latin typeface="Arial"/>
                <a:cs typeface="Arial"/>
              </a:rPr>
              <a:t> </a:t>
            </a:r>
            <a:r>
              <a:rPr sz="1050" b="1" spc="-5" dirty="0">
                <a:solidFill>
                  <a:srgbClr val="5F6B70"/>
                </a:solidFill>
                <a:latin typeface="Arial"/>
                <a:cs typeface="Arial"/>
              </a:rPr>
              <a:t>Grave </a:t>
            </a:r>
            <a:r>
              <a:rPr sz="1050" b="1" dirty="0">
                <a:solidFill>
                  <a:srgbClr val="5F6B70"/>
                </a:solidFill>
                <a:latin typeface="Arial"/>
                <a:cs typeface="Arial"/>
              </a:rPr>
              <a:t>(non</a:t>
            </a:r>
            <a:r>
              <a:rPr sz="1050" b="1" spc="-40" dirty="0">
                <a:solidFill>
                  <a:srgbClr val="5F6B70"/>
                </a:solidFill>
                <a:latin typeface="Arial"/>
                <a:cs typeface="Arial"/>
              </a:rPr>
              <a:t> </a:t>
            </a:r>
            <a:r>
              <a:rPr sz="1050" b="1" dirty="0">
                <a:solidFill>
                  <a:srgbClr val="5F6B70"/>
                </a:solidFill>
                <a:latin typeface="Arial"/>
                <a:cs typeface="Arial"/>
              </a:rPr>
              <a:t>controllato)</a:t>
            </a:r>
            <a:endParaRPr sz="1050">
              <a:latin typeface="Arial"/>
              <a:cs typeface="Arial"/>
            </a:endParaRPr>
          </a:p>
          <a:p>
            <a:pPr marL="184785" indent="-172720">
              <a:lnSpc>
                <a:spcPct val="100000"/>
              </a:lnSpc>
              <a:spcBef>
                <a:spcPts val="15"/>
              </a:spcBef>
              <a:buClr>
                <a:srgbClr val="00A2DF"/>
              </a:buClr>
              <a:buFont typeface="Wingdings"/>
              <a:buChar char=""/>
              <a:tabLst>
                <a:tab pos="185420" algn="l"/>
              </a:tabLst>
            </a:pPr>
            <a:r>
              <a:rPr sz="1050" b="1" dirty="0">
                <a:solidFill>
                  <a:srgbClr val="5F6B70"/>
                </a:solidFill>
                <a:latin typeface="Arial"/>
                <a:cs typeface="Arial"/>
              </a:rPr>
              <a:t>Paziente</a:t>
            </a:r>
            <a:r>
              <a:rPr sz="1050" b="1" spc="-35" dirty="0">
                <a:solidFill>
                  <a:srgbClr val="5F6B70"/>
                </a:solidFill>
                <a:latin typeface="Arial"/>
                <a:cs typeface="Arial"/>
              </a:rPr>
              <a:t> </a:t>
            </a:r>
            <a:r>
              <a:rPr sz="1050" b="1" dirty="0">
                <a:solidFill>
                  <a:srgbClr val="5F6B70"/>
                </a:solidFill>
                <a:latin typeface="Arial"/>
                <a:cs typeface="Arial"/>
              </a:rPr>
              <a:t>con</a:t>
            </a:r>
            <a:r>
              <a:rPr sz="1050" b="1" spc="-25" dirty="0">
                <a:solidFill>
                  <a:srgbClr val="5F6B70"/>
                </a:solidFill>
                <a:latin typeface="Arial"/>
                <a:cs typeface="Arial"/>
              </a:rPr>
              <a:t> </a:t>
            </a:r>
            <a:r>
              <a:rPr sz="1050" b="1" dirty="0">
                <a:solidFill>
                  <a:srgbClr val="5F6B70"/>
                </a:solidFill>
                <a:latin typeface="Arial"/>
                <a:cs typeface="Arial"/>
              </a:rPr>
              <a:t>sospetto</a:t>
            </a:r>
            <a:r>
              <a:rPr sz="1050" b="1" spc="-30" dirty="0">
                <a:solidFill>
                  <a:srgbClr val="5F6B70"/>
                </a:solidFill>
                <a:latin typeface="Arial"/>
                <a:cs typeface="Arial"/>
              </a:rPr>
              <a:t> </a:t>
            </a:r>
            <a:r>
              <a:rPr sz="1050" b="1" dirty="0">
                <a:solidFill>
                  <a:srgbClr val="5F6B70"/>
                </a:solidFill>
                <a:latin typeface="Arial"/>
                <a:cs typeface="Arial"/>
              </a:rPr>
              <a:t>di</a:t>
            </a:r>
            <a:r>
              <a:rPr sz="1050" b="1" spc="-20" dirty="0">
                <a:solidFill>
                  <a:srgbClr val="5F6B70"/>
                </a:solidFill>
                <a:latin typeface="Arial"/>
                <a:cs typeface="Arial"/>
              </a:rPr>
              <a:t> </a:t>
            </a:r>
            <a:r>
              <a:rPr sz="1050" b="1" spc="-5" dirty="0">
                <a:solidFill>
                  <a:srgbClr val="5F6B70"/>
                </a:solidFill>
                <a:latin typeface="Arial"/>
                <a:cs typeface="Arial"/>
              </a:rPr>
              <a:t>Asma</a:t>
            </a:r>
            <a:r>
              <a:rPr sz="1050" b="1" spc="15" dirty="0">
                <a:solidFill>
                  <a:srgbClr val="5F6B70"/>
                </a:solidFill>
                <a:latin typeface="Arial"/>
                <a:cs typeface="Arial"/>
              </a:rPr>
              <a:t> </a:t>
            </a:r>
            <a:r>
              <a:rPr sz="1050" b="1" dirty="0">
                <a:solidFill>
                  <a:srgbClr val="5F6B70"/>
                </a:solidFill>
                <a:latin typeface="Arial"/>
                <a:cs typeface="Arial"/>
              </a:rPr>
              <a:t>Lieve</a:t>
            </a:r>
            <a:r>
              <a:rPr sz="1050" b="1" spc="-10" dirty="0">
                <a:solidFill>
                  <a:srgbClr val="5F6B70"/>
                </a:solidFill>
                <a:latin typeface="Arial"/>
                <a:cs typeface="Arial"/>
              </a:rPr>
              <a:t> </a:t>
            </a:r>
            <a:r>
              <a:rPr sz="1050" b="1" dirty="0">
                <a:solidFill>
                  <a:srgbClr val="5F6B70"/>
                </a:solidFill>
                <a:latin typeface="Arial"/>
                <a:cs typeface="Arial"/>
              </a:rPr>
              <a:t>/</a:t>
            </a:r>
            <a:r>
              <a:rPr sz="1050" b="1" spc="-10" dirty="0">
                <a:solidFill>
                  <a:srgbClr val="5F6B70"/>
                </a:solidFill>
                <a:latin typeface="Arial"/>
                <a:cs typeface="Arial"/>
              </a:rPr>
              <a:t> </a:t>
            </a:r>
            <a:r>
              <a:rPr sz="1050" b="1" dirty="0">
                <a:solidFill>
                  <a:srgbClr val="5F6B70"/>
                </a:solidFill>
                <a:latin typeface="Arial"/>
                <a:cs typeface="Arial"/>
              </a:rPr>
              <a:t>Moderato</a:t>
            </a:r>
            <a:r>
              <a:rPr sz="1050" b="1" spc="-45" dirty="0">
                <a:solidFill>
                  <a:srgbClr val="5F6B70"/>
                </a:solidFill>
                <a:latin typeface="Arial"/>
                <a:cs typeface="Arial"/>
              </a:rPr>
              <a:t> </a:t>
            </a:r>
            <a:r>
              <a:rPr sz="1050" b="1" dirty="0">
                <a:solidFill>
                  <a:srgbClr val="5F6B70"/>
                </a:solidFill>
                <a:latin typeface="Arial"/>
                <a:cs typeface="Arial"/>
              </a:rPr>
              <a:t>Controllato</a:t>
            </a:r>
            <a:endParaRPr sz="1050">
              <a:latin typeface="Arial"/>
              <a:cs typeface="Arial"/>
            </a:endParaRPr>
          </a:p>
        </p:txBody>
      </p:sp>
      <p:grpSp>
        <p:nvGrpSpPr>
          <p:cNvPr id="38" name="object 38"/>
          <p:cNvGrpSpPr/>
          <p:nvPr/>
        </p:nvGrpSpPr>
        <p:grpSpPr>
          <a:xfrm>
            <a:off x="9764041" y="1366513"/>
            <a:ext cx="344805" cy="415290"/>
            <a:chOff x="9764041" y="1366513"/>
            <a:chExt cx="344805" cy="415290"/>
          </a:xfrm>
        </p:grpSpPr>
        <p:pic>
          <p:nvPicPr>
            <p:cNvPr id="39" name="object 39"/>
            <p:cNvPicPr/>
            <p:nvPr/>
          </p:nvPicPr>
          <p:blipFill>
            <a:blip r:embed="rId3" cstate="print"/>
            <a:stretch>
              <a:fillRect/>
            </a:stretch>
          </p:blipFill>
          <p:spPr>
            <a:xfrm>
              <a:off x="9829994" y="1366513"/>
              <a:ext cx="212509" cy="212024"/>
            </a:xfrm>
            <a:prstGeom prst="rect">
              <a:avLst/>
            </a:prstGeom>
          </p:spPr>
        </p:pic>
        <p:sp>
          <p:nvSpPr>
            <p:cNvPr id="40" name="object 40"/>
            <p:cNvSpPr/>
            <p:nvPr/>
          </p:nvSpPr>
          <p:spPr>
            <a:xfrm>
              <a:off x="9764041" y="1563916"/>
              <a:ext cx="344805" cy="215900"/>
            </a:xfrm>
            <a:custGeom>
              <a:avLst/>
              <a:gdLst/>
              <a:ahLst/>
              <a:cxnLst/>
              <a:rect l="l" t="t" r="r" b="b"/>
              <a:pathLst>
                <a:path w="344804" h="215900">
                  <a:moveTo>
                    <a:pt x="172207" y="0"/>
                  </a:moveTo>
                  <a:lnTo>
                    <a:pt x="125174" y="6261"/>
                  </a:lnTo>
                  <a:lnTo>
                    <a:pt x="85992" y="23681"/>
                  </a:lnTo>
                  <a:lnTo>
                    <a:pt x="54436" y="50213"/>
                  </a:lnTo>
                  <a:lnTo>
                    <a:pt x="30284" y="83812"/>
                  </a:lnTo>
                  <a:lnTo>
                    <a:pt x="13310" y="122431"/>
                  </a:lnTo>
                  <a:lnTo>
                    <a:pt x="3290" y="164023"/>
                  </a:lnTo>
                  <a:lnTo>
                    <a:pt x="0" y="206542"/>
                  </a:lnTo>
                  <a:lnTo>
                    <a:pt x="0" y="212026"/>
                  </a:lnTo>
                  <a:lnTo>
                    <a:pt x="3663" y="215681"/>
                  </a:lnTo>
                  <a:lnTo>
                    <a:pt x="14655" y="215681"/>
                  </a:lnTo>
                  <a:lnTo>
                    <a:pt x="18319" y="212026"/>
                  </a:lnTo>
                  <a:lnTo>
                    <a:pt x="18319" y="206542"/>
                  </a:lnTo>
                  <a:lnTo>
                    <a:pt x="24375" y="147536"/>
                  </a:lnTo>
                  <a:lnTo>
                    <a:pt x="41118" y="100055"/>
                  </a:lnTo>
                  <a:lnTo>
                    <a:pt x="66410" y="63744"/>
                  </a:lnTo>
                  <a:lnTo>
                    <a:pt x="98113" y="38248"/>
                  </a:lnTo>
                  <a:lnTo>
                    <a:pt x="134092" y="23211"/>
                  </a:lnTo>
                  <a:lnTo>
                    <a:pt x="172207" y="18277"/>
                  </a:lnTo>
                  <a:lnTo>
                    <a:pt x="210323" y="23211"/>
                  </a:lnTo>
                  <a:lnTo>
                    <a:pt x="246301" y="38248"/>
                  </a:lnTo>
                  <a:lnTo>
                    <a:pt x="278004" y="63744"/>
                  </a:lnTo>
                  <a:lnTo>
                    <a:pt x="303295" y="100055"/>
                  </a:lnTo>
                  <a:lnTo>
                    <a:pt x="320038" y="147536"/>
                  </a:lnTo>
                  <a:lnTo>
                    <a:pt x="326093" y="206542"/>
                  </a:lnTo>
                  <a:lnTo>
                    <a:pt x="326093" y="212026"/>
                  </a:lnTo>
                  <a:lnTo>
                    <a:pt x="329757" y="215681"/>
                  </a:lnTo>
                  <a:lnTo>
                    <a:pt x="335253" y="215681"/>
                  </a:lnTo>
                  <a:lnTo>
                    <a:pt x="340749" y="215681"/>
                  </a:lnTo>
                  <a:lnTo>
                    <a:pt x="344413" y="210198"/>
                  </a:lnTo>
                  <a:lnTo>
                    <a:pt x="341123" y="164023"/>
                  </a:lnTo>
                  <a:lnTo>
                    <a:pt x="331103" y="122431"/>
                  </a:lnTo>
                  <a:lnTo>
                    <a:pt x="314130" y="83812"/>
                  </a:lnTo>
                  <a:lnTo>
                    <a:pt x="289977" y="50213"/>
                  </a:lnTo>
                  <a:lnTo>
                    <a:pt x="258422" y="23681"/>
                  </a:lnTo>
                  <a:lnTo>
                    <a:pt x="219240" y="6261"/>
                  </a:lnTo>
                  <a:lnTo>
                    <a:pt x="172207" y="0"/>
                  </a:lnTo>
                  <a:close/>
                </a:path>
              </a:pathLst>
            </a:custGeom>
            <a:solidFill>
              <a:srgbClr val="00A2DF"/>
            </a:solidFill>
          </p:spPr>
          <p:txBody>
            <a:bodyPr wrap="square" lIns="0" tIns="0" rIns="0" bIns="0" rtlCol="0"/>
            <a:lstStyle/>
            <a:p>
              <a:endParaRPr/>
            </a:p>
          </p:txBody>
        </p:sp>
        <p:pic>
          <p:nvPicPr>
            <p:cNvPr id="41" name="object 41"/>
            <p:cNvPicPr/>
            <p:nvPr/>
          </p:nvPicPr>
          <p:blipFill>
            <a:blip r:embed="rId4" cstate="print"/>
            <a:stretch>
              <a:fillRect/>
            </a:stretch>
          </p:blipFill>
          <p:spPr>
            <a:xfrm>
              <a:off x="9848314" y="1605955"/>
              <a:ext cx="175870" cy="175470"/>
            </a:xfrm>
            <a:prstGeom prst="rect">
              <a:avLst/>
            </a:prstGeom>
          </p:spPr>
        </p:pic>
      </p:grpSp>
      <p:sp>
        <p:nvSpPr>
          <p:cNvPr id="42" name="object 42"/>
          <p:cNvSpPr txBox="1"/>
          <p:nvPr/>
        </p:nvSpPr>
        <p:spPr>
          <a:xfrm>
            <a:off x="7620127" y="2911855"/>
            <a:ext cx="3474085" cy="1072515"/>
          </a:xfrm>
          <a:prstGeom prst="rect">
            <a:avLst/>
          </a:prstGeom>
        </p:spPr>
        <p:txBody>
          <a:bodyPr vert="horz" wrap="square" lIns="0" tIns="9525" rIns="0" bIns="0" rtlCol="0">
            <a:spAutoFit/>
          </a:bodyPr>
          <a:lstStyle/>
          <a:p>
            <a:pPr marL="12700" marR="66675">
              <a:lnSpc>
                <a:spcPct val="101099"/>
              </a:lnSpc>
              <a:spcBef>
                <a:spcPts val="75"/>
              </a:spcBef>
            </a:pPr>
            <a:r>
              <a:rPr sz="1800" b="1" dirty="0">
                <a:solidFill>
                  <a:srgbClr val="EFB322"/>
                </a:solidFill>
                <a:latin typeface="Arial"/>
                <a:cs typeface="Arial"/>
              </a:rPr>
              <a:t>2.</a:t>
            </a:r>
            <a:r>
              <a:rPr sz="1800" b="1" spc="-15" dirty="0">
                <a:solidFill>
                  <a:srgbClr val="EFB322"/>
                </a:solidFill>
                <a:latin typeface="Arial"/>
                <a:cs typeface="Arial"/>
              </a:rPr>
              <a:t> Touchpoint</a:t>
            </a:r>
            <a:r>
              <a:rPr sz="1800" b="1" spc="-40" dirty="0">
                <a:solidFill>
                  <a:srgbClr val="EFB322"/>
                </a:solidFill>
                <a:latin typeface="Arial"/>
                <a:cs typeface="Arial"/>
              </a:rPr>
              <a:t> </a:t>
            </a:r>
            <a:r>
              <a:rPr sz="1800" b="1" dirty="0">
                <a:solidFill>
                  <a:srgbClr val="EFB322"/>
                </a:solidFill>
                <a:latin typeface="Arial"/>
                <a:cs typeface="Arial"/>
              </a:rPr>
              <a:t>di</a:t>
            </a:r>
            <a:r>
              <a:rPr sz="1800" b="1" spc="-15" dirty="0">
                <a:solidFill>
                  <a:srgbClr val="EFB322"/>
                </a:solidFill>
                <a:latin typeface="Arial"/>
                <a:cs typeface="Arial"/>
              </a:rPr>
              <a:t> </a:t>
            </a:r>
            <a:r>
              <a:rPr sz="1800" b="1" spc="-5" dirty="0">
                <a:solidFill>
                  <a:srgbClr val="EFB322"/>
                </a:solidFill>
                <a:latin typeface="Arial"/>
                <a:cs typeface="Arial"/>
              </a:rPr>
              <a:t>attivazione</a:t>
            </a:r>
            <a:r>
              <a:rPr sz="1800" b="1" spc="15" dirty="0">
                <a:solidFill>
                  <a:srgbClr val="EFB322"/>
                </a:solidFill>
                <a:latin typeface="Arial"/>
                <a:cs typeface="Arial"/>
              </a:rPr>
              <a:t> </a:t>
            </a:r>
            <a:r>
              <a:rPr sz="1800" b="1" dirty="0">
                <a:solidFill>
                  <a:srgbClr val="EFB322"/>
                </a:solidFill>
                <a:latin typeface="Arial"/>
                <a:cs typeface="Arial"/>
              </a:rPr>
              <a:t>del </a:t>
            </a:r>
            <a:r>
              <a:rPr sz="1800" b="1" spc="-484" dirty="0">
                <a:solidFill>
                  <a:srgbClr val="EFB322"/>
                </a:solidFill>
                <a:latin typeface="Arial"/>
                <a:cs typeface="Arial"/>
              </a:rPr>
              <a:t> </a:t>
            </a:r>
            <a:r>
              <a:rPr sz="1800" b="1" spc="-5" dirty="0">
                <a:solidFill>
                  <a:srgbClr val="EFB322"/>
                </a:solidFill>
                <a:latin typeface="Arial"/>
                <a:cs typeface="Arial"/>
              </a:rPr>
              <a:t>Paziente</a:t>
            </a:r>
            <a:endParaRPr sz="1800">
              <a:latin typeface="Arial"/>
              <a:cs typeface="Arial"/>
            </a:endParaRPr>
          </a:p>
          <a:p>
            <a:pPr marL="184785" indent="-172720">
              <a:lnSpc>
                <a:spcPct val="100000"/>
              </a:lnSpc>
              <a:spcBef>
                <a:spcPts val="90"/>
              </a:spcBef>
              <a:buClr>
                <a:srgbClr val="FFC000"/>
              </a:buClr>
              <a:buFont typeface="Wingdings"/>
              <a:buChar char=""/>
              <a:tabLst>
                <a:tab pos="185420" algn="l"/>
              </a:tabLst>
            </a:pPr>
            <a:r>
              <a:rPr sz="1050" b="1" dirty="0">
                <a:solidFill>
                  <a:srgbClr val="5F6B70"/>
                </a:solidFill>
                <a:latin typeface="Arial"/>
                <a:cs typeface="Arial"/>
              </a:rPr>
              <a:t>Paziente</a:t>
            </a:r>
            <a:r>
              <a:rPr sz="1050" b="1" spc="-35" dirty="0">
                <a:solidFill>
                  <a:srgbClr val="5F6B70"/>
                </a:solidFill>
                <a:latin typeface="Arial"/>
                <a:cs typeface="Arial"/>
              </a:rPr>
              <a:t> </a:t>
            </a:r>
            <a:r>
              <a:rPr sz="1050" b="1" spc="-5" dirty="0">
                <a:solidFill>
                  <a:srgbClr val="5F6B70"/>
                </a:solidFill>
                <a:latin typeface="Arial"/>
                <a:cs typeface="Arial"/>
              </a:rPr>
              <a:t>in</a:t>
            </a:r>
            <a:r>
              <a:rPr sz="1050" b="1" spc="-20" dirty="0">
                <a:solidFill>
                  <a:srgbClr val="5F6B70"/>
                </a:solidFill>
                <a:latin typeface="Arial"/>
                <a:cs typeface="Arial"/>
              </a:rPr>
              <a:t> </a:t>
            </a:r>
            <a:r>
              <a:rPr sz="1050" b="1" spc="-5" dirty="0">
                <a:solidFill>
                  <a:srgbClr val="5F6B70"/>
                </a:solidFill>
                <a:latin typeface="Arial"/>
                <a:cs typeface="Arial"/>
              </a:rPr>
              <a:t>visita</a:t>
            </a:r>
            <a:r>
              <a:rPr sz="1050" b="1" dirty="0">
                <a:solidFill>
                  <a:srgbClr val="5F6B70"/>
                </a:solidFill>
                <a:latin typeface="Arial"/>
                <a:cs typeface="Arial"/>
              </a:rPr>
              <a:t> di</a:t>
            </a:r>
            <a:r>
              <a:rPr sz="1050" b="1" spc="-20" dirty="0">
                <a:solidFill>
                  <a:srgbClr val="5F6B70"/>
                </a:solidFill>
                <a:latin typeface="Arial"/>
                <a:cs typeface="Arial"/>
              </a:rPr>
              <a:t> </a:t>
            </a:r>
            <a:r>
              <a:rPr sz="1050" b="1" dirty="0">
                <a:solidFill>
                  <a:srgbClr val="5F6B70"/>
                </a:solidFill>
                <a:latin typeface="Arial"/>
                <a:cs typeface="Arial"/>
              </a:rPr>
              <a:t>monitoraggio</a:t>
            </a:r>
            <a:r>
              <a:rPr sz="1050" b="1" spc="-55" dirty="0">
                <a:solidFill>
                  <a:srgbClr val="5F6B70"/>
                </a:solidFill>
                <a:latin typeface="Arial"/>
                <a:cs typeface="Arial"/>
              </a:rPr>
              <a:t> </a:t>
            </a:r>
            <a:r>
              <a:rPr sz="1050" b="1" dirty="0">
                <a:solidFill>
                  <a:srgbClr val="5F6B70"/>
                </a:solidFill>
                <a:latin typeface="Arial"/>
                <a:cs typeface="Arial"/>
              </a:rPr>
              <a:t>con</a:t>
            </a:r>
            <a:r>
              <a:rPr sz="1050" b="1" spc="-20" dirty="0">
                <a:solidFill>
                  <a:srgbClr val="5F6B70"/>
                </a:solidFill>
                <a:latin typeface="Arial"/>
                <a:cs typeface="Arial"/>
              </a:rPr>
              <a:t> </a:t>
            </a:r>
            <a:r>
              <a:rPr sz="1050" b="1" spc="-5" dirty="0">
                <a:solidFill>
                  <a:srgbClr val="5F6B70"/>
                </a:solidFill>
                <a:latin typeface="Arial"/>
                <a:cs typeface="Arial"/>
              </a:rPr>
              <a:t>lo</a:t>
            </a:r>
            <a:r>
              <a:rPr sz="1050" b="1" spc="-15" dirty="0">
                <a:solidFill>
                  <a:srgbClr val="5F6B70"/>
                </a:solidFill>
                <a:latin typeface="Arial"/>
                <a:cs typeface="Arial"/>
              </a:rPr>
              <a:t> </a:t>
            </a:r>
            <a:r>
              <a:rPr sz="1050" b="1" dirty="0">
                <a:solidFill>
                  <a:srgbClr val="5F6B70"/>
                </a:solidFill>
                <a:latin typeface="Arial"/>
                <a:cs typeface="Arial"/>
              </a:rPr>
              <a:t>Specialista</a:t>
            </a:r>
            <a:endParaRPr sz="1050">
              <a:latin typeface="Arial"/>
              <a:cs typeface="Arial"/>
            </a:endParaRPr>
          </a:p>
          <a:p>
            <a:pPr marL="184785">
              <a:lnSpc>
                <a:spcPct val="100000"/>
              </a:lnSpc>
              <a:spcBef>
                <a:spcPts val="10"/>
              </a:spcBef>
            </a:pPr>
            <a:r>
              <a:rPr sz="1050" b="1" spc="-5" dirty="0">
                <a:solidFill>
                  <a:srgbClr val="5F6B70"/>
                </a:solidFill>
                <a:latin typeface="Arial"/>
                <a:cs typeface="Arial"/>
              </a:rPr>
              <a:t>(Pneumologo,</a:t>
            </a:r>
            <a:r>
              <a:rPr sz="1050" b="1" spc="-55" dirty="0">
                <a:solidFill>
                  <a:srgbClr val="5F6B70"/>
                </a:solidFill>
                <a:latin typeface="Arial"/>
                <a:cs typeface="Arial"/>
              </a:rPr>
              <a:t> </a:t>
            </a:r>
            <a:r>
              <a:rPr sz="1050" b="1" spc="-5" dirty="0">
                <a:solidFill>
                  <a:srgbClr val="5F6B70"/>
                </a:solidFill>
                <a:latin typeface="Arial"/>
                <a:cs typeface="Arial"/>
              </a:rPr>
              <a:t>Allergologo)</a:t>
            </a:r>
            <a:endParaRPr sz="1050">
              <a:latin typeface="Arial"/>
              <a:cs typeface="Arial"/>
            </a:endParaRPr>
          </a:p>
          <a:p>
            <a:pPr marL="184785" indent="-172720">
              <a:lnSpc>
                <a:spcPct val="100000"/>
              </a:lnSpc>
              <a:spcBef>
                <a:spcPts val="15"/>
              </a:spcBef>
              <a:buClr>
                <a:srgbClr val="FFC000"/>
              </a:buClr>
              <a:buFont typeface="Wingdings"/>
              <a:buChar char=""/>
              <a:tabLst>
                <a:tab pos="185420" algn="l"/>
              </a:tabLst>
            </a:pPr>
            <a:r>
              <a:rPr sz="1050" b="1" dirty="0">
                <a:solidFill>
                  <a:srgbClr val="5F6B70"/>
                </a:solidFill>
                <a:latin typeface="Arial"/>
                <a:cs typeface="Arial"/>
              </a:rPr>
              <a:t>Paziente</a:t>
            </a:r>
            <a:r>
              <a:rPr sz="1050" b="1" spc="-35" dirty="0">
                <a:solidFill>
                  <a:srgbClr val="5F6B70"/>
                </a:solidFill>
                <a:latin typeface="Arial"/>
                <a:cs typeface="Arial"/>
              </a:rPr>
              <a:t> </a:t>
            </a:r>
            <a:r>
              <a:rPr sz="1050" b="1" spc="-5" dirty="0">
                <a:solidFill>
                  <a:srgbClr val="5F6B70"/>
                </a:solidFill>
                <a:latin typeface="Arial"/>
                <a:cs typeface="Arial"/>
              </a:rPr>
              <a:t>in</a:t>
            </a:r>
            <a:r>
              <a:rPr sz="1050" b="1" spc="-20" dirty="0">
                <a:solidFill>
                  <a:srgbClr val="5F6B70"/>
                </a:solidFill>
                <a:latin typeface="Arial"/>
                <a:cs typeface="Arial"/>
              </a:rPr>
              <a:t> </a:t>
            </a:r>
            <a:r>
              <a:rPr sz="1050" b="1" spc="-5" dirty="0">
                <a:solidFill>
                  <a:srgbClr val="5F6B70"/>
                </a:solidFill>
                <a:latin typeface="Arial"/>
                <a:cs typeface="Arial"/>
              </a:rPr>
              <a:t>visita</a:t>
            </a:r>
            <a:r>
              <a:rPr sz="1050" b="1" spc="5" dirty="0">
                <a:solidFill>
                  <a:srgbClr val="5F6B70"/>
                </a:solidFill>
                <a:latin typeface="Arial"/>
                <a:cs typeface="Arial"/>
              </a:rPr>
              <a:t> </a:t>
            </a:r>
            <a:r>
              <a:rPr sz="1050" b="1" dirty="0">
                <a:solidFill>
                  <a:srgbClr val="5F6B70"/>
                </a:solidFill>
                <a:latin typeface="Arial"/>
                <a:cs typeface="Arial"/>
              </a:rPr>
              <a:t>dal</a:t>
            </a:r>
            <a:r>
              <a:rPr sz="1050" b="1" spc="-30" dirty="0">
                <a:solidFill>
                  <a:srgbClr val="5F6B70"/>
                </a:solidFill>
                <a:latin typeface="Arial"/>
                <a:cs typeface="Arial"/>
              </a:rPr>
              <a:t> </a:t>
            </a:r>
            <a:r>
              <a:rPr sz="1050" b="1" spc="10" dirty="0">
                <a:solidFill>
                  <a:srgbClr val="5F6B70"/>
                </a:solidFill>
                <a:latin typeface="Arial"/>
                <a:cs typeface="Arial"/>
              </a:rPr>
              <a:t>MMG</a:t>
            </a:r>
            <a:r>
              <a:rPr sz="1050" b="1" spc="-45" dirty="0">
                <a:solidFill>
                  <a:srgbClr val="5F6B70"/>
                </a:solidFill>
                <a:latin typeface="Arial"/>
                <a:cs typeface="Arial"/>
              </a:rPr>
              <a:t> </a:t>
            </a:r>
            <a:r>
              <a:rPr sz="1050" b="1" dirty="0">
                <a:solidFill>
                  <a:srgbClr val="5F6B70"/>
                </a:solidFill>
                <a:latin typeface="Arial"/>
                <a:cs typeface="Arial"/>
              </a:rPr>
              <a:t>per</a:t>
            </a:r>
            <a:r>
              <a:rPr sz="1050" b="1" spc="-25" dirty="0">
                <a:solidFill>
                  <a:srgbClr val="5F6B70"/>
                </a:solidFill>
                <a:latin typeface="Arial"/>
                <a:cs typeface="Arial"/>
              </a:rPr>
              <a:t> </a:t>
            </a:r>
            <a:r>
              <a:rPr sz="1050" b="1" dirty="0">
                <a:solidFill>
                  <a:srgbClr val="5F6B70"/>
                </a:solidFill>
                <a:latin typeface="Arial"/>
                <a:cs typeface="Arial"/>
              </a:rPr>
              <a:t>sospetto</a:t>
            </a:r>
            <a:r>
              <a:rPr sz="1050" b="1" spc="-25" dirty="0">
                <a:solidFill>
                  <a:srgbClr val="5F6B70"/>
                </a:solidFill>
                <a:latin typeface="Arial"/>
                <a:cs typeface="Arial"/>
              </a:rPr>
              <a:t> </a:t>
            </a:r>
            <a:r>
              <a:rPr sz="1050" b="1" dirty="0">
                <a:solidFill>
                  <a:srgbClr val="5F6B70"/>
                </a:solidFill>
                <a:latin typeface="Arial"/>
                <a:cs typeface="Arial"/>
              </a:rPr>
              <a:t>di</a:t>
            </a:r>
            <a:r>
              <a:rPr sz="1050" b="1" spc="-25" dirty="0">
                <a:solidFill>
                  <a:srgbClr val="5F6B70"/>
                </a:solidFill>
                <a:latin typeface="Arial"/>
                <a:cs typeface="Arial"/>
              </a:rPr>
              <a:t> </a:t>
            </a:r>
            <a:r>
              <a:rPr sz="1050" b="1" spc="-5" dirty="0">
                <a:solidFill>
                  <a:srgbClr val="5F6B70"/>
                </a:solidFill>
                <a:latin typeface="Arial"/>
                <a:cs typeface="Arial"/>
              </a:rPr>
              <a:t>Asma</a:t>
            </a:r>
            <a:endParaRPr sz="1050">
              <a:latin typeface="Arial"/>
              <a:cs typeface="Arial"/>
            </a:endParaRPr>
          </a:p>
        </p:txBody>
      </p:sp>
      <p:sp>
        <p:nvSpPr>
          <p:cNvPr id="43" name="object 43"/>
          <p:cNvSpPr/>
          <p:nvPr/>
        </p:nvSpPr>
        <p:spPr>
          <a:xfrm>
            <a:off x="11169395" y="2842260"/>
            <a:ext cx="539750" cy="485140"/>
          </a:xfrm>
          <a:custGeom>
            <a:avLst/>
            <a:gdLst/>
            <a:ahLst/>
            <a:cxnLst/>
            <a:rect l="l" t="t" r="r" b="b"/>
            <a:pathLst>
              <a:path w="539750" h="485139">
                <a:moveTo>
                  <a:pt x="76707" y="331469"/>
                </a:moveTo>
                <a:lnTo>
                  <a:pt x="51180" y="331469"/>
                </a:lnTo>
                <a:lnTo>
                  <a:pt x="71478" y="373859"/>
                </a:lnTo>
                <a:lnTo>
                  <a:pt x="99643" y="410915"/>
                </a:lnTo>
                <a:lnTo>
                  <a:pt x="134588" y="441578"/>
                </a:lnTo>
                <a:lnTo>
                  <a:pt x="175227" y="464791"/>
                </a:lnTo>
                <a:lnTo>
                  <a:pt x="220473" y="479495"/>
                </a:lnTo>
                <a:lnTo>
                  <a:pt x="269239" y="484631"/>
                </a:lnTo>
                <a:lnTo>
                  <a:pt x="316101" y="479911"/>
                </a:lnTo>
                <a:lnTo>
                  <a:pt x="359761" y="466371"/>
                </a:lnTo>
                <a:lnTo>
                  <a:pt x="370586" y="460501"/>
                </a:lnTo>
                <a:lnTo>
                  <a:pt x="269239" y="460501"/>
                </a:lnTo>
                <a:lnTo>
                  <a:pt x="220062" y="454602"/>
                </a:lnTo>
                <a:lnTo>
                  <a:pt x="175148" y="437911"/>
                </a:lnTo>
                <a:lnTo>
                  <a:pt x="135741" y="411799"/>
                </a:lnTo>
                <a:lnTo>
                  <a:pt x="103250" y="377698"/>
                </a:lnTo>
                <a:lnTo>
                  <a:pt x="109274" y="345566"/>
                </a:lnTo>
                <a:lnTo>
                  <a:pt x="83184" y="345566"/>
                </a:lnTo>
                <a:lnTo>
                  <a:pt x="81279" y="340994"/>
                </a:lnTo>
                <a:lnTo>
                  <a:pt x="78739" y="336423"/>
                </a:lnTo>
                <a:lnTo>
                  <a:pt x="76707" y="331469"/>
                </a:lnTo>
                <a:close/>
              </a:path>
              <a:path w="539750" h="485139">
                <a:moveTo>
                  <a:pt x="422182" y="286765"/>
                </a:moveTo>
                <a:lnTo>
                  <a:pt x="359028" y="286765"/>
                </a:lnTo>
                <a:lnTo>
                  <a:pt x="386405" y="292133"/>
                </a:lnTo>
                <a:lnTo>
                  <a:pt x="410590" y="308530"/>
                </a:lnTo>
                <a:lnTo>
                  <a:pt x="428323" y="336540"/>
                </a:lnTo>
                <a:lnTo>
                  <a:pt x="436245" y="376681"/>
                </a:lnTo>
                <a:lnTo>
                  <a:pt x="403667" y="411370"/>
                </a:lnTo>
                <a:lnTo>
                  <a:pt x="364029" y="437784"/>
                </a:lnTo>
                <a:lnTo>
                  <a:pt x="318748" y="454602"/>
                </a:lnTo>
                <a:lnTo>
                  <a:pt x="269239" y="460501"/>
                </a:lnTo>
                <a:lnTo>
                  <a:pt x="370586" y="460501"/>
                </a:lnTo>
                <a:lnTo>
                  <a:pt x="399280" y="444944"/>
                </a:lnTo>
                <a:lnTo>
                  <a:pt x="433720" y="416560"/>
                </a:lnTo>
                <a:lnTo>
                  <a:pt x="462142" y="382151"/>
                </a:lnTo>
                <a:lnTo>
                  <a:pt x="482297" y="345059"/>
                </a:lnTo>
                <a:lnTo>
                  <a:pt x="455802" y="345059"/>
                </a:lnTo>
                <a:lnTo>
                  <a:pt x="447309" y="320651"/>
                </a:lnTo>
                <a:lnTo>
                  <a:pt x="434816" y="299815"/>
                </a:lnTo>
                <a:lnTo>
                  <a:pt x="422182" y="286765"/>
                </a:lnTo>
                <a:close/>
              </a:path>
              <a:path w="539750" h="485139">
                <a:moveTo>
                  <a:pt x="243289" y="286765"/>
                </a:moveTo>
                <a:lnTo>
                  <a:pt x="180467" y="286765"/>
                </a:lnTo>
                <a:lnTo>
                  <a:pt x="208819" y="292512"/>
                </a:lnTo>
                <a:lnTo>
                  <a:pt x="233552" y="310165"/>
                </a:lnTo>
                <a:lnTo>
                  <a:pt x="251047" y="340344"/>
                </a:lnTo>
                <a:lnTo>
                  <a:pt x="257682" y="383666"/>
                </a:lnTo>
                <a:lnTo>
                  <a:pt x="281812" y="383666"/>
                </a:lnTo>
                <a:lnTo>
                  <a:pt x="288448" y="340344"/>
                </a:lnTo>
                <a:lnTo>
                  <a:pt x="298525" y="322961"/>
                </a:lnTo>
                <a:lnTo>
                  <a:pt x="269748" y="322961"/>
                </a:lnTo>
                <a:lnTo>
                  <a:pt x="260649" y="306310"/>
                </a:lnTo>
                <a:lnTo>
                  <a:pt x="249253" y="291957"/>
                </a:lnTo>
                <a:lnTo>
                  <a:pt x="243289" y="286765"/>
                </a:lnTo>
                <a:close/>
              </a:path>
              <a:path w="539750" h="485139">
                <a:moveTo>
                  <a:pt x="184530" y="155193"/>
                </a:moveTo>
                <a:lnTo>
                  <a:pt x="180467" y="155193"/>
                </a:lnTo>
                <a:lnTo>
                  <a:pt x="155070" y="160295"/>
                </a:lnTo>
                <a:lnTo>
                  <a:pt x="134365" y="174196"/>
                </a:lnTo>
                <a:lnTo>
                  <a:pt x="120423" y="194788"/>
                </a:lnTo>
                <a:lnTo>
                  <a:pt x="115315" y="219963"/>
                </a:lnTo>
                <a:lnTo>
                  <a:pt x="117117" y="235229"/>
                </a:lnTo>
                <a:lnTo>
                  <a:pt x="122205" y="249126"/>
                </a:lnTo>
                <a:lnTo>
                  <a:pt x="130103" y="261237"/>
                </a:lnTo>
                <a:lnTo>
                  <a:pt x="140334" y="271144"/>
                </a:lnTo>
                <a:lnTo>
                  <a:pt x="120761" y="283344"/>
                </a:lnTo>
                <a:lnTo>
                  <a:pt x="104425" y="300069"/>
                </a:lnTo>
                <a:lnTo>
                  <a:pt x="91757" y="320936"/>
                </a:lnTo>
                <a:lnTo>
                  <a:pt x="83184" y="345566"/>
                </a:lnTo>
                <a:lnTo>
                  <a:pt x="109274" y="345566"/>
                </a:lnTo>
                <a:lnTo>
                  <a:pt x="110886" y="336968"/>
                </a:lnTo>
                <a:lnTo>
                  <a:pt x="128523" y="308657"/>
                </a:lnTo>
                <a:lnTo>
                  <a:pt x="152828" y="292133"/>
                </a:lnTo>
                <a:lnTo>
                  <a:pt x="180467" y="286765"/>
                </a:lnTo>
                <a:lnTo>
                  <a:pt x="243289" y="286765"/>
                </a:lnTo>
                <a:lnTo>
                  <a:pt x="235690" y="280152"/>
                </a:lnTo>
                <a:lnTo>
                  <a:pt x="220090" y="271144"/>
                </a:lnTo>
                <a:lnTo>
                  <a:pt x="230610" y="261237"/>
                </a:lnTo>
                <a:lnTo>
                  <a:pt x="180467" y="261112"/>
                </a:lnTo>
                <a:lnTo>
                  <a:pt x="164574" y="257861"/>
                </a:lnTo>
                <a:lnTo>
                  <a:pt x="151526" y="249015"/>
                </a:lnTo>
                <a:lnTo>
                  <a:pt x="142694" y="235930"/>
                </a:lnTo>
                <a:lnTo>
                  <a:pt x="139446" y="219963"/>
                </a:lnTo>
                <a:lnTo>
                  <a:pt x="142694" y="204077"/>
                </a:lnTo>
                <a:lnTo>
                  <a:pt x="151526" y="191166"/>
                </a:lnTo>
                <a:lnTo>
                  <a:pt x="164574" y="182495"/>
                </a:lnTo>
                <a:lnTo>
                  <a:pt x="180467" y="179324"/>
                </a:lnTo>
                <a:lnTo>
                  <a:pt x="229970" y="179324"/>
                </a:lnTo>
                <a:lnTo>
                  <a:pt x="224662" y="172833"/>
                </a:lnTo>
                <a:lnTo>
                  <a:pt x="210565" y="162687"/>
                </a:lnTo>
                <a:lnTo>
                  <a:pt x="216921" y="155701"/>
                </a:lnTo>
                <a:lnTo>
                  <a:pt x="186562" y="155701"/>
                </a:lnTo>
                <a:lnTo>
                  <a:pt x="184530" y="155193"/>
                </a:lnTo>
                <a:close/>
              </a:path>
              <a:path w="539750" h="485139">
                <a:moveTo>
                  <a:pt x="533907" y="248538"/>
                </a:moveTo>
                <a:lnTo>
                  <a:pt x="477265" y="248538"/>
                </a:lnTo>
                <a:lnTo>
                  <a:pt x="477559" y="249126"/>
                </a:lnTo>
                <a:lnTo>
                  <a:pt x="477652" y="254126"/>
                </a:lnTo>
                <a:lnTo>
                  <a:pt x="476305" y="276639"/>
                </a:lnTo>
                <a:lnTo>
                  <a:pt x="472027" y="300434"/>
                </a:lnTo>
                <a:lnTo>
                  <a:pt x="465129" y="323300"/>
                </a:lnTo>
                <a:lnTo>
                  <a:pt x="455802" y="345059"/>
                </a:lnTo>
                <a:lnTo>
                  <a:pt x="482297" y="345059"/>
                </a:lnTo>
                <a:lnTo>
                  <a:pt x="483606" y="342649"/>
                </a:lnTo>
                <a:lnTo>
                  <a:pt x="497173" y="298987"/>
                </a:lnTo>
                <a:lnTo>
                  <a:pt x="501903" y="252094"/>
                </a:lnTo>
                <a:lnTo>
                  <a:pt x="501903" y="250062"/>
                </a:lnTo>
                <a:lnTo>
                  <a:pt x="535432" y="250062"/>
                </a:lnTo>
                <a:lnTo>
                  <a:pt x="533907" y="248538"/>
                </a:lnTo>
                <a:close/>
              </a:path>
              <a:path w="539750" h="485139">
                <a:moveTo>
                  <a:pt x="333340" y="131572"/>
                </a:moveTo>
                <a:lnTo>
                  <a:pt x="269748" y="131572"/>
                </a:lnTo>
                <a:lnTo>
                  <a:pt x="286192" y="133469"/>
                </a:lnTo>
                <a:lnTo>
                  <a:pt x="301958" y="139223"/>
                </a:lnTo>
                <a:lnTo>
                  <a:pt x="316414" y="148931"/>
                </a:lnTo>
                <a:lnTo>
                  <a:pt x="328929" y="162687"/>
                </a:lnTo>
                <a:lnTo>
                  <a:pt x="314832" y="172833"/>
                </a:lnTo>
                <a:lnTo>
                  <a:pt x="303879" y="186229"/>
                </a:lnTo>
                <a:lnTo>
                  <a:pt x="296783" y="202174"/>
                </a:lnTo>
                <a:lnTo>
                  <a:pt x="294258" y="219963"/>
                </a:lnTo>
                <a:lnTo>
                  <a:pt x="295983" y="235229"/>
                </a:lnTo>
                <a:lnTo>
                  <a:pt x="300910" y="249126"/>
                </a:lnTo>
                <a:lnTo>
                  <a:pt x="308671" y="261237"/>
                </a:lnTo>
                <a:lnTo>
                  <a:pt x="318897" y="271144"/>
                </a:lnTo>
                <a:lnTo>
                  <a:pt x="303591" y="280152"/>
                </a:lnTo>
                <a:lnTo>
                  <a:pt x="290179" y="291957"/>
                </a:lnTo>
                <a:lnTo>
                  <a:pt x="278838" y="306310"/>
                </a:lnTo>
                <a:lnTo>
                  <a:pt x="269748" y="322961"/>
                </a:lnTo>
                <a:lnTo>
                  <a:pt x="298525" y="322961"/>
                </a:lnTo>
                <a:lnTo>
                  <a:pt x="305943" y="310165"/>
                </a:lnTo>
                <a:lnTo>
                  <a:pt x="330676" y="292512"/>
                </a:lnTo>
                <a:lnTo>
                  <a:pt x="359028" y="286765"/>
                </a:lnTo>
                <a:lnTo>
                  <a:pt x="422182" y="286765"/>
                </a:lnTo>
                <a:lnTo>
                  <a:pt x="418655" y="283122"/>
                </a:lnTo>
                <a:lnTo>
                  <a:pt x="399160" y="271144"/>
                </a:lnTo>
                <a:lnTo>
                  <a:pt x="409392" y="261237"/>
                </a:lnTo>
                <a:lnTo>
                  <a:pt x="359028" y="261112"/>
                </a:lnTo>
                <a:lnTo>
                  <a:pt x="343142" y="257861"/>
                </a:lnTo>
                <a:lnTo>
                  <a:pt x="330231" y="249015"/>
                </a:lnTo>
                <a:lnTo>
                  <a:pt x="321560" y="235930"/>
                </a:lnTo>
                <a:lnTo>
                  <a:pt x="318388" y="219963"/>
                </a:lnTo>
                <a:lnTo>
                  <a:pt x="321560" y="204077"/>
                </a:lnTo>
                <a:lnTo>
                  <a:pt x="330231" y="191166"/>
                </a:lnTo>
                <a:lnTo>
                  <a:pt x="343142" y="182495"/>
                </a:lnTo>
                <a:lnTo>
                  <a:pt x="359028" y="179324"/>
                </a:lnTo>
                <a:lnTo>
                  <a:pt x="408601" y="179324"/>
                </a:lnTo>
                <a:lnTo>
                  <a:pt x="405129" y="174196"/>
                </a:lnTo>
                <a:lnTo>
                  <a:pt x="384425" y="160295"/>
                </a:lnTo>
                <a:lnTo>
                  <a:pt x="361557" y="155701"/>
                </a:lnTo>
                <a:lnTo>
                  <a:pt x="352932" y="155701"/>
                </a:lnTo>
                <a:lnTo>
                  <a:pt x="344223" y="143025"/>
                </a:lnTo>
                <a:lnTo>
                  <a:pt x="334025" y="132111"/>
                </a:lnTo>
                <a:lnTo>
                  <a:pt x="333340" y="131572"/>
                </a:lnTo>
                <a:close/>
              </a:path>
              <a:path w="539750" h="485139">
                <a:moveTo>
                  <a:pt x="17018" y="218948"/>
                </a:moveTo>
                <a:lnTo>
                  <a:pt x="0" y="236092"/>
                </a:lnTo>
                <a:lnTo>
                  <a:pt x="50673" y="286765"/>
                </a:lnTo>
                <a:lnTo>
                  <a:pt x="95771" y="241553"/>
                </a:lnTo>
                <a:lnTo>
                  <a:pt x="61722" y="241553"/>
                </a:lnTo>
                <a:lnTo>
                  <a:pt x="62160" y="239013"/>
                </a:lnTo>
                <a:lnTo>
                  <a:pt x="37592" y="239013"/>
                </a:lnTo>
                <a:lnTo>
                  <a:pt x="17018" y="218948"/>
                </a:lnTo>
                <a:close/>
              </a:path>
              <a:path w="539750" h="485139">
                <a:moveTo>
                  <a:pt x="488823" y="203453"/>
                </a:moveTo>
                <a:lnTo>
                  <a:pt x="438276" y="254126"/>
                </a:lnTo>
                <a:lnTo>
                  <a:pt x="455295" y="271144"/>
                </a:lnTo>
                <a:lnTo>
                  <a:pt x="477265" y="248538"/>
                </a:lnTo>
                <a:lnTo>
                  <a:pt x="533907" y="248538"/>
                </a:lnTo>
                <a:lnTo>
                  <a:pt x="488823" y="203453"/>
                </a:lnTo>
                <a:close/>
              </a:path>
              <a:path w="539750" h="485139">
                <a:moveTo>
                  <a:pt x="535432" y="250062"/>
                </a:moveTo>
                <a:lnTo>
                  <a:pt x="501903" y="250062"/>
                </a:lnTo>
                <a:lnTo>
                  <a:pt x="522477" y="271144"/>
                </a:lnTo>
                <a:lnTo>
                  <a:pt x="539496" y="254126"/>
                </a:lnTo>
                <a:lnTo>
                  <a:pt x="535432" y="250062"/>
                </a:lnTo>
                <a:close/>
              </a:path>
              <a:path w="539750" h="485139">
                <a:moveTo>
                  <a:pt x="229970" y="179324"/>
                </a:moveTo>
                <a:lnTo>
                  <a:pt x="180467" y="179324"/>
                </a:lnTo>
                <a:lnTo>
                  <a:pt x="196353" y="182495"/>
                </a:lnTo>
                <a:lnTo>
                  <a:pt x="209264" y="191166"/>
                </a:lnTo>
                <a:lnTo>
                  <a:pt x="217935" y="204077"/>
                </a:lnTo>
                <a:lnTo>
                  <a:pt x="221106" y="219963"/>
                </a:lnTo>
                <a:lnTo>
                  <a:pt x="217935" y="235930"/>
                </a:lnTo>
                <a:lnTo>
                  <a:pt x="209264" y="249015"/>
                </a:lnTo>
                <a:lnTo>
                  <a:pt x="196353" y="257861"/>
                </a:lnTo>
                <a:lnTo>
                  <a:pt x="180467" y="261112"/>
                </a:lnTo>
                <a:lnTo>
                  <a:pt x="230691" y="261112"/>
                </a:lnTo>
                <a:lnTo>
                  <a:pt x="238521" y="249126"/>
                </a:lnTo>
                <a:lnTo>
                  <a:pt x="243504" y="235229"/>
                </a:lnTo>
                <a:lnTo>
                  <a:pt x="245236" y="219963"/>
                </a:lnTo>
                <a:lnTo>
                  <a:pt x="242712" y="202174"/>
                </a:lnTo>
                <a:lnTo>
                  <a:pt x="235616" y="186229"/>
                </a:lnTo>
                <a:lnTo>
                  <a:pt x="229970" y="179324"/>
                </a:lnTo>
                <a:close/>
              </a:path>
              <a:path w="539750" h="485139">
                <a:moveTo>
                  <a:pt x="408601" y="179324"/>
                </a:moveTo>
                <a:lnTo>
                  <a:pt x="359028" y="179324"/>
                </a:lnTo>
                <a:lnTo>
                  <a:pt x="374921" y="182495"/>
                </a:lnTo>
                <a:lnTo>
                  <a:pt x="387969" y="191166"/>
                </a:lnTo>
                <a:lnTo>
                  <a:pt x="396801" y="204077"/>
                </a:lnTo>
                <a:lnTo>
                  <a:pt x="400050" y="219963"/>
                </a:lnTo>
                <a:lnTo>
                  <a:pt x="396801" y="235930"/>
                </a:lnTo>
                <a:lnTo>
                  <a:pt x="387969" y="249015"/>
                </a:lnTo>
                <a:lnTo>
                  <a:pt x="374921" y="257861"/>
                </a:lnTo>
                <a:lnTo>
                  <a:pt x="359028" y="261112"/>
                </a:lnTo>
                <a:lnTo>
                  <a:pt x="409473" y="261112"/>
                </a:lnTo>
                <a:lnTo>
                  <a:pt x="417290" y="249126"/>
                </a:lnTo>
                <a:lnTo>
                  <a:pt x="422378" y="235229"/>
                </a:lnTo>
                <a:lnTo>
                  <a:pt x="424179" y="219963"/>
                </a:lnTo>
                <a:lnTo>
                  <a:pt x="419072" y="194788"/>
                </a:lnTo>
                <a:lnTo>
                  <a:pt x="408601" y="179324"/>
                </a:lnTo>
                <a:close/>
              </a:path>
              <a:path w="539750" h="485139">
                <a:moveTo>
                  <a:pt x="84708" y="218948"/>
                </a:moveTo>
                <a:lnTo>
                  <a:pt x="61722" y="241553"/>
                </a:lnTo>
                <a:lnTo>
                  <a:pt x="95771" y="241553"/>
                </a:lnTo>
                <a:lnTo>
                  <a:pt x="101219" y="236092"/>
                </a:lnTo>
                <a:lnTo>
                  <a:pt x="84708" y="218948"/>
                </a:lnTo>
                <a:close/>
              </a:path>
              <a:path w="539750" h="485139">
                <a:moveTo>
                  <a:pt x="269748" y="0"/>
                </a:moveTo>
                <a:lnTo>
                  <a:pt x="254482" y="1732"/>
                </a:lnTo>
                <a:lnTo>
                  <a:pt x="240585" y="6715"/>
                </a:lnTo>
                <a:lnTo>
                  <a:pt x="228474" y="14626"/>
                </a:lnTo>
                <a:lnTo>
                  <a:pt x="218567" y="25145"/>
                </a:lnTo>
                <a:lnTo>
                  <a:pt x="170933" y="41552"/>
                </a:lnTo>
                <a:lnTo>
                  <a:pt x="128580" y="67328"/>
                </a:lnTo>
                <a:lnTo>
                  <a:pt x="92789" y="101218"/>
                </a:lnTo>
                <a:lnTo>
                  <a:pt x="64840" y="141967"/>
                </a:lnTo>
                <a:lnTo>
                  <a:pt x="46014" y="188317"/>
                </a:lnTo>
                <a:lnTo>
                  <a:pt x="37592" y="239013"/>
                </a:lnTo>
                <a:lnTo>
                  <a:pt x="62160" y="239013"/>
                </a:lnTo>
                <a:lnTo>
                  <a:pt x="70497" y="190734"/>
                </a:lnTo>
                <a:lnTo>
                  <a:pt x="90988" y="144859"/>
                </a:lnTo>
                <a:lnTo>
                  <a:pt x="121532" y="105610"/>
                </a:lnTo>
                <a:lnTo>
                  <a:pt x="160465" y="74669"/>
                </a:lnTo>
                <a:lnTo>
                  <a:pt x="206121" y="53720"/>
                </a:lnTo>
                <a:lnTo>
                  <a:pt x="231313" y="53720"/>
                </a:lnTo>
                <a:lnTo>
                  <a:pt x="232279" y="48883"/>
                </a:lnTo>
                <a:lnTo>
                  <a:pt x="240950" y="35972"/>
                </a:lnTo>
                <a:lnTo>
                  <a:pt x="253861" y="27301"/>
                </a:lnTo>
                <a:lnTo>
                  <a:pt x="269748" y="24129"/>
                </a:lnTo>
                <a:lnTo>
                  <a:pt x="319970" y="24129"/>
                </a:lnTo>
                <a:lnTo>
                  <a:pt x="311235" y="15055"/>
                </a:lnTo>
                <a:lnTo>
                  <a:pt x="298973" y="6969"/>
                </a:lnTo>
                <a:lnTo>
                  <a:pt x="285021" y="1811"/>
                </a:lnTo>
                <a:lnTo>
                  <a:pt x="269748" y="0"/>
                </a:lnTo>
                <a:close/>
              </a:path>
              <a:path w="539750" h="485139">
                <a:moveTo>
                  <a:pt x="387636" y="53720"/>
                </a:moveTo>
                <a:lnTo>
                  <a:pt x="333882" y="53720"/>
                </a:lnTo>
                <a:lnTo>
                  <a:pt x="371917" y="70657"/>
                </a:lnTo>
                <a:lnTo>
                  <a:pt x="405558" y="94440"/>
                </a:lnTo>
                <a:lnTo>
                  <a:pt x="433841" y="124247"/>
                </a:lnTo>
                <a:lnTo>
                  <a:pt x="455802" y="159257"/>
                </a:lnTo>
                <a:lnTo>
                  <a:pt x="482346" y="159257"/>
                </a:lnTo>
                <a:lnTo>
                  <a:pt x="455078" y="112521"/>
                </a:lnTo>
                <a:lnTo>
                  <a:pt x="418036" y="73596"/>
                </a:lnTo>
                <a:lnTo>
                  <a:pt x="387636" y="53720"/>
                </a:lnTo>
                <a:close/>
              </a:path>
              <a:path w="539750" h="485139">
                <a:moveTo>
                  <a:pt x="231313" y="53720"/>
                </a:moveTo>
                <a:lnTo>
                  <a:pt x="206121" y="53720"/>
                </a:lnTo>
                <a:lnTo>
                  <a:pt x="205104" y="57276"/>
                </a:lnTo>
                <a:lnTo>
                  <a:pt x="205104" y="64769"/>
                </a:lnTo>
                <a:lnTo>
                  <a:pt x="206827" y="79767"/>
                </a:lnTo>
                <a:lnTo>
                  <a:pt x="211740" y="93599"/>
                </a:lnTo>
                <a:lnTo>
                  <a:pt x="219463" y="105810"/>
                </a:lnTo>
                <a:lnTo>
                  <a:pt x="229615" y="115950"/>
                </a:lnTo>
                <a:lnTo>
                  <a:pt x="216977" y="123055"/>
                </a:lnTo>
                <a:lnTo>
                  <a:pt x="205470" y="132111"/>
                </a:lnTo>
                <a:lnTo>
                  <a:pt x="195272" y="143025"/>
                </a:lnTo>
                <a:lnTo>
                  <a:pt x="186562" y="155701"/>
                </a:lnTo>
                <a:lnTo>
                  <a:pt x="216921" y="155701"/>
                </a:lnTo>
                <a:lnTo>
                  <a:pt x="223081" y="148931"/>
                </a:lnTo>
                <a:lnTo>
                  <a:pt x="237537" y="139223"/>
                </a:lnTo>
                <a:lnTo>
                  <a:pt x="253303" y="133469"/>
                </a:lnTo>
                <a:lnTo>
                  <a:pt x="269748" y="131572"/>
                </a:lnTo>
                <a:lnTo>
                  <a:pt x="333340" y="131572"/>
                </a:lnTo>
                <a:lnTo>
                  <a:pt x="322518" y="123055"/>
                </a:lnTo>
                <a:lnTo>
                  <a:pt x="309879" y="115950"/>
                </a:lnTo>
                <a:lnTo>
                  <a:pt x="319924" y="105917"/>
                </a:lnTo>
                <a:lnTo>
                  <a:pt x="269748" y="105917"/>
                </a:lnTo>
                <a:lnTo>
                  <a:pt x="253861" y="102667"/>
                </a:lnTo>
                <a:lnTo>
                  <a:pt x="240950" y="93821"/>
                </a:lnTo>
                <a:lnTo>
                  <a:pt x="232279" y="80736"/>
                </a:lnTo>
                <a:lnTo>
                  <a:pt x="229107" y="64769"/>
                </a:lnTo>
                <a:lnTo>
                  <a:pt x="231313" y="53720"/>
                </a:lnTo>
                <a:close/>
              </a:path>
              <a:path w="539750" h="485139">
                <a:moveTo>
                  <a:pt x="359028" y="155193"/>
                </a:moveTo>
                <a:lnTo>
                  <a:pt x="354964" y="155193"/>
                </a:lnTo>
                <a:lnTo>
                  <a:pt x="352932" y="155701"/>
                </a:lnTo>
                <a:lnTo>
                  <a:pt x="361557" y="155701"/>
                </a:lnTo>
                <a:lnTo>
                  <a:pt x="359028" y="155193"/>
                </a:lnTo>
                <a:close/>
              </a:path>
              <a:path w="539750" h="485139">
                <a:moveTo>
                  <a:pt x="319970" y="24129"/>
                </a:moveTo>
                <a:lnTo>
                  <a:pt x="269748" y="24129"/>
                </a:lnTo>
                <a:lnTo>
                  <a:pt x="285634" y="27301"/>
                </a:lnTo>
                <a:lnTo>
                  <a:pt x="298545" y="35972"/>
                </a:lnTo>
                <a:lnTo>
                  <a:pt x="307216" y="48883"/>
                </a:lnTo>
                <a:lnTo>
                  <a:pt x="310387" y="64769"/>
                </a:lnTo>
                <a:lnTo>
                  <a:pt x="307216" y="80736"/>
                </a:lnTo>
                <a:lnTo>
                  <a:pt x="298545" y="93821"/>
                </a:lnTo>
                <a:lnTo>
                  <a:pt x="285634" y="102667"/>
                </a:lnTo>
                <a:lnTo>
                  <a:pt x="269748" y="105917"/>
                </a:lnTo>
                <a:lnTo>
                  <a:pt x="319924" y="105917"/>
                </a:lnTo>
                <a:lnTo>
                  <a:pt x="327755" y="93599"/>
                </a:lnTo>
                <a:lnTo>
                  <a:pt x="332668" y="79767"/>
                </a:lnTo>
                <a:lnTo>
                  <a:pt x="334390" y="64769"/>
                </a:lnTo>
                <a:lnTo>
                  <a:pt x="334390" y="57276"/>
                </a:lnTo>
                <a:lnTo>
                  <a:pt x="333882" y="53720"/>
                </a:lnTo>
                <a:lnTo>
                  <a:pt x="387636" y="53720"/>
                </a:lnTo>
                <a:lnTo>
                  <a:pt x="372921" y="44100"/>
                </a:lnTo>
                <a:lnTo>
                  <a:pt x="321436" y="25653"/>
                </a:lnTo>
                <a:lnTo>
                  <a:pt x="319970" y="24129"/>
                </a:lnTo>
                <a:close/>
              </a:path>
            </a:pathLst>
          </a:custGeom>
          <a:solidFill>
            <a:srgbClr val="EFB322"/>
          </a:solidFill>
        </p:spPr>
        <p:txBody>
          <a:bodyPr wrap="square" lIns="0" tIns="0" rIns="0" bIns="0" rtlCol="0"/>
          <a:lstStyle/>
          <a:p>
            <a:endParaRPr/>
          </a:p>
        </p:txBody>
      </p:sp>
      <p:sp>
        <p:nvSpPr>
          <p:cNvPr id="44" name="object 44"/>
          <p:cNvSpPr txBox="1"/>
          <p:nvPr/>
        </p:nvSpPr>
        <p:spPr>
          <a:xfrm>
            <a:off x="7623175" y="4720590"/>
            <a:ext cx="4127500" cy="1557020"/>
          </a:xfrm>
          <a:prstGeom prst="rect">
            <a:avLst/>
          </a:prstGeom>
        </p:spPr>
        <p:txBody>
          <a:bodyPr vert="horz" wrap="square" lIns="0" tIns="9525" rIns="0" bIns="0" rtlCol="0">
            <a:spAutoFit/>
          </a:bodyPr>
          <a:lstStyle/>
          <a:p>
            <a:pPr marL="12700" marR="282575">
              <a:lnSpc>
                <a:spcPct val="101099"/>
              </a:lnSpc>
              <a:spcBef>
                <a:spcPts val="75"/>
              </a:spcBef>
            </a:pPr>
            <a:r>
              <a:rPr sz="1800" b="1" dirty="0">
                <a:solidFill>
                  <a:srgbClr val="43AF2A"/>
                </a:solidFill>
                <a:latin typeface="Arial"/>
                <a:cs typeface="Arial"/>
              </a:rPr>
              <a:t>3.</a:t>
            </a:r>
            <a:r>
              <a:rPr sz="1800" b="1" spc="-85" dirty="0">
                <a:solidFill>
                  <a:srgbClr val="43AF2A"/>
                </a:solidFill>
                <a:latin typeface="Arial"/>
                <a:cs typeface="Arial"/>
              </a:rPr>
              <a:t> </a:t>
            </a:r>
            <a:r>
              <a:rPr sz="1800" b="1" spc="-10" dirty="0">
                <a:solidFill>
                  <a:srgbClr val="43AF2A"/>
                </a:solidFill>
                <a:latin typeface="Arial"/>
                <a:cs typeface="Arial"/>
              </a:rPr>
              <a:t>Attività</a:t>
            </a:r>
            <a:r>
              <a:rPr sz="1800" b="1" spc="40" dirty="0">
                <a:solidFill>
                  <a:srgbClr val="43AF2A"/>
                </a:solidFill>
                <a:latin typeface="Arial"/>
                <a:cs typeface="Arial"/>
              </a:rPr>
              <a:t> </a:t>
            </a:r>
            <a:r>
              <a:rPr sz="1800" b="1" dirty="0">
                <a:solidFill>
                  <a:srgbClr val="43AF2A"/>
                </a:solidFill>
                <a:latin typeface="Arial"/>
                <a:cs typeface="Arial"/>
              </a:rPr>
              <a:t>digitalizzate</a:t>
            </a:r>
            <a:r>
              <a:rPr sz="1800" b="1" spc="-30" dirty="0">
                <a:solidFill>
                  <a:srgbClr val="43AF2A"/>
                </a:solidFill>
                <a:latin typeface="Arial"/>
                <a:cs typeface="Arial"/>
              </a:rPr>
              <a:t> </a:t>
            </a:r>
            <a:r>
              <a:rPr sz="1800" b="1" dirty="0">
                <a:solidFill>
                  <a:srgbClr val="43AF2A"/>
                </a:solidFill>
                <a:latin typeface="Arial"/>
                <a:cs typeface="Arial"/>
              </a:rPr>
              <a:t>del</a:t>
            </a:r>
            <a:r>
              <a:rPr sz="1800" b="1" spc="-25" dirty="0">
                <a:solidFill>
                  <a:srgbClr val="43AF2A"/>
                </a:solidFill>
                <a:latin typeface="Arial"/>
                <a:cs typeface="Arial"/>
              </a:rPr>
              <a:t> </a:t>
            </a:r>
            <a:r>
              <a:rPr sz="1800" b="1" spc="-5" dirty="0">
                <a:solidFill>
                  <a:srgbClr val="43AF2A"/>
                </a:solidFill>
                <a:latin typeface="Arial"/>
                <a:cs typeface="Arial"/>
              </a:rPr>
              <a:t>Percorso </a:t>
            </a:r>
            <a:r>
              <a:rPr sz="1800" b="1" spc="-484" dirty="0">
                <a:solidFill>
                  <a:srgbClr val="43AF2A"/>
                </a:solidFill>
                <a:latin typeface="Arial"/>
                <a:cs typeface="Arial"/>
              </a:rPr>
              <a:t> </a:t>
            </a:r>
            <a:r>
              <a:rPr sz="1800" b="1" spc="-5" dirty="0">
                <a:solidFill>
                  <a:srgbClr val="43AF2A"/>
                </a:solidFill>
                <a:latin typeface="Arial"/>
                <a:cs typeface="Arial"/>
              </a:rPr>
              <a:t>Paziente</a:t>
            </a:r>
            <a:endParaRPr sz="1800">
              <a:latin typeface="Arial"/>
              <a:cs typeface="Arial"/>
            </a:endParaRPr>
          </a:p>
          <a:p>
            <a:pPr marL="184785" indent="-172720">
              <a:lnSpc>
                <a:spcPct val="100000"/>
              </a:lnSpc>
              <a:spcBef>
                <a:spcPts val="90"/>
              </a:spcBef>
              <a:buClr>
                <a:srgbClr val="43AF2A"/>
              </a:buClr>
              <a:buFont typeface="Wingdings"/>
              <a:buChar char=""/>
              <a:tabLst>
                <a:tab pos="185420" algn="l"/>
              </a:tabLst>
            </a:pPr>
            <a:r>
              <a:rPr sz="1050" b="1" spc="-5" dirty="0">
                <a:solidFill>
                  <a:srgbClr val="5F6B70"/>
                </a:solidFill>
                <a:latin typeface="Arial"/>
                <a:cs typeface="Arial"/>
              </a:rPr>
              <a:t>Televisita</a:t>
            </a:r>
            <a:r>
              <a:rPr sz="1050" b="1" spc="-15" dirty="0">
                <a:solidFill>
                  <a:srgbClr val="5F6B70"/>
                </a:solidFill>
                <a:latin typeface="Arial"/>
                <a:cs typeface="Arial"/>
              </a:rPr>
              <a:t> </a:t>
            </a:r>
            <a:r>
              <a:rPr sz="1050" b="1" dirty="0">
                <a:solidFill>
                  <a:srgbClr val="5F6B70"/>
                </a:solidFill>
                <a:latin typeface="Arial"/>
                <a:cs typeface="Arial"/>
              </a:rPr>
              <a:t>Specialista</a:t>
            </a:r>
            <a:r>
              <a:rPr sz="1050" b="1" spc="-40" dirty="0">
                <a:solidFill>
                  <a:srgbClr val="5F6B70"/>
                </a:solidFill>
                <a:latin typeface="Arial"/>
                <a:cs typeface="Arial"/>
              </a:rPr>
              <a:t> </a:t>
            </a:r>
            <a:r>
              <a:rPr sz="1050" b="1" dirty="0">
                <a:solidFill>
                  <a:srgbClr val="5F6B70"/>
                </a:solidFill>
                <a:latin typeface="Arial"/>
                <a:cs typeface="Arial"/>
              </a:rPr>
              <a:t>–</a:t>
            </a:r>
            <a:r>
              <a:rPr sz="1050" b="1" spc="-15" dirty="0">
                <a:solidFill>
                  <a:srgbClr val="5F6B70"/>
                </a:solidFill>
                <a:latin typeface="Arial"/>
                <a:cs typeface="Arial"/>
              </a:rPr>
              <a:t> </a:t>
            </a:r>
            <a:r>
              <a:rPr sz="1050" b="1" dirty="0">
                <a:solidFill>
                  <a:srgbClr val="5F6B70"/>
                </a:solidFill>
                <a:latin typeface="Arial"/>
                <a:cs typeface="Arial"/>
              </a:rPr>
              <a:t>Paziente</a:t>
            </a:r>
            <a:endParaRPr sz="1050">
              <a:latin typeface="Arial"/>
              <a:cs typeface="Arial"/>
            </a:endParaRPr>
          </a:p>
          <a:p>
            <a:pPr marL="184785" indent="-172720">
              <a:lnSpc>
                <a:spcPct val="100000"/>
              </a:lnSpc>
              <a:spcBef>
                <a:spcPts val="10"/>
              </a:spcBef>
              <a:buClr>
                <a:srgbClr val="43AF2A"/>
              </a:buClr>
              <a:buFont typeface="Wingdings"/>
              <a:buChar char=""/>
              <a:tabLst>
                <a:tab pos="185420" algn="l"/>
              </a:tabLst>
            </a:pPr>
            <a:r>
              <a:rPr sz="1050" b="1" dirty="0">
                <a:solidFill>
                  <a:srgbClr val="5F6B70"/>
                </a:solidFill>
                <a:latin typeface="Arial"/>
                <a:cs typeface="Arial"/>
              </a:rPr>
              <a:t>Educaz</a:t>
            </a:r>
            <a:r>
              <a:rPr sz="1050" b="1" spc="-5" dirty="0">
                <a:solidFill>
                  <a:srgbClr val="5F6B70"/>
                </a:solidFill>
                <a:latin typeface="Arial"/>
                <a:cs typeface="Arial"/>
              </a:rPr>
              <a:t>i</a:t>
            </a:r>
            <a:r>
              <a:rPr sz="1050" b="1" spc="-10" dirty="0">
                <a:solidFill>
                  <a:srgbClr val="5F6B70"/>
                </a:solidFill>
                <a:latin typeface="Arial"/>
                <a:cs typeface="Arial"/>
              </a:rPr>
              <a:t>on</a:t>
            </a:r>
            <a:r>
              <a:rPr sz="1050" b="1" dirty="0">
                <a:solidFill>
                  <a:srgbClr val="5F6B70"/>
                </a:solidFill>
                <a:latin typeface="Arial"/>
                <a:cs typeface="Arial"/>
              </a:rPr>
              <a:t>e</a:t>
            </a:r>
            <a:r>
              <a:rPr sz="1050" b="1" spc="-40" dirty="0">
                <a:solidFill>
                  <a:srgbClr val="5F6B70"/>
                </a:solidFill>
                <a:latin typeface="Arial"/>
                <a:cs typeface="Arial"/>
              </a:rPr>
              <a:t> </a:t>
            </a:r>
            <a:r>
              <a:rPr sz="1050" b="1" dirty="0">
                <a:solidFill>
                  <a:srgbClr val="5F6B70"/>
                </a:solidFill>
                <a:latin typeface="Arial"/>
                <a:cs typeface="Arial"/>
              </a:rPr>
              <a:t>dig</a:t>
            </a:r>
            <a:r>
              <a:rPr sz="1050" b="1" spc="-10" dirty="0">
                <a:solidFill>
                  <a:srgbClr val="5F6B70"/>
                </a:solidFill>
                <a:latin typeface="Arial"/>
                <a:cs typeface="Arial"/>
              </a:rPr>
              <a:t>i</a:t>
            </a:r>
            <a:r>
              <a:rPr sz="1050" b="1" spc="-5" dirty="0">
                <a:solidFill>
                  <a:srgbClr val="5F6B70"/>
                </a:solidFill>
                <a:latin typeface="Arial"/>
                <a:cs typeface="Arial"/>
              </a:rPr>
              <a:t>t</a:t>
            </a:r>
            <a:r>
              <a:rPr sz="1050" b="1" dirty="0">
                <a:solidFill>
                  <a:srgbClr val="5F6B70"/>
                </a:solidFill>
                <a:latin typeface="Arial"/>
                <a:cs typeface="Arial"/>
              </a:rPr>
              <a:t>a</a:t>
            </a:r>
            <a:r>
              <a:rPr sz="1050" b="1" spc="-5" dirty="0">
                <a:solidFill>
                  <a:srgbClr val="5F6B70"/>
                </a:solidFill>
                <a:latin typeface="Arial"/>
                <a:cs typeface="Arial"/>
              </a:rPr>
              <a:t>l</a:t>
            </a:r>
            <a:r>
              <a:rPr sz="1050" b="1" dirty="0">
                <a:solidFill>
                  <a:srgbClr val="5F6B70"/>
                </a:solidFill>
                <a:latin typeface="Arial"/>
                <a:cs typeface="Arial"/>
              </a:rPr>
              <a:t>e</a:t>
            </a:r>
            <a:endParaRPr sz="1050">
              <a:latin typeface="Arial"/>
              <a:cs typeface="Arial"/>
            </a:endParaRPr>
          </a:p>
          <a:p>
            <a:pPr marL="184785" indent="-172720">
              <a:lnSpc>
                <a:spcPct val="100000"/>
              </a:lnSpc>
              <a:spcBef>
                <a:spcPts val="15"/>
              </a:spcBef>
              <a:buClr>
                <a:srgbClr val="43AF2A"/>
              </a:buClr>
              <a:buFont typeface="Wingdings"/>
              <a:buChar char=""/>
              <a:tabLst>
                <a:tab pos="185420" algn="l"/>
              </a:tabLst>
            </a:pPr>
            <a:r>
              <a:rPr sz="1050" b="1" dirty="0">
                <a:solidFill>
                  <a:srgbClr val="5F6B70"/>
                </a:solidFill>
                <a:latin typeface="Arial"/>
                <a:cs typeface="Arial"/>
              </a:rPr>
              <a:t>Questionari</a:t>
            </a:r>
            <a:r>
              <a:rPr sz="1050" b="1" spc="-65" dirty="0">
                <a:solidFill>
                  <a:srgbClr val="5F6B70"/>
                </a:solidFill>
                <a:latin typeface="Arial"/>
                <a:cs typeface="Arial"/>
              </a:rPr>
              <a:t> </a:t>
            </a:r>
            <a:r>
              <a:rPr sz="1050" b="1" dirty="0">
                <a:solidFill>
                  <a:srgbClr val="5F6B70"/>
                </a:solidFill>
                <a:latin typeface="Arial"/>
                <a:cs typeface="Arial"/>
              </a:rPr>
              <a:t>di</a:t>
            </a:r>
            <a:r>
              <a:rPr sz="1050" b="1" spc="-40" dirty="0">
                <a:solidFill>
                  <a:srgbClr val="5F6B70"/>
                </a:solidFill>
                <a:latin typeface="Arial"/>
                <a:cs typeface="Arial"/>
              </a:rPr>
              <a:t> </a:t>
            </a:r>
            <a:r>
              <a:rPr sz="1050" b="1" dirty="0">
                <a:solidFill>
                  <a:srgbClr val="5F6B70"/>
                </a:solidFill>
                <a:latin typeface="Arial"/>
                <a:cs typeface="Arial"/>
              </a:rPr>
              <a:t>monitoraggio</a:t>
            </a:r>
            <a:endParaRPr sz="1050">
              <a:latin typeface="Arial"/>
              <a:cs typeface="Arial"/>
            </a:endParaRPr>
          </a:p>
          <a:p>
            <a:pPr marL="184785" marR="5080" indent="-172720">
              <a:lnSpc>
                <a:spcPts val="1270"/>
              </a:lnSpc>
              <a:spcBef>
                <a:spcPts val="45"/>
              </a:spcBef>
              <a:buClr>
                <a:srgbClr val="43AF2A"/>
              </a:buClr>
              <a:buFont typeface="Wingdings"/>
              <a:buChar char=""/>
              <a:tabLst>
                <a:tab pos="185420" algn="l"/>
              </a:tabLst>
            </a:pPr>
            <a:r>
              <a:rPr sz="1050" b="1" dirty="0">
                <a:solidFill>
                  <a:srgbClr val="5F6B70"/>
                </a:solidFill>
                <a:latin typeface="Arial"/>
                <a:cs typeface="Arial"/>
              </a:rPr>
              <a:t>Telerefertazione</a:t>
            </a:r>
            <a:r>
              <a:rPr sz="1050" b="1" spc="-30" dirty="0">
                <a:solidFill>
                  <a:srgbClr val="5F6B70"/>
                </a:solidFill>
                <a:latin typeface="Arial"/>
                <a:cs typeface="Arial"/>
              </a:rPr>
              <a:t> </a:t>
            </a:r>
            <a:r>
              <a:rPr sz="1050" b="1" dirty="0">
                <a:solidFill>
                  <a:srgbClr val="5F6B70"/>
                </a:solidFill>
                <a:latin typeface="Arial"/>
                <a:cs typeface="Arial"/>
              </a:rPr>
              <a:t>di</a:t>
            </a:r>
            <a:r>
              <a:rPr sz="1050" b="1" spc="-20" dirty="0">
                <a:solidFill>
                  <a:srgbClr val="5F6B70"/>
                </a:solidFill>
                <a:latin typeface="Arial"/>
                <a:cs typeface="Arial"/>
              </a:rPr>
              <a:t> </a:t>
            </a:r>
            <a:r>
              <a:rPr sz="1050" b="1" dirty="0">
                <a:solidFill>
                  <a:srgbClr val="5F6B70"/>
                </a:solidFill>
                <a:latin typeface="Arial"/>
                <a:cs typeface="Arial"/>
              </a:rPr>
              <a:t>Esami</a:t>
            </a:r>
            <a:r>
              <a:rPr sz="1050" b="1" spc="-25" dirty="0">
                <a:solidFill>
                  <a:srgbClr val="5F6B70"/>
                </a:solidFill>
                <a:latin typeface="Arial"/>
                <a:cs typeface="Arial"/>
              </a:rPr>
              <a:t> </a:t>
            </a:r>
            <a:r>
              <a:rPr sz="1050" b="1" dirty="0">
                <a:solidFill>
                  <a:srgbClr val="5F6B70"/>
                </a:solidFill>
                <a:latin typeface="Arial"/>
                <a:cs typeface="Arial"/>
              </a:rPr>
              <a:t>e Parametri</a:t>
            </a:r>
            <a:r>
              <a:rPr sz="1050" b="1" spc="-10" dirty="0">
                <a:solidFill>
                  <a:srgbClr val="5F6B70"/>
                </a:solidFill>
                <a:latin typeface="Arial"/>
                <a:cs typeface="Arial"/>
              </a:rPr>
              <a:t> </a:t>
            </a:r>
            <a:r>
              <a:rPr sz="1050" b="1" dirty="0">
                <a:solidFill>
                  <a:srgbClr val="5F6B70"/>
                </a:solidFill>
                <a:latin typeface="Arial"/>
                <a:cs typeface="Arial"/>
              </a:rPr>
              <a:t>(Spirometria</a:t>
            </a:r>
            <a:r>
              <a:rPr sz="1050" b="1" spc="-20" dirty="0">
                <a:solidFill>
                  <a:srgbClr val="5F6B70"/>
                </a:solidFill>
                <a:latin typeface="Arial"/>
                <a:cs typeface="Arial"/>
              </a:rPr>
              <a:t> </a:t>
            </a:r>
            <a:r>
              <a:rPr sz="1050" b="1" spc="-5" dirty="0">
                <a:solidFill>
                  <a:srgbClr val="5F6B70"/>
                </a:solidFill>
                <a:latin typeface="Arial"/>
                <a:cs typeface="Arial"/>
              </a:rPr>
              <a:t>territoriale, </a:t>
            </a:r>
            <a:r>
              <a:rPr sz="1050" b="1" spc="-275" dirty="0">
                <a:solidFill>
                  <a:srgbClr val="5F6B70"/>
                </a:solidFill>
                <a:latin typeface="Arial"/>
                <a:cs typeface="Arial"/>
              </a:rPr>
              <a:t> </a:t>
            </a:r>
            <a:r>
              <a:rPr sz="1050" b="1" dirty="0">
                <a:solidFill>
                  <a:srgbClr val="5F6B70"/>
                </a:solidFill>
                <a:latin typeface="Arial"/>
                <a:cs typeface="Arial"/>
              </a:rPr>
              <a:t>FEV1,</a:t>
            </a:r>
            <a:r>
              <a:rPr sz="1050" b="1" spc="-40" dirty="0">
                <a:solidFill>
                  <a:srgbClr val="5F6B70"/>
                </a:solidFill>
                <a:latin typeface="Arial"/>
                <a:cs typeface="Arial"/>
              </a:rPr>
              <a:t> </a:t>
            </a:r>
            <a:r>
              <a:rPr sz="1050" b="1" dirty="0">
                <a:solidFill>
                  <a:srgbClr val="5F6B70"/>
                </a:solidFill>
                <a:latin typeface="Arial"/>
                <a:cs typeface="Arial"/>
              </a:rPr>
              <a:t>ostruzione</a:t>
            </a:r>
            <a:r>
              <a:rPr sz="1050" b="1" spc="-40" dirty="0">
                <a:solidFill>
                  <a:srgbClr val="5F6B70"/>
                </a:solidFill>
                <a:latin typeface="Arial"/>
                <a:cs typeface="Arial"/>
              </a:rPr>
              <a:t> </a:t>
            </a:r>
            <a:r>
              <a:rPr sz="1050" b="1" dirty="0">
                <a:solidFill>
                  <a:srgbClr val="5F6B70"/>
                </a:solidFill>
                <a:latin typeface="Arial"/>
                <a:cs typeface="Arial"/>
              </a:rPr>
              <a:t>bronchiale,</a:t>
            </a:r>
            <a:r>
              <a:rPr sz="1050" b="1" spc="-45" dirty="0">
                <a:solidFill>
                  <a:srgbClr val="5F6B70"/>
                </a:solidFill>
                <a:latin typeface="Arial"/>
                <a:cs typeface="Arial"/>
              </a:rPr>
              <a:t> </a:t>
            </a:r>
            <a:r>
              <a:rPr sz="1050" b="1" dirty="0">
                <a:solidFill>
                  <a:srgbClr val="5F6B70"/>
                </a:solidFill>
                <a:latin typeface="Arial"/>
                <a:cs typeface="Arial"/>
              </a:rPr>
              <a:t>ECG)</a:t>
            </a:r>
            <a:endParaRPr sz="1050">
              <a:latin typeface="Arial"/>
              <a:cs typeface="Arial"/>
            </a:endParaRPr>
          </a:p>
          <a:p>
            <a:pPr marL="184785" indent="-172720">
              <a:lnSpc>
                <a:spcPts val="1230"/>
              </a:lnSpc>
              <a:buClr>
                <a:srgbClr val="43AF2A"/>
              </a:buClr>
              <a:buFont typeface="Wingdings"/>
              <a:buChar char=""/>
              <a:tabLst>
                <a:tab pos="185420" algn="l"/>
              </a:tabLst>
            </a:pPr>
            <a:r>
              <a:rPr sz="1050" b="1" dirty="0">
                <a:solidFill>
                  <a:srgbClr val="5F6B70"/>
                </a:solidFill>
                <a:latin typeface="Arial"/>
                <a:cs typeface="Arial"/>
              </a:rPr>
              <a:t>Teleconsulto</a:t>
            </a:r>
            <a:r>
              <a:rPr sz="1050" b="1" spc="-70" dirty="0">
                <a:solidFill>
                  <a:srgbClr val="5F6B70"/>
                </a:solidFill>
                <a:latin typeface="Arial"/>
                <a:cs typeface="Arial"/>
              </a:rPr>
              <a:t> </a:t>
            </a:r>
            <a:r>
              <a:rPr sz="1050" b="1" spc="10" dirty="0">
                <a:solidFill>
                  <a:srgbClr val="5F6B70"/>
                </a:solidFill>
                <a:latin typeface="Arial"/>
                <a:cs typeface="Arial"/>
              </a:rPr>
              <a:t>MMG</a:t>
            </a:r>
            <a:r>
              <a:rPr sz="1050" b="1" spc="-55" dirty="0">
                <a:solidFill>
                  <a:srgbClr val="5F6B70"/>
                </a:solidFill>
                <a:latin typeface="Arial"/>
                <a:cs typeface="Arial"/>
              </a:rPr>
              <a:t> </a:t>
            </a:r>
            <a:r>
              <a:rPr sz="1050" b="1" dirty="0">
                <a:solidFill>
                  <a:srgbClr val="5F6B70"/>
                </a:solidFill>
                <a:latin typeface="Arial"/>
                <a:cs typeface="Arial"/>
              </a:rPr>
              <a:t>–</a:t>
            </a:r>
            <a:r>
              <a:rPr sz="1050" b="1" spc="-25" dirty="0">
                <a:solidFill>
                  <a:srgbClr val="5F6B70"/>
                </a:solidFill>
                <a:latin typeface="Arial"/>
                <a:cs typeface="Arial"/>
              </a:rPr>
              <a:t> </a:t>
            </a:r>
            <a:r>
              <a:rPr sz="1050" b="1" dirty="0">
                <a:solidFill>
                  <a:srgbClr val="5F6B70"/>
                </a:solidFill>
                <a:latin typeface="Arial"/>
                <a:cs typeface="Arial"/>
              </a:rPr>
              <a:t>Specialista</a:t>
            </a:r>
            <a:endParaRPr sz="1050">
              <a:latin typeface="Arial"/>
              <a:cs typeface="Arial"/>
            </a:endParaRPr>
          </a:p>
        </p:txBody>
      </p:sp>
      <p:grpSp>
        <p:nvGrpSpPr>
          <p:cNvPr id="45" name="object 45"/>
          <p:cNvGrpSpPr/>
          <p:nvPr/>
        </p:nvGrpSpPr>
        <p:grpSpPr>
          <a:xfrm>
            <a:off x="11472596" y="4413703"/>
            <a:ext cx="535940" cy="390525"/>
            <a:chOff x="11472596" y="4413703"/>
            <a:chExt cx="535940" cy="390525"/>
          </a:xfrm>
        </p:grpSpPr>
        <p:sp>
          <p:nvSpPr>
            <p:cNvPr id="46" name="object 46"/>
            <p:cNvSpPr/>
            <p:nvPr/>
          </p:nvSpPr>
          <p:spPr>
            <a:xfrm>
              <a:off x="11625847" y="4413707"/>
              <a:ext cx="382270" cy="318770"/>
            </a:xfrm>
            <a:custGeom>
              <a:avLst/>
              <a:gdLst/>
              <a:ahLst/>
              <a:cxnLst/>
              <a:rect l="l" t="t" r="r" b="b"/>
              <a:pathLst>
                <a:path w="382270" h="318770">
                  <a:moveTo>
                    <a:pt x="382181" y="30861"/>
                  </a:moveTo>
                  <a:lnTo>
                    <a:pt x="379742" y="18859"/>
                  </a:lnTo>
                  <a:lnTo>
                    <a:pt x="373138" y="9055"/>
                  </a:lnTo>
                  <a:lnTo>
                    <a:pt x="363334" y="2438"/>
                  </a:lnTo>
                  <a:lnTo>
                    <a:pt x="351320" y="0"/>
                  </a:lnTo>
                  <a:lnTo>
                    <a:pt x="30848" y="0"/>
                  </a:lnTo>
                  <a:lnTo>
                    <a:pt x="18846" y="2438"/>
                  </a:lnTo>
                  <a:lnTo>
                    <a:pt x="9042" y="9055"/>
                  </a:lnTo>
                  <a:lnTo>
                    <a:pt x="2425" y="18859"/>
                  </a:lnTo>
                  <a:lnTo>
                    <a:pt x="0" y="30861"/>
                  </a:lnTo>
                  <a:lnTo>
                    <a:pt x="0" y="85648"/>
                  </a:lnTo>
                  <a:lnTo>
                    <a:pt x="4330" y="89979"/>
                  </a:lnTo>
                  <a:lnTo>
                    <a:pt x="14998" y="89979"/>
                  </a:lnTo>
                  <a:lnTo>
                    <a:pt x="19329" y="85648"/>
                  </a:lnTo>
                  <a:lnTo>
                    <a:pt x="19329" y="24498"/>
                  </a:lnTo>
                  <a:lnTo>
                    <a:pt x="24485" y="19342"/>
                  </a:lnTo>
                  <a:lnTo>
                    <a:pt x="357682" y="19342"/>
                  </a:lnTo>
                  <a:lnTo>
                    <a:pt x="362839" y="24498"/>
                  </a:lnTo>
                  <a:lnTo>
                    <a:pt x="362839" y="203974"/>
                  </a:lnTo>
                  <a:lnTo>
                    <a:pt x="140004" y="203974"/>
                  </a:lnTo>
                  <a:lnTo>
                    <a:pt x="140004" y="132384"/>
                  </a:lnTo>
                  <a:lnTo>
                    <a:pt x="146951" y="130975"/>
                  </a:lnTo>
                  <a:lnTo>
                    <a:pt x="160528" y="121818"/>
                  </a:lnTo>
                  <a:lnTo>
                    <a:pt x="165112" y="115011"/>
                  </a:lnTo>
                  <a:lnTo>
                    <a:pt x="169672" y="108242"/>
                  </a:lnTo>
                  <a:lnTo>
                    <a:pt x="173062" y="91592"/>
                  </a:lnTo>
                  <a:lnTo>
                    <a:pt x="169697" y="74968"/>
                  </a:lnTo>
                  <a:lnTo>
                    <a:pt x="165138" y="68199"/>
                  </a:lnTo>
                  <a:lnTo>
                    <a:pt x="160540" y="61379"/>
                  </a:lnTo>
                  <a:lnTo>
                    <a:pt x="153720" y="56794"/>
                  </a:lnTo>
                  <a:lnTo>
                    <a:pt x="153720" y="91605"/>
                  </a:lnTo>
                  <a:lnTo>
                    <a:pt x="151879" y="100723"/>
                  </a:lnTo>
                  <a:lnTo>
                    <a:pt x="146875" y="108153"/>
                  </a:lnTo>
                  <a:lnTo>
                    <a:pt x="139420" y="113169"/>
                  </a:lnTo>
                  <a:lnTo>
                    <a:pt x="130314" y="115011"/>
                  </a:lnTo>
                  <a:lnTo>
                    <a:pt x="121208" y="113169"/>
                  </a:lnTo>
                  <a:lnTo>
                    <a:pt x="113779" y="108153"/>
                  </a:lnTo>
                  <a:lnTo>
                    <a:pt x="108762" y="100711"/>
                  </a:lnTo>
                  <a:lnTo>
                    <a:pt x="106921" y="91592"/>
                  </a:lnTo>
                  <a:lnTo>
                    <a:pt x="108775" y="82486"/>
                  </a:lnTo>
                  <a:lnTo>
                    <a:pt x="113779" y="75069"/>
                  </a:lnTo>
                  <a:lnTo>
                    <a:pt x="121221" y="70040"/>
                  </a:lnTo>
                  <a:lnTo>
                    <a:pt x="130327" y="68199"/>
                  </a:lnTo>
                  <a:lnTo>
                    <a:pt x="139433" y="70053"/>
                  </a:lnTo>
                  <a:lnTo>
                    <a:pt x="146862" y="75069"/>
                  </a:lnTo>
                  <a:lnTo>
                    <a:pt x="151879" y="82499"/>
                  </a:lnTo>
                  <a:lnTo>
                    <a:pt x="153720" y="91605"/>
                  </a:lnTo>
                  <a:lnTo>
                    <a:pt x="153720" y="56794"/>
                  </a:lnTo>
                  <a:lnTo>
                    <a:pt x="146951" y="52222"/>
                  </a:lnTo>
                  <a:lnTo>
                    <a:pt x="130314" y="48856"/>
                  </a:lnTo>
                  <a:lnTo>
                    <a:pt x="113690" y="52222"/>
                  </a:lnTo>
                  <a:lnTo>
                    <a:pt x="100114" y="61391"/>
                  </a:lnTo>
                  <a:lnTo>
                    <a:pt x="90957" y="74968"/>
                  </a:lnTo>
                  <a:lnTo>
                    <a:pt x="87591" y="91605"/>
                  </a:lnTo>
                  <a:lnTo>
                    <a:pt x="90957" y="108242"/>
                  </a:lnTo>
                  <a:lnTo>
                    <a:pt x="100114" y="121831"/>
                  </a:lnTo>
                  <a:lnTo>
                    <a:pt x="113703" y="130987"/>
                  </a:lnTo>
                  <a:lnTo>
                    <a:pt x="120662" y="132397"/>
                  </a:lnTo>
                  <a:lnTo>
                    <a:pt x="120662" y="203974"/>
                  </a:lnTo>
                  <a:lnTo>
                    <a:pt x="21539" y="203974"/>
                  </a:lnTo>
                  <a:lnTo>
                    <a:pt x="17221" y="208305"/>
                  </a:lnTo>
                  <a:lnTo>
                    <a:pt x="17221" y="218998"/>
                  </a:lnTo>
                  <a:lnTo>
                    <a:pt x="21539" y="223316"/>
                  </a:lnTo>
                  <a:lnTo>
                    <a:pt x="362839" y="223316"/>
                  </a:lnTo>
                  <a:lnTo>
                    <a:pt x="362839" y="246697"/>
                  </a:lnTo>
                  <a:lnTo>
                    <a:pt x="357682" y="251853"/>
                  </a:lnTo>
                  <a:lnTo>
                    <a:pt x="61912" y="251853"/>
                  </a:lnTo>
                  <a:lnTo>
                    <a:pt x="57594" y="256184"/>
                  </a:lnTo>
                  <a:lnTo>
                    <a:pt x="57594" y="266865"/>
                  </a:lnTo>
                  <a:lnTo>
                    <a:pt x="61912" y="271183"/>
                  </a:lnTo>
                  <a:lnTo>
                    <a:pt x="181419" y="271183"/>
                  </a:lnTo>
                  <a:lnTo>
                    <a:pt x="181419" y="299339"/>
                  </a:lnTo>
                  <a:lnTo>
                    <a:pt x="134632" y="299339"/>
                  </a:lnTo>
                  <a:lnTo>
                    <a:pt x="130314" y="303657"/>
                  </a:lnTo>
                  <a:lnTo>
                    <a:pt x="130314" y="314337"/>
                  </a:lnTo>
                  <a:lnTo>
                    <a:pt x="134632" y="318668"/>
                  </a:lnTo>
                  <a:lnTo>
                    <a:pt x="242201" y="318668"/>
                  </a:lnTo>
                  <a:lnTo>
                    <a:pt x="247535" y="318668"/>
                  </a:lnTo>
                  <a:lnTo>
                    <a:pt x="251866" y="314337"/>
                  </a:lnTo>
                  <a:lnTo>
                    <a:pt x="251866" y="303657"/>
                  </a:lnTo>
                  <a:lnTo>
                    <a:pt x="247535" y="299339"/>
                  </a:lnTo>
                  <a:lnTo>
                    <a:pt x="200748" y="299339"/>
                  </a:lnTo>
                  <a:lnTo>
                    <a:pt x="200748" y="271183"/>
                  </a:lnTo>
                  <a:lnTo>
                    <a:pt x="351320" y="271183"/>
                  </a:lnTo>
                  <a:lnTo>
                    <a:pt x="363334" y="268757"/>
                  </a:lnTo>
                  <a:lnTo>
                    <a:pt x="373138" y="262153"/>
                  </a:lnTo>
                  <a:lnTo>
                    <a:pt x="379742" y="252349"/>
                  </a:lnTo>
                  <a:lnTo>
                    <a:pt x="382181" y="240347"/>
                  </a:lnTo>
                  <a:lnTo>
                    <a:pt x="382181" y="30861"/>
                  </a:lnTo>
                  <a:close/>
                </a:path>
              </a:pathLst>
            </a:custGeom>
            <a:solidFill>
              <a:srgbClr val="43AF2A"/>
            </a:solidFill>
          </p:spPr>
          <p:txBody>
            <a:bodyPr wrap="square" lIns="0" tIns="0" rIns="0" bIns="0" rtlCol="0"/>
            <a:lstStyle/>
            <a:p>
              <a:endParaRPr/>
            </a:p>
          </p:txBody>
        </p:sp>
        <p:pic>
          <p:nvPicPr>
            <p:cNvPr id="47" name="object 47"/>
            <p:cNvPicPr/>
            <p:nvPr/>
          </p:nvPicPr>
          <p:blipFill>
            <a:blip r:embed="rId5" cstate="print"/>
            <a:stretch>
              <a:fillRect/>
            </a:stretch>
          </p:blipFill>
          <p:spPr>
            <a:xfrm>
              <a:off x="11872680" y="4513497"/>
              <a:ext cx="85449" cy="85468"/>
            </a:xfrm>
            <a:prstGeom prst="rect">
              <a:avLst/>
            </a:prstGeom>
          </p:spPr>
        </p:pic>
        <p:pic>
          <p:nvPicPr>
            <p:cNvPr id="48" name="object 48"/>
            <p:cNvPicPr/>
            <p:nvPr/>
          </p:nvPicPr>
          <p:blipFill>
            <a:blip r:embed="rId6" cstate="print"/>
            <a:stretch>
              <a:fillRect/>
            </a:stretch>
          </p:blipFill>
          <p:spPr>
            <a:xfrm>
              <a:off x="11523579" y="4482478"/>
              <a:ext cx="167004" cy="167037"/>
            </a:xfrm>
            <a:prstGeom prst="rect">
              <a:avLst/>
            </a:prstGeom>
          </p:spPr>
        </p:pic>
        <p:sp>
          <p:nvSpPr>
            <p:cNvPr id="49" name="object 49"/>
            <p:cNvSpPr/>
            <p:nvPr/>
          </p:nvSpPr>
          <p:spPr>
            <a:xfrm>
              <a:off x="11472596" y="4423168"/>
              <a:ext cx="532765" cy="381000"/>
            </a:xfrm>
            <a:custGeom>
              <a:avLst/>
              <a:gdLst/>
              <a:ahLst/>
              <a:cxnLst/>
              <a:rect l="l" t="t" r="r" b="b"/>
              <a:pathLst>
                <a:path w="532765" h="381000">
                  <a:moveTo>
                    <a:pt x="268973" y="376212"/>
                  </a:moveTo>
                  <a:lnTo>
                    <a:pt x="261188" y="311556"/>
                  </a:lnTo>
                  <a:lnTo>
                    <a:pt x="240271" y="266242"/>
                  </a:lnTo>
                  <a:lnTo>
                    <a:pt x="209791" y="234467"/>
                  </a:lnTo>
                  <a:lnTo>
                    <a:pt x="173329" y="215747"/>
                  </a:lnTo>
                  <a:lnTo>
                    <a:pt x="134480" y="209613"/>
                  </a:lnTo>
                  <a:lnTo>
                    <a:pt x="95618" y="215747"/>
                  </a:lnTo>
                  <a:lnTo>
                    <a:pt x="59156" y="234467"/>
                  </a:lnTo>
                  <a:lnTo>
                    <a:pt x="28676" y="266242"/>
                  </a:lnTo>
                  <a:lnTo>
                    <a:pt x="7759" y="311556"/>
                  </a:lnTo>
                  <a:lnTo>
                    <a:pt x="0" y="370878"/>
                  </a:lnTo>
                  <a:lnTo>
                    <a:pt x="0" y="376212"/>
                  </a:lnTo>
                  <a:lnTo>
                    <a:pt x="4318" y="380542"/>
                  </a:lnTo>
                  <a:lnTo>
                    <a:pt x="14998" y="380542"/>
                  </a:lnTo>
                  <a:lnTo>
                    <a:pt x="19329" y="376212"/>
                  </a:lnTo>
                  <a:lnTo>
                    <a:pt x="19329" y="370878"/>
                  </a:lnTo>
                  <a:lnTo>
                    <a:pt x="29260" y="307340"/>
                  </a:lnTo>
                  <a:lnTo>
                    <a:pt x="55410" y="263144"/>
                  </a:lnTo>
                  <a:lnTo>
                    <a:pt x="92290" y="237337"/>
                  </a:lnTo>
                  <a:lnTo>
                    <a:pt x="134467" y="228942"/>
                  </a:lnTo>
                  <a:lnTo>
                    <a:pt x="176644" y="237337"/>
                  </a:lnTo>
                  <a:lnTo>
                    <a:pt x="213537" y="263144"/>
                  </a:lnTo>
                  <a:lnTo>
                    <a:pt x="239687" y="307340"/>
                  </a:lnTo>
                  <a:lnTo>
                    <a:pt x="249618" y="370890"/>
                  </a:lnTo>
                  <a:lnTo>
                    <a:pt x="249618" y="376224"/>
                  </a:lnTo>
                  <a:lnTo>
                    <a:pt x="253961" y="380555"/>
                  </a:lnTo>
                  <a:lnTo>
                    <a:pt x="259308" y="380542"/>
                  </a:lnTo>
                  <a:lnTo>
                    <a:pt x="264642" y="380542"/>
                  </a:lnTo>
                  <a:lnTo>
                    <a:pt x="268973" y="376212"/>
                  </a:lnTo>
                  <a:close/>
                </a:path>
                <a:path w="532765" h="381000">
                  <a:moveTo>
                    <a:pt x="532371" y="48374"/>
                  </a:moveTo>
                  <a:lnTo>
                    <a:pt x="528053" y="44056"/>
                  </a:lnTo>
                  <a:lnTo>
                    <a:pt x="376440" y="44056"/>
                  </a:lnTo>
                  <a:lnTo>
                    <a:pt x="376440" y="4318"/>
                  </a:lnTo>
                  <a:lnTo>
                    <a:pt x="372110" y="0"/>
                  </a:lnTo>
                  <a:lnTo>
                    <a:pt x="361429" y="0"/>
                  </a:lnTo>
                  <a:lnTo>
                    <a:pt x="357111" y="4318"/>
                  </a:lnTo>
                  <a:lnTo>
                    <a:pt x="357111" y="59080"/>
                  </a:lnTo>
                  <a:lnTo>
                    <a:pt x="361442" y="63398"/>
                  </a:lnTo>
                  <a:lnTo>
                    <a:pt x="522706" y="63398"/>
                  </a:lnTo>
                  <a:lnTo>
                    <a:pt x="528053" y="63398"/>
                  </a:lnTo>
                  <a:lnTo>
                    <a:pt x="532371" y="59055"/>
                  </a:lnTo>
                  <a:lnTo>
                    <a:pt x="532371" y="48374"/>
                  </a:lnTo>
                  <a:close/>
                </a:path>
              </a:pathLst>
            </a:custGeom>
            <a:solidFill>
              <a:srgbClr val="43AF2A"/>
            </a:solidFill>
          </p:spPr>
          <p:txBody>
            <a:bodyPr wrap="square" lIns="0" tIns="0" rIns="0" bIns="0" rtlCol="0"/>
            <a:lstStyle/>
            <a:p>
              <a:endParaRPr/>
            </a:p>
          </p:txBody>
        </p:sp>
        <p:pic>
          <p:nvPicPr>
            <p:cNvPr id="50" name="object 50"/>
            <p:cNvPicPr/>
            <p:nvPr/>
          </p:nvPicPr>
          <p:blipFill>
            <a:blip r:embed="rId7" cstate="print"/>
            <a:stretch>
              <a:fillRect/>
            </a:stretch>
          </p:blipFill>
          <p:spPr>
            <a:xfrm>
              <a:off x="11805789" y="4546757"/>
              <a:ext cx="75654" cy="87869"/>
            </a:xfrm>
            <a:prstGeom prst="rect">
              <a:avLst/>
            </a:prstGeom>
          </p:spPr>
        </p:pic>
      </p:grpSp>
      <p:grpSp>
        <p:nvGrpSpPr>
          <p:cNvPr id="51" name="object 51"/>
          <p:cNvGrpSpPr/>
          <p:nvPr/>
        </p:nvGrpSpPr>
        <p:grpSpPr>
          <a:xfrm>
            <a:off x="1595627" y="1450847"/>
            <a:ext cx="384175" cy="387350"/>
            <a:chOff x="1595627" y="1450847"/>
            <a:chExt cx="384175" cy="387350"/>
          </a:xfrm>
        </p:grpSpPr>
        <p:sp>
          <p:nvSpPr>
            <p:cNvPr id="52" name="object 52"/>
            <p:cNvSpPr/>
            <p:nvPr/>
          </p:nvSpPr>
          <p:spPr>
            <a:xfrm>
              <a:off x="1595627" y="1450847"/>
              <a:ext cx="288290" cy="387350"/>
            </a:xfrm>
            <a:custGeom>
              <a:avLst/>
              <a:gdLst/>
              <a:ahLst/>
              <a:cxnLst/>
              <a:rect l="l" t="t" r="r" b="b"/>
              <a:pathLst>
                <a:path w="288289" h="387350">
                  <a:moveTo>
                    <a:pt x="137286" y="273557"/>
                  </a:moveTo>
                  <a:lnTo>
                    <a:pt x="114427" y="273557"/>
                  </a:lnTo>
                  <a:lnTo>
                    <a:pt x="114427" y="310261"/>
                  </a:lnTo>
                  <a:lnTo>
                    <a:pt x="102943" y="315583"/>
                  </a:lnTo>
                  <a:lnTo>
                    <a:pt x="93900" y="324072"/>
                  </a:lnTo>
                  <a:lnTo>
                    <a:pt x="87977" y="335085"/>
                  </a:lnTo>
                  <a:lnTo>
                    <a:pt x="85852" y="347979"/>
                  </a:lnTo>
                  <a:lnTo>
                    <a:pt x="88945" y="363146"/>
                  </a:lnTo>
                  <a:lnTo>
                    <a:pt x="97361" y="375586"/>
                  </a:lnTo>
                  <a:lnTo>
                    <a:pt x="109801" y="384002"/>
                  </a:lnTo>
                  <a:lnTo>
                    <a:pt x="124967" y="387096"/>
                  </a:lnTo>
                  <a:lnTo>
                    <a:pt x="140134" y="384002"/>
                  </a:lnTo>
                  <a:lnTo>
                    <a:pt x="152574" y="375586"/>
                  </a:lnTo>
                  <a:lnTo>
                    <a:pt x="160253" y="364236"/>
                  </a:lnTo>
                  <a:lnTo>
                    <a:pt x="115823" y="364236"/>
                  </a:lnTo>
                  <a:lnTo>
                    <a:pt x="108711" y="356997"/>
                  </a:lnTo>
                  <a:lnTo>
                    <a:pt x="108711" y="338836"/>
                  </a:lnTo>
                  <a:lnTo>
                    <a:pt x="115823" y="331724"/>
                  </a:lnTo>
                  <a:lnTo>
                    <a:pt x="160004" y="331724"/>
                  </a:lnTo>
                  <a:lnTo>
                    <a:pt x="156448" y="324897"/>
                  </a:lnTo>
                  <a:lnTo>
                    <a:pt x="147956" y="316368"/>
                  </a:lnTo>
                  <a:lnTo>
                    <a:pt x="137286" y="310768"/>
                  </a:lnTo>
                  <a:lnTo>
                    <a:pt x="137286" y="273557"/>
                  </a:lnTo>
                  <a:close/>
                </a:path>
                <a:path w="288289" h="387350">
                  <a:moveTo>
                    <a:pt x="160004" y="331724"/>
                  </a:moveTo>
                  <a:lnTo>
                    <a:pt x="133984" y="331724"/>
                  </a:lnTo>
                  <a:lnTo>
                    <a:pt x="141097" y="338836"/>
                  </a:lnTo>
                  <a:lnTo>
                    <a:pt x="141097" y="356997"/>
                  </a:lnTo>
                  <a:lnTo>
                    <a:pt x="133984" y="364236"/>
                  </a:lnTo>
                  <a:lnTo>
                    <a:pt x="160253" y="364236"/>
                  </a:lnTo>
                  <a:lnTo>
                    <a:pt x="160990" y="363146"/>
                  </a:lnTo>
                  <a:lnTo>
                    <a:pt x="164084" y="347979"/>
                  </a:lnTo>
                  <a:lnTo>
                    <a:pt x="162057" y="335664"/>
                  </a:lnTo>
                  <a:lnTo>
                    <a:pt x="160004" y="331724"/>
                  </a:lnTo>
                  <a:close/>
                </a:path>
                <a:path w="288289" h="387350">
                  <a:moveTo>
                    <a:pt x="39115" y="222885"/>
                  </a:moveTo>
                  <a:lnTo>
                    <a:pt x="23949" y="225978"/>
                  </a:lnTo>
                  <a:lnTo>
                    <a:pt x="11509" y="234394"/>
                  </a:lnTo>
                  <a:lnTo>
                    <a:pt x="3093" y="246834"/>
                  </a:lnTo>
                  <a:lnTo>
                    <a:pt x="0" y="262000"/>
                  </a:lnTo>
                  <a:lnTo>
                    <a:pt x="3093" y="277187"/>
                  </a:lnTo>
                  <a:lnTo>
                    <a:pt x="11509" y="289671"/>
                  </a:lnTo>
                  <a:lnTo>
                    <a:pt x="23949" y="298130"/>
                  </a:lnTo>
                  <a:lnTo>
                    <a:pt x="39115" y="301243"/>
                  </a:lnTo>
                  <a:lnTo>
                    <a:pt x="51698" y="299186"/>
                  </a:lnTo>
                  <a:lnTo>
                    <a:pt x="62531" y="293449"/>
                  </a:lnTo>
                  <a:lnTo>
                    <a:pt x="70959" y="284688"/>
                  </a:lnTo>
                  <a:lnTo>
                    <a:pt x="74060" y="278256"/>
                  </a:lnTo>
                  <a:lnTo>
                    <a:pt x="30098" y="278256"/>
                  </a:lnTo>
                  <a:lnTo>
                    <a:pt x="22859" y="271144"/>
                  </a:lnTo>
                  <a:lnTo>
                    <a:pt x="22859" y="252984"/>
                  </a:lnTo>
                  <a:lnTo>
                    <a:pt x="30098" y="245872"/>
                  </a:lnTo>
                  <a:lnTo>
                    <a:pt x="74071" y="245872"/>
                  </a:lnTo>
                  <a:lnTo>
                    <a:pt x="70959" y="239387"/>
                  </a:lnTo>
                  <a:lnTo>
                    <a:pt x="62531" y="230632"/>
                  </a:lnTo>
                  <a:lnTo>
                    <a:pt x="51698" y="224924"/>
                  </a:lnTo>
                  <a:lnTo>
                    <a:pt x="39115" y="222885"/>
                  </a:lnTo>
                  <a:close/>
                </a:path>
                <a:path w="288289" h="387350">
                  <a:moveTo>
                    <a:pt x="74071" y="245872"/>
                  </a:moveTo>
                  <a:lnTo>
                    <a:pt x="48133" y="245872"/>
                  </a:lnTo>
                  <a:lnTo>
                    <a:pt x="55371" y="252984"/>
                  </a:lnTo>
                  <a:lnTo>
                    <a:pt x="55371" y="271144"/>
                  </a:lnTo>
                  <a:lnTo>
                    <a:pt x="48133" y="278256"/>
                  </a:lnTo>
                  <a:lnTo>
                    <a:pt x="74060" y="278256"/>
                  </a:lnTo>
                  <a:lnTo>
                    <a:pt x="76327" y="273557"/>
                  </a:lnTo>
                  <a:lnTo>
                    <a:pt x="137286" y="273557"/>
                  </a:lnTo>
                  <a:lnTo>
                    <a:pt x="137286" y="250571"/>
                  </a:lnTo>
                  <a:lnTo>
                    <a:pt x="76327" y="250571"/>
                  </a:lnTo>
                  <a:lnTo>
                    <a:pt x="74071" y="245872"/>
                  </a:lnTo>
                  <a:close/>
                </a:path>
                <a:path w="288289" h="387350">
                  <a:moveTo>
                    <a:pt x="240791" y="0"/>
                  </a:moveTo>
                  <a:lnTo>
                    <a:pt x="224663" y="16255"/>
                  </a:lnTo>
                  <a:lnTo>
                    <a:pt x="244221" y="35813"/>
                  </a:lnTo>
                  <a:lnTo>
                    <a:pt x="153034" y="35813"/>
                  </a:lnTo>
                  <a:lnTo>
                    <a:pt x="137947" y="39250"/>
                  </a:lnTo>
                  <a:lnTo>
                    <a:pt x="125682" y="48640"/>
                  </a:lnTo>
                  <a:lnTo>
                    <a:pt x="117441" y="62603"/>
                  </a:lnTo>
                  <a:lnTo>
                    <a:pt x="114427" y="79755"/>
                  </a:lnTo>
                  <a:lnTo>
                    <a:pt x="114427" y="250571"/>
                  </a:lnTo>
                  <a:lnTo>
                    <a:pt x="137286" y="250571"/>
                  </a:lnTo>
                  <a:lnTo>
                    <a:pt x="137286" y="79755"/>
                  </a:lnTo>
                  <a:lnTo>
                    <a:pt x="138551" y="71586"/>
                  </a:lnTo>
                  <a:lnTo>
                    <a:pt x="141970" y="64881"/>
                  </a:lnTo>
                  <a:lnTo>
                    <a:pt x="146984" y="60342"/>
                  </a:lnTo>
                  <a:lnTo>
                    <a:pt x="153034" y="58674"/>
                  </a:lnTo>
                  <a:lnTo>
                    <a:pt x="276605" y="58674"/>
                  </a:lnTo>
                  <a:lnTo>
                    <a:pt x="288035" y="47243"/>
                  </a:lnTo>
                  <a:lnTo>
                    <a:pt x="240791" y="0"/>
                  </a:lnTo>
                  <a:close/>
                </a:path>
                <a:path w="288289" h="387350">
                  <a:moveTo>
                    <a:pt x="276605" y="58674"/>
                  </a:moveTo>
                  <a:lnTo>
                    <a:pt x="244221" y="58674"/>
                  </a:lnTo>
                  <a:lnTo>
                    <a:pt x="224663" y="78231"/>
                  </a:lnTo>
                  <a:lnTo>
                    <a:pt x="240791" y="94487"/>
                  </a:lnTo>
                  <a:lnTo>
                    <a:pt x="276605" y="58674"/>
                  </a:lnTo>
                  <a:close/>
                </a:path>
              </a:pathLst>
            </a:custGeom>
            <a:solidFill>
              <a:srgbClr val="005486"/>
            </a:solidFill>
          </p:spPr>
          <p:txBody>
            <a:bodyPr wrap="square" lIns="0" tIns="0" rIns="0" bIns="0" rtlCol="0"/>
            <a:lstStyle/>
            <a:p>
              <a:endParaRPr/>
            </a:p>
          </p:txBody>
        </p:sp>
        <p:pic>
          <p:nvPicPr>
            <p:cNvPr id="53" name="object 53"/>
            <p:cNvPicPr/>
            <p:nvPr/>
          </p:nvPicPr>
          <p:blipFill>
            <a:blip r:embed="rId8" cstate="print"/>
            <a:stretch>
              <a:fillRect/>
            </a:stretch>
          </p:blipFill>
          <p:spPr>
            <a:xfrm>
              <a:off x="1854707" y="1665731"/>
              <a:ext cx="124968" cy="94487"/>
            </a:xfrm>
            <a:prstGeom prst="rect">
              <a:avLst/>
            </a:prstGeom>
          </p:spPr>
        </p:pic>
        <p:sp>
          <p:nvSpPr>
            <p:cNvPr id="54" name="object 54"/>
            <p:cNvSpPr/>
            <p:nvPr/>
          </p:nvSpPr>
          <p:spPr>
            <a:xfrm>
              <a:off x="1752599" y="1556003"/>
              <a:ext cx="178435" cy="281940"/>
            </a:xfrm>
            <a:custGeom>
              <a:avLst/>
              <a:gdLst/>
              <a:ahLst/>
              <a:cxnLst/>
              <a:rect l="l" t="t" r="r" b="b"/>
              <a:pathLst>
                <a:path w="178435" h="281939">
                  <a:moveTo>
                    <a:pt x="131318" y="0"/>
                  </a:moveTo>
                  <a:lnTo>
                    <a:pt x="115188" y="16129"/>
                  </a:lnTo>
                  <a:lnTo>
                    <a:pt x="134619" y="35687"/>
                  </a:lnTo>
                  <a:lnTo>
                    <a:pt x="84836" y="35687"/>
                  </a:lnTo>
                  <a:lnTo>
                    <a:pt x="77313" y="36702"/>
                  </a:lnTo>
                  <a:lnTo>
                    <a:pt x="68564" y="41338"/>
                  </a:lnTo>
                  <a:lnTo>
                    <a:pt x="61315" y="51974"/>
                  </a:lnTo>
                  <a:lnTo>
                    <a:pt x="58293" y="70993"/>
                  </a:lnTo>
                  <a:lnTo>
                    <a:pt x="58293" y="145669"/>
                  </a:lnTo>
                  <a:lnTo>
                    <a:pt x="0" y="145669"/>
                  </a:lnTo>
                  <a:lnTo>
                    <a:pt x="0" y="168529"/>
                  </a:lnTo>
                  <a:lnTo>
                    <a:pt x="58293" y="168529"/>
                  </a:lnTo>
                  <a:lnTo>
                    <a:pt x="58293" y="205232"/>
                  </a:lnTo>
                  <a:lnTo>
                    <a:pt x="46882" y="210605"/>
                  </a:lnTo>
                  <a:lnTo>
                    <a:pt x="37877" y="219075"/>
                  </a:lnTo>
                  <a:lnTo>
                    <a:pt x="31968" y="230020"/>
                  </a:lnTo>
                  <a:lnTo>
                    <a:pt x="29844" y="242824"/>
                  </a:lnTo>
                  <a:lnTo>
                    <a:pt x="32916" y="257990"/>
                  </a:lnTo>
                  <a:lnTo>
                    <a:pt x="41275" y="270430"/>
                  </a:lnTo>
                  <a:lnTo>
                    <a:pt x="53633" y="278846"/>
                  </a:lnTo>
                  <a:lnTo>
                    <a:pt x="68706" y="281940"/>
                  </a:lnTo>
                  <a:lnTo>
                    <a:pt x="83800" y="278846"/>
                  </a:lnTo>
                  <a:lnTo>
                    <a:pt x="96202" y="270430"/>
                  </a:lnTo>
                  <a:lnTo>
                    <a:pt x="103868" y="259080"/>
                  </a:lnTo>
                  <a:lnTo>
                    <a:pt x="59689" y="259080"/>
                  </a:lnTo>
                  <a:lnTo>
                    <a:pt x="52577" y="251968"/>
                  </a:lnTo>
                  <a:lnTo>
                    <a:pt x="52577" y="233807"/>
                  </a:lnTo>
                  <a:lnTo>
                    <a:pt x="59689" y="226695"/>
                  </a:lnTo>
                  <a:lnTo>
                    <a:pt x="103678" y="226695"/>
                  </a:lnTo>
                  <a:lnTo>
                    <a:pt x="100091" y="219805"/>
                  </a:lnTo>
                  <a:lnTo>
                    <a:pt x="91676" y="211320"/>
                  </a:lnTo>
                  <a:lnTo>
                    <a:pt x="81152" y="205740"/>
                  </a:lnTo>
                  <a:lnTo>
                    <a:pt x="81152" y="64262"/>
                  </a:lnTo>
                  <a:lnTo>
                    <a:pt x="82042" y="60960"/>
                  </a:lnTo>
                  <a:lnTo>
                    <a:pt x="82931" y="59562"/>
                  </a:lnTo>
                  <a:lnTo>
                    <a:pt x="83438" y="58547"/>
                  </a:lnTo>
                  <a:lnTo>
                    <a:pt x="166939" y="58547"/>
                  </a:lnTo>
                  <a:lnTo>
                    <a:pt x="178307" y="47117"/>
                  </a:lnTo>
                  <a:lnTo>
                    <a:pt x="131318" y="0"/>
                  </a:lnTo>
                  <a:close/>
                </a:path>
                <a:path w="178435" h="281939">
                  <a:moveTo>
                    <a:pt x="103678" y="226695"/>
                  </a:moveTo>
                  <a:lnTo>
                    <a:pt x="77724" y="226695"/>
                  </a:lnTo>
                  <a:lnTo>
                    <a:pt x="84836" y="233807"/>
                  </a:lnTo>
                  <a:lnTo>
                    <a:pt x="84836" y="251968"/>
                  </a:lnTo>
                  <a:lnTo>
                    <a:pt x="77724" y="259080"/>
                  </a:lnTo>
                  <a:lnTo>
                    <a:pt x="103868" y="259080"/>
                  </a:lnTo>
                  <a:lnTo>
                    <a:pt x="104604" y="257990"/>
                  </a:lnTo>
                  <a:lnTo>
                    <a:pt x="107695" y="242824"/>
                  </a:lnTo>
                  <a:lnTo>
                    <a:pt x="105673" y="230528"/>
                  </a:lnTo>
                  <a:lnTo>
                    <a:pt x="103678" y="226695"/>
                  </a:lnTo>
                  <a:close/>
                </a:path>
                <a:path w="178435" h="281939">
                  <a:moveTo>
                    <a:pt x="166939" y="58547"/>
                  </a:moveTo>
                  <a:lnTo>
                    <a:pt x="134619" y="58547"/>
                  </a:lnTo>
                  <a:lnTo>
                    <a:pt x="115188" y="78105"/>
                  </a:lnTo>
                  <a:lnTo>
                    <a:pt x="131318" y="94361"/>
                  </a:lnTo>
                  <a:lnTo>
                    <a:pt x="166939" y="58547"/>
                  </a:lnTo>
                  <a:close/>
                </a:path>
              </a:pathLst>
            </a:custGeom>
            <a:solidFill>
              <a:srgbClr val="005486"/>
            </a:solidFill>
          </p:spPr>
          <p:txBody>
            <a:bodyPr wrap="square" lIns="0" tIns="0" rIns="0" bIns="0" rtlCol="0"/>
            <a:lstStyle/>
            <a:p>
              <a:endParaRPr/>
            </a:p>
          </p:txBody>
        </p:sp>
      </p:grpSp>
      <p:sp>
        <p:nvSpPr>
          <p:cNvPr id="55" name="object 55"/>
          <p:cNvSpPr txBox="1"/>
          <p:nvPr/>
        </p:nvSpPr>
        <p:spPr>
          <a:xfrm>
            <a:off x="398779" y="1596494"/>
            <a:ext cx="4168775" cy="1299210"/>
          </a:xfrm>
          <a:prstGeom prst="rect">
            <a:avLst/>
          </a:prstGeom>
        </p:spPr>
        <p:txBody>
          <a:bodyPr vert="horz" wrap="square" lIns="0" tIns="30480" rIns="0" bIns="0" rtlCol="0">
            <a:spAutoFit/>
          </a:bodyPr>
          <a:lstStyle/>
          <a:p>
            <a:pPr marL="1727200">
              <a:lnSpc>
                <a:spcPct val="100000"/>
              </a:lnSpc>
              <a:spcBef>
                <a:spcPts val="240"/>
              </a:spcBef>
            </a:pPr>
            <a:r>
              <a:rPr sz="1800" b="1" dirty="0">
                <a:solidFill>
                  <a:srgbClr val="005486"/>
                </a:solidFill>
                <a:latin typeface="Arial"/>
                <a:cs typeface="Arial"/>
              </a:rPr>
              <a:t>6.</a:t>
            </a:r>
            <a:r>
              <a:rPr sz="1800" b="1" spc="-40" dirty="0">
                <a:solidFill>
                  <a:srgbClr val="005486"/>
                </a:solidFill>
                <a:latin typeface="Arial"/>
                <a:cs typeface="Arial"/>
              </a:rPr>
              <a:t> </a:t>
            </a:r>
            <a:r>
              <a:rPr sz="1800" b="1" dirty="0">
                <a:solidFill>
                  <a:srgbClr val="005486"/>
                </a:solidFill>
                <a:latin typeface="Arial"/>
                <a:cs typeface="Arial"/>
              </a:rPr>
              <a:t>Condizioni</a:t>
            </a:r>
            <a:r>
              <a:rPr sz="1800" b="1" spc="-70" dirty="0">
                <a:solidFill>
                  <a:srgbClr val="005486"/>
                </a:solidFill>
                <a:latin typeface="Arial"/>
                <a:cs typeface="Arial"/>
              </a:rPr>
              <a:t> </a:t>
            </a:r>
            <a:r>
              <a:rPr sz="1800" b="1" dirty="0">
                <a:solidFill>
                  <a:srgbClr val="005486"/>
                </a:solidFill>
                <a:latin typeface="Arial"/>
                <a:cs typeface="Arial"/>
              </a:rPr>
              <a:t>abilitanti</a:t>
            </a:r>
            <a:endParaRPr sz="1800">
              <a:latin typeface="Arial"/>
              <a:cs typeface="Arial"/>
            </a:endParaRPr>
          </a:p>
          <a:p>
            <a:pPr marL="12700" marR="5080" indent="51435" algn="r">
              <a:lnSpc>
                <a:spcPct val="101000"/>
              </a:lnSpc>
              <a:spcBef>
                <a:spcPts val="80"/>
              </a:spcBef>
              <a:buClr>
                <a:srgbClr val="005486"/>
              </a:buClr>
              <a:buFont typeface="Wingdings"/>
              <a:buChar char=""/>
              <a:tabLst>
                <a:tab pos="236854" algn="l"/>
              </a:tabLst>
            </a:pPr>
            <a:r>
              <a:rPr sz="1050" b="1" dirty="0">
                <a:solidFill>
                  <a:srgbClr val="5F6B70"/>
                </a:solidFill>
                <a:latin typeface="Arial"/>
                <a:cs typeface="Arial"/>
              </a:rPr>
              <a:t>Piattaforma regionale COR eHealth </a:t>
            </a:r>
            <a:r>
              <a:rPr sz="1050" b="1" spc="-5" dirty="0">
                <a:solidFill>
                  <a:srgbClr val="5F6B70"/>
                </a:solidFill>
                <a:latin typeface="Arial"/>
                <a:cs typeface="Arial"/>
              </a:rPr>
              <a:t>installata </a:t>
            </a:r>
            <a:r>
              <a:rPr sz="1050" b="1" dirty="0">
                <a:solidFill>
                  <a:srgbClr val="5F6B70"/>
                </a:solidFill>
                <a:latin typeface="Arial"/>
                <a:cs typeface="Arial"/>
              </a:rPr>
              <a:t>sui </a:t>
            </a:r>
            <a:r>
              <a:rPr sz="1050" b="1" spc="-5" dirty="0">
                <a:solidFill>
                  <a:srgbClr val="5F6B70"/>
                </a:solidFill>
                <a:latin typeface="Arial"/>
                <a:cs typeface="Arial"/>
              </a:rPr>
              <a:t>Terminali </a:t>
            </a:r>
            <a:r>
              <a:rPr sz="1050" b="1" dirty="0">
                <a:solidFill>
                  <a:srgbClr val="5F6B70"/>
                </a:solidFill>
                <a:latin typeface="Arial"/>
                <a:cs typeface="Arial"/>
              </a:rPr>
              <a:t>del </a:t>
            </a:r>
            <a:r>
              <a:rPr sz="1050" b="1" spc="-285" dirty="0">
                <a:solidFill>
                  <a:srgbClr val="5F6B70"/>
                </a:solidFill>
                <a:latin typeface="Arial"/>
                <a:cs typeface="Arial"/>
              </a:rPr>
              <a:t> </a:t>
            </a:r>
            <a:r>
              <a:rPr sz="1050" b="1" dirty="0">
                <a:solidFill>
                  <a:srgbClr val="5F6B70"/>
                </a:solidFill>
                <a:latin typeface="Arial"/>
                <a:cs typeface="Arial"/>
              </a:rPr>
              <a:t>Reparto</a:t>
            </a:r>
            <a:r>
              <a:rPr sz="1050" b="1" spc="-30" dirty="0">
                <a:solidFill>
                  <a:srgbClr val="5F6B70"/>
                </a:solidFill>
                <a:latin typeface="Arial"/>
                <a:cs typeface="Arial"/>
              </a:rPr>
              <a:t> </a:t>
            </a:r>
            <a:r>
              <a:rPr sz="1050" b="1" dirty="0">
                <a:solidFill>
                  <a:srgbClr val="5F6B70"/>
                </a:solidFill>
                <a:latin typeface="Arial"/>
                <a:cs typeface="Arial"/>
              </a:rPr>
              <a:t>di</a:t>
            </a:r>
            <a:r>
              <a:rPr sz="1050" b="1" spc="-20" dirty="0">
                <a:solidFill>
                  <a:srgbClr val="5F6B70"/>
                </a:solidFill>
                <a:latin typeface="Arial"/>
                <a:cs typeface="Arial"/>
              </a:rPr>
              <a:t> </a:t>
            </a:r>
            <a:r>
              <a:rPr sz="1050" b="1" dirty="0">
                <a:solidFill>
                  <a:srgbClr val="5F6B70"/>
                </a:solidFill>
                <a:latin typeface="Arial"/>
                <a:cs typeface="Arial"/>
              </a:rPr>
              <a:t>Pneumologia,</a:t>
            </a:r>
            <a:r>
              <a:rPr sz="1050" b="1" spc="-50" dirty="0">
                <a:solidFill>
                  <a:srgbClr val="5F6B70"/>
                </a:solidFill>
                <a:latin typeface="Arial"/>
                <a:cs typeface="Arial"/>
              </a:rPr>
              <a:t> </a:t>
            </a:r>
            <a:r>
              <a:rPr sz="1050" b="1" spc="-5" dirty="0">
                <a:solidFill>
                  <a:srgbClr val="5F6B70"/>
                </a:solidFill>
                <a:latin typeface="Arial"/>
                <a:cs typeface="Arial"/>
              </a:rPr>
              <a:t>Allergologia</a:t>
            </a:r>
            <a:r>
              <a:rPr sz="1050" b="1" spc="-20" dirty="0">
                <a:solidFill>
                  <a:srgbClr val="5F6B70"/>
                </a:solidFill>
                <a:latin typeface="Arial"/>
                <a:cs typeface="Arial"/>
              </a:rPr>
              <a:t> </a:t>
            </a:r>
            <a:r>
              <a:rPr sz="1050" b="1" dirty="0">
                <a:solidFill>
                  <a:srgbClr val="5F6B70"/>
                </a:solidFill>
                <a:latin typeface="Arial"/>
                <a:cs typeface="Arial"/>
              </a:rPr>
              <a:t>e</a:t>
            </a:r>
            <a:r>
              <a:rPr sz="1050" b="1" spc="-10" dirty="0">
                <a:solidFill>
                  <a:srgbClr val="5F6B70"/>
                </a:solidFill>
                <a:latin typeface="Arial"/>
                <a:cs typeface="Arial"/>
              </a:rPr>
              <a:t> </a:t>
            </a:r>
            <a:r>
              <a:rPr sz="1050" b="1" dirty="0">
                <a:solidFill>
                  <a:srgbClr val="5F6B70"/>
                </a:solidFill>
                <a:latin typeface="Arial"/>
                <a:cs typeface="Arial"/>
              </a:rPr>
              <a:t>successivamente</a:t>
            </a:r>
            <a:r>
              <a:rPr sz="1050" b="1" spc="-20" dirty="0">
                <a:solidFill>
                  <a:srgbClr val="5F6B70"/>
                </a:solidFill>
                <a:latin typeface="Arial"/>
                <a:cs typeface="Arial"/>
              </a:rPr>
              <a:t> </a:t>
            </a:r>
            <a:r>
              <a:rPr sz="1050" b="1" dirty="0">
                <a:solidFill>
                  <a:srgbClr val="5F6B70"/>
                </a:solidFill>
                <a:latin typeface="Arial"/>
                <a:cs typeface="Arial"/>
              </a:rPr>
              <a:t>ai</a:t>
            </a:r>
            <a:r>
              <a:rPr sz="1050" b="1" spc="-10" dirty="0">
                <a:solidFill>
                  <a:srgbClr val="5F6B70"/>
                </a:solidFill>
                <a:latin typeface="Arial"/>
                <a:cs typeface="Arial"/>
              </a:rPr>
              <a:t> </a:t>
            </a:r>
            <a:r>
              <a:rPr sz="1050" b="1" spc="10" dirty="0">
                <a:solidFill>
                  <a:srgbClr val="5F6B70"/>
                </a:solidFill>
                <a:latin typeface="Arial"/>
                <a:cs typeface="Arial"/>
              </a:rPr>
              <a:t>MMG</a:t>
            </a:r>
            <a:endParaRPr sz="1050">
              <a:latin typeface="Arial"/>
              <a:cs typeface="Arial"/>
            </a:endParaRPr>
          </a:p>
          <a:p>
            <a:pPr marL="172720" marR="5080" lvl="1" indent="-172720" algn="r">
              <a:lnSpc>
                <a:spcPct val="100000"/>
              </a:lnSpc>
              <a:spcBef>
                <a:spcPts val="10"/>
              </a:spcBef>
              <a:buClr>
                <a:srgbClr val="005486"/>
              </a:buClr>
              <a:buFont typeface="Wingdings"/>
              <a:buChar char=""/>
              <a:tabLst>
                <a:tab pos="172720" algn="l"/>
              </a:tabLst>
            </a:pPr>
            <a:r>
              <a:rPr sz="1050" b="1" dirty="0">
                <a:solidFill>
                  <a:srgbClr val="5F6B70"/>
                </a:solidFill>
                <a:latin typeface="Arial"/>
                <a:cs typeface="Arial"/>
              </a:rPr>
              <a:t>Verifica</a:t>
            </a:r>
            <a:r>
              <a:rPr sz="1050" b="1" spc="-35" dirty="0">
                <a:solidFill>
                  <a:srgbClr val="5F6B70"/>
                </a:solidFill>
                <a:latin typeface="Arial"/>
                <a:cs typeface="Arial"/>
              </a:rPr>
              <a:t> </a:t>
            </a:r>
            <a:r>
              <a:rPr sz="1050" b="1" dirty="0">
                <a:solidFill>
                  <a:srgbClr val="5F6B70"/>
                </a:solidFill>
                <a:latin typeface="Arial"/>
                <a:cs typeface="Arial"/>
              </a:rPr>
              <a:t>parametri</a:t>
            </a:r>
            <a:r>
              <a:rPr sz="1050" b="1" spc="-40" dirty="0">
                <a:solidFill>
                  <a:srgbClr val="5F6B70"/>
                </a:solidFill>
                <a:latin typeface="Arial"/>
                <a:cs typeface="Arial"/>
              </a:rPr>
              <a:t> </a:t>
            </a:r>
            <a:r>
              <a:rPr sz="1050" b="1" spc="-5" dirty="0">
                <a:solidFill>
                  <a:srgbClr val="5F6B70"/>
                </a:solidFill>
                <a:latin typeface="Arial"/>
                <a:cs typeface="Arial"/>
              </a:rPr>
              <a:t>interattivi</a:t>
            </a:r>
            <a:endParaRPr sz="1050">
              <a:latin typeface="Arial"/>
              <a:cs typeface="Arial"/>
            </a:endParaRPr>
          </a:p>
          <a:p>
            <a:pPr marL="172720" marR="5080" lvl="2" indent="-172720" algn="r">
              <a:lnSpc>
                <a:spcPct val="100000"/>
              </a:lnSpc>
              <a:spcBef>
                <a:spcPts val="15"/>
              </a:spcBef>
              <a:buClr>
                <a:srgbClr val="005486"/>
              </a:buClr>
              <a:buFont typeface="Wingdings"/>
              <a:buChar char=""/>
              <a:tabLst>
                <a:tab pos="172720" algn="l"/>
              </a:tabLst>
            </a:pPr>
            <a:r>
              <a:rPr sz="1050" b="1" dirty="0">
                <a:solidFill>
                  <a:srgbClr val="5F6B70"/>
                </a:solidFill>
                <a:latin typeface="Arial"/>
                <a:cs typeface="Arial"/>
              </a:rPr>
              <a:t>For</a:t>
            </a:r>
            <a:r>
              <a:rPr sz="1050" b="1" spc="-5" dirty="0">
                <a:solidFill>
                  <a:srgbClr val="5F6B70"/>
                </a:solidFill>
                <a:latin typeface="Arial"/>
                <a:cs typeface="Arial"/>
              </a:rPr>
              <a:t>m</a:t>
            </a:r>
            <a:r>
              <a:rPr sz="1050" b="1" dirty="0">
                <a:solidFill>
                  <a:srgbClr val="5F6B70"/>
                </a:solidFill>
                <a:latin typeface="Arial"/>
                <a:cs typeface="Arial"/>
              </a:rPr>
              <a:t>az</a:t>
            </a:r>
            <a:r>
              <a:rPr sz="1050" b="1" spc="-5" dirty="0">
                <a:solidFill>
                  <a:srgbClr val="5F6B70"/>
                </a:solidFill>
                <a:latin typeface="Arial"/>
                <a:cs typeface="Arial"/>
              </a:rPr>
              <a:t>i</a:t>
            </a:r>
            <a:r>
              <a:rPr sz="1050" b="1" dirty="0">
                <a:solidFill>
                  <a:srgbClr val="5F6B70"/>
                </a:solidFill>
                <a:latin typeface="Arial"/>
                <a:cs typeface="Arial"/>
              </a:rPr>
              <a:t>one</a:t>
            </a:r>
            <a:r>
              <a:rPr sz="1050" b="1" spc="-40" dirty="0">
                <a:solidFill>
                  <a:srgbClr val="5F6B70"/>
                </a:solidFill>
                <a:latin typeface="Arial"/>
                <a:cs typeface="Arial"/>
              </a:rPr>
              <a:t> </a:t>
            </a:r>
            <a:r>
              <a:rPr sz="1050" b="1" spc="10" dirty="0">
                <a:solidFill>
                  <a:srgbClr val="5F6B70"/>
                </a:solidFill>
                <a:latin typeface="Arial"/>
                <a:cs typeface="Arial"/>
              </a:rPr>
              <a:t>MM</a:t>
            </a:r>
            <a:r>
              <a:rPr sz="1050" b="1" dirty="0">
                <a:solidFill>
                  <a:srgbClr val="5F6B70"/>
                </a:solidFill>
                <a:latin typeface="Arial"/>
                <a:cs typeface="Arial"/>
              </a:rPr>
              <a:t>G</a:t>
            </a:r>
            <a:endParaRPr sz="1050">
              <a:latin typeface="Arial"/>
              <a:cs typeface="Arial"/>
            </a:endParaRPr>
          </a:p>
          <a:p>
            <a:pPr marL="172720" marR="6350" indent="-172720" algn="r">
              <a:lnSpc>
                <a:spcPct val="100000"/>
              </a:lnSpc>
              <a:spcBef>
                <a:spcPts val="25"/>
              </a:spcBef>
              <a:buClr>
                <a:srgbClr val="005486"/>
              </a:buClr>
              <a:buFont typeface="Wingdings"/>
              <a:buChar char=""/>
              <a:tabLst>
                <a:tab pos="172720" algn="l"/>
              </a:tabLst>
            </a:pPr>
            <a:r>
              <a:rPr sz="1050" b="1" dirty="0">
                <a:solidFill>
                  <a:srgbClr val="5F6B70"/>
                </a:solidFill>
                <a:latin typeface="Arial"/>
                <a:cs typeface="Arial"/>
              </a:rPr>
              <a:t>Formazione</a:t>
            </a:r>
            <a:r>
              <a:rPr sz="1050" b="1" spc="-50" dirty="0">
                <a:solidFill>
                  <a:srgbClr val="5F6B70"/>
                </a:solidFill>
                <a:latin typeface="Arial"/>
                <a:cs typeface="Arial"/>
              </a:rPr>
              <a:t> </a:t>
            </a:r>
            <a:r>
              <a:rPr sz="1050" b="1" dirty="0">
                <a:solidFill>
                  <a:srgbClr val="5F6B70"/>
                </a:solidFill>
                <a:latin typeface="Arial"/>
                <a:cs typeface="Arial"/>
              </a:rPr>
              <a:t>Specialista</a:t>
            </a:r>
            <a:r>
              <a:rPr sz="1050" b="1" spc="-35" dirty="0">
                <a:solidFill>
                  <a:srgbClr val="5F6B70"/>
                </a:solidFill>
                <a:latin typeface="Arial"/>
                <a:cs typeface="Arial"/>
              </a:rPr>
              <a:t> </a:t>
            </a:r>
            <a:r>
              <a:rPr sz="1050" b="1" dirty="0">
                <a:solidFill>
                  <a:srgbClr val="5F6B70"/>
                </a:solidFill>
                <a:latin typeface="Arial"/>
                <a:cs typeface="Arial"/>
              </a:rPr>
              <a:t>(Pneumologo</a:t>
            </a:r>
            <a:r>
              <a:rPr sz="1050" b="1" spc="-60" dirty="0">
                <a:solidFill>
                  <a:srgbClr val="5F6B70"/>
                </a:solidFill>
                <a:latin typeface="Arial"/>
                <a:cs typeface="Arial"/>
              </a:rPr>
              <a:t> </a:t>
            </a:r>
            <a:r>
              <a:rPr sz="1050" b="1" dirty="0">
                <a:solidFill>
                  <a:srgbClr val="5F6B70"/>
                </a:solidFill>
                <a:latin typeface="Arial"/>
                <a:cs typeface="Arial"/>
              </a:rPr>
              <a:t>/</a:t>
            </a:r>
            <a:r>
              <a:rPr sz="1050" b="1" spc="-15" dirty="0">
                <a:solidFill>
                  <a:srgbClr val="5F6B70"/>
                </a:solidFill>
                <a:latin typeface="Arial"/>
                <a:cs typeface="Arial"/>
              </a:rPr>
              <a:t> </a:t>
            </a:r>
            <a:r>
              <a:rPr sz="1050" b="1" spc="-5" dirty="0">
                <a:solidFill>
                  <a:srgbClr val="5F6B70"/>
                </a:solidFill>
                <a:latin typeface="Arial"/>
                <a:cs typeface="Arial"/>
              </a:rPr>
              <a:t>Allergologo)</a:t>
            </a:r>
            <a:endParaRPr sz="1050">
              <a:latin typeface="Arial"/>
              <a:cs typeface="Arial"/>
            </a:endParaRPr>
          </a:p>
          <a:p>
            <a:pPr marL="172720" marR="5715" lvl="1" indent="-172720" algn="r">
              <a:lnSpc>
                <a:spcPct val="100000"/>
              </a:lnSpc>
              <a:spcBef>
                <a:spcPts val="10"/>
              </a:spcBef>
              <a:buClr>
                <a:srgbClr val="005486"/>
              </a:buClr>
              <a:buFont typeface="Wingdings"/>
              <a:buChar char=""/>
              <a:tabLst>
                <a:tab pos="172720" algn="l"/>
              </a:tabLst>
            </a:pPr>
            <a:r>
              <a:rPr sz="1050" b="1" dirty="0">
                <a:solidFill>
                  <a:srgbClr val="5F6B70"/>
                </a:solidFill>
                <a:latin typeface="Arial"/>
                <a:cs typeface="Arial"/>
              </a:rPr>
              <a:t>Formazione</a:t>
            </a:r>
            <a:r>
              <a:rPr sz="1050" b="1" spc="-50" dirty="0">
                <a:solidFill>
                  <a:srgbClr val="5F6B70"/>
                </a:solidFill>
                <a:latin typeface="Arial"/>
                <a:cs typeface="Arial"/>
              </a:rPr>
              <a:t> </a:t>
            </a:r>
            <a:r>
              <a:rPr sz="1050" b="1" dirty="0">
                <a:solidFill>
                  <a:srgbClr val="5F6B70"/>
                </a:solidFill>
                <a:latin typeface="Arial"/>
                <a:cs typeface="Arial"/>
              </a:rPr>
              <a:t>e</a:t>
            </a:r>
            <a:r>
              <a:rPr sz="1050" b="1" spc="-35" dirty="0">
                <a:solidFill>
                  <a:srgbClr val="5F6B70"/>
                </a:solidFill>
                <a:latin typeface="Arial"/>
                <a:cs typeface="Arial"/>
              </a:rPr>
              <a:t> </a:t>
            </a:r>
            <a:r>
              <a:rPr sz="1050" b="1" dirty="0">
                <a:solidFill>
                  <a:srgbClr val="5F6B70"/>
                </a:solidFill>
                <a:latin typeface="Arial"/>
                <a:cs typeface="Arial"/>
              </a:rPr>
              <a:t>valutazione</a:t>
            </a:r>
            <a:r>
              <a:rPr sz="1050" b="1" spc="-30" dirty="0">
                <a:solidFill>
                  <a:srgbClr val="5F6B70"/>
                </a:solidFill>
                <a:latin typeface="Arial"/>
                <a:cs typeface="Arial"/>
              </a:rPr>
              <a:t> </a:t>
            </a:r>
            <a:r>
              <a:rPr sz="1050" b="1" dirty="0">
                <a:solidFill>
                  <a:srgbClr val="5F6B70"/>
                </a:solidFill>
                <a:latin typeface="Arial"/>
                <a:cs typeface="Arial"/>
              </a:rPr>
              <a:t>Paziente</a:t>
            </a:r>
            <a:r>
              <a:rPr sz="1050" b="1" spc="-40" dirty="0">
                <a:solidFill>
                  <a:srgbClr val="5F6B70"/>
                </a:solidFill>
                <a:latin typeface="Arial"/>
                <a:cs typeface="Arial"/>
              </a:rPr>
              <a:t> </a:t>
            </a:r>
            <a:r>
              <a:rPr sz="1050" b="1" dirty="0">
                <a:solidFill>
                  <a:srgbClr val="5F6B70"/>
                </a:solidFill>
                <a:latin typeface="Arial"/>
                <a:cs typeface="Arial"/>
              </a:rPr>
              <a:t>(e/o</a:t>
            </a:r>
            <a:r>
              <a:rPr sz="1050" b="1" spc="-25" dirty="0">
                <a:solidFill>
                  <a:srgbClr val="5F6B70"/>
                </a:solidFill>
                <a:latin typeface="Arial"/>
                <a:cs typeface="Arial"/>
              </a:rPr>
              <a:t> </a:t>
            </a:r>
            <a:r>
              <a:rPr sz="1050" b="1" dirty="0">
                <a:solidFill>
                  <a:srgbClr val="5F6B70"/>
                </a:solidFill>
                <a:latin typeface="Arial"/>
                <a:cs typeface="Arial"/>
              </a:rPr>
              <a:t>Caregiver)</a:t>
            </a:r>
            <a:endParaRPr sz="1050">
              <a:latin typeface="Arial"/>
              <a:cs typeface="Arial"/>
            </a:endParaRPr>
          </a:p>
        </p:txBody>
      </p:sp>
      <p:sp>
        <p:nvSpPr>
          <p:cNvPr id="56" name="object 56"/>
          <p:cNvSpPr txBox="1"/>
          <p:nvPr/>
        </p:nvSpPr>
        <p:spPr>
          <a:xfrm>
            <a:off x="257047" y="3063470"/>
            <a:ext cx="4310380" cy="1137285"/>
          </a:xfrm>
          <a:prstGeom prst="rect">
            <a:avLst/>
          </a:prstGeom>
        </p:spPr>
        <p:txBody>
          <a:bodyPr vert="horz" wrap="square" lIns="0" tIns="30480" rIns="0" bIns="0" rtlCol="0">
            <a:spAutoFit/>
          </a:bodyPr>
          <a:lstStyle/>
          <a:p>
            <a:pPr marL="2122805" indent="-254635">
              <a:lnSpc>
                <a:spcPct val="100000"/>
              </a:lnSpc>
              <a:spcBef>
                <a:spcPts val="240"/>
              </a:spcBef>
              <a:buAutoNum type="arabicPeriod" startAt="5"/>
              <a:tabLst>
                <a:tab pos="2123440" algn="l"/>
              </a:tabLst>
            </a:pPr>
            <a:r>
              <a:rPr sz="1800" b="1" dirty="0">
                <a:solidFill>
                  <a:srgbClr val="00BEB3"/>
                </a:solidFill>
                <a:latin typeface="Arial"/>
                <a:cs typeface="Arial"/>
              </a:rPr>
              <a:t>Modello</a:t>
            </a:r>
            <a:r>
              <a:rPr sz="1800" b="1" spc="-65" dirty="0">
                <a:solidFill>
                  <a:srgbClr val="00BEB3"/>
                </a:solidFill>
                <a:latin typeface="Arial"/>
                <a:cs typeface="Arial"/>
              </a:rPr>
              <a:t> </a:t>
            </a:r>
            <a:r>
              <a:rPr sz="1800" b="1" dirty="0">
                <a:solidFill>
                  <a:srgbClr val="00BEB3"/>
                </a:solidFill>
                <a:latin typeface="Arial"/>
                <a:cs typeface="Arial"/>
              </a:rPr>
              <a:t>di</a:t>
            </a:r>
            <a:r>
              <a:rPr sz="1800" b="1" spc="-45" dirty="0">
                <a:solidFill>
                  <a:srgbClr val="00BEB3"/>
                </a:solidFill>
                <a:latin typeface="Arial"/>
                <a:cs typeface="Arial"/>
              </a:rPr>
              <a:t> </a:t>
            </a:r>
            <a:r>
              <a:rPr sz="1800" b="1" dirty="0">
                <a:solidFill>
                  <a:srgbClr val="00BEB3"/>
                </a:solidFill>
                <a:latin typeface="Arial"/>
                <a:cs typeface="Arial"/>
              </a:rPr>
              <a:t>controllo</a:t>
            </a:r>
            <a:endParaRPr sz="1800">
              <a:latin typeface="Arial"/>
              <a:cs typeface="Arial"/>
            </a:endParaRPr>
          </a:p>
          <a:p>
            <a:pPr marL="172720" marR="5715" lvl="1" indent="-172720" algn="r">
              <a:lnSpc>
                <a:spcPct val="100000"/>
              </a:lnSpc>
              <a:spcBef>
                <a:spcPts val="90"/>
              </a:spcBef>
              <a:buClr>
                <a:srgbClr val="00BEB3"/>
              </a:buClr>
              <a:buFont typeface="Wingdings"/>
              <a:buChar char=""/>
              <a:tabLst>
                <a:tab pos="172720" algn="l"/>
              </a:tabLst>
            </a:pPr>
            <a:r>
              <a:rPr sz="1050" b="1" dirty="0">
                <a:solidFill>
                  <a:srgbClr val="5F6B70"/>
                </a:solidFill>
                <a:latin typeface="Arial"/>
                <a:cs typeface="Arial"/>
              </a:rPr>
              <a:t>#</a:t>
            </a:r>
            <a:r>
              <a:rPr sz="1050" b="1" spc="-15" dirty="0">
                <a:solidFill>
                  <a:srgbClr val="5F6B70"/>
                </a:solidFill>
                <a:latin typeface="Arial"/>
                <a:cs typeface="Arial"/>
              </a:rPr>
              <a:t> </a:t>
            </a:r>
            <a:r>
              <a:rPr sz="1050" b="1" spc="-5" dirty="0">
                <a:solidFill>
                  <a:srgbClr val="5F6B70"/>
                </a:solidFill>
                <a:latin typeface="Arial"/>
                <a:cs typeface="Arial"/>
              </a:rPr>
              <a:t>visite</a:t>
            </a:r>
            <a:r>
              <a:rPr sz="1050" b="1" dirty="0">
                <a:solidFill>
                  <a:srgbClr val="5F6B70"/>
                </a:solidFill>
                <a:latin typeface="Arial"/>
                <a:cs typeface="Arial"/>
              </a:rPr>
              <a:t> erogate</a:t>
            </a:r>
            <a:r>
              <a:rPr sz="1050" b="1" spc="-40" dirty="0">
                <a:solidFill>
                  <a:srgbClr val="5F6B70"/>
                </a:solidFill>
                <a:latin typeface="Arial"/>
                <a:cs typeface="Arial"/>
              </a:rPr>
              <a:t> </a:t>
            </a:r>
            <a:r>
              <a:rPr sz="1050" b="1" spc="-5" dirty="0">
                <a:solidFill>
                  <a:srgbClr val="5F6B70"/>
                </a:solidFill>
                <a:latin typeface="Arial"/>
                <a:cs typeface="Arial"/>
              </a:rPr>
              <a:t>in</a:t>
            </a:r>
            <a:r>
              <a:rPr sz="1050" b="1" spc="-20" dirty="0">
                <a:solidFill>
                  <a:srgbClr val="5F6B70"/>
                </a:solidFill>
                <a:latin typeface="Arial"/>
                <a:cs typeface="Arial"/>
              </a:rPr>
              <a:t> </a:t>
            </a:r>
            <a:r>
              <a:rPr sz="1050" b="1" spc="-5" dirty="0">
                <a:solidFill>
                  <a:srgbClr val="5F6B70"/>
                </a:solidFill>
                <a:latin typeface="Arial"/>
                <a:cs typeface="Arial"/>
              </a:rPr>
              <a:t>Televisita</a:t>
            </a:r>
            <a:endParaRPr sz="1050">
              <a:latin typeface="Arial"/>
              <a:cs typeface="Arial"/>
            </a:endParaRPr>
          </a:p>
          <a:p>
            <a:pPr marL="172720" marR="5080" indent="-172720" algn="r">
              <a:lnSpc>
                <a:spcPct val="100000"/>
              </a:lnSpc>
              <a:spcBef>
                <a:spcPts val="15"/>
              </a:spcBef>
              <a:buClr>
                <a:srgbClr val="00BEB3"/>
              </a:buClr>
              <a:buFont typeface="Wingdings"/>
              <a:buChar char=""/>
              <a:tabLst>
                <a:tab pos="172720" algn="l"/>
              </a:tabLst>
            </a:pPr>
            <a:r>
              <a:rPr sz="1050" b="1" dirty="0">
                <a:solidFill>
                  <a:srgbClr val="5F6B70"/>
                </a:solidFill>
                <a:latin typeface="Arial"/>
                <a:cs typeface="Arial"/>
              </a:rPr>
              <a:t>#</a:t>
            </a:r>
            <a:r>
              <a:rPr sz="1050" b="1" spc="-20" dirty="0">
                <a:solidFill>
                  <a:srgbClr val="5F6B70"/>
                </a:solidFill>
                <a:latin typeface="Arial"/>
                <a:cs typeface="Arial"/>
              </a:rPr>
              <a:t> </a:t>
            </a:r>
            <a:r>
              <a:rPr sz="1050" b="1" spc="-5" dirty="0">
                <a:solidFill>
                  <a:srgbClr val="5F6B70"/>
                </a:solidFill>
                <a:latin typeface="Arial"/>
                <a:cs typeface="Arial"/>
              </a:rPr>
              <a:t>visite </a:t>
            </a:r>
            <a:r>
              <a:rPr sz="1050" b="1" dirty="0">
                <a:solidFill>
                  <a:srgbClr val="5F6B70"/>
                </a:solidFill>
                <a:latin typeface="Arial"/>
                <a:cs typeface="Arial"/>
              </a:rPr>
              <a:t>erogate</a:t>
            </a:r>
            <a:r>
              <a:rPr sz="1050" b="1" spc="-40" dirty="0">
                <a:solidFill>
                  <a:srgbClr val="5F6B70"/>
                </a:solidFill>
                <a:latin typeface="Arial"/>
                <a:cs typeface="Arial"/>
              </a:rPr>
              <a:t> </a:t>
            </a:r>
            <a:r>
              <a:rPr sz="1050" b="1" spc="-5" dirty="0">
                <a:solidFill>
                  <a:srgbClr val="5F6B70"/>
                </a:solidFill>
                <a:latin typeface="Arial"/>
                <a:cs typeface="Arial"/>
              </a:rPr>
              <a:t>in</a:t>
            </a:r>
            <a:r>
              <a:rPr sz="1050" b="1" spc="-25" dirty="0">
                <a:solidFill>
                  <a:srgbClr val="5F6B70"/>
                </a:solidFill>
                <a:latin typeface="Arial"/>
                <a:cs typeface="Arial"/>
              </a:rPr>
              <a:t> </a:t>
            </a:r>
            <a:r>
              <a:rPr sz="1050" b="1" dirty="0">
                <a:solidFill>
                  <a:srgbClr val="5F6B70"/>
                </a:solidFill>
                <a:latin typeface="Arial"/>
                <a:cs typeface="Arial"/>
              </a:rPr>
              <a:t>Teleconsulto</a:t>
            </a:r>
            <a:endParaRPr sz="1050">
              <a:latin typeface="Arial"/>
              <a:cs typeface="Arial"/>
            </a:endParaRPr>
          </a:p>
          <a:p>
            <a:pPr marL="172720" marR="5080" lvl="1" indent="-172720" algn="r">
              <a:lnSpc>
                <a:spcPct val="100000"/>
              </a:lnSpc>
              <a:spcBef>
                <a:spcPts val="10"/>
              </a:spcBef>
              <a:buClr>
                <a:srgbClr val="00BEB3"/>
              </a:buClr>
              <a:buFont typeface="Wingdings"/>
              <a:buChar char=""/>
              <a:tabLst>
                <a:tab pos="172720" algn="l"/>
              </a:tabLst>
            </a:pPr>
            <a:r>
              <a:rPr sz="1050" b="1" spc="-5" dirty="0">
                <a:solidFill>
                  <a:srgbClr val="5F6B70"/>
                </a:solidFill>
                <a:latin typeface="Arial"/>
                <a:cs typeface="Arial"/>
              </a:rPr>
              <a:t>Tipologia</a:t>
            </a:r>
            <a:r>
              <a:rPr sz="1050" b="1" spc="-50" dirty="0">
                <a:solidFill>
                  <a:srgbClr val="5F6B70"/>
                </a:solidFill>
                <a:latin typeface="Arial"/>
                <a:cs typeface="Arial"/>
              </a:rPr>
              <a:t> </a:t>
            </a:r>
            <a:r>
              <a:rPr sz="1050" b="1" dirty="0">
                <a:solidFill>
                  <a:srgbClr val="5F6B70"/>
                </a:solidFill>
                <a:latin typeface="Arial"/>
                <a:cs typeface="Arial"/>
              </a:rPr>
              <a:t>prestazione</a:t>
            </a:r>
            <a:r>
              <a:rPr sz="1050" b="1" spc="-35" dirty="0">
                <a:solidFill>
                  <a:srgbClr val="5F6B70"/>
                </a:solidFill>
                <a:latin typeface="Arial"/>
                <a:cs typeface="Arial"/>
              </a:rPr>
              <a:t> </a:t>
            </a:r>
            <a:r>
              <a:rPr sz="1050" b="1" dirty="0">
                <a:solidFill>
                  <a:srgbClr val="5F6B70"/>
                </a:solidFill>
                <a:latin typeface="Arial"/>
                <a:cs typeface="Arial"/>
              </a:rPr>
              <a:t>erogata</a:t>
            </a:r>
            <a:endParaRPr sz="1050">
              <a:latin typeface="Arial"/>
              <a:cs typeface="Arial"/>
            </a:endParaRPr>
          </a:p>
          <a:p>
            <a:pPr marL="172720" marR="6350" indent="-172720" algn="r">
              <a:lnSpc>
                <a:spcPct val="100000"/>
              </a:lnSpc>
              <a:spcBef>
                <a:spcPts val="15"/>
              </a:spcBef>
              <a:buClr>
                <a:srgbClr val="00BEB3"/>
              </a:buClr>
              <a:buFont typeface="Wingdings"/>
              <a:buChar char=""/>
              <a:tabLst>
                <a:tab pos="172720" algn="l"/>
              </a:tabLst>
            </a:pPr>
            <a:r>
              <a:rPr sz="1050" b="1" dirty="0">
                <a:solidFill>
                  <a:srgbClr val="5F6B70"/>
                </a:solidFill>
                <a:latin typeface="Arial"/>
                <a:cs typeface="Arial"/>
              </a:rPr>
              <a:t>Impatto</a:t>
            </a:r>
            <a:r>
              <a:rPr sz="1050" b="1" spc="-20" dirty="0">
                <a:solidFill>
                  <a:srgbClr val="5F6B70"/>
                </a:solidFill>
                <a:latin typeface="Arial"/>
                <a:cs typeface="Arial"/>
              </a:rPr>
              <a:t> </a:t>
            </a:r>
            <a:r>
              <a:rPr sz="1050" b="1" dirty="0">
                <a:solidFill>
                  <a:srgbClr val="5F6B70"/>
                </a:solidFill>
                <a:latin typeface="Arial"/>
                <a:cs typeface="Arial"/>
              </a:rPr>
              <a:t>su</a:t>
            </a:r>
            <a:r>
              <a:rPr sz="1050" b="1" spc="-15" dirty="0">
                <a:solidFill>
                  <a:srgbClr val="5F6B70"/>
                </a:solidFill>
                <a:latin typeface="Arial"/>
                <a:cs typeface="Arial"/>
              </a:rPr>
              <a:t> </a:t>
            </a:r>
            <a:r>
              <a:rPr sz="1050" b="1" spc="-10" dirty="0">
                <a:solidFill>
                  <a:srgbClr val="5F6B70"/>
                </a:solidFill>
                <a:latin typeface="Arial"/>
                <a:cs typeface="Arial"/>
              </a:rPr>
              <a:t>ACT,</a:t>
            </a:r>
            <a:r>
              <a:rPr sz="1050" b="1" spc="-5" dirty="0">
                <a:solidFill>
                  <a:srgbClr val="5F6B70"/>
                </a:solidFill>
                <a:latin typeface="Arial"/>
                <a:cs typeface="Arial"/>
              </a:rPr>
              <a:t> TAI,IPAM-13</a:t>
            </a:r>
            <a:r>
              <a:rPr sz="1050" b="1" spc="5" dirty="0">
                <a:solidFill>
                  <a:srgbClr val="5F6B70"/>
                </a:solidFill>
                <a:latin typeface="Arial"/>
                <a:cs typeface="Arial"/>
              </a:rPr>
              <a:t> </a:t>
            </a:r>
            <a:r>
              <a:rPr sz="1050" b="1" dirty="0">
                <a:solidFill>
                  <a:srgbClr val="5F6B70"/>
                </a:solidFill>
                <a:latin typeface="Arial"/>
                <a:cs typeface="Arial"/>
              </a:rPr>
              <a:t>tra Paziente</a:t>
            </a:r>
            <a:r>
              <a:rPr sz="1050" b="1" spc="-30" dirty="0">
                <a:solidFill>
                  <a:srgbClr val="5F6B70"/>
                </a:solidFill>
                <a:latin typeface="Arial"/>
                <a:cs typeface="Arial"/>
              </a:rPr>
              <a:t> </a:t>
            </a:r>
            <a:r>
              <a:rPr sz="1050" b="1" dirty="0">
                <a:solidFill>
                  <a:srgbClr val="5F6B70"/>
                </a:solidFill>
                <a:latin typeface="Arial"/>
                <a:cs typeface="Arial"/>
              </a:rPr>
              <a:t>«analogico»</a:t>
            </a:r>
            <a:r>
              <a:rPr sz="1050" b="1" spc="-45" dirty="0">
                <a:solidFill>
                  <a:srgbClr val="5F6B70"/>
                </a:solidFill>
                <a:latin typeface="Arial"/>
                <a:cs typeface="Arial"/>
              </a:rPr>
              <a:t> </a:t>
            </a:r>
            <a:r>
              <a:rPr sz="1050" b="1" dirty="0">
                <a:solidFill>
                  <a:srgbClr val="5F6B70"/>
                </a:solidFill>
                <a:latin typeface="Arial"/>
                <a:cs typeface="Arial"/>
              </a:rPr>
              <a:t>e</a:t>
            </a:r>
            <a:r>
              <a:rPr sz="1050" b="1" spc="-5" dirty="0">
                <a:solidFill>
                  <a:srgbClr val="5F6B70"/>
                </a:solidFill>
                <a:latin typeface="Arial"/>
                <a:cs typeface="Arial"/>
              </a:rPr>
              <a:t> </a:t>
            </a:r>
            <a:r>
              <a:rPr sz="1050" b="1" dirty="0">
                <a:solidFill>
                  <a:srgbClr val="5F6B70"/>
                </a:solidFill>
                <a:latin typeface="Arial"/>
                <a:cs typeface="Arial"/>
              </a:rPr>
              <a:t>paziente</a:t>
            </a:r>
            <a:endParaRPr sz="1050">
              <a:latin typeface="Arial"/>
              <a:cs typeface="Arial"/>
            </a:endParaRPr>
          </a:p>
          <a:p>
            <a:pPr marR="5080" algn="r">
              <a:lnSpc>
                <a:spcPct val="100000"/>
              </a:lnSpc>
              <a:spcBef>
                <a:spcPts val="20"/>
              </a:spcBef>
            </a:pPr>
            <a:r>
              <a:rPr sz="1050" b="1" dirty="0">
                <a:solidFill>
                  <a:srgbClr val="5F6B70"/>
                </a:solidFill>
                <a:latin typeface="Arial"/>
                <a:cs typeface="Arial"/>
              </a:rPr>
              <a:t>«digitalizzato»</a:t>
            </a:r>
            <a:endParaRPr sz="1050">
              <a:latin typeface="Arial"/>
              <a:cs typeface="Arial"/>
            </a:endParaRPr>
          </a:p>
        </p:txBody>
      </p:sp>
      <p:grpSp>
        <p:nvGrpSpPr>
          <p:cNvPr id="57" name="object 57"/>
          <p:cNvGrpSpPr/>
          <p:nvPr/>
        </p:nvGrpSpPr>
        <p:grpSpPr>
          <a:xfrm>
            <a:off x="929639" y="2904744"/>
            <a:ext cx="506095" cy="509270"/>
            <a:chOff x="929639" y="2904744"/>
            <a:chExt cx="506095" cy="509270"/>
          </a:xfrm>
        </p:grpSpPr>
        <p:sp>
          <p:nvSpPr>
            <p:cNvPr id="58" name="object 58"/>
            <p:cNvSpPr/>
            <p:nvPr/>
          </p:nvSpPr>
          <p:spPr>
            <a:xfrm>
              <a:off x="952500" y="2904743"/>
              <a:ext cx="483234" cy="509270"/>
            </a:xfrm>
            <a:custGeom>
              <a:avLst/>
              <a:gdLst/>
              <a:ahLst/>
              <a:cxnLst/>
              <a:rect l="l" t="t" r="r" b="b"/>
              <a:pathLst>
                <a:path w="483234" h="509270">
                  <a:moveTo>
                    <a:pt x="295656" y="368046"/>
                  </a:moveTo>
                  <a:lnTo>
                    <a:pt x="288493" y="323837"/>
                  </a:lnTo>
                  <a:lnTo>
                    <a:pt x="270497" y="289039"/>
                  </a:lnTo>
                  <a:lnTo>
                    <a:pt x="270497" y="368046"/>
                  </a:lnTo>
                  <a:lnTo>
                    <a:pt x="267284" y="395058"/>
                  </a:lnTo>
                  <a:lnTo>
                    <a:pt x="258178" y="419811"/>
                  </a:lnTo>
                  <a:lnTo>
                    <a:pt x="243967" y="441591"/>
                  </a:lnTo>
                  <a:lnTo>
                    <a:pt x="225437" y="459740"/>
                  </a:lnTo>
                  <a:lnTo>
                    <a:pt x="203949" y="422643"/>
                  </a:lnTo>
                  <a:lnTo>
                    <a:pt x="203949" y="472821"/>
                  </a:lnTo>
                  <a:lnTo>
                    <a:pt x="192557" y="477443"/>
                  </a:lnTo>
                  <a:lnTo>
                    <a:pt x="180492" y="480923"/>
                  </a:lnTo>
                  <a:lnTo>
                    <a:pt x="167830" y="483108"/>
                  </a:lnTo>
                  <a:lnTo>
                    <a:pt x="154686" y="483870"/>
                  </a:lnTo>
                  <a:lnTo>
                    <a:pt x="135458" y="482257"/>
                  </a:lnTo>
                  <a:lnTo>
                    <a:pt x="117284" y="477583"/>
                  </a:lnTo>
                  <a:lnTo>
                    <a:pt x="100368" y="470154"/>
                  </a:lnTo>
                  <a:lnTo>
                    <a:pt x="84988" y="460248"/>
                  </a:lnTo>
                  <a:lnTo>
                    <a:pt x="100253" y="442976"/>
                  </a:lnTo>
                  <a:lnTo>
                    <a:pt x="152590" y="383794"/>
                  </a:lnTo>
                  <a:lnTo>
                    <a:pt x="203949" y="472821"/>
                  </a:lnTo>
                  <a:lnTo>
                    <a:pt x="203949" y="422643"/>
                  </a:lnTo>
                  <a:lnTo>
                    <a:pt x="181457" y="383794"/>
                  </a:lnTo>
                  <a:lnTo>
                    <a:pt x="176606" y="375412"/>
                  </a:lnTo>
                  <a:lnTo>
                    <a:pt x="167792" y="360172"/>
                  </a:lnTo>
                  <a:lnTo>
                    <a:pt x="167792" y="253238"/>
                  </a:lnTo>
                  <a:lnTo>
                    <a:pt x="208153" y="265544"/>
                  </a:lnTo>
                  <a:lnTo>
                    <a:pt x="240753" y="290830"/>
                  </a:lnTo>
                  <a:lnTo>
                    <a:pt x="262547" y="326034"/>
                  </a:lnTo>
                  <a:lnTo>
                    <a:pt x="270497" y="368046"/>
                  </a:lnTo>
                  <a:lnTo>
                    <a:pt x="270497" y="289039"/>
                  </a:lnTo>
                  <a:lnTo>
                    <a:pt x="238137" y="254723"/>
                  </a:lnTo>
                  <a:lnTo>
                    <a:pt x="199593" y="234543"/>
                  </a:lnTo>
                  <a:lnTo>
                    <a:pt x="155206" y="227076"/>
                  </a:lnTo>
                  <a:lnTo>
                    <a:pt x="142633" y="227076"/>
                  </a:lnTo>
                  <a:lnTo>
                    <a:pt x="142633" y="350266"/>
                  </a:lnTo>
                  <a:lnTo>
                    <a:pt x="126390" y="350266"/>
                  </a:lnTo>
                  <a:lnTo>
                    <a:pt x="126390" y="375412"/>
                  </a:lnTo>
                  <a:lnTo>
                    <a:pt x="66649" y="442976"/>
                  </a:lnTo>
                  <a:lnTo>
                    <a:pt x="55968" y="428320"/>
                  </a:lnTo>
                  <a:lnTo>
                    <a:pt x="47713" y="411962"/>
                  </a:lnTo>
                  <a:lnTo>
                    <a:pt x="42100" y="394220"/>
                  </a:lnTo>
                  <a:lnTo>
                    <a:pt x="39395" y="375412"/>
                  </a:lnTo>
                  <a:lnTo>
                    <a:pt x="126390" y="375412"/>
                  </a:lnTo>
                  <a:lnTo>
                    <a:pt x="126390" y="350266"/>
                  </a:lnTo>
                  <a:lnTo>
                    <a:pt x="14236" y="350266"/>
                  </a:lnTo>
                  <a:lnTo>
                    <a:pt x="13804" y="360172"/>
                  </a:lnTo>
                  <a:lnTo>
                    <a:pt x="13716" y="368046"/>
                  </a:lnTo>
                  <a:lnTo>
                    <a:pt x="20929" y="412508"/>
                  </a:lnTo>
                  <a:lnTo>
                    <a:pt x="40995" y="451192"/>
                  </a:lnTo>
                  <a:lnTo>
                    <a:pt x="71551" y="481749"/>
                  </a:lnTo>
                  <a:lnTo>
                    <a:pt x="110236" y="501815"/>
                  </a:lnTo>
                  <a:lnTo>
                    <a:pt x="154686" y="509016"/>
                  </a:lnTo>
                  <a:lnTo>
                    <a:pt x="199123" y="501815"/>
                  </a:lnTo>
                  <a:lnTo>
                    <a:pt x="233705" y="483870"/>
                  </a:lnTo>
                  <a:lnTo>
                    <a:pt x="237807" y="481749"/>
                  </a:lnTo>
                  <a:lnTo>
                    <a:pt x="259816" y="459740"/>
                  </a:lnTo>
                  <a:lnTo>
                    <a:pt x="268363" y="451192"/>
                  </a:lnTo>
                  <a:lnTo>
                    <a:pt x="288429" y="412508"/>
                  </a:lnTo>
                  <a:lnTo>
                    <a:pt x="295656" y="368046"/>
                  </a:lnTo>
                  <a:close/>
                </a:path>
                <a:path w="483234" h="509270">
                  <a:moveTo>
                    <a:pt x="483108" y="389509"/>
                  </a:moveTo>
                  <a:lnTo>
                    <a:pt x="466267" y="372618"/>
                  </a:lnTo>
                  <a:lnTo>
                    <a:pt x="428536" y="334772"/>
                  </a:lnTo>
                  <a:lnTo>
                    <a:pt x="390817" y="296926"/>
                  </a:lnTo>
                  <a:lnTo>
                    <a:pt x="353085" y="259080"/>
                  </a:lnTo>
                  <a:lnTo>
                    <a:pt x="315366" y="221234"/>
                  </a:lnTo>
                  <a:lnTo>
                    <a:pt x="278269" y="184023"/>
                  </a:lnTo>
                  <a:lnTo>
                    <a:pt x="240550" y="146177"/>
                  </a:lnTo>
                  <a:lnTo>
                    <a:pt x="202819" y="108331"/>
                  </a:lnTo>
                  <a:lnTo>
                    <a:pt x="165100" y="70485"/>
                  </a:lnTo>
                  <a:lnTo>
                    <a:pt x="130416" y="35687"/>
                  </a:lnTo>
                  <a:lnTo>
                    <a:pt x="94843" y="0"/>
                  </a:lnTo>
                  <a:lnTo>
                    <a:pt x="0" y="95123"/>
                  </a:lnTo>
                  <a:lnTo>
                    <a:pt x="67589" y="162433"/>
                  </a:lnTo>
                  <a:lnTo>
                    <a:pt x="75463" y="161036"/>
                  </a:lnTo>
                  <a:lnTo>
                    <a:pt x="83439" y="160045"/>
                  </a:lnTo>
                  <a:lnTo>
                    <a:pt x="91605" y="159461"/>
                  </a:lnTo>
                  <a:lnTo>
                    <a:pt x="100076" y="159258"/>
                  </a:lnTo>
                  <a:lnTo>
                    <a:pt x="35636" y="95123"/>
                  </a:lnTo>
                  <a:lnTo>
                    <a:pt x="94843" y="35687"/>
                  </a:lnTo>
                  <a:lnTo>
                    <a:pt x="111607" y="53086"/>
                  </a:lnTo>
                  <a:lnTo>
                    <a:pt x="96405" y="68326"/>
                  </a:lnTo>
                  <a:lnTo>
                    <a:pt x="114223" y="86233"/>
                  </a:lnTo>
                  <a:lnTo>
                    <a:pt x="129425" y="70485"/>
                  </a:lnTo>
                  <a:lnTo>
                    <a:pt x="149339" y="90424"/>
                  </a:lnTo>
                  <a:lnTo>
                    <a:pt x="119989" y="120396"/>
                  </a:lnTo>
                  <a:lnTo>
                    <a:pt x="137807" y="138303"/>
                  </a:lnTo>
                  <a:lnTo>
                    <a:pt x="167144" y="108331"/>
                  </a:lnTo>
                  <a:lnTo>
                    <a:pt x="187058" y="128270"/>
                  </a:lnTo>
                  <a:lnTo>
                    <a:pt x="171869" y="144018"/>
                  </a:lnTo>
                  <a:lnTo>
                    <a:pt x="189674" y="161925"/>
                  </a:lnTo>
                  <a:lnTo>
                    <a:pt x="204876" y="146177"/>
                  </a:lnTo>
                  <a:lnTo>
                    <a:pt x="224790" y="166116"/>
                  </a:lnTo>
                  <a:lnTo>
                    <a:pt x="209067" y="181356"/>
                  </a:lnTo>
                  <a:lnTo>
                    <a:pt x="226885" y="199263"/>
                  </a:lnTo>
                  <a:lnTo>
                    <a:pt x="242608" y="184023"/>
                  </a:lnTo>
                  <a:lnTo>
                    <a:pt x="261988" y="203454"/>
                  </a:lnTo>
                  <a:lnTo>
                    <a:pt x="245745" y="219202"/>
                  </a:lnTo>
                  <a:lnTo>
                    <a:pt x="263042" y="237617"/>
                  </a:lnTo>
                  <a:lnTo>
                    <a:pt x="279806" y="221234"/>
                  </a:lnTo>
                  <a:lnTo>
                    <a:pt x="299720" y="241300"/>
                  </a:lnTo>
                  <a:lnTo>
                    <a:pt x="284518" y="257048"/>
                  </a:lnTo>
                  <a:lnTo>
                    <a:pt x="302336" y="274955"/>
                  </a:lnTo>
                  <a:lnTo>
                    <a:pt x="317500" y="259080"/>
                  </a:lnTo>
                  <a:lnTo>
                    <a:pt x="337439" y="279146"/>
                  </a:lnTo>
                  <a:lnTo>
                    <a:pt x="322199" y="294894"/>
                  </a:lnTo>
                  <a:lnTo>
                    <a:pt x="340106" y="312801"/>
                  </a:lnTo>
                  <a:lnTo>
                    <a:pt x="355219" y="296926"/>
                  </a:lnTo>
                  <a:lnTo>
                    <a:pt x="375158" y="316992"/>
                  </a:lnTo>
                  <a:lnTo>
                    <a:pt x="345821" y="346329"/>
                  </a:lnTo>
                  <a:lnTo>
                    <a:pt x="363601" y="364236"/>
                  </a:lnTo>
                  <a:lnTo>
                    <a:pt x="392938" y="334772"/>
                  </a:lnTo>
                  <a:lnTo>
                    <a:pt x="412877" y="354838"/>
                  </a:lnTo>
                  <a:lnTo>
                    <a:pt x="397129" y="370078"/>
                  </a:lnTo>
                  <a:lnTo>
                    <a:pt x="415036" y="387858"/>
                  </a:lnTo>
                  <a:lnTo>
                    <a:pt x="430657" y="372618"/>
                  </a:lnTo>
                  <a:lnTo>
                    <a:pt x="447421" y="389509"/>
                  </a:lnTo>
                  <a:lnTo>
                    <a:pt x="388747" y="448945"/>
                  </a:lnTo>
                  <a:lnTo>
                    <a:pt x="320675" y="380619"/>
                  </a:lnTo>
                  <a:lnTo>
                    <a:pt x="319786" y="388454"/>
                  </a:lnTo>
                  <a:lnTo>
                    <a:pt x="318630" y="396265"/>
                  </a:lnTo>
                  <a:lnTo>
                    <a:pt x="317182" y="403999"/>
                  </a:lnTo>
                  <a:lnTo>
                    <a:pt x="315429" y="411607"/>
                  </a:lnTo>
                  <a:lnTo>
                    <a:pt x="388747" y="484632"/>
                  </a:lnTo>
                  <a:lnTo>
                    <a:pt x="424141" y="448945"/>
                  </a:lnTo>
                  <a:lnTo>
                    <a:pt x="483108" y="389509"/>
                  </a:lnTo>
                  <a:close/>
                </a:path>
              </a:pathLst>
            </a:custGeom>
            <a:solidFill>
              <a:srgbClr val="00BEB3"/>
            </a:solidFill>
          </p:spPr>
          <p:txBody>
            <a:bodyPr wrap="square" lIns="0" tIns="0" rIns="0" bIns="0" rtlCol="0"/>
            <a:lstStyle/>
            <a:p>
              <a:endParaRPr/>
            </a:p>
          </p:txBody>
        </p:sp>
        <p:pic>
          <p:nvPicPr>
            <p:cNvPr id="59" name="object 59"/>
            <p:cNvPicPr/>
            <p:nvPr/>
          </p:nvPicPr>
          <p:blipFill>
            <a:blip r:embed="rId9" cstate="print"/>
            <a:stretch>
              <a:fillRect/>
            </a:stretch>
          </p:blipFill>
          <p:spPr>
            <a:xfrm>
              <a:off x="929639" y="3089148"/>
              <a:ext cx="140207" cy="140207"/>
            </a:xfrm>
            <a:prstGeom prst="rect">
              <a:avLst/>
            </a:prstGeom>
          </p:spPr>
        </p:pic>
      </p:grpSp>
      <p:sp>
        <p:nvSpPr>
          <p:cNvPr id="60" name="object 60"/>
          <p:cNvSpPr txBox="1"/>
          <p:nvPr/>
        </p:nvSpPr>
        <p:spPr>
          <a:xfrm>
            <a:off x="331724" y="4720590"/>
            <a:ext cx="4236720" cy="1233805"/>
          </a:xfrm>
          <a:prstGeom prst="rect">
            <a:avLst/>
          </a:prstGeom>
        </p:spPr>
        <p:txBody>
          <a:bodyPr vert="horz" wrap="square" lIns="0" tIns="12700" rIns="0" bIns="0" rtlCol="0">
            <a:spAutoFit/>
          </a:bodyPr>
          <a:lstStyle/>
          <a:p>
            <a:pPr marR="5715" algn="r">
              <a:lnSpc>
                <a:spcPct val="100000"/>
              </a:lnSpc>
              <a:spcBef>
                <a:spcPts val="100"/>
              </a:spcBef>
            </a:pPr>
            <a:r>
              <a:rPr sz="1800" b="1" dirty="0">
                <a:solidFill>
                  <a:srgbClr val="017022"/>
                </a:solidFill>
                <a:latin typeface="Arial"/>
                <a:cs typeface="Arial"/>
              </a:rPr>
              <a:t>4.</a:t>
            </a:r>
            <a:r>
              <a:rPr sz="1800" b="1" spc="-5" dirty="0">
                <a:solidFill>
                  <a:srgbClr val="017022"/>
                </a:solidFill>
                <a:latin typeface="Arial"/>
                <a:cs typeface="Arial"/>
              </a:rPr>
              <a:t> Strumenti</a:t>
            </a:r>
            <a:r>
              <a:rPr sz="1800" b="1" spc="-10" dirty="0">
                <a:solidFill>
                  <a:srgbClr val="017022"/>
                </a:solidFill>
                <a:latin typeface="Arial"/>
                <a:cs typeface="Arial"/>
              </a:rPr>
              <a:t> </a:t>
            </a:r>
            <a:r>
              <a:rPr sz="1800" b="1" dirty="0">
                <a:solidFill>
                  <a:srgbClr val="017022"/>
                </a:solidFill>
                <a:latin typeface="Arial"/>
                <a:cs typeface="Arial"/>
              </a:rPr>
              <a:t>di</a:t>
            </a:r>
            <a:r>
              <a:rPr sz="1800" b="1" spc="-10" dirty="0">
                <a:solidFill>
                  <a:srgbClr val="017022"/>
                </a:solidFill>
                <a:latin typeface="Arial"/>
                <a:cs typeface="Arial"/>
              </a:rPr>
              <a:t> </a:t>
            </a:r>
            <a:r>
              <a:rPr sz="1800" b="1" spc="-5" dirty="0">
                <a:solidFill>
                  <a:srgbClr val="017022"/>
                </a:solidFill>
                <a:latin typeface="Arial"/>
                <a:cs typeface="Arial"/>
              </a:rPr>
              <a:t>riferimento</a:t>
            </a:r>
            <a:r>
              <a:rPr sz="1800" b="1" dirty="0">
                <a:solidFill>
                  <a:srgbClr val="017022"/>
                </a:solidFill>
                <a:latin typeface="Arial"/>
                <a:cs typeface="Arial"/>
              </a:rPr>
              <a:t> per</a:t>
            </a:r>
            <a:r>
              <a:rPr sz="1800" b="1" spc="-15" dirty="0">
                <a:solidFill>
                  <a:srgbClr val="017022"/>
                </a:solidFill>
                <a:latin typeface="Arial"/>
                <a:cs typeface="Arial"/>
              </a:rPr>
              <a:t> </a:t>
            </a:r>
            <a:r>
              <a:rPr sz="1800" b="1" dirty="0">
                <a:solidFill>
                  <a:srgbClr val="017022"/>
                </a:solidFill>
                <a:latin typeface="Arial"/>
                <a:cs typeface="Arial"/>
              </a:rPr>
              <a:t>la</a:t>
            </a:r>
            <a:endParaRPr sz="1800">
              <a:latin typeface="Arial"/>
              <a:cs typeface="Arial"/>
            </a:endParaRPr>
          </a:p>
          <a:p>
            <a:pPr marR="5715" algn="r">
              <a:lnSpc>
                <a:spcPct val="100000"/>
              </a:lnSpc>
              <a:spcBef>
                <a:spcPts val="25"/>
              </a:spcBef>
            </a:pPr>
            <a:r>
              <a:rPr sz="1800" b="1" dirty="0">
                <a:solidFill>
                  <a:srgbClr val="017022"/>
                </a:solidFill>
                <a:latin typeface="Arial"/>
                <a:cs typeface="Arial"/>
              </a:rPr>
              <a:t>Digitalizzazione</a:t>
            </a:r>
            <a:endParaRPr sz="1800">
              <a:latin typeface="Arial"/>
              <a:cs typeface="Arial"/>
            </a:endParaRPr>
          </a:p>
          <a:p>
            <a:pPr marL="172720" marR="5080" indent="-172720" algn="r">
              <a:lnSpc>
                <a:spcPct val="100000"/>
              </a:lnSpc>
              <a:spcBef>
                <a:spcPts val="90"/>
              </a:spcBef>
              <a:buClr>
                <a:srgbClr val="017022"/>
              </a:buClr>
              <a:buFont typeface="Wingdings"/>
              <a:buChar char=""/>
              <a:tabLst>
                <a:tab pos="172720" algn="l"/>
              </a:tabLst>
            </a:pPr>
            <a:r>
              <a:rPr sz="1050" b="1" dirty="0">
                <a:solidFill>
                  <a:srgbClr val="5F6B70"/>
                </a:solidFill>
                <a:latin typeface="Arial"/>
                <a:cs typeface="Arial"/>
              </a:rPr>
              <a:t>Questionari</a:t>
            </a:r>
            <a:r>
              <a:rPr sz="1050" b="1" spc="-55" dirty="0">
                <a:solidFill>
                  <a:srgbClr val="5F6B70"/>
                </a:solidFill>
                <a:latin typeface="Arial"/>
                <a:cs typeface="Arial"/>
              </a:rPr>
              <a:t> </a:t>
            </a:r>
            <a:r>
              <a:rPr sz="1050" b="1" dirty="0">
                <a:solidFill>
                  <a:srgbClr val="5F6B70"/>
                </a:solidFill>
                <a:latin typeface="Arial"/>
                <a:cs typeface="Arial"/>
              </a:rPr>
              <a:t>digitalizzati</a:t>
            </a:r>
            <a:r>
              <a:rPr sz="1050" b="1" spc="-40" dirty="0">
                <a:solidFill>
                  <a:srgbClr val="5F6B70"/>
                </a:solidFill>
                <a:latin typeface="Arial"/>
                <a:cs typeface="Arial"/>
              </a:rPr>
              <a:t> </a:t>
            </a:r>
            <a:r>
              <a:rPr sz="1050" b="1" spc="-5" dirty="0">
                <a:solidFill>
                  <a:srgbClr val="5F6B70"/>
                </a:solidFill>
                <a:latin typeface="Arial"/>
                <a:cs typeface="Arial"/>
              </a:rPr>
              <a:t>(ACT, </a:t>
            </a:r>
            <a:r>
              <a:rPr sz="1050" b="1" spc="-10" dirty="0">
                <a:solidFill>
                  <a:srgbClr val="5F6B70"/>
                </a:solidFill>
                <a:latin typeface="Arial"/>
                <a:cs typeface="Arial"/>
              </a:rPr>
              <a:t>TAI,</a:t>
            </a:r>
            <a:r>
              <a:rPr sz="1050" b="1" spc="10" dirty="0">
                <a:solidFill>
                  <a:srgbClr val="5F6B70"/>
                </a:solidFill>
                <a:latin typeface="Arial"/>
                <a:cs typeface="Arial"/>
              </a:rPr>
              <a:t> </a:t>
            </a:r>
            <a:r>
              <a:rPr sz="1050" b="1" dirty="0">
                <a:solidFill>
                  <a:srgbClr val="5F6B70"/>
                </a:solidFill>
                <a:latin typeface="Arial"/>
                <a:cs typeface="Arial"/>
              </a:rPr>
              <a:t>IPAM-13)</a:t>
            </a:r>
            <a:r>
              <a:rPr sz="1050" b="1" spc="-15" dirty="0">
                <a:solidFill>
                  <a:srgbClr val="5F6B70"/>
                </a:solidFill>
                <a:latin typeface="Arial"/>
                <a:cs typeface="Arial"/>
              </a:rPr>
              <a:t> </a:t>
            </a:r>
            <a:r>
              <a:rPr sz="1050" b="1" spc="-5" dirty="0">
                <a:solidFill>
                  <a:srgbClr val="5F6B70"/>
                </a:solidFill>
                <a:latin typeface="Arial"/>
                <a:cs typeface="Arial"/>
              </a:rPr>
              <a:t>disponibili</a:t>
            </a:r>
            <a:r>
              <a:rPr sz="1050" b="1" spc="-45" dirty="0">
                <a:solidFill>
                  <a:srgbClr val="5F6B70"/>
                </a:solidFill>
                <a:latin typeface="Arial"/>
                <a:cs typeface="Arial"/>
              </a:rPr>
              <a:t> </a:t>
            </a:r>
            <a:r>
              <a:rPr sz="1050" b="1" dirty="0">
                <a:solidFill>
                  <a:srgbClr val="5F6B70"/>
                </a:solidFill>
                <a:latin typeface="Arial"/>
                <a:cs typeface="Arial"/>
              </a:rPr>
              <a:t>su</a:t>
            </a:r>
            <a:r>
              <a:rPr sz="1050" b="1" spc="-20" dirty="0">
                <a:solidFill>
                  <a:srgbClr val="5F6B70"/>
                </a:solidFill>
                <a:latin typeface="Arial"/>
                <a:cs typeface="Arial"/>
              </a:rPr>
              <a:t> </a:t>
            </a:r>
            <a:r>
              <a:rPr sz="1050" b="1" spc="-10" dirty="0">
                <a:solidFill>
                  <a:srgbClr val="5F6B70"/>
                </a:solidFill>
                <a:latin typeface="Arial"/>
                <a:cs typeface="Arial"/>
              </a:rPr>
              <a:t>App</a:t>
            </a:r>
            <a:r>
              <a:rPr sz="1050" b="1" spc="10" dirty="0">
                <a:solidFill>
                  <a:srgbClr val="5F6B70"/>
                </a:solidFill>
                <a:latin typeface="Arial"/>
                <a:cs typeface="Arial"/>
              </a:rPr>
              <a:t> </a:t>
            </a:r>
            <a:r>
              <a:rPr sz="1050" b="1" dirty="0">
                <a:solidFill>
                  <a:srgbClr val="5F6B70"/>
                </a:solidFill>
                <a:latin typeface="Arial"/>
                <a:cs typeface="Arial"/>
              </a:rPr>
              <a:t>/</a:t>
            </a:r>
            <a:endParaRPr sz="1050">
              <a:latin typeface="Arial"/>
              <a:cs typeface="Arial"/>
            </a:endParaRPr>
          </a:p>
          <a:p>
            <a:pPr marR="5080" algn="r">
              <a:lnSpc>
                <a:spcPct val="100000"/>
              </a:lnSpc>
              <a:spcBef>
                <a:spcPts val="10"/>
              </a:spcBef>
            </a:pPr>
            <a:r>
              <a:rPr sz="1050" b="1" dirty="0">
                <a:solidFill>
                  <a:srgbClr val="5F6B70"/>
                </a:solidFill>
                <a:latin typeface="Arial"/>
                <a:cs typeface="Arial"/>
              </a:rPr>
              <a:t>Piattaforma</a:t>
            </a:r>
            <a:endParaRPr sz="1050">
              <a:latin typeface="Arial"/>
              <a:cs typeface="Arial"/>
            </a:endParaRPr>
          </a:p>
          <a:p>
            <a:pPr marL="172720" marR="5715" lvl="1" indent="-172720" algn="r">
              <a:lnSpc>
                <a:spcPct val="100000"/>
              </a:lnSpc>
              <a:spcBef>
                <a:spcPts val="10"/>
              </a:spcBef>
              <a:buClr>
                <a:srgbClr val="017022"/>
              </a:buClr>
              <a:buFont typeface="Wingdings"/>
              <a:buChar char=""/>
              <a:tabLst>
                <a:tab pos="172720" algn="l"/>
              </a:tabLst>
            </a:pPr>
            <a:r>
              <a:rPr sz="1050" b="1" spc="-5" dirty="0">
                <a:solidFill>
                  <a:srgbClr val="5F6B70"/>
                </a:solidFill>
                <a:latin typeface="Arial"/>
                <a:cs typeface="Arial"/>
              </a:rPr>
              <a:t>Kit</a:t>
            </a:r>
            <a:r>
              <a:rPr sz="1050" b="1" spc="-20" dirty="0">
                <a:solidFill>
                  <a:srgbClr val="5F6B70"/>
                </a:solidFill>
                <a:latin typeface="Arial"/>
                <a:cs typeface="Arial"/>
              </a:rPr>
              <a:t> </a:t>
            </a:r>
            <a:r>
              <a:rPr sz="1050" b="1" dirty="0">
                <a:solidFill>
                  <a:srgbClr val="5F6B70"/>
                </a:solidFill>
                <a:latin typeface="Arial"/>
                <a:cs typeface="Arial"/>
              </a:rPr>
              <a:t>di</a:t>
            </a:r>
            <a:r>
              <a:rPr sz="1050" b="1" spc="-25" dirty="0">
                <a:solidFill>
                  <a:srgbClr val="5F6B70"/>
                </a:solidFill>
                <a:latin typeface="Arial"/>
                <a:cs typeface="Arial"/>
              </a:rPr>
              <a:t> </a:t>
            </a:r>
            <a:r>
              <a:rPr sz="1050" b="1" spc="-5" dirty="0">
                <a:solidFill>
                  <a:srgbClr val="5F6B70"/>
                </a:solidFill>
                <a:latin typeface="Arial"/>
                <a:cs typeface="Arial"/>
              </a:rPr>
              <a:t>ingaggio</a:t>
            </a:r>
            <a:r>
              <a:rPr sz="1050" b="1" spc="-55" dirty="0">
                <a:solidFill>
                  <a:srgbClr val="5F6B70"/>
                </a:solidFill>
                <a:latin typeface="Arial"/>
                <a:cs typeface="Arial"/>
              </a:rPr>
              <a:t> </a:t>
            </a:r>
            <a:r>
              <a:rPr sz="1050" b="1" dirty="0">
                <a:solidFill>
                  <a:srgbClr val="5F6B70"/>
                </a:solidFill>
                <a:latin typeface="Arial"/>
                <a:cs typeface="Arial"/>
              </a:rPr>
              <a:t>del</a:t>
            </a:r>
            <a:r>
              <a:rPr sz="1050" b="1" spc="-30" dirty="0">
                <a:solidFill>
                  <a:srgbClr val="5F6B70"/>
                </a:solidFill>
                <a:latin typeface="Arial"/>
                <a:cs typeface="Arial"/>
              </a:rPr>
              <a:t> </a:t>
            </a:r>
            <a:r>
              <a:rPr sz="1050" b="1" dirty="0">
                <a:solidFill>
                  <a:srgbClr val="5F6B70"/>
                </a:solidFill>
                <a:latin typeface="Arial"/>
                <a:cs typeface="Arial"/>
              </a:rPr>
              <a:t>Paziente</a:t>
            </a:r>
            <a:endParaRPr sz="1050">
              <a:latin typeface="Arial"/>
              <a:cs typeface="Arial"/>
            </a:endParaRPr>
          </a:p>
          <a:p>
            <a:pPr marL="172720" marR="6350" indent="-172720" algn="r">
              <a:lnSpc>
                <a:spcPct val="100000"/>
              </a:lnSpc>
              <a:spcBef>
                <a:spcPts val="15"/>
              </a:spcBef>
              <a:buClr>
                <a:srgbClr val="017022"/>
              </a:buClr>
              <a:buFont typeface="Wingdings"/>
              <a:buChar char=""/>
              <a:tabLst>
                <a:tab pos="172720" algn="l"/>
              </a:tabLst>
            </a:pPr>
            <a:r>
              <a:rPr sz="1050" b="1" dirty="0">
                <a:solidFill>
                  <a:srgbClr val="5F6B70"/>
                </a:solidFill>
                <a:latin typeface="Arial"/>
                <a:cs typeface="Arial"/>
              </a:rPr>
              <a:t>Medical</a:t>
            </a:r>
            <a:r>
              <a:rPr sz="1050" b="1" spc="-45" dirty="0">
                <a:solidFill>
                  <a:srgbClr val="5F6B70"/>
                </a:solidFill>
                <a:latin typeface="Arial"/>
                <a:cs typeface="Arial"/>
              </a:rPr>
              <a:t> </a:t>
            </a:r>
            <a:r>
              <a:rPr sz="1050" b="1" spc="-5" dirty="0">
                <a:solidFill>
                  <a:srgbClr val="5F6B70"/>
                </a:solidFill>
                <a:latin typeface="Arial"/>
                <a:cs typeface="Arial"/>
              </a:rPr>
              <a:t>Device</a:t>
            </a:r>
            <a:r>
              <a:rPr sz="1050" b="1" dirty="0">
                <a:solidFill>
                  <a:srgbClr val="5F6B70"/>
                </a:solidFill>
                <a:latin typeface="Arial"/>
                <a:cs typeface="Arial"/>
              </a:rPr>
              <a:t> /</a:t>
            </a:r>
            <a:r>
              <a:rPr sz="1050" b="1" spc="-10" dirty="0">
                <a:solidFill>
                  <a:srgbClr val="5F6B70"/>
                </a:solidFill>
                <a:latin typeface="Arial"/>
                <a:cs typeface="Arial"/>
              </a:rPr>
              <a:t> App</a:t>
            </a:r>
            <a:r>
              <a:rPr sz="1050" b="1" spc="15" dirty="0">
                <a:solidFill>
                  <a:srgbClr val="5F6B70"/>
                </a:solidFill>
                <a:latin typeface="Arial"/>
                <a:cs typeface="Arial"/>
              </a:rPr>
              <a:t> </a:t>
            </a:r>
            <a:r>
              <a:rPr sz="1050" b="1" spc="-5" dirty="0">
                <a:solidFill>
                  <a:srgbClr val="5F6B70"/>
                </a:solidFill>
                <a:latin typeface="Arial"/>
                <a:cs typeface="Arial"/>
              </a:rPr>
              <a:t>disponibili</a:t>
            </a:r>
            <a:r>
              <a:rPr sz="1050" b="1" spc="-45" dirty="0">
                <a:solidFill>
                  <a:srgbClr val="5F6B70"/>
                </a:solidFill>
                <a:latin typeface="Arial"/>
                <a:cs typeface="Arial"/>
              </a:rPr>
              <a:t> </a:t>
            </a:r>
            <a:r>
              <a:rPr sz="1050" b="1" dirty="0">
                <a:solidFill>
                  <a:srgbClr val="5F6B70"/>
                </a:solidFill>
                <a:latin typeface="Arial"/>
                <a:cs typeface="Arial"/>
              </a:rPr>
              <a:t>al</a:t>
            </a:r>
            <a:r>
              <a:rPr sz="1050" b="1" spc="-5" dirty="0">
                <a:solidFill>
                  <a:srgbClr val="5F6B70"/>
                </a:solidFill>
                <a:latin typeface="Arial"/>
                <a:cs typeface="Arial"/>
              </a:rPr>
              <a:t> </a:t>
            </a:r>
            <a:r>
              <a:rPr sz="1050" b="1" dirty="0">
                <a:solidFill>
                  <a:srgbClr val="5F6B70"/>
                </a:solidFill>
                <a:latin typeface="Arial"/>
                <a:cs typeface="Arial"/>
              </a:rPr>
              <a:t>Paziente</a:t>
            </a:r>
            <a:endParaRPr sz="1050">
              <a:latin typeface="Arial"/>
              <a:cs typeface="Arial"/>
            </a:endParaRPr>
          </a:p>
        </p:txBody>
      </p:sp>
      <p:grpSp>
        <p:nvGrpSpPr>
          <p:cNvPr id="61" name="object 61"/>
          <p:cNvGrpSpPr/>
          <p:nvPr/>
        </p:nvGrpSpPr>
        <p:grpSpPr>
          <a:xfrm>
            <a:off x="506888" y="4599157"/>
            <a:ext cx="462915" cy="462915"/>
            <a:chOff x="506888" y="4599157"/>
            <a:chExt cx="462915" cy="462915"/>
          </a:xfrm>
        </p:grpSpPr>
        <p:pic>
          <p:nvPicPr>
            <p:cNvPr id="62" name="object 62"/>
            <p:cNvPicPr/>
            <p:nvPr/>
          </p:nvPicPr>
          <p:blipFill>
            <a:blip r:embed="rId10" cstate="print"/>
            <a:stretch>
              <a:fillRect/>
            </a:stretch>
          </p:blipFill>
          <p:spPr>
            <a:xfrm>
              <a:off x="559351" y="4599157"/>
              <a:ext cx="171305" cy="171356"/>
            </a:xfrm>
            <a:prstGeom prst="rect">
              <a:avLst/>
            </a:prstGeom>
          </p:spPr>
        </p:pic>
        <p:sp>
          <p:nvSpPr>
            <p:cNvPr id="63" name="object 63"/>
            <p:cNvSpPr/>
            <p:nvPr/>
          </p:nvSpPr>
          <p:spPr>
            <a:xfrm>
              <a:off x="506882" y="4753838"/>
              <a:ext cx="462915" cy="308610"/>
            </a:xfrm>
            <a:custGeom>
              <a:avLst/>
              <a:gdLst/>
              <a:ahLst/>
              <a:cxnLst/>
              <a:rect l="l" t="t" r="r" b="b"/>
              <a:pathLst>
                <a:path w="462915" h="308610">
                  <a:moveTo>
                    <a:pt x="462521" y="24498"/>
                  </a:moveTo>
                  <a:lnTo>
                    <a:pt x="462178" y="22809"/>
                  </a:lnTo>
                  <a:lnTo>
                    <a:pt x="460870" y="16319"/>
                  </a:lnTo>
                  <a:lnTo>
                    <a:pt x="456361" y="9639"/>
                  </a:lnTo>
                  <a:lnTo>
                    <a:pt x="449694" y="5130"/>
                  </a:lnTo>
                  <a:lnTo>
                    <a:pt x="443166" y="3810"/>
                  </a:lnTo>
                  <a:lnTo>
                    <a:pt x="443166" y="23583"/>
                  </a:lnTo>
                  <a:lnTo>
                    <a:pt x="443153" y="287896"/>
                  </a:lnTo>
                  <a:lnTo>
                    <a:pt x="442429" y="288632"/>
                  </a:lnTo>
                  <a:lnTo>
                    <a:pt x="441515" y="288658"/>
                  </a:lnTo>
                  <a:lnTo>
                    <a:pt x="260769" y="288658"/>
                  </a:lnTo>
                  <a:lnTo>
                    <a:pt x="259842" y="288632"/>
                  </a:lnTo>
                  <a:lnTo>
                    <a:pt x="259118" y="287896"/>
                  </a:lnTo>
                  <a:lnTo>
                    <a:pt x="259118" y="23583"/>
                  </a:lnTo>
                  <a:lnTo>
                    <a:pt x="259854" y="22821"/>
                  </a:lnTo>
                  <a:lnTo>
                    <a:pt x="260769" y="22809"/>
                  </a:lnTo>
                  <a:lnTo>
                    <a:pt x="441515" y="22809"/>
                  </a:lnTo>
                  <a:lnTo>
                    <a:pt x="442429" y="22834"/>
                  </a:lnTo>
                  <a:lnTo>
                    <a:pt x="443166" y="23583"/>
                  </a:lnTo>
                  <a:lnTo>
                    <a:pt x="443166" y="3810"/>
                  </a:lnTo>
                  <a:lnTo>
                    <a:pt x="441515" y="3467"/>
                  </a:lnTo>
                  <a:lnTo>
                    <a:pt x="260769" y="3467"/>
                  </a:lnTo>
                  <a:lnTo>
                    <a:pt x="252603" y="5130"/>
                  </a:lnTo>
                  <a:lnTo>
                    <a:pt x="245922" y="9639"/>
                  </a:lnTo>
                  <a:lnTo>
                    <a:pt x="241427" y="16319"/>
                  </a:lnTo>
                  <a:lnTo>
                    <a:pt x="239763" y="24498"/>
                  </a:lnTo>
                  <a:lnTo>
                    <a:pt x="239763" y="49530"/>
                  </a:lnTo>
                  <a:lnTo>
                    <a:pt x="235699" y="43472"/>
                  </a:lnTo>
                  <a:lnTo>
                    <a:pt x="207899" y="20091"/>
                  </a:lnTo>
                  <a:lnTo>
                    <a:pt x="206222" y="19342"/>
                  </a:lnTo>
                  <a:lnTo>
                    <a:pt x="174764" y="5219"/>
                  </a:lnTo>
                  <a:lnTo>
                    <a:pt x="98209" y="6311"/>
                  </a:lnTo>
                  <a:lnTo>
                    <a:pt x="60756" y="25539"/>
                  </a:lnTo>
                  <a:lnTo>
                    <a:pt x="29451" y="58191"/>
                  </a:lnTo>
                  <a:lnTo>
                    <a:pt x="7975" y="104749"/>
                  </a:lnTo>
                  <a:lnTo>
                    <a:pt x="0" y="165709"/>
                  </a:lnTo>
                  <a:lnTo>
                    <a:pt x="0" y="171056"/>
                  </a:lnTo>
                  <a:lnTo>
                    <a:pt x="4330" y="175387"/>
                  </a:lnTo>
                  <a:lnTo>
                    <a:pt x="15011" y="175374"/>
                  </a:lnTo>
                  <a:lnTo>
                    <a:pt x="19329" y="171056"/>
                  </a:lnTo>
                  <a:lnTo>
                    <a:pt x="19329" y="165709"/>
                  </a:lnTo>
                  <a:lnTo>
                    <a:pt x="26009" y="111658"/>
                  </a:lnTo>
                  <a:lnTo>
                    <a:pt x="44107" y="70510"/>
                  </a:lnTo>
                  <a:lnTo>
                    <a:pt x="70764" y="41744"/>
                  </a:lnTo>
                  <a:lnTo>
                    <a:pt x="103060" y="24853"/>
                  </a:lnTo>
                  <a:lnTo>
                    <a:pt x="138125" y="19342"/>
                  </a:lnTo>
                  <a:lnTo>
                    <a:pt x="169532" y="23672"/>
                  </a:lnTo>
                  <a:lnTo>
                    <a:pt x="197904" y="36410"/>
                  </a:lnTo>
                  <a:lnTo>
                    <a:pt x="221640" y="56515"/>
                  </a:lnTo>
                  <a:lnTo>
                    <a:pt x="239102" y="82969"/>
                  </a:lnTo>
                  <a:lnTo>
                    <a:pt x="239763" y="84277"/>
                  </a:lnTo>
                  <a:lnTo>
                    <a:pt x="239763" y="286981"/>
                  </a:lnTo>
                  <a:lnTo>
                    <a:pt x="241427" y="295160"/>
                  </a:lnTo>
                  <a:lnTo>
                    <a:pt x="245922" y="301840"/>
                  </a:lnTo>
                  <a:lnTo>
                    <a:pt x="252603" y="306336"/>
                  </a:lnTo>
                  <a:lnTo>
                    <a:pt x="260769" y="308000"/>
                  </a:lnTo>
                  <a:lnTo>
                    <a:pt x="441515" y="308000"/>
                  </a:lnTo>
                  <a:lnTo>
                    <a:pt x="449694" y="306336"/>
                  </a:lnTo>
                  <a:lnTo>
                    <a:pt x="456361" y="301840"/>
                  </a:lnTo>
                  <a:lnTo>
                    <a:pt x="460870" y="295160"/>
                  </a:lnTo>
                  <a:lnTo>
                    <a:pt x="462178" y="288658"/>
                  </a:lnTo>
                  <a:lnTo>
                    <a:pt x="462521" y="286981"/>
                  </a:lnTo>
                  <a:lnTo>
                    <a:pt x="462521" y="24498"/>
                  </a:lnTo>
                  <a:close/>
                </a:path>
              </a:pathLst>
            </a:custGeom>
            <a:solidFill>
              <a:srgbClr val="017022"/>
            </a:solidFill>
          </p:spPr>
          <p:txBody>
            <a:bodyPr wrap="square" lIns="0" tIns="0" rIns="0" bIns="0" rtlCol="0"/>
            <a:lstStyle/>
            <a:p>
              <a:endParaRPr/>
            </a:p>
          </p:txBody>
        </p:sp>
        <p:pic>
          <p:nvPicPr>
            <p:cNvPr id="64" name="object 64"/>
            <p:cNvPicPr/>
            <p:nvPr/>
          </p:nvPicPr>
          <p:blipFill>
            <a:blip r:embed="rId11" cstate="print"/>
            <a:stretch>
              <a:fillRect/>
            </a:stretch>
          </p:blipFill>
          <p:spPr>
            <a:xfrm>
              <a:off x="775750" y="4797150"/>
              <a:ext cx="164568" cy="230570"/>
            </a:xfrm>
            <a:prstGeom prst="rect">
              <a:avLst/>
            </a:prstGeom>
          </p:spPr>
        </p:pic>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3"/>
          <p:cNvSpPr txBox="1"/>
          <p:nvPr/>
        </p:nvSpPr>
        <p:spPr>
          <a:xfrm>
            <a:off x="8309609" y="2565273"/>
            <a:ext cx="660400" cy="238760"/>
          </a:xfrm>
          <a:prstGeom prst="rect">
            <a:avLst/>
          </a:prstGeom>
        </p:spPr>
        <p:txBody>
          <a:bodyPr vert="horz" wrap="square" lIns="0" tIns="12065" rIns="0" bIns="0" rtlCol="0">
            <a:spAutoFit/>
          </a:bodyPr>
          <a:lstStyle/>
          <a:p>
            <a:pPr marL="210820" marR="5080" indent="-198120">
              <a:lnSpc>
                <a:spcPct val="100000"/>
              </a:lnSpc>
              <a:spcBef>
                <a:spcPts val="95"/>
              </a:spcBef>
            </a:pPr>
            <a:r>
              <a:rPr sz="700" dirty="0">
                <a:solidFill>
                  <a:srgbClr val="6F2F9F"/>
                </a:solidFill>
                <a:latin typeface="Arial MT"/>
                <a:cs typeface="Arial MT"/>
              </a:rPr>
              <a:t>T</a:t>
            </a:r>
            <a:r>
              <a:rPr sz="700" spc="-10" dirty="0">
                <a:solidFill>
                  <a:srgbClr val="6F2F9F"/>
                </a:solidFill>
                <a:latin typeface="Arial MT"/>
                <a:cs typeface="Arial MT"/>
              </a:rPr>
              <a:t>e</a:t>
            </a:r>
            <a:r>
              <a:rPr sz="700" spc="-5" dirty="0">
                <a:solidFill>
                  <a:srgbClr val="6F2F9F"/>
                </a:solidFill>
                <a:latin typeface="Arial MT"/>
                <a:cs typeface="Arial MT"/>
              </a:rPr>
              <a:t>le</a:t>
            </a:r>
            <a:r>
              <a:rPr sz="700" spc="-15" dirty="0">
                <a:solidFill>
                  <a:srgbClr val="6F2F9F"/>
                </a:solidFill>
                <a:latin typeface="Arial MT"/>
                <a:cs typeface="Arial MT"/>
              </a:rPr>
              <a:t>r</a:t>
            </a:r>
            <a:r>
              <a:rPr sz="700" spc="-10" dirty="0">
                <a:solidFill>
                  <a:srgbClr val="6F2F9F"/>
                </a:solidFill>
                <a:latin typeface="Arial MT"/>
                <a:cs typeface="Arial MT"/>
              </a:rPr>
              <a:t>e</a:t>
            </a:r>
            <a:r>
              <a:rPr sz="700" spc="-5" dirty="0">
                <a:solidFill>
                  <a:srgbClr val="6F2F9F"/>
                </a:solidFill>
                <a:latin typeface="Arial MT"/>
                <a:cs typeface="Arial MT"/>
              </a:rPr>
              <a:t>f</a:t>
            </a:r>
            <a:r>
              <a:rPr sz="700" spc="-10" dirty="0">
                <a:solidFill>
                  <a:srgbClr val="6F2F9F"/>
                </a:solidFill>
                <a:latin typeface="Arial MT"/>
                <a:cs typeface="Arial MT"/>
              </a:rPr>
              <a:t>er</a:t>
            </a:r>
            <a:r>
              <a:rPr sz="700" spc="-5" dirty="0">
                <a:solidFill>
                  <a:srgbClr val="6F2F9F"/>
                </a:solidFill>
                <a:latin typeface="Arial MT"/>
                <a:cs typeface="Arial MT"/>
              </a:rPr>
              <a:t>t</a:t>
            </a:r>
            <a:r>
              <a:rPr sz="700" spc="-10" dirty="0">
                <a:solidFill>
                  <a:srgbClr val="6F2F9F"/>
                </a:solidFill>
                <a:latin typeface="Arial MT"/>
                <a:cs typeface="Arial MT"/>
              </a:rPr>
              <a:t>a</a:t>
            </a:r>
            <a:r>
              <a:rPr sz="700" spc="-20" dirty="0">
                <a:solidFill>
                  <a:srgbClr val="6F2F9F"/>
                </a:solidFill>
                <a:latin typeface="Arial MT"/>
                <a:cs typeface="Arial MT"/>
              </a:rPr>
              <a:t>z</a:t>
            </a:r>
            <a:r>
              <a:rPr sz="700" spc="-5" dirty="0">
                <a:solidFill>
                  <a:srgbClr val="6F2F9F"/>
                </a:solidFill>
                <a:latin typeface="Arial MT"/>
                <a:cs typeface="Arial MT"/>
              </a:rPr>
              <a:t>io</a:t>
            </a:r>
            <a:r>
              <a:rPr sz="700" spc="-10" dirty="0">
                <a:solidFill>
                  <a:srgbClr val="6F2F9F"/>
                </a:solidFill>
                <a:latin typeface="Arial MT"/>
                <a:cs typeface="Arial MT"/>
              </a:rPr>
              <a:t>n</a:t>
            </a:r>
            <a:r>
              <a:rPr sz="700" spc="-5" dirty="0">
                <a:solidFill>
                  <a:srgbClr val="6F2F9F"/>
                </a:solidFill>
                <a:latin typeface="Arial MT"/>
                <a:cs typeface="Arial MT"/>
              </a:rPr>
              <a:t>e  esami</a:t>
            </a:r>
            <a:endParaRPr sz="700">
              <a:latin typeface="Arial MT"/>
              <a:cs typeface="Arial MT"/>
            </a:endParaRPr>
          </a:p>
        </p:txBody>
      </p:sp>
      <p:sp>
        <p:nvSpPr>
          <p:cNvPr id="34" name="object 34"/>
          <p:cNvSpPr txBox="1"/>
          <p:nvPr/>
        </p:nvSpPr>
        <p:spPr>
          <a:xfrm>
            <a:off x="562457" y="568274"/>
            <a:ext cx="10303510" cy="452120"/>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6F2F9F"/>
                </a:solidFill>
                <a:latin typeface="Arial"/>
                <a:cs typeface="Arial"/>
              </a:rPr>
              <a:t>il</a:t>
            </a:r>
            <a:r>
              <a:rPr sz="2800" b="1" spc="-15" dirty="0">
                <a:solidFill>
                  <a:srgbClr val="6F2F9F"/>
                </a:solidFill>
                <a:latin typeface="Arial"/>
                <a:cs typeface="Arial"/>
              </a:rPr>
              <a:t> </a:t>
            </a:r>
            <a:r>
              <a:rPr sz="2800" b="1" spc="-5" dirty="0">
                <a:solidFill>
                  <a:srgbClr val="6F2F9F"/>
                </a:solidFill>
                <a:latin typeface="Arial"/>
                <a:cs typeface="Arial"/>
              </a:rPr>
              <a:t>focus</a:t>
            </a:r>
            <a:r>
              <a:rPr sz="2800" b="1" spc="30" dirty="0">
                <a:solidFill>
                  <a:srgbClr val="6F2F9F"/>
                </a:solidFill>
                <a:latin typeface="Arial"/>
                <a:cs typeface="Arial"/>
              </a:rPr>
              <a:t> </a:t>
            </a:r>
            <a:r>
              <a:rPr sz="2800" b="1" spc="-5" dirty="0">
                <a:solidFill>
                  <a:srgbClr val="6F2F9F"/>
                </a:solidFill>
                <a:latin typeface="Arial"/>
                <a:cs typeface="Arial"/>
              </a:rPr>
              <a:t>del</a:t>
            </a:r>
            <a:r>
              <a:rPr sz="2800" b="1" spc="10" dirty="0">
                <a:solidFill>
                  <a:srgbClr val="6F2F9F"/>
                </a:solidFill>
                <a:latin typeface="Arial"/>
                <a:cs typeface="Arial"/>
              </a:rPr>
              <a:t> </a:t>
            </a:r>
            <a:r>
              <a:rPr sz="2800" b="1" spc="-5" dirty="0">
                <a:solidFill>
                  <a:srgbClr val="6F2F9F"/>
                </a:solidFill>
                <a:latin typeface="Arial"/>
                <a:cs typeface="Arial"/>
              </a:rPr>
              <a:t>gruppo</a:t>
            </a:r>
            <a:r>
              <a:rPr sz="2800" b="1" spc="30" dirty="0">
                <a:solidFill>
                  <a:srgbClr val="6F2F9F"/>
                </a:solidFill>
                <a:latin typeface="Arial"/>
                <a:cs typeface="Arial"/>
              </a:rPr>
              <a:t> </a:t>
            </a:r>
            <a:r>
              <a:rPr sz="2800" b="1" spc="-5" dirty="0">
                <a:solidFill>
                  <a:srgbClr val="6F2F9F"/>
                </a:solidFill>
                <a:latin typeface="Arial"/>
                <a:cs typeface="Arial"/>
              </a:rPr>
              <a:t>di</a:t>
            </a:r>
            <a:r>
              <a:rPr sz="2800" b="1" spc="5" dirty="0">
                <a:solidFill>
                  <a:srgbClr val="6F2F9F"/>
                </a:solidFill>
                <a:latin typeface="Arial"/>
                <a:cs typeface="Arial"/>
              </a:rPr>
              <a:t> </a:t>
            </a:r>
            <a:r>
              <a:rPr sz="2800" b="1" dirty="0">
                <a:solidFill>
                  <a:srgbClr val="6F2F9F"/>
                </a:solidFill>
                <a:latin typeface="Arial"/>
                <a:cs typeface="Arial"/>
              </a:rPr>
              <a:t>lavoro</a:t>
            </a:r>
            <a:r>
              <a:rPr sz="2800" b="1" spc="10" dirty="0">
                <a:solidFill>
                  <a:srgbClr val="6F2F9F"/>
                </a:solidFill>
                <a:latin typeface="Arial"/>
                <a:cs typeface="Arial"/>
              </a:rPr>
              <a:t> </a:t>
            </a:r>
            <a:r>
              <a:rPr sz="2800" b="1" spc="-5" dirty="0">
                <a:solidFill>
                  <a:srgbClr val="6F2F9F"/>
                </a:solidFill>
                <a:latin typeface="Arial"/>
                <a:cs typeface="Arial"/>
              </a:rPr>
              <a:t>e</a:t>
            </a:r>
            <a:r>
              <a:rPr sz="2800" b="1" spc="5" dirty="0">
                <a:solidFill>
                  <a:srgbClr val="6F2F9F"/>
                </a:solidFill>
                <a:latin typeface="Arial"/>
                <a:cs typeface="Arial"/>
              </a:rPr>
              <a:t> </a:t>
            </a:r>
            <a:r>
              <a:rPr sz="2800" b="1" dirty="0">
                <a:solidFill>
                  <a:srgbClr val="6F2F9F"/>
                </a:solidFill>
                <a:latin typeface="Arial"/>
                <a:cs typeface="Arial"/>
              </a:rPr>
              <a:t>il</a:t>
            </a:r>
            <a:r>
              <a:rPr sz="2800" b="1" spc="10" dirty="0">
                <a:solidFill>
                  <a:srgbClr val="6F2F9F"/>
                </a:solidFill>
                <a:latin typeface="Arial"/>
                <a:cs typeface="Arial"/>
              </a:rPr>
              <a:t> </a:t>
            </a:r>
            <a:r>
              <a:rPr sz="2800" b="1" spc="-10" dirty="0">
                <a:solidFill>
                  <a:srgbClr val="6F2F9F"/>
                </a:solidFill>
                <a:latin typeface="Arial"/>
                <a:cs typeface="Arial"/>
              </a:rPr>
              <a:t>nuovo</a:t>
            </a:r>
            <a:r>
              <a:rPr sz="2800" b="1" spc="25" dirty="0">
                <a:solidFill>
                  <a:srgbClr val="6F2F9F"/>
                </a:solidFill>
                <a:latin typeface="Arial"/>
                <a:cs typeface="Arial"/>
              </a:rPr>
              <a:t> </a:t>
            </a:r>
            <a:r>
              <a:rPr sz="2800" b="1" spc="-5" dirty="0">
                <a:solidFill>
                  <a:srgbClr val="6F2F9F"/>
                </a:solidFill>
                <a:latin typeface="Arial"/>
                <a:cs typeface="Arial"/>
              </a:rPr>
              <a:t>percorso</a:t>
            </a:r>
            <a:r>
              <a:rPr sz="2800" b="1" spc="30" dirty="0">
                <a:solidFill>
                  <a:srgbClr val="6F2F9F"/>
                </a:solidFill>
                <a:latin typeface="Arial"/>
                <a:cs typeface="Arial"/>
              </a:rPr>
              <a:t> </a:t>
            </a:r>
            <a:r>
              <a:rPr sz="2800" b="1" spc="-5" dirty="0">
                <a:solidFill>
                  <a:srgbClr val="6F2F9F"/>
                </a:solidFill>
                <a:latin typeface="Arial"/>
                <a:cs typeface="Arial"/>
              </a:rPr>
              <a:t>digitalizzato</a:t>
            </a:r>
            <a:endParaRPr sz="2800">
              <a:latin typeface="Arial"/>
              <a:cs typeface="Arial"/>
            </a:endParaRPr>
          </a:p>
        </p:txBody>
      </p:sp>
      <p:sp>
        <p:nvSpPr>
          <p:cNvPr id="35" name="object 35"/>
          <p:cNvSpPr/>
          <p:nvPr/>
        </p:nvSpPr>
        <p:spPr>
          <a:xfrm>
            <a:off x="507491" y="1254252"/>
            <a:ext cx="1332230" cy="431800"/>
          </a:xfrm>
          <a:custGeom>
            <a:avLst/>
            <a:gdLst/>
            <a:ahLst/>
            <a:cxnLst/>
            <a:rect l="l" t="t" r="r" b="b"/>
            <a:pathLst>
              <a:path w="1332230" h="431800">
                <a:moveTo>
                  <a:pt x="1116330" y="0"/>
                </a:moveTo>
                <a:lnTo>
                  <a:pt x="215645" y="0"/>
                </a:lnTo>
                <a:lnTo>
                  <a:pt x="166199" y="5693"/>
                </a:lnTo>
                <a:lnTo>
                  <a:pt x="120809" y="21913"/>
                </a:lnTo>
                <a:lnTo>
                  <a:pt x="80769" y="47366"/>
                </a:lnTo>
                <a:lnTo>
                  <a:pt x="47374" y="80758"/>
                </a:lnTo>
                <a:lnTo>
                  <a:pt x="21918" y="120798"/>
                </a:lnTo>
                <a:lnTo>
                  <a:pt x="5695" y="166191"/>
                </a:lnTo>
                <a:lnTo>
                  <a:pt x="0" y="215646"/>
                </a:lnTo>
                <a:lnTo>
                  <a:pt x="5695" y="265100"/>
                </a:lnTo>
                <a:lnTo>
                  <a:pt x="21918" y="310493"/>
                </a:lnTo>
                <a:lnTo>
                  <a:pt x="47374" y="350533"/>
                </a:lnTo>
                <a:lnTo>
                  <a:pt x="80769" y="383925"/>
                </a:lnTo>
                <a:lnTo>
                  <a:pt x="120809" y="409378"/>
                </a:lnTo>
                <a:lnTo>
                  <a:pt x="166199" y="425598"/>
                </a:lnTo>
                <a:lnTo>
                  <a:pt x="215645" y="431292"/>
                </a:lnTo>
                <a:lnTo>
                  <a:pt x="1116330" y="431292"/>
                </a:lnTo>
                <a:lnTo>
                  <a:pt x="1165784" y="425598"/>
                </a:lnTo>
                <a:lnTo>
                  <a:pt x="1211177" y="409378"/>
                </a:lnTo>
                <a:lnTo>
                  <a:pt x="1251217" y="383925"/>
                </a:lnTo>
                <a:lnTo>
                  <a:pt x="1284609" y="350533"/>
                </a:lnTo>
                <a:lnTo>
                  <a:pt x="1310062" y="310493"/>
                </a:lnTo>
                <a:lnTo>
                  <a:pt x="1326282" y="265100"/>
                </a:lnTo>
                <a:lnTo>
                  <a:pt x="1331976" y="215646"/>
                </a:lnTo>
                <a:lnTo>
                  <a:pt x="1326282" y="166191"/>
                </a:lnTo>
                <a:lnTo>
                  <a:pt x="1310062" y="120798"/>
                </a:lnTo>
                <a:lnTo>
                  <a:pt x="1284609" y="80758"/>
                </a:lnTo>
                <a:lnTo>
                  <a:pt x="1251217" y="47366"/>
                </a:lnTo>
                <a:lnTo>
                  <a:pt x="1211177" y="21913"/>
                </a:lnTo>
                <a:lnTo>
                  <a:pt x="1165784" y="5693"/>
                </a:lnTo>
                <a:lnTo>
                  <a:pt x="1116330" y="0"/>
                </a:lnTo>
                <a:close/>
              </a:path>
            </a:pathLst>
          </a:custGeom>
          <a:solidFill>
            <a:srgbClr val="CED9DF"/>
          </a:solidFill>
        </p:spPr>
        <p:txBody>
          <a:bodyPr wrap="square" lIns="0" tIns="0" rIns="0" bIns="0" rtlCol="0"/>
          <a:lstStyle/>
          <a:p>
            <a:endParaRPr/>
          </a:p>
        </p:txBody>
      </p:sp>
      <p:grpSp>
        <p:nvGrpSpPr>
          <p:cNvPr id="36" name="object 36"/>
          <p:cNvGrpSpPr/>
          <p:nvPr/>
        </p:nvGrpSpPr>
        <p:grpSpPr>
          <a:xfrm>
            <a:off x="150685" y="1738629"/>
            <a:ext cx="11853545" cy="1842770"/>
            <a:chOff x="150685" y="1738629"/>
            <a:chExt cx="11853545" cy="1842770"/>
          </a:xfrm>
        </p:grpSpPr>
        <p:sp>
          <p:nvSpPr>
            <p:cNvPr id="37" name="object 37"/>
            <p:cNvSpPr/>
            <p:nvPr/>
          </p:nvSpPr>
          <p:spPr>
            <a:xfrm>
              <a:off x="155447" y="3261359"/>
              <a:ext cx="11844020" cy="0"/>
            </a:xfrm>
            <a:custGeom>
              <a:avLst/>
              <a:gdLst/>
              <a:ahLst/>
              <a:cxnLst/>
              <a:rect l="l" t="t" r="r" b="b"/>
              <a:pathLst>
                <a:path w="11844020">
                  <a:moveTo>
                    <a:pt x="0" y="0"/>
                  </a:moveTo>
                  <a:lnTo>
                    <a:pt x="11844020" y="0"/>
                  </a:lnTo>
                </a:path>
              </a:pathLst>
            </a:custGeom>
            <a:ln w="9525">
              <a:solidFill>
                <a:srgbClr val="9EB4C0"/>
              </a:solidFill>
              <a:prstDash val="sysDash"/>
            </a:ln>
          </p:spPr>
          <p:txBody>
            <a:bodyPr wrap="square" lIns="0" tIns="0" rIns="0" bIns="0" rtlCol="0"/>
            <a:lstStyle/>
            <a:p>
              <a:endParaRPr/>
            </a:p>
          </p:txBody>
        </p:sp>
        <p:sp>
          <p:nvSpPr>
            <p:cNvPr id="38" name="object 38"/>
            <p:cNvSpPr/>
            <p:nvPr/>
          </p:nvSpPr>
          <p:spPr>
            <a:xfrm>
              <a:off x="8718041" y="1975865"/>
              <a:ext cx="2389505" cy="1605280"/>
            </a:xfrm>
            <a:custGeom>
              <a:avLst/>
              <a:gdLst/>
              <a:ahLst/>
              <a:cxnLst/>
              <a:rect l="l" t="t" r="r" b="b"/>
              <a:pathLst>
                <a:path w="2389504" h="1605279">
                  <a:moveTo>
                    <a:pt x="2341626" y="1585976"/>
                  </a:moveTo>
                  <a:lnTo>
                    <a:pt x="0" y="1585976"/>
                  </a:lnTo>
                  <a:lnTo>
                    <a:pt x="0" y="1605026"/>
                  </a:lnTo>
                  <a:lnTo>
                    <a:pt x="2360676" y="1605026"/>
                  </a:lnTo>
                  <a:lnTo>
                    <a:pt x="2360676" y="1595501"/>
                  </a:lnTo>
                  <a:lnTo>
                    <a:pt x="2341626" y="1595501"/>
                  </a:lnTo>
                  <a:lnTo>
                    <a:pt x="2341626" y="1585976"/>
                  </a:lnTo>
                  <a:close/>
                </a:path>
                <a:path w="2389504" h="1605279">
                  <a:moveTo>
                    <a:pt x="2360676" y="63500"/>
                  </a:moveTo>
                  <a:lnTo>
                    <a:pt x="2341626" y="63500"/>
                  </a:lnTo>
                  <a:lnTo>
                    <a:pt x="2341626" y="1595501"/>
                  </a:lnTo>
                  <a:lnTo>
                    <a:pt x="2351151" y="1585976"/>
                  </a:lnTo>
                  <a:lnTo>
                    <a:pt x="2360676" y="1585976"/>
                  </a:lnTo>
                  <a:lnTo>
                    <a:pt x="2360676" y="63500"/>
                  </a:lnTo>
                  <a:close/>
                </a:path>
                <a:path w="2389504" h="1605279">
                  <a:moveTo>
                    <a:pt x="2360676" y="1585976"/>
                  </a:moveTo>
                  <a:lnTo>
                    <a:pt x="2351151" y="1585976"/>
                  </a:lnTo>
                  <a:lnTo>
                    <a:pt x="2341626" y="1595501"/>
                  </a:lnTo>
                  <a:lnTo>
                    <a:pt x="2360676" y="1595501"/>
                  </a:lnTo>
                  <a:lnTo>
                    <a:pt x="2360676" y="1585976"/>
                  </a:lnTo>
                  <a:close/>
                </a:path>
                <a:path w="2389504" h="1605279">
                  <a:moveTo>
                    <a:pt x="2351151" y="0"/>
                  </a:moveTo>
                  <a:lnTo>
                    <a:pt x="2313051" y="76200"/>
                  </a:lnTo>
                  <a:lnTo>
                    <a:pt x="2341626" y="76200"/>
                  </a:lnTo>
                  <a:lnTo>
                    <a:pt x="2341626" y="63500"/>
                  </a:lnTo>
                  <a:lnTo>
                    <a:pt x="2382901" y="63500"/>
                  </a:lnTo>
                  <a:lnTo>
                    <a:pt x="2351151" y="0"/>
                  </a:lnTo>
                  <a:close/>
                </a:path>
                <a:path w="2389504" h="1605279">
                  <a:moveTo>
                    <a:pt x="2382901" y="63500"/>
                  </a:moveTo>
                  <a:lnTo>
                    <a:pt x="2360676" y="63500"/>
                  </a:lnTo>
                  <a:lnTo>
                    <a:pt x="2360676" y="76200"/>
                  </a:lnTo>
                  <a:lnTo>
                    <a:pt x="2389251" y="76200"/>
                  </a:lnTo>
                  <a:lnTo>
                    <a:pt x="2382901" y="63500"/>
                  </a:lnTo>
                  <a:close/>
                </a:path>
              </a:pathLst>
            </a:custGeom>
            <a:solidFill>
              <a:srgbClr val="7E7E7E"/>
            </a:solidFill>
          </p:spPr>
          <p:txBody>
            <a:bodyPr wrap="square" lIns="0" tIns="0" rIns="0" bIns="0" rtlCol="0"/>
            <a:lstStyle/>
            <a:p>
              <a:endParaRPr/>
            </a:p>
          </p:txBody>
        </p:sp>
        <p:sp>
          <p:nvSpPr>
            <p:cNvPr id="39" name="object 39"/>
            <p:cNvSpPr/>
            <p:nvPr/>
          </p:nvSpPr>
          <p:spPr>
            <a:xfrm>
              <a:off x="271271" y="1744979"/>
              <a:ext cx="215265" cy="1440180"/>
            </a:xfrm>
            <a:custGeom>
              <a:avLst/>
              <a:gdLst/>
              <a:ahLst/>
              <a:cxnLst/>
              <a:rect l="l" t="t" r="r" b="b"/>
              <a:pathLst>
                <a:path w="215265" h="1440180">
                  <a:moveTo>
                    <a:pt x="107442" y="1440180"/>
                  </a:moveTo>
                  <a:lnTo>
                    <a:pt x="65622" y="1431732"/>
                  </a:lnTo>
                  <a:lnTo>
                    <a:pt x="31470" y="1408699"/>
                  </a:lnTo>
                  <a:lnTo>
                    <a:pt x="8443" y="1374546"/>
                  </a:lnTo>
                  <a:lnTo>
                    <a:pt x="0" y="1332738"/>
                  </a:lnTo>
                  <a:lnTo>
                    <a:pt x="0" y="107442"/>
                  </a:lnTo>
                  <a:lnTo>
                    <a:pt x="8443" y="65633"/>
                  </a:lnTo>
                  <a:lnTo>
                    <a:pt x="31470" y="31480"/>
                  </a:lnTo>
                  <a:lnTo>
                    <a:pt x="65622" y="8447"/>
                  </a:lnTo>
                  <a:lnTo>
                    <a:pt x="107442" y="0"/>
                  </a:lnTo>
                  <a:lnTo>
                    <a:pt x="149261" y="8447"/>
                  </a:lnTo>
                  <a:lnTo>
                    <a:pt x="183413" y="31480"/>
                  </a:lnTo>
                  <a:lnTo>
                    <a:pt x="206440" y="65633"/>
                  </a:lnTo>
                  <a:lnTo>
                    <a:pt x="214884" y="107442"/>
                  </a:lnTo>
                  <a:lnTo>
                    <a:pt x="214884" y="1332738"/>
                  </a:lnTo>
                  <a:lnTo>
                    <a:pt x="206440" y="1374546"/>
                  </a:lnTo>
                  <a:lnTo>
                    <a:pt x="183413" y="1408699"/>
                  </a:lnTo>
                  <a:lnTo>
                    <a:pt x="149261" y="1431732"/>
                  </a:lnTo>
                  <a:lnTo>
                    <a:pt x="107442" y="1440180"/>
                  </a:lnTo>
                  <a:close/>
                </a:path>
              </a:pathLst>
            </a:custGeom>
            <a:ln w="12699">
              <a:solidFill>
                <a:srgbClr val="EFB322"/>
              </a:solidFill>
            </a:ln>
          </p:spPr>
          <p:txBody>
            <a:bodyPr wrap="square" lIns="0" tIns="0" rIns="0" bIns="0" rtlCol="0"/>
            <a:lstStyle/>
            <a:p>
              <a:endParaRPr/>
            </a:p>
          </p:txBody>
        </p:sp>
      </p:grpSp>
      <p:sp>
        <p:nvSpPr>
          <p:cNvPr id="40" name="object 40"/>
          <p:cNvSpPr txBox="1"/>
          <p:nvPr/>
        </p:nvSpPr>
        <p:spPr>
          <a:xfrm>
            <a:off x="885850" y="1361313"/>
            <a:ext cx="57467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2B3942"/>
                </a:solidFill>
                <a:latin typeface="Arial"/>
                <a:cs typeface="Arial"/>
              </a:rPr>
              <a:t>S</a:t>
            </a:r>
            <a:r>
              <a:rPr sz="950" b="1" dirty="0">
                <a:solidFill>
                  <a:srgbClr val="2B3942"/>
                </a:solidFill>
                <a:latin typeface="Arial"/>
                <a:cs typeface="Arial"/>
              </a:rPr>
              <a:t>E</a:t>
            </a:r>
            <a:r>
              <a:rPr sz="950" b="1" spc="5" dirty="0">
                <a:solidFill>
                  <a:srgbClr val="2B3942"/>
                </a:solidFill>
                <a:latin typeface="Arial"/>
                <a:cs typeface="Arial"/>
              </a:rPr>
              <a:t>TTING</a:t>
            </a:r>
            <a:endParaRPr sz="950">
              <a:latin typeface="Arial"/>
              <a:cs typeface="Arial"/>
            </a:endParaRPr>
          </a:p>
        </p:txBody>
      </p:sp>
      <p:sp>
        <p:nvSpPr>
          <p:cNvPr id="41" name="object 41"/>
          <p:cNvSpPr txBox="1"/>
          <p:nvPr/>
        </p:nvSpPr>
        <p:spPr>
          <a:xfrm>
            <a:off x="284590" y="2069155"/>
            <a:ext cx="196215" cy="793750"/>
          </a:xfrm>
          <a:prstGeom prst="rect">
            <a:avLst/>
          </a:prstGeom>
        </p:spPr>
        <p:txBody>
          <a:bodyPr vert="vert270" wrap="square" lIns="0" tIns="0" rIns="0" bIns="0" rtlCol="0">
            <a:spAutoFit/>
          </a:bodyPr>
          <a:lstStyle/>
          <a:p>
            <a:pPr marL="12700">
              <a:lnSpc>
                <a:spcPts val="1425"/>
              </a:lnSpc>
            </a:pPr>
            <a:r>
              <a:rPr sz="1200" b="1" spc="-5" dirty="0">
                <a:solidFill>
                  <a:srgbClr val="EFB322"/>
                </a:solidFill>
                <a:latin typeface="Arial"/>
                <a:cs typeface="Arial"/>
              </a:rPr>
              <a:t>T</a:t>
            </a:r>
            <a:r>
              <a:rPr sz="950" b="1" spc="-5" dirty="0">
                <a:solidFill>
                  <a:srgbClr val="EFB322"/>
                </a:solidFill>
                <a:latin typeface="Arial"/>
                <a:cs typeface="Arial"/>
              </a:rPr>
              <a:t>E</a:t>
            </a:r>
            <a:r>
              <a:rPr sz="950" b="1" dirty="0">
                <a:solidFill>
                  <a:srgbClr val="EFB322"/>
                </a:solidFill>
                <a:latin typeface="Arial"/>
                <a:cs typeface="Arial"/>
              </a:rPr>
              <a:t>RR</a:t>
            </a:r>
            <a:r>
              <a:rPr sz="950" b="1" spc="-5" dirty="0">
                <a:solidFill>
                  <a:srgbClr val="EFB322"/>
                </a:solidFill>
                <a:latin typeface="Arial"/>
                <a:cs typeface="Arial"/>
              </a:rPr>
              <a:t>I</a:t>
            </a:r>
            <a:r>
              <a:rPr sz="950" b="1" spc="-15" dirty="0">
                <a:solidFill>
                  <a:srgbClr val="EFB322"/>
                </a:solidFill>
                <a:latin typeface="Arial"/>
                <a:cs typeface="Arial"/>
              </a:rPr>
              <a:t>T</a:t>
            </a:r>
            <a:r>
              <a:rPr sz="950" b="1" spc="-5" dirty="0">
                <a:solidFill>
                  <a:srgbClr val="EFB322"/>
                </a:solidFill>
                <a:latin typeface="Arial"/>
                <a:cs typeface="Arial"/>
              </a:rPr>
              <a:t>O</a:t>
            </a:r>
            <a:r>
              <a:rPr sz="950" b="1" dirty="0">
                <a:solidFill>
                  <a:srgbClr val="EFB322"/>
                </a:solidFill>
                <a:latin typeface="Arial"/>
                <a:cs typeface="Arial"/>
              </a:rPr>
              <a:t>RIO</a:t>
            </a:r>
            <a:endParaRPr sz="950">
              <a:latin typeface="Arial"/>
              <a:cs typeface="Arial"/>
            </a:endParaRPr>
          </a:p>
        </p:txBody>
      </p:sp>
      <p:grpSp>
        <p:nvGrpSpPr>
          <p:cNvPr id="42" name="object 42"/>
          <p:cNvGrpSpPr/>
          <p:nvPr/>
        </p:nvGrpSpPr>
        <p:grpSpPr>
          <a:xfrm>
            <a:off x="267970" y="1744979"/>
            <a:ext cx="637540" cy="3057525"/>
            <a:chOff x="267970" y="1744979"/>
            <a:chExt cx="637540" cy="3057525"/>
          </a:xfrm>
        </p:grpSpPr>
        <p:sp>
          <p:nvSpPr>
            <p:cNvPr id="43" name="object 43"/>
            <p:cNvSpPr/>
            <p:nvPr/>
          </p:nvSpPr>
          <p:spPr>
            <a:xfrm>
              <a:off x="545592" y="2831591"/>
              <a:ext cx="360045" cy="360045"/>
            </a:xfrm>
            <a:custGeom>
              <a:avLst/>
              <a:gdLst/>
              <a:ahLst/>
              <a:cxnLst/>
              <a:rect l="l" t="t" r="r" b="b"/>
              <a:pathLst>
                <a:path w="360044" h="360044">
                  <a:moveTo>
                    <a:pt x="179831" y="0"/>
                  </a:moveTo>
                  <a:lnTo>
                    <a:pt x="132027" y="6424"/>
                  </a:lnTo>
                  <a:lnTo>
                    <a:pt x="89069" y="24553"/>
                  </a:lnTo>
                  <a:lnTo>
                    <a:pt x="52673" y="52673"/>
                  </a:lnTo>
                  <a:lnTo>
                    <a:pt x="24553" y="89069"/>
                  </a:lnTo>
                  <a:lnTo>
                    <a:pt x="6424" y="132027"/>
                  </a:lnTo>
                  <a:lnTo>
                    <a:pt x="0" y="179832"/>
                  </a:lnTo>
                  <a:lnTo>
                    <a:pt x="6424" y="227636"/>
                  </a:lnTo>
                  <a:lnTo>
                    <a:pt x="24553" y="270594"/>
                  </a:lnTo>
                  <a:lnTo>
                    <a:pt x="52673" y="306990"/>
                  </a:lnTo>
                  <a:lnTo>
                    <a:pt x="89069" y="335110"/>
                  </a:lnTo>
                  <a:lnTo>
                    <a:pt x="132027" y="353239"/>
                  </a:lnTo>
                  <a:lnTo>
                    <a:pt x="179831" y="359663"/>
                  </a:lnTo>
                  <a:lnTo>
                    <a:pt x="227636" y="353239"/>
                  </a:lnTo>
                  <a:lnTo>
                    <a:pt x="270594" y="335110"/>
                  </a:lnTo>
                  <a:lnTo>
                    <a:pt x="306990" y="306990"/>
                  </a:lnTo>
                  <a:lnTo>
                    <a:pt x="335110" y="270594"/>
                  </a:lnTo>
                  <a:lnTo>
                    <a:pt x="353239" y="227636"/>
                  </a:lnTo>
                  <a:lnTo>
                    <a:pt x="359664" y="179832"/>
                  </a:lnTo>
                  <a:lnTo>
                    <a:pt x="353239" y="132027"/>
                  </a:lnTo>
                  <a:lnTo>
                    <a:pt x="335110" y="89069"/>
                  </a:lnTo>
                  <a:lnTo>
                    <a:pt x="306990" y="52673"/>
                  </a:lnTo>
                  <a:lnTo>
                    <a:pt x="270594" y="24553"/>
                  </a:lnTo>
                  <a:lnTo>
                    <a:pt x="227636" y="6424"/>
                  </a:lnTo>
                  <a:lnTo>
                    <a:pt x="179831" y="0"/>
                  </a:lnTo>
                  <a:close/>
                </a:path>
              </a:pathLst>
            </a:custGeom>
            <a:solidFill>
              <a:srgbClr val="EFB322"/>
            </a:solidFill>
          </p:spPr>
          <p:txBody>
            <a:bodyPr wrap="square" lIns="0" tIns="0" rIns="0" bIns="0" rtlCol="0"/>
            <a:lstStyle/>
            <a:p>
              <a:endParaRPr/>
            </a:p>
          </p:txBody>
        </p:sp>
        <p:pic>
          <p:nvPicPr>
            <p:cNvPr id="44" name="object 44"/>
            <p:cNvPicPr/>
            <p:nvPr/>
          </p:nvPicPr>
          <p:blipFill>
            <a:blip r:embed="rId2" cstate="print"/>
            <a:stretch>
              <a:fillRect/>
            </a:stretch>
          </p:blipFill>
          <p:spPr>
            <a:xfrm>
              <a:off x="620268" y="2915411"/>
              <a:ext cx="220980" cy="192024"/>
            </a:xfrm>
            <a:prstGeom prst="rect">
              <a:avLst/>
            </a:prstGeom>
          </p:spPr>
        </p:pic>
        <p:sp>
          <p:nvSpPr>
            <p:cNvPr id="45" name="object 45"/>
            <p:cNvSpPr/>
            <p:nvPr/>
          </p:nvSpPr>
          <p:spPr>
            <a:xfrm>
              <a:off x="545592" y="1744979"/>
              <a:ext cx="360045" cy="360045"/>
            </a:xfrm>
            <a:custGeom>
              <a:avLst/>
              <a:gdLst/>
              <a:ahLst/>
              <a:cxnLst/>
              <a:rect l="l" t="t" r="r" b="b"/>
              <a:pathLst>
                <a:path w="360044" h="360044">
                  <a:moveTo>
                    <a:pt x="179831" y="0"/>
                  </a:moveTo>
                  <a:lnTo>
                    <a:pt x="132027" y="6424"/>
                  </a:lnTo>
                  <a:lnTo>
                    <a:pt x="89069" y="24553"/>
                  </a:lnTo>
                  <a:lnTo>
                    <a:pt x="52673" y="52673"/>
                  </a:lnTo>
                  <a:lnTo>
                    <a:pt x="24553" y="89069"/>
                  </a:lnTo>
                  <a:lnTo>
                    <a:pt x="6424" y="132027"/>
                  </a:lnTo>
                  <a:lnTo>
                    <a:pt x="0" y="179832"/>
                  </a:lnTo>
                  <a:lnTo>
                    <a:pt x="6424" y="227636"/>
                  </a:lnTo>
                  <a:lnTo>
                    <a:pt x="24553" y="270594"/>
                  </a:lnTo>
                  <a:lnTo>
                    <a:pt x="52673" y="306990"/>
                  </a:lnTo>
                  <a:lnTo>
                    <a:pt x="89069" y="335110"/>
                  </a:lnTo>
                  <a:lnTo>
                    <a:pt x="132027" y="353239"/>
                  </a:lnTo>
                  <a:lnTo>
                    <a:pt x="179831" y="359664"/>
                  </a:lnTo>
                  <a:lnTo>
                    <a:pt x="227636" y="353239"/>
                  </a:lnTo>
                  <a:lnTo>
                    <a:pt x="270594" y="335110"/>
                  </a:lnTo>
                  <a:lnTo>
                    <a:pt x="306990" y="306990"/>
                  </a:lnTo>
                  <a:lnTo>
                    <a:pt x="335110" y="270594"/>
                  </a:lnTo>
                  <a:lnTo>
                    <a:pt x="353239" y="227636"/>
                  </a:lnTo>
                  <a:lnTo>
                    <a:pt x="359664" y="179832"/>
                  </a:lnTo>
                  <a:lnTo>
                    <a:pt x="353239" y="132027"/>
                  </a:lnTo>
                  <a:lnTo>
                    <a:pt x="335110" y="89069"/>
                  </a:lnTo>
                  <a:lnTo>
                    <a:pt x="306990" y="52673"/>
                  </a:lnTo>
                  <a:lnTo>
                    <a:pt x="270594" y="24553"/>
                  </a:lnTo>
                  <a:lnTo>
                    <a:pt x="227636" y="6424"/>
                  </a:lnTo>
                  <a:lnTo>
                    <a:pt x="179831" y="0"/>
                  </a:lnTo>
                  <a:close/>
                </a:path>
              </a:pathLst>
            </a:custGeom>
            <a:solidFill>
              <a:srgbClr val="EFB322"/>
            </a:solidFill>
          </p:spPr>
          <p:txBody>
            <a:bodyPr wrap="square" lIns="0" tIns="0" rIns="0" bIns="0" rtlCol="0"/>
            <a:lstStyle/>
            <a:p>
              <a:endParaRPr/>
            </a:p>
          </p:txBody>
        </p:sp>
        <p:pic>
          <p:nvPicPr>
            <p:cNvPr id="46" name="object 46"/>
            <p:cNvPicPr/>
            <p:nvPr/>
          </p:nvPicPr>
          <p:blipFill>
            <a:blip r:embed="rId3" cstate="print"/>
            <a:stretch>
              <a:fillRect/>
            </a:stretch>
          </p:blipFill>
          <p:spPr>
            <a:xfrm>
              <a:off x="627888" y="1813559"/>
              <a:ext cx="205740" cy="204215"/>
            </a:xfrm>
            <a:prstGeom prst="rect">
              <a:avLst/>
            </a:prstGeom>
          </p:spPr>
        </p:pic>
        <p:sp>
          <p:nvSpPr>
            <p:cNvPr id="47" name="object 47"/>
            <p:cNvSpPr/>
            <p:nvPr/>
          </p:nvSpPr>
          <p:spPr>
            <a:xfrm>
              <a:off x="545592" y="2290571"/>
              <a:ext cx="360045" cy="360045"/>
            </a:xfrm>
            <a:custGeom>
              <a:avLst/>
              <a:gdLst/>
              <a:ahLst/>
              <a:cxnLst/>
              <a:rect l="l" t="t" r="r" b="b"/>
              <a:pathLst>
                <a:path w="360044" h="360044">
                  <a:moveTo>
                    <a:pt x="179831" y="0"/>
                  </a:moveTo>
                  <a:lnTo>
                    <a:pt x="132027" y="6424"/>
                  </a:lnTo>
                  <a:lnTo>
                    <a:pt x="89069" y="24553"/>
                  </a:lnTo>
                  <a:lnTo>
                    <a:pt x="52673" y="52673"/>
                  </a:lnTo>
                  <a:lnTo>
                    <a:pt x="24553" y="89069"/>
                  </a:lnTo>
                  <a:lnTo>
                    <a:pt x="6424" y="132027"/>
                  </a:lnTo>
                  <a:lnTo>
                    <a:pt x="0" y="179831"/>
                  </a:lnTo>
                  <a:lnTo>
                    <a:pt x="6424" y="227636"/>
                  </a:lnTo>
                  <a:lnTo>
                    <a:pt x="24553" y="270594"/>
                  </a:lnTo>
                  <a:lnTo>
                    <a:pt x="52673" y="306990"/>
                  </a:lnTo>
                  <a:lnTo>
                    <a:pt x="89069" y="335110"/>
                  </a:lnTo>
                  <a:lnTo>
                    <a:pt x="132027" y="353239"/>
                  </a:lnTo>
                  <a:lnTo>
                    <a:pt x="179831" y="359663"/>
                  </a:lnTo>
                  <a:lnTo>
                    <a:pt x="227636" y="353239"/>
                  </a:lnTo>
                  <a:lnTo>
                    <a:pt x="270594" y="335110"/>
                  </a:lnTo>
                  <a:lnTo>
                    <a:pt x="306990" y="306990"/>
                  </a:lnTo>
                  <a:lnTo>
                    <a:pt x="335110" y="270594"/>
                  </a:lnTo>
                  <a:lnTo>
                    <a:pt x="353239" y="227636"/>
                  </a:lnTo>
                  <a:lnTo>
                    <a:pt x="359664" y="179831"/>
                  </a:lnTo>
                  <a:lnTo>
                    <a:pt x="353239" y="132027"/>
                  </a:lnTo>
                  <a:lnTo>
                    <a:pt x="335110" y="89069"/>
                  </a:lnTo>
                  <a:lnTo>
                    <a:pt x="306990" y="52673"/>
                  </a:lnTo>
                  <a:lnTo>
                    <a:pt x="270594" y="24553"/>
                  </a:lnTo>
                  <a:lnTo>
                    <a:pt x="227636" y="6424"/>
                  </a:lnTo>
                  <a:lnTo>
                    <a:pt x="179831" y="0"/>
                  </a:lnTo>
                  <a:close/>
                </a:path>
              </a:pathLst>
            </a:custGeom>
            <a:solidFill>
              <a:srgbClr val="EFB322"/>
            </a:solidFill>
          </p:spPr>
          <p:txBody>
            <a:bodyPr wrap="square" lIns="0" tIns="0" rIns="0" bIns="0" rtlCol="0"/>
            <a:lstStyle/>
            <a:p>
              <a:endParaRPr/>
            </a:p>
          </p:txBody>
        </p:sp>
        <p:pic>
          <p:nvPicPr>
            <p:cNvPr id="48" name="object 48"/>
            <p:cNvPicPr/>
            <p:nvPr/>
          </p:nvPicPr>
          <p:blipFill>
            <a:blip r:embed="rId4" cstate="print"/>
            <a:stretch>
              <a:fillRect/>
            </a:stretch>
          </p:blipFill>
          <p:spPr>
            <a:xfrm>
              <a:off x="609600" y="2369819"/>
              <a:ext cx="233172" cy="184403"/>
            </a:xfrm>
            <a:prstGeom prst="rect">
              <a:avLst/>
            </a:prstGeom>
          </p:spPr>
        </p:pic>
        <p:sp>
          <p:nvSpPr>
            <p:cNvPr id="49" name="object 49"/>
            <p:cNvSpPr/>
            <p:nvPr/>
          </p:nvSpPr>
          <p:spPr>
            <a:xfrm>
              <a:off x="274320" y="3319271"/>
              <a:ext cx="212090" cy="1477010"/>
            </a:xfrm>
            <a:custGeom>
              <a:avLst/>
              <a:gdLst/>
              <a:ahLst/>
              <a:cxnLst/>
              <a:rect l="l" t="t" r="r" b="b"/>
              <a:pathLst>
                <a:path w="212090" h="1477010">
                  <a:moveTo>
                    <a:pt x="105918" y="1476755"/>
                  </a:moveTo>
                  <a:lnTo>
                    <a:pt x="64690" y="1468439"/>
                  </a:lnTo>
                  <a:lnTo>
                    <a:pt x="31022" y="1445752"/>
                  </a:lnTo>
                  <a:lnTo>
                    <a:pt x="8323" y="1412087"/>
                  </a:lnTo>
                  <a:lnTo>
                    <a:pt x="0" y="1370838"/>
                  </a:lnTo>
                  <a:lnTo>
                    <a:pt x="0" y="105917"/>
                  </a:lnTo>
                  <a:lnTo>
                    <a:pt x="8323" y="64668"/>
                  </a:lnTo>
                  <a:lnTo>
                    <a:pt x="31022" y="31003"/>
                  </a:lnTo>
                  <a:lnTo>
                    <a:pt x="64690" y="8316"/>
                  </a:lnTo>
                  <a:lnTo>
                    <a:pt x="105918" y="0"/>
                  </a:lnTo>
                  <a:lnTo>
                    <a:pt x="147145" y="8316"/>
                  </a:lnTo>
                  <a:lnTo>
                    <a:pt x="180813" y="31003"/>
                  </a:lnTo>
                  <a:lnTo>
                    <a:pt x="203512" y="64668"/>
                  </a:lnTo>
                  <a:lnTo>
                    <a:pt x="211836" y="105917"/>
                  </a:lnTo>
                  <a:lnTo>
                    <a:pt x="211836" y="1370838"/>
                  </a:lnTo>
                  <a:lnTo>
                    <a:pt x="203512" y="1412087"/>
                  </a:lnTo>
                  <a:lnTo>
                    <a:pt x="180813" y="1445752"/>
                  </a:lnTo>
                  <a:lnTo>
                    <a:pt x="147145" y="1468439"/>
                  </a:lnTo>
                  <a:lnTo>
                    <a:pt x="105918" y="1476755"/>
                  </a:lnTo>
                  <a:close/>
                </a:path>
              </a:pathLst>
            </a:custGeom>
            <a:ln w="12700">
              <a:solidFill>
                <a:srgbClr val="017022"/>
              </a:solidFill>
            </a:ln>
          </p:spPr>
          <p:txBody>
            <a:bodyPr wrap="square" lIns="0" tIns="0" rIns="0" bIns="0" rtlCol="0"/>
            <a:lstStyle/>
            <a:p>
              <a:endParaRPr/>
            </a:p>
          </p:txBody>
        </p:sp>
      </p:grpSp>
      <p:sp>
        <p:nvSpPr>
          <p:cNvPr id="50" name="object 50"/>
          <p:cNvSpPr txBox="1"/>
          <p:nvPr/>
        </p:nvSpPr>
        <p:spPr>
          <a:xfrm>
            <a:off x="988872" y="2857246"/>
            <a:ext cx="541655" cy="299720"/>
          </a:xfrm>
          <a:prstGeom prst="rect">
            <a:avLst/>
          </a:prstGeom>
        </p:spPr>
        <p:txBody>
          <a:bodyPr vert="horz" wrap="square" lIns="0" tIns="12700" rIns="0" bIns="0" rtlCol="0">
            <a:spAutoFit/>
          </a:bodyPr>
          <a:lstStyle/>
          <a:p>
            <a:pPr marL="12700" marR="5080">
              <a:lnSpc>
                <a:spcPct val="100000"/>
              </a:lnSpc>
              <a:spcBef>
                <a:spcPts val="100"/>
              </a:spcBef>
            </a:pPr>
            <a:r>
              <a:rPr sz="900" b="1" dirty="0">
                <a:solidFill>
                  <a:srgbClr val="5F6B70"/>
                </a:solidFill>
                <a:latin typeface="Arial"/>
                <a:cs typeface="Arial"/>
              </a:rPr>
              <a:t>Domicilio  paziente</a:t>
            </a:r>
            <a:endParaRPr sz="900">
              <a:latin typeface="Arial"/>
              <a:cs typeface="Arial"/>
            </a:endParaRPr>
          </a:p>
        </p:txBody>
      </p:sp>
      <p:sp>
        <p:nvSpPr>
          <p:cNvPr id="51" name="object 51"/>
          <p:cNvSpPr txBox="1"/>
          <p:nvPr/>
        </p:nvSpPr>
        <p:spPr>
          <a:xfrm>
            <a:off x="988872" y="1760931"/>
            <a:ext cx="382270" cy="300355"/>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5F6B70"/>
                </a:solidFill>
                <a:latin typeface="Arial"/>
                <a:cs typeface="Arial"/>
              </a:rPr>
              <a:t>Studio</a:t>
            </a:r>
            <a:endParaRPr sz="900">
              <a:latin typeface="Arial"/>
              <a:cs typeface="Arial"/>
            </a:endParaRPr>
          </a:p>
          <a:p>
            <a:pPr marL="12700">
              <a:lnSpc>
                <a:spcPct val="100000"/>
              </a:lnSpc>
              <a:spcBef>
                <a:spcPts val="5"/>
              </a:spcBef>
            </a:pPr>
            <a:r>
              <a:rPr sz="900" b="1" spc="5" dirty="0">
                <a:solidFill>
                  <a:srgbClr val="5F6B70"/>
                </a:solidFill>
                <a:latin typeface="Arial"/>
                <a:cs typeface="Arial"/>
              </a:rPr>
              <a:t>MMG</a:t>
            </a:r>
            <a:endParaRPr sz="900">
              <a:latin typeface="Arial"/>
              <a:cs typeface="Arial"/>
            </a:endParaRPr>
          </a:p>
        </p:txBody>
      </p:sp>
      <p:sp>
        <p:nvSpPr>
          <p:cNvPr id="52" name="object 52"/>
          <p:cNvSpPr txBox="1"/>
          <p:nvPr/>
        </p:nvSpPr>
        <p:spPr>
          <a:xfrm>
            <a:off x="988872" y="2311653"/>
            <a:ext cx="628650" cy="299720"/>
          </a:xfrm>
          <a:prstGeom prst="rect">
            <a:avLst/>
          </a:prstGeom>
        </p:spPr>
        <p:txBody>
          <a:bodyPr vert="horz" wrap="square" lIns="0" tIns="12700" rIns="0" bIns="0" rtlCol="0">
            <a:spAutoFit/>
          </a:bodyPr>
          <a:lstStyle/>
          <a:p>
            <a:pPr marL="12700" marR="5080">
              <a:lnSpc>
                <a:spcPct val="100000"/>
              </a:lnSpc>
              <a:spcBef>
                <a:spcPts val="100"/>
              </a:spcBef>
            </a:pPr>
            <a:r>
              <a:rPr sz="900" b="1" spc="-20" dirty="0">
                <a:solidFill>
                  <a:srgbClr val="5F6B70"/>
                </a:solidFill>
                <a:latin typeface="Arial"/>
                <a:cs typeface="Arial"/>
              </a:rPr>
              <a:t>A</a:t>
            </a:r>
            <a:r>
              <a:rPr sz="900" b="1" spc="-5" dirty="0">
                <a:solidFill>
                  <a:srgbClr val="5F6B70"/>
                </a:solidFill>
                <a:latin typeface="Arial"/>
                <a:cs typeface="Arial"/>
              </a:rPr>
              <a:t>m</a:t>
            </a:r>
            <a:r>
              <a:rPr sz="900" b="1" dirty="0">
                <a:solidFill>
                  <a:srgbClr val="5F6B70"/>
                </a:solidFill>
                <a:latin typeface="Arial"/>
                <a:cs typeface="Arial"/>
              </a:rPr>
              <a:t>bulatori  </a:t>
            </a:r>
            <a:r>
              <a:rPr sz="900" b="1" spc="-5" dirty="0">
                <a:solidFill>
                  <a:srgbClr val="5F6B70"/>
                </a:solidFill>
                <a:latin typeface="Arial"/>
                <a:cs typeface="Arial"/>
              </a:rPr>
              <a:t>Territoriali</a:t>
            </a:r>
            <a:endParaRPr sz="900">
              <a:latin typeface="Arial"/>
              <a:cs typeface="Arial"/>
            </a:endParaRPr>
          </a:p>
        </p:txBody>
      </p:sp>
      <p:sp>
        <p:nvSpPr>
          <p:cNvPr id="53" name="object 53"/>
          <p:cNvSpPr txBox="1"/>
          <p:nvPr/>
        </p:nvSpPr>
        <p:spPr>
          <a:xfrm>
            <a:off x="286419" y="3702689"/>
            <a:ext cx="196215" cy="714375"/>
          </a:xfrm>
          <a:prstGeom prst="rect">
            <a:avLst/>
          </a:prstGeom>
        </p:spPr>
        <p:txBody>
          <a:bodyPr vert="vert270" wrap="square" lIns="0" tIns="0" rIns="0" bIns="0" rtlCol="0">
            <a:spAutoFit/>
          </a:bodyPr>
          <a:lstStyle/>
          <a:p>
            <a:pPr marL="12700">
              <a:lnSpc>
                <a:spcPts val="1425"/>
              </a:lnSpc>
            </a:pPr>
            <a:r>
              <a:rPr sz="1200" b="1" spc="-5" dirty="0">
                <a:solidFill>
                  <a:srgbClr val="215715"/>
                </a:solidFill>
                <a:latin typeface="Arial"/>
                <a:cs typeface="Arial"/>
              </a:rPr>
              <a:t>O</a:t>
            </a:r>
            <a:r>
              <a:rPr sz="950" b="1" spc="-5" dirty="0">
                <a:solidFill>
                  <a:srgbClr val="215715"/>
                </a:solidFill>
                <a:latin typeface="Arial"/>
                <a:cs typeface="Arial"/>
              </a:rPr>
              <a:t>SPEDALE</a:t>
            </a:r>
            <a:endParaRPr sz="950">
              <a:latin typeface="Arial"/>
              <a:cs typeface="Arial"/>
            </a:endParaRPr>
          </a:p>
        </p:txBody>
      </p:sp>
      <p:grpSp>
        <p:nvGrpSpPr>
          <p:cNvPr id="54" name="object 54"/>
          <p:cNvGrpSpPr/>
          <p:nvPr/>
        </p:nvGrpSpPr>
        <p:grpSpPr>
          <a:xfrm>
            <a:off x="545591" y="1254252"/>
            <a:ext cx="2741930" cy="3028315"/>
            <a:chOff x="545591" y="1254252"/>
            <a:chExt cx="2741930" cy="3028315"/>
          </a:xfrm>
        </p:grpSpPr>
        <p:sp>
          <p:nvSpPr>
            <p:cNvPr id="55" name="object 55"/>
            <p:cNvSpPr/>
            <p:nvPr/>
          </p:nvSpPr>
          <p:spPr>
            <a:xfrm>
              <a:off x="545591" y="3372612"/>
              <a:ext cx="360045" cy="360045"/>
            </a:xfrm>
            <a:custGeom>
              <a:avLst/>
              <a:gdLst/>
              <a:ahLst/>
              <a:cxnLst/>
              <a:rect l="l" t="t" r="r" b="b"/>
              <a:pathLst>
                <a:path w="360044" h="360045">
                  <a:moveTo>
                    <a:pt x="179831" y="0"/>
                  </a:moveTo>
                  <a:lnTo>
                    <a:pt x="132027" y="6424"/>
                  </a:lnTo>
                  <a:lnTo>
                    <a:pt x="89069" y="24553"/>
                  </a:lnTo>
                  <a:lnTo>
                    <a:pt x="52673" y="52673"/>
                  </a:lnTo>
                  <a:lnTo>
                    <a:pt x="24553" y="89069"/>
                  </a:lnTo>
                  <a:lnTo>
                    <a:pt x="6424" y="132027"/>
                  </a:lnTo>
                  <a:lnTo>
                    <a:pt x="0" y="179832"/>
                  </a:lnTo>
                  <a:lnTo>
                    <a:pt x="6424" y="227636"/>
                  </a:lnTo>
                  <a:lnTo>
                    <a:pt x="24553" y="270594"/>
                  </a:lnTo>
                  <a:lnTo>
                    <a:pt x="52673" y="306990"/>
                  </a:lnTo>
                  <a:lnTo>
                    <a:pt x="89069" y="335110"/>
                  </a:lnTo>
                  <a:lnTo>
                    <a:pt x="132027" y="353239"/>
                  </a:lnTo>
                  <a:lnTo>
                    <a:pt x="179831" y="359663"/>
                  </a:lnTo>
                  <a:lnTo>
                    <a:pt x="227636" y="353239"/>
                  </a:lnTo>
                  <a:lnTo>
                    <a:pt x="270594" y="335110"/>
                  </a:lnTo>
                  <a:lnTo>
                    <a:pt x="306990" y="306990"/>
                  </a:lnTo>
                  <a:lnTo>
                    <a:pt x="335110" y="270594"/>
                  </a:lnTo>
                  <a:lnTo>
                    <a:pt x="353239" y="227636"/>
                  </a:lnTo>
                  <a:lnTo>
                    <a:pt x="359664" y="179832"/>
                  </a:lnTo>
                  <a:lnTo>
                    <a:pt x="353239" y="132027"/>
                  </a:lnTo>
                  <a:lnTo>
                    <a:pt x="335110" y="89069"/>
                  </a:lnTo>
                  <a:lnTo>
                    <a:pt x="306990" y="52673"/>
                  </a:lnTo>
                  <a:lnTo>
                    <a:pt x="270594" y="24553"/>
                  </a:lnTo>
                  <a:lnTo>
                    <a:pt x="227636" y="6424"/>
                  </a:lnTo>
                  <a:lnTo>
                    <a:pt x="179831" y="0"/>
                  </a:lnTo>
                  <a:close/>
                </a:path>
              </a:pathLst>
            </a:custGeom>
            <a:solidFill>
              <a:srgbClr val="43AF2A"/>
            </a:solidFill>
          </p:spPr>
          <p:txBody>
            <a:bodyPr wrap="square" lIns="0" tIns="0" rIns="0" bIns="0" rtlCol="0"/>
            <a:lstStyle/>
            <a:p>
              <a:endParaRPr/>
            </a:p>
          </p:txBody>
        </p:sp>
        <p:pic>
          <p:nvPicPr>
            <p:cNvPr id="56" name="object 56"/>
            <p:cNvPicPr/>
            <p:nvPr/>
          </p:nvPicPr>
          <p:blipFill>
            <a:blip r:embed="rId5" cstate="print"/>
            <a:stretch>
              <a:fillRect/>
            </a:stretch>
          </p:blipFill>
          <p:spPr>
            <a:xfrm>
              <a:off x="626363" y="3435096"/>
              <a:ext cx="205739" cy="205739"/>
            </a:xfrm>
            <a:prstGeom prst="rect">
              <a:avLst/>
            </a:prstGeom>
          </p:spPr>
        </p:pic>
        <p:sp>
          <p:nvSpPr>
            <p:cNvPr id="57" name="object 57"/>
            <p:cNvSpPr/>
            <p:nvPr/>
          </p:nvSpPr>
          <p:spPr>
            <a:xfrm>
              <a:off x="545591" y="3922775"/>
              <a:ext cx="360045" cy="360045"/>
            </a:xfrm>
            <a:custGeom>
              <a:avLst/>
              <a:gdLst/>
              <a:ahLst/>
              <a:cxnLst/>
              <a:rect l="l" t="t" r="r" b="b"/>
              <a:pathLst>
                <a:path w="360044" h="360045">
                  <a:moveTo>
                    <a:pt x="179831" y="0"/>
                  </a:moveTo>
                  <a:lnTo>
                    <a:pt x="132027" y="6424"/>
                  </a:lnTo>
                  <a:lnTo>
                    <a:pt x="89069" y="24553"/>
                  </a:lnTo>
                  <a:lnTo>
                    <a:pt x="52673" y="52673"/>
                  </a:lnTo>
                  <a:lnTo>
                    <a:pt x="24553" y="89069"/>
                  </a:lnTo>
                  <a:lnTo>
                    <a:pt x="6424" y="132027"/>
                  </a:lnTo>
                  <a:lnTo>
                    <a:pt x="0" y="179831"/>
                  </a:lnTo>
                  <a:lnTo>
                    <a:pt x="6424" y="227636"/>
                  </a:lnTo>
                  <a:lnTo>
                    <a:pt x="24553" y="270594"/>
                  </a:lnTo>
                  <a:lnTo>
                    <a:pt x="52673" y="306990"/>
                  </a:lnTo>
                  <a:lnTo>
                    <a:pt x="89069" y="335110"/>
                  </a:lnTo>
                  <a:lnTo>
                    <a:pt x="132027" y="353239"/>
                  </a:lnTo>
                  <a:lnTo>
                    <a:pt x="179831" y="359663"/>
                  </a:lnTo>
                  <a:lnTo>
                    <a:pt x="227636" y="353239"/>
                  </a:lnTo>
                  <a:lnTo>
                    <a:pt x="270594" y="335110"/>
                  </a:lnTo>
                  <a:lnTo>
                    <a:pt x="306990" y="306990"/>
                  </a:lnTo>
                  <a:lnTo>
                    <a:pt x="335110" y="270594"/>
                  </a:lnTo>
                  <a:lnTo>
                    <a:pt x="353239" y="227636"/>
                  </a:lnTo>
                  <a:lnTo>
                    <a:pt x="359664" y="179831"/>
                  </a:lnTo>
                  <a:lnTo>
                    <a:pt x="353239" y="132027"/>
                  </a:lnTo>
                  <a:lnTo>
                    <a:pt x="335110" y="89069"/>
                  </a:lnTo>
                  <a:lnTo>
                    <a:pt x="306990" y="52673"/>
                  </a:lnTo>
                  <a:lnTo>
                    <a:pt x="270594" y="24553"/>
                  </a:lnTo>
                  <a:lnTo>
                    <a:pt x="227636" y="6424"/>
                  </a:lnTo>
                  <a:lnTo>
                    <a:pt x="179831" y="0"/>
                  </a:lnTo>
                  <a:close/>
                </a:path>
              </a:pathLst>
            </a:custGeom>
            <a:solidFill>
              <a:srgbClr val="D9D9D9"/>
            </a:solidFill>
          </p:spPr>
          <p:txBody>
            <a:bodyPr wrap="square" lIns="0" tIns="0" rIns="0" bIns="0" rtlCol="0"/>
            <a:lstStyle/>
            <a:p>
              <a:endParaRPr/>
            </a:p>
          </p:txBody>
        </p:sp>
        <p:pic>
          <p:nvPicPr>
            <p:cNvPr id="58" name="object 58"/>
            <p:cNvPicPr/>
            <p:nvPr/>
          </p:nvPicPr>
          <p:blipFill>
            <a:blip r:embed="rId6" cstate="print"/>
            <a:stretch>
              <a:fillRect/>
            </a:stretch>
          </p:blipFill>
          <p:spPr>
            <a:xfrm>
              <a:off x="592835" y="3994403"/>
              <a:ext cx="268223" cy="216407"/>
            </a:xfrm>
            <a:prstGeom prst="rect">
              <a:avLst/>
            </a:prstGeom>
          </p:spPr>
        </p:pic>
        <p:sp>
          <p:nvSpPr>
            <p:cNvPr id="59" name="object 59"/>
            <p:cNvSpPr/>
            <p:nvPr/>
          </p:nvSpPr>
          <p:spPr>
            <a:xfrm>
              <a:off x="1955291" y="1254252"/>
              <a:ext cx="1332230" cy="431800"/>
            </a:xfrm>
            <a:custGeom>
              <a:avLst/>
              <a:gdLst/>
              <a:ahLst/>
              <a:cxnLst/>
              <a:rect l="l" t="t" r="r" b="b"/>
              <a:pathLst>
                <a:path w="1332229" h="431800">
                  <a:moveTo>
                    <a:pt x="1116330" y="0"/>
                  </a:moveTo>
                  <a:lnTo>
                    <a:pt x="215645" y="0"/>
                  </a:lnTo>
                  <a:lnTo>
                    <a:pt x="166191" y="5693"/>
                  </a:lnTo>
                  <a:lnTo>
                    <a:pt x="120798" y="21913"/>
                  </a:lnTo>
                  <a:lnTo>
                    <a:pt x="80758" y="47366"/>
                  </a:lnTo>
                  <a:lnTo>
                    <a:pt x="47366" y="80758"/>
                  </a:lnTo>
                  <a:lnTo>
                    <a:pt x="21913" y="120798"/>
                  </a:lnTo>
                  <a:lnTo>
                    <a:pt x="5693" y="166191"/>
                  </a:lnTo>
                  <a:lnTo>
                    <a:pt x="0" y="215646"/>
                  </a:lnTo>
                  <a:lnTo>
                    <a:pt x="5693" y="265100"/>
                  </a:lnTo>
                  <a:lnTo>
                    <a:pt x="21913" y="310493"/>
                  </a:lnTo>
                  <a:lnTo>
                    <a:pt x="47366" y="350533"/>
                  </a:lnTo>
                  <a:lnTo>
                    <a:pt x="80758" y="383925"/>
                  </a:lnTo>
                  <a:lnTo>
                    <a:pt x="120798" y="409378"/>
                  </a:lnTo>
                  <a:lnTo>
                    <a:pt x="166191" y="425598"/>
                  </a:lnTo>
                  <a:lnTo>
                    <a:pt x="215645" y="431292"/>
                  </a:lnTo>
                  <a:lnTo>
                    <a:pt x="1116330" y="431292"/>
                  </a:lnTo>
                  <a:lnTo>
                    <a:pt x="1165784" y="425598"/>
                  </a:lnTo>
                  <a:lnTo>
                    <a:pt x="1211177" y="409378"/>
                  </a:lnTo>
                  <a:lnTo>
                    <a:pt x="1251217" y="383925"/>
                  </a:lnTo>
                  <a:lnTo>
                    <a:pt x="1284609" y="350533"/>
                  </a:lnTo>
                  <a:lnTo>
                    <a:pt x="1310062" y="310493"/>
                  </a:lnTo>
                  <a:lnTo>
                    <a:pt x="1326282" y="265100"/>
                  </a:lnTo>
                  <a:lnTo>
                    <a:pt x="1331975" y="215646"/>
                  </a:lnTo>
                  <a:lnTo>
                    <a:pt x="1326282" y="166191"/>
                  </a:lnTo>
                  <a:lnTo>
                    <a:pt x="1310062" y="120798"/>
                  </a:lnTo>
                  <a:lnTo>
                    <a:pt x="1284609" y="80758"/>
                  </a:lnTo>
                  <a:lnTo>
                    <a:pt x="1251217" y="47366"/>
                  </a:lnTo>
                  <a:lnTo>
                    <a:pt x="1211177" y="21913"/>
                  </a:lnTo>
                  <a:lnTo>
                    <a:pt x="1165784" y="5693"/>
                  </a:lnTo>
                  <a:lnTo>
                    <a:pt x="1116330" y="0"/>
                  </a:lnTo>
                  <a:close/>
                </a:path>
              </a:pathLst>
            </a:custGeom>
            <a:solidFill>
              <a:srgbClr val="9EB4C0"/>
            </a:solidFill>
          </p:spPr>
          <p:txBody>
            <a:bodyPr wrap="square" lIns="0" tIns="0" rIns="0" bIns="0" rtlCol="0"/>
            <a:lstStyle/>
            <a:p>
              <a:endParaRPr/>
            </a:p>
          </p:txBody>
        </p:sp>
      </p:grpSp>
      <p:sp>
        <p:nvSpPr>
          <p:cNvPr id="60" name="object 60"/>
          <p:cNvSpPr txBox="1"/>
          <p:nvPr/>
        </p:nvSpPr>
        <p:spPr>
          <a:xfrm>
            <a:off x="988872" y="3402533"/>
            <a:ext cx="807085" cy="30099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5F6B70"/>
                </a:solidFill>
                <a:latin typeface="Arial"/>
                <a:cs typeface="Arial"/>
              </a:rPr>
              <a:t>Reparto</a:t>
            </a:r>
            <a:endParaRPr sz="900">
              <a:latin typeface="Arial"/>
              <a:cs typeface="Arial"/>
            </a:endParaRPr>
          </a:p>
          <a:p>
            <a:pPr marL="12700">
              <a:lnSpc>
                <a:spcPct val="100000"/>
              </a:lnSpc>
              <a:spcBef>
                <a:spcPts val="5"/>
              </a:spcBef>
            </a:pPr>
            <a:r>
              <a:rPr sz="900" b="1" dirty="0">
                <a:solidFill>
                  <a:srgbClr val="5F6B70"/>
                </a:solidFill>
                <a:latin typeface="Arial"/>
                <a:cs typeface="Arial"/>
              </a:rPr>
              <a:t>Centro</a:t>
            </a:r>
            <a:r>
              <a:rPr sz="900" b="1" spc="-10" dirty="0">
                <a:solidFill>
                  <a:srgbClr val="5F6B70"/>
                </a:solidFill>
                <a:latin typeface="Arial"/>
                <a:cs typeface="Arial"/>
              </a:rPr>
              <a:t> </a:t>
            </a:r>
            <a:r>
              <a:rPr sz="900" b="1" dirty="0">
                <a:solidFill>
                  <a:srgbClr val="5F6B70"/>
                </a:solidFill>
                <a:latin typeface="Arial"/>
                <a:cs typeface="Arial"/>
              </a:rPr>
              <a:t>Clinico</a:t>
            </a:r>
            <a:endParaRPr sz="900">
              <a:latin typeface="Arial"/>
              <a:cs typeface="Arial"/>
            </a:endParaRPr>
          </a:p>
        </p:txBody>
      </p:sp>
      <p:sp>
        <p:nvSpPr>
          <p:cNvPr id="61" name="object 61"/>
          <p:cNvSpPr txBox="1"/>
          <p:nvPr/>
        </p:nvSpPr>
        <p:spPr>
          <a:xfrm>
            <a:off x="988872" y="3948810"/>
            <a:ext cx="681355" cy="299720"/>
          </a:xfrm>
          <a:prstGeom prst="rect">
            <a:avLst/>
          </a:prstGeom>
        </p:spPr>
        <p:txBody>
          <a:bodyPr vert="horz" wrap="square" lIns="0" tIns="12700" rIns="0" bIns="0" rtlCol="0">
            <a:spAutoFit/>
          </a:bodyPr>
          <a:lstStyle/>
          <a:p>
            <a:pPr marL="12700" marR="5080">
              <a:lnSpc>
                <a:spcPct val="100000"/>
              </a:lnSpc>
              <a:spcBef>
                <a:spcPts val="100"/>
              </a:spcBef>
            </a:pPr>
            <a:r>
              <a:rPr sz="900" b="1" spc="-5" dirty="0">
                <a:solidFill>
                  <a:srgbClr val="5F6B70"/>
                </a:solidFill>
                <a:latin typeface="Arial"/>
                <a:cs typeface="Arial"/>
              </a:rPr>
              <a:t>Altro </a:t>
            </a:r>
            <a:r>
              <a:rPr sz="900" b="1" dirty="0">
                <a:solidFill>
                  <a:srgbClr val="5F6B70"/>
                </a:solidFill>
                <a:latin typeface="Arial"/>
                <a:cs typeface="Arial"/>
              </a:rPr>
              <a:t> </a:t>
            </a:r>
            <a:r>
              <a:rPr sz="900" b="1" spc="-5" dirty="0">
                <a:solidFill>
                  <a:srgbClr val="5F6B70"/>
                </a:solidFill>
                <a:latin typeface="Arial"/>
                <a:cs typeface="Arial"/>
              </a:rPr>
              <a:t>am</a:t>
            </a:r>
            <a:r>
              <a:rPr sz="900" b="1" dirty="0">
                <a:solidFill>
                  <a:srgbClr val="5F6B70"/>
                </a:solidFill>
                <a:latin typeface="Arial"/>
                <a:cs typeface="Arial"/>
              </a:rPr>
              <a:t>bulatorio</a:t>
            </a:r>
            <a:endParaRPr sz="900">
              <a:latin typeface="Arial"/>
              <a:cs typeface="Arial"/>
            </a:endParaRPr>
          </a:p>
        </p:txBody>
      </p:sp>
      <p:sp>
        <p:nvSpPr>
          <p:cNvPr id="62" name="object 62"/>
          <p:cNvSpPr txBox="1"/>
          <p:nvPr/>
        </p:nvSpPr>
        <p:spPr>
          <a:xfrm>
            <a:off x="2115057" y="1231772"/>
            <a:ext cx="1014730" cy="423545"/>
          </a:xfrm>
          <a:prstGeom prst="rect">
            <a:avLst/>
          </a:prstGeom>
        </p:spPr>
        <p:txBody>
          <a:bodyPr vert="horz" wrap="square" lIns="0" tIns="19050" rIns="0" bIns="0" rtlCol="0">
            <a:spAutoFit/>
          </a:bodyPr>
          <a:lstStyle/>
          <a:p>
            <a:pPr marL="12700" marR="5080" indent="254000">
              <a:lnSpc>
                <a:spcPct val="117400"/>
              </a:lnSpc>
              <a:spcBef>
                <a:spcPts val="150"/>
              </a:spcBef>
            </a:pPr>
            <a:r>
              <a:rPr sz="1200" b="1" dirty="0">
                <a:solidFill>
                  <a:srgbClr val="2B3942"/>
                </a:solidFill>
                <a:latin typeface="Arial"/>
                <a:cs typeface="Arial"/>
              </a:rPr>
              <a:t>F</a:t>
            </a:r>
            <a:r>
              <a:rPr sz="950" b="1" dirty="0">
                <a:solidFill>
                  <a:srgbClr val="2B3942"/>
                </a:solidFill>
                <a:latin typeface="Arial"/>
                <a:cs typeface="Arial"/>
              </a:rPr>
              <a:t>IGURE </a:t>
            </a:r>
            <a:r>
              <a:rPr sz="950" b="1" spc="5" dirty="0">
                <a:solidFill>
                  <a:srgbClr val="2B3942"/>
                </a:solidFill>
                <a:latin typeface="Arial"/>
                <a:cs typeface="Arial"/>
              </a:rPr>
              <a:t> </a:t>
            </a:r>
            <a:r>
              <a:rPr sz="950" b="1" dirty="0">
                <a:solidFill>
                  <a:srgbClr val="2B3942"/>
                </a:solidFill>
                <a:latin typeface="Arial"/>
                <a:cs typeface="Arial"/>
              </a:rPr>
              <a:t>P</a:t>
            </a:r>
            <a:r>
              <a:rPr sz="950" b="1" spc="5" dirty="0">
                <a:solidFill>
                  <a:srgbClr val="2B3942"/>
                </a:solidFill>
                <a:latin typeface="Arial"/>
                <a:cs typeface="Arial"/>
              </a:rPr>
              <a:t>ROF</a:t>
            </a:r>
            <a:r>
              <a:rPr sz="950" b="1" dirty="0">
                <a:solidFill>
                  <a:srgbClr val="2B3942"/>
                </a:solidFill>
                <a:latin typeface="Arial"/>
                <a:cs typeface="Arial"/>
              </a:rPr>
              <a:t>ESS</a:t>
            </a:r>
            <a:r>
              <a:rPr sz="950" b="1" spc="-5" dirty="0">
                <a:solidFill>
                  <a:srgbClr val="2B3942"/>
                </a:solidFill>
                <a:latin typeface="Arial"/>
                <a:cs typeface="Arial"/>
              </a:rPr>
              <a:t>I</a:t>
            </a:r>
            <a:r>
              <a:rPr sz="950" b="1" dirty="0">
                <a:solidFill>
                  <a:srgbClr val="2B3942"/>
                </a:solidFill>
                <a:latin typeface="Arial"/>
                <a:cs typeface="Arial"/>
              </a:rPr>
              <a:t>O</a:t>
            </a:r>
            <a:r>
              <a:rPr sz="950" b="1" spc="5" dirty="0">
                <a:solidFill>
                  <a:srgbClr val="2B3942"/>
                </a:solidFill>
                <a:latin typeface="Arial"/>
                <a:cs typeface="Arial"/>
              </a:rPr>
              <a:t>N</a:t>
            </a:r>
            <a:r>
              <a:rPr sz="950" b="1" spc="-30" dirty="0">
                <a:solidFill>
                  <a:srgbClr val="2B3942"/>
                </a:solidFill>
                <a:latin typeface="Arial"/>
                <a:cs typeface="Arial"/>
              </a:rPr>
              <a:t>A</a:t>
            </a:r>
            <a:r>
              <a:rPr sz="950" b="1" dirty="0">
                <a:solidFill>
                  <a:srgbClr val="2B3942"/>
                </a:solidFill>
                <a:latin typeface="Arial"/>
                <a:cs typeface="Arial"/>
              </a:rPr>
              <a:t>LI</a:t>
            </a:r>
            <a:endParaRPr sz="950">
              <a:latin typeface="Arial"/>
              <a:cs typeface="Arial"/>
            </a:endParaRPr>
          </a:p>
        </p:txBody>
      </p:sp>
      <p:sp>
        <p:nvSpPr>
          <p:cNvPr id="63" name="object 63"/>
          <p:cNvSpPr txBox="1"/>
          <p:nvPr/>
        </p:nvSpPr>
        <p:spPr>
          <a:xfrm>
            <a:off x="1964817" y="1832864"/>
            <a:ext cx="30734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5F6B70"/>
                </a:solidFill>
                <a:latin typeface="Arial"/>
                <a:cs typeface="Arial"/>
              </a:rPr>
              <a:t>MMG</a:t>
            </a:r>
            <a:endParaRPr sz="900">
              <a:latin typeface="Arial"/>
              <a:cs typeface="Arial"/>
            </a:endParaRPr>
          </a:p>
        </p:txBody>
      </p:sp>
      <p:sp>
        <p:nvSpPr>
          <p:cNvPr id="64" name="object 64"/>
          <p:cNvSpPr txBox="1"/>
          <p:nvPr/>
        </p:nvSpPr>
        <p:spPr>
          <a:xfrm>
            <a:off x="1964817" y="2931033"/>
            <a:ext cx="78803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5F6B70"/>
                </a:solidFill>
                <a:latin typeface="Arial"/>
                <a:cs typeface="Arial"/>
              </a:rPr>
              <a:t>Caregiver</a:t>
            </a:r>
            <a:r>
              <a:rPr sz="900" b="1" spc="-35" dirty="0">
                <a:solidFill>
                  <a:srgbClr val="5F6B70"/>
                </a:solidFill>
                <a:latin typeface="Arial"/>
                <a:cs typeface="Arial"/>
              </a:rPr>
              <a:t> </a:t>
            </a:r>
            <a:r>
              <a:rPr sz="900" b="1" spc="-5" dirty="0">
                <a:solidFill>
                  <a:srgbClr val="5F6B70"/>
                </a:solidFill>
                <a:latin typeface="Arial"/>
                <a:cs typeface="Arial"/>
              </a:rPr>
              <a:t>(ev)</a:t>
            </a:r>
            <a:endParaRPr sz="900">
              <a:latin typeface="Arial"/>
              <a:cs typeface="Arial"/>
            </a:endParaRPr>
          </a:p>
        </p:txBody>
      </p:sp>
      <p:sp>
        <p:nvSpPr>
          <p:cNvPr id="65" name="object 65"/>
          <p:cNvSpPr txBox="1"/>
          <p:nvPr/>
        </p:nvSpPr>
        <p:spPr>
          <a:xfrm>
            <a:off x="1964817" y="2314778"/>
            <a:ext cx="1315720" cy="300355"/>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5F6B70"/>
                </a:solidFill>
                <a:latin typeface="Arial"/>
                <a:cs typeface="Arial"/>
              </a:rPr>
              <a:t>Pneumologo</a:t>
            </a:r>
            <a:r>
              <a:rPr sz="900" b="1" spc="-25" dirty="0">
                <a:solidFill>
                  <a:srgbClr val="5F6B70"/>
                </a:solidFill>
                <a:latin typeface="Arial"/>
                <a:cs typeface="Arial"/>
              </a:rPr>
              <a:t> </a:t>
            </a:r>
            <a:r>
              <a:rPr sz="900" b="1" dirty="0">
                <a:solidFill>
                  <a:srgbClr val="5F6B70"/>
                </a:solidFill>
                <a:latin typeface="Arial"/>
                <a:cs typeface="Arial"/>
              </a:rPr>
              <a:t>ter</a:t>
            </a:r>
            <a:r>
              <a:rPr sz="900" b="1" spc="-5" dirty="0">
                <a:solidFill>
                  <a:srgbClr val="5F6B70"/>
                </a:solidFill>
                <a:latin typeface="Arial"/>
                <a:cs typeface="Arial"/>
              </a:rPr>
              <a:t>r</a:t>
            </a:r>
            <a:r>
              <a:rPr sz="900" b="1" dirty="0">
                <a:solidFill>
                  <a:srgbClr val="5F6B70"/>
                </a:solidFill>
                <a:latin typeface="Arial"/>
                <a:cs typeface="Arial"/>
              </a:rPr>
              <a:t>itoriale</a:t>
            </a:r>
            <a:endParaRPr sz="900">
              <a:latin typeface="Arial"/>
              <a:cs typeface="Arial"/>
            </a:endParaRPr>
          </a:p>
          <a:p>
            <a:pPr marL="12700">
              <a:lnSpc>
                <a:spcPct val="100000"/>
              </a:lnSpc>
              <a:spcBef>
                <a:spcPts val="5"/>
              </a:spcBef>
            </a:pPr>
            <a:r>
              <a:rPr sz="900" b="1" spc="-5" dirty="0">
                <a:solidFill>
                  <a:srgbClr val="5F6B70"/>
                </a:solidFill>
                <a:latin typeface="Arial"/>
                <a:cs typeface="Arial"/>
              </a:rPr>
              <a:t>Allergologo</a:t>
            </a:r>
            <a:r>
              <a:rPr sz="900" b="1" spc="-15" dirty="0">
                <a:solidFill>
                  <a:srgbClr val="5F6B70"/>
                </a:solidFill>
                <a:latin typeface="Arial"/>
                <a:cs typeface="Arial"/>
              </a:rPr>
              <a:t> </a:t>
            </a:r>
            <a:r>
              <a:rPr sz="900" b="1" spc="-5" dirty="0">
                <a:solidFill>
                  <a:srgbClr val="5F6B70"/>
                </a:solidFill>
                <a:latin typeface="Arial"/>
                <a:cs typeface="Arial"/>
              </a:rPr>
              <a:t>territoriale</a:t>
            </a:r>
            <a:endParaRPr sz="900">
              <a:latin typeface="Arial"/>
              <a:cs typeface="Arial"/>
            </a:endParaRPr>
          </a:p>
        </p:txBody>
      </p:sp>
      <p:sp>
        <p:nvSpPr>
          <p:cNvPr id="66" name="object 66"/>
          <p:cNvSpPr txBox="1"/>
          <p:nvPr/>
        </p:nvSpPr>
        <p:spPr>
          <a:xfrm>
            <a:off x="1964817" y="3347084"/>
            <a:ext cx="1336040" cy="436880"/>
          </a:xfrm>
          <a:prstGeom prst="rect">
            <a:avLst/>
          </a:prstGeom>
        </p:spPr>
        <p:txBody>
          <a:bodyPr vert="horz" wrap="square" lIns="0" tIns="12700" rIns="0" bIns="0" rtlCol="0">
            <a:spAutoFit/>
          </a:bodyPr>
          <a:lstStyle/>
          <a:p>
            <a:pPr marL="12700" marR="5080">
              <a:lnSpc>
                <a:spcPct val="100000"/>
              </a:lnSpc>
              <a:spcBef>
                <a:spcPts val="100"/>
              </a:spcBef>
            </a:pPr>
            <a:r>
              <a:rPr sz="900" b="1" dirty="0">
                <a:solidFill>
                  <a:srgbClr val="5F6B70"/>
                </a:solidFill>
                <a:latin typeface="Arial"/>
                <a:cs typeface="Arial"/>
              </a:rPr>
              <a:t>Pneu</a:t>
            </a:r>
            <a:r>
              <a:rPr sz="900" b="1" spc="5" dirty="0">
                <a:solidFill>
                  <a:srgbClr val="5F6B70"/>
                </a:solidFill>
                <a:latin typeface="Arial"/>
                <a:cs typeface="Arial"/>
              </a:rPr>
              <a:t>m</a:t>
            </a:r>
            <a:r>
              <a:rPr sz="900" b="1" dirty="0">
                <a:solidFill>
                  <a:srgbClr val="5F6B70"/>
                </a:solidFill>
                <a:latin typeface="Arial"/>
                <a:cs typeface="Arial"/>
              </a:rPr>
              <a:t>ologo</a:t>
            </a:r>
            <a:r>
              <a:rPr sz="900" b="1" spc="-20" dirty="0">
                <a:solidFill>
                  <a:srgbClr val="5F6B70"/>
                </a:solidFill>
                <a:latin typeface="Arial"/>
                <a:cs typeface="Arial"/>
              </a:rPr>
              <a:t> </a:t>
            </a:r>
            <a:r>
              <a:rPr sz="900" b="1" spc="-5" dirty="0">
                <a:solidFill>
                  <a:srgbClr val="5F6B70"/>
                </a:solidFill>
                <a:latin typeface="Arial"/>
                <a:cs typeface="Arial"/>
              </a:rPr>
              <a:t>s</a:t>
            </a:r>
            <a:r>
              <a:rPr sz="900" b="1" dirty="0">
                <a:solidFill>
                  <a:srgbClr val="5F6B70"/>
                </a:solidFill>
                <a:latin typeface="Arial"/>
                <a:cs typeface="Arial"/>
              </a:rPr>
              <a:t>pe</a:t>
            </a:r>
            <a:r>
              <a:rPr sz="900" b="1" spc="-5" dirty="0">
                <a:solidFill>
                  <a:srgbClr val="5F6B70"/>
                </a:solidFill>
                <a:latin typeface="Arial"/>
                <a:cs typeface="Arial"/>
              </a:rPr>
              <a:t>c</a:t>
            </a:r>
            <a:r>
              <a:rPr sz="900" b="1" dirty="0">
                <a:solidFill>
                  <a:srgbClr val="5F6B70"/>
                </a:solidFill>
                <a:latin typeface="Arial"/>
                <a:cs typeface="Arial"/>
              </a:rPr>
              <a:t>iali</a:t>
            </a:r>
            <a:r>
              <a:rPr sz="900" b="1" spc="-5" dirty="0">
                <a:solidFill>
                  <a:srgbClr val="5F6B70"/>
                </a:solidFill>
                <a:latin typeface="Arial"/>
                <a:cs typeface="Arial"/>
              </a:rPr>
              <a:t>sta  Allergologo </a:t>
            </a:r>
            <a:r>
              <a:rPr sz="900" b="1" dirty="0">
                <a:solidFill>
                  <a:srgbClr val="5F6B70"/>
                </a:solidFill>
                <a:latin typeface="Arial"/>
                <a:cs typeface="Arial"/>
              </a:rPr>
              <a:t>specialista </a:t>
            </a:r>
            <a:r>
              <a:rPr sz="900" b="1" spc="5" dirty="0">
                <a:solidFill>
                  <a:srgbClr val="5F6B70"/>
                </a:solidFill>
                <a:latin typeface="Arial"/>
                <a:cs typeface="Arial"/>
              </a:rPr>
              <a:t> </a:t>
            </a:r>
            <a:r>
              <a:rPr sz="900" b="1" spc="-5" dirty="0">
                <a:solidFill>
                  <a:srgbClr val="5F6B70"/>
                </a:solidFill>
                <a:latin typeface="Arial"/>
                <a:cs typeface="Arial"/>
              </a:rPr>
              <a:t>Care</a:t>
            </a:r>
            <a:r>
              <a:rPr sz="900" b="1" spc="-15" dirty="0">
                <a:solidFill>
                  <a:srgbClr val="5F6B70"/>
                </a:solidFill>
                <a:latin typeface="Arial"/>
                <a:cs typeface="Arial"/>
              </a:rPr>
              <a:t> </a:t>
            </a:r>
            <a:r>
              <a:rPr sz="900" b="1" dirty="0">
                <a:solidFill>
                  <a:srgbClr val="5F6B70"/>
                </a:solidFill>
                <a:latin typeface="Arial"/>
                <a:cs typeface="Arial"/>
              </a:rPr>
              <a:t>Manager</a:t>
            </a:r>
            <a:endParaRPr sz="900">
              <a:latin typeface="Arial"/>
              <a:cs typeface="Arial"/>
            </a:endParaRPr>
          </a:p>
        </p:txBody>
      </p:sp>
      <p:sp>
        <p:nvSpPr>
          <p:cNvPr id="67" name="object 67"/>
          <p:cNvSpPr txBox="1"/>
          <p:nvPr/>
        </p:nvSpPr>
        <p:spPr>
          <a:xfrm>
            <a:off x="1964817" y="3993642"/>
            <a:ext cx="126047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D9D9D9"/>
                </a:solidFill>
                <a:latin typeface="Arial"/>
                <a:cs typeface="Arial"/>
              </a:rPr>
              <a:t>Team</a:t>
            </a:r>
            <a:r>
              <a:rPr sz="900" b="1" spc="-10" dirty="0">
                <a:solidFill>
                  <a:srgbClr val="D9D9D9"/>
                </a:solidFill>
                <a:latin typeface="Arial"/>
                <a:cs typeface="Arial"/>
              </a:rPr>
              <a:t> </a:t>
            </a:r>
            <a:r>
              <a:rPr sz="900" b="1" spc="-5" dirty="0">
                <a:solidFill>
                  <a:srgbClr val="D9D9D9"/>
                </a:solidFill>
                <a:latin typeface="Arial"/>
                <a:cs typeface="Arial"/>
              </a:rPr>
              <a:t>Multidisciplinare</a:t>
            </a:r>
            <a:endParaRPr sz="900">
              <a:latin typeface="Arial"/>
              <a:cs typeface="Arial"/>
            </a:endParaRPr>
          </a:p>
        </p:txBody>
      </p:sp>
      <p:sp>
        <p:nvSpPr>
          <p:cNvPr id="68" name="object 68"/>
          <p:cNvSpPr txBox="1"/>
          <p:nvPr/>
        </p:nvSpPr>
        <p:spPr>
          <a:xfrm>
            <a:off x="1964817" y="4565650"/>
            <a:ext cx="73660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D9D9D9"/>
                </a:solidFill>
                <a:latin typeface="Arial"/>
                <a:cs typeface="Arial"/>
              </a:rPr>
              <a:t>Medico</a:t>
            </a:r>
            <a:r>
              <a:rPr sz="900" b="1" spc="-60" dirty="0">
                <a:solidFill>
                  <a:srgbClr val="D9D9D9"/>
                </a:solidFill>
                <a:latin typeface="Arial"/>
                <a:cs typeface="Arial"/>
              </a:rPr>
              <a:t> </a:t>
            </a:r>
            <a:r>
              <a:rPr sz="900" b="1" dirty="0">
                <a:solidFill>
                  <a:srgbClr val="D9D9D9"/>
                </a:solidFill>
                <a:latin typeface="Arial"/>
                <a:cs typeface="Arial"/>
              </a:rPr>
              <a:t>di</a:t>
            </a:r>
            <a:r>
              <a:rPr sz="900" b="1" spc="-40" dirty="0">
                <a:solidFill>
                  <a:srgbClr val="D9D9D9"/>
                </a:solidFill>
                <a:latin typeface="Arial"/>
                <a:cs typeface="Arial"/>
              </a:rPr>
              <a:t> </a:t>
            </a:r>
            <a:r>
              <a:rPr sz="900" b="1" dirty="0">
                <a:solidFill>
                  <a:srgbClr val="D9D9D9"/>
                </a:solidFill>
                <a:latin typeface="Arial"/>
                <a:cs typeface="Arial"/>
              </a:rPr>
              <a:t>PS</a:t>
            </a:r>
            <a:endParaRPr sz="900">
              <a:latin typeface="Arial"/>
              <a:cs typeface="Arial"/>
            </a:endParaRPr>
          </a:p>
        </p:txBody>
      </p:sp>
      <p:grpSp>
        <p:nvGrpSpPr>
          <p:cNvPr id="69" name="object 69"/>
          <p:cNvGrpSpPr/>
          <p:nvPr/>
        </p:nvGrpSpPr>
        <p:grpSpPr>
          <a:xfrm>
            <a:off x="3414557" y="1729377"/>
            <a:ext cx="212090" cy="3105150"/>
            <a:chOff x="3414557" y="1729377"/>
            <a:chExt cx="212090" cy="3105150"/>
          </a:xfrm>
        </p:grpSpPr>
        <p:pic>
          <p:nvPicPr>
            <p:cNvPr id="70" name="object 70"/>
            <p:cNvPicPr/>
            <p:nvPr/>
          </p:nvPicPr>
          <p:blipFill>
            <a:blip r:embed="rId7" cstate="print"/>
            <a:stretch>
              <a:fillRect/>
            </a:stretch>
          </p:blipFill>
          <p:spPr>
            <a:xfrm>
              <a:off x="3434219" y="1729377"/>
              <a:ext cx="192378" cy="378789"/>
            </a:xfrm>
            <a:prstGeom prst="rect">
              <a:avLst/>
            </a:prstGeom>
          </p:spPr>
        </p:pic>
        <p:pic>
          <p:nvPicPr>
            <p:cNvPr id="71" name="object 71"/>
            <p:cNvPicPr/>
            <p:nvPr/>
          </p:nvPicPr>
          <p:blipFill>
            <a:blip r:embed="rId8" cstate="print"/>
            <a:stretch>
              <a:fillRect/>
            </a:stretch>
          </p:blipFill>
          <p:spPr>
            <a:xfrm>
              <a:off x="3476265" y="3895252"/>
              <a:ext cx="65298" cy="65305"/>
            </a:xfrm>
            <a:prstGeom prst="rect">
              <a:avLst/>
            </a:prstGeom>
          </p:spPr>
        </p:pic>
        <p:sp>
          <p:nvSpPr>
            <p:cNvPr id="72" name="object 72"/>
            <p:cNvSpPr/>
            <p:nvPr/>
          </p:nvSpPr>
          <p:spPr>
            <a:xfrm>
              <a:off x="3419129" y="3969002"/>
              <a:ext cx="179705" cy="294005"/>
            </a:xfrm>
            <a:custGeom>
              <a:avLst/>
              <a:gdLst/>
              <a:ahLst/>
              <a:cxnLst/>
              <a:rect l="l" t="t" r="r" b="b"/>
              <a:pathLst>
                <a:path w="179704" h="294004">
                  <a:moveTo>
                    <a:pt x="96519" y="0"/>
                  </a:moveTo>
                  <a:lnTo>
                    <a:pt x="53361" y="6837"/>
                  </a:lnTo>
                  <a:lnTo>
                    <a:pt x="816" y="128711"/>
                  </a:lnTo>
                  <a:lnTo>
                    <a:pt x="0" y="130344"/>
                  </a:lnTo>
                  <a:lnTo>
                    <a:pt x="0" y="140957"/>
                  </a:lnTo>
                  <a:lnTo>
                    <a:pt x="7346" y="148305"/>
                  </a:lnTo>
                  <a:lnTo>
                    <a:pt x="23670" y="148305"/>
                  </a:lnTo>
                  <a:lnTo>
                    <a:pt x="30200" y="142590"/>
                  </a:lnTo>
                  <a:lnTo>
                    <a:pt x="48974" y="65031"/>
                  </a:lnTo>
                  <a:lnTo>
                    <a:pt x="48974" y="293625"/>
                  </a:lnTo>
                  <a:lnTo>
                    <a:pt x="81623" y="293625"/>
                  </a:lnTo>
                  <a:lnTo>
                    <a:pt x="81623" y="146672"/>
                  </a:lnTo>
                  <a:lnTo>
                    <a:pt x="97948" y="146672"/>
                  </a:lnTo>
                  <a:lnTo>
                    <a:pt x="97948" y="293625"/>
                  </a:lnTo>
                  <a:lnTo>
                    <a:pt x="130597" y="293625"/>
                  </a:lnTo>
                  <a:lnTo>
                    <a:pt x="130597" y="64215"/>
                  </a:lnTo>
                  <a:lnTo>
                    <a:pt x="149370" y="141774"/>
                  </a:lnTo>
                  <a:lnTo>
                    <a:pt x="155900" y="147488"/>
                  </a:lnTo>
                  <a:lnTo>
                    <a:pt x="172225" y="147488"/>
                  </a:lnTo>
                  <a:lnTo>
                    <a:pt x="179571" y="140141"/>
                  </a:lnTo>
                  <a:lnTo>
                    <a:pt x="179571" y="129528"/>
                  </a:lnTo>
                  <a:lnTo>
                    <a:pt x="178755" y="127078"/>
                  </a:lnTo>
                  <a:lnTo>
                    <a:pt x="155084" y="26660"/>
                  </a:lnTo>
                  <a:lnTo>
                    <a:pt x="116721" y="2984"/>
                  </a:lnTo>
                  <a:lnTo>
                    <a:pt x="96519" y="0"/>
                  </a:lnTo>
                  <a:close/>
                </a:path>
              </a:pathLst>
            </a:custGeom>
            <a:solidFill>
              <a:srgbClr val="D9D9D9"/>
            </a:solidFill>
          </p:spPr>
          <p:txBody>
            <a:bodyPr wrap="square" lIns="0" tIns="0" rIns="0" bIns="0" rtlCol="0"/>
            <a:lstStyle/>
            <a:p>
              <a:endParaRPr/>
            </a:p>
          </p:txBody>
        </p:sp>
        <p:pic>
          <p:nvPicPr>
            <p:cNvPr id="73" name="object 73"/>
            <p:cNvPicPr/>
            <p:nvPr/>
          </p:nvPicPr>
          <p:blipFill>
            <a:blip r:embed="rId8" cstate="print"/>
            <a:stretch>
              <a:fillRect/>
            </a:stretch>
          </p:blipFill>
          <p:spPr>
            <a:xfrm>
              <a:off x="3471693" y="4466752"/>
              <a:ext cx="65298" cy="65305"/>
            </a:xfrm>
            <a:prstGeom prst="rect">
              <a:avLst/>
            </a:prstGeom>
          </p:spPr>
        </p:pic>
        <p:sp>
          <p:nvSpPr>
            <p:cNvPr id="74" name="object 74"/>
            <p:cNvSpPr/>
            <p:nvPr/>
          </p:nvSpPr>
          <p:spPr>
            <a:xfrm>
              <a:off x="3414557" y="4540502"/>
              <a:ext cx="179705" cy="294005"/>
            </a:xfrm>
            <a:custGeom>
              <a:avLst/>
              <a:gdLst/>
              <a:ahLst/>
              <a:cxnLst/>
              <a:rect l="l" t="t" r="r" b="b"/>
              <a:pathLst>
                <a:path w="179704" h="294004">
                  <a:moveTo>
                    <a:pt x="96519" y="0"/>
                  </a:moveTo>
                  <a:lnTo>
                    <a:pt x="53361" y="6837"/>
                  </a:lnTo>
                  <a:lnTo>
                    <a:pt x="816" y="128711"/>
                  </a:lnTo>
                  <a:lnTo>
                    <a:pt x="0" y="130344"/>
                  </a:lnTo>
                  <a:lnTo>
                    <a:pt x="0" y="140957"/>
                  </a:lnTo>
                  <a:lnTo>
                    <a:pt x="7346" y="148305"/>
                  </a:lnTo>
                  <a:lnTo>
                    <a:pt x="23670" y="148305"/>
                  </a:lnTo>
                  <a:lnTo>
                    <a:pt x="30200" y="142590"/>
                  </a:lnTo>
                  <a:lnTo>
                    <a:pt x="48974" y="65031"/>
                  </a:lnTo>
                  <a:lnTo>
                    <a:pt x="48974" y="293625"/>
                  </a:lnTo>
                  <a:lnTo>
                    <a:pt x="81623" y="293625"/>
                  </a:lnTo>
                  <a:lnTo>
                    <a:pt x="81623" y="146672"/>
                  </a:lnTo>
                  <a:lnTo>
                    <a:pt x="97948" y="146672"/>
                  </a:lnTo>
                  <a:lnTo>
                    <a:pt x="97948" y="293625"/>
                  </a:lnTo>
                  <a:lnTo>
                    <a:pt x="130597" y="293625"/>
                  </a:lnTo>
                  <a:lnTo>
                    <a:pt x="130597" y="64215"/>
                  </a:lnTo>
                  <a:lnTo>
                    <a:pt x="149370" y="141774"/>
                  </a:lnTo>
                  <a:lnTo>
                    <a:pt x="155900" y="147488"/>
                  </a:lnTo>
                  <a:lnTo>
                    <a:pt x="172225" y="147488"/>
                  </a:lnTo>
                  <a:lnTo>
                    <a:pt x="179571" y="140141"/>
                  </a:lnTo>
                  <a:lnTo>
                    <a:pt x="179571" y="129528"/>
                  </a:lnTo>
                  <a:lnTo>
                    <a:pt x="178755" y="127078"/>
                  </a:lnTo>
                  <a:lnTo>
                    <a:pt x="155084" y="26660"/>
                  </a:lnTo>
                  <a:lnTo>
                    <a:pt x="116721" y="2984"/>
                  </a:lnTo>
                  <a:lnTo>
                    <a:pt x="96519" y="0"/>
                  </a:lnTo>
                  <a:close/>
                </a:path>
              </a:pathLst>
            </a:custGeom>
            <a:solidFill>
              <a:srgbClr val="D9D9D9"/>
            </a:solidFill>
          </p:spPr>
          <p:txBody>
            <a:bodyPr wrap="square" lIns="0" tIns="0" rIns="0" bIns="0" rtlCol="0"/>
            <a:lstStyle/>
            <a:p>
              <a:endParaRPr/>
            </a:p>
          </p:txBody>
        </p:sp>
      </p:grpSp>
      <p:sp>
        <p:nvSpPr>
          <p:cNvPr id="75" name="object 75"/>
          <p:cNvSpPr txBox="1"/>
          <p:nvPr/>
        </p:nvSpPr>
        <p:spPr>
          <a:xfrm>
            <a:off x="3690620" y="1694434"/>
            <a:ext cx="686435" cy="436880"/>
          </a:xfrm>
          <a:prstGeom prst="rect">
            <a:avLst/>
          </a:prstGeom>
        </p:spPr>
        <p:txBody>
          <a:bodyPr vert="horz" wrap="square" lIns="0" tIns="12700" rIns="0" bIns="0" rtlCol="0">
            <a:spAutoFit/>
          </a:bodyPr>
          <a:lstStyle/>
          <a:p>
            <a:pPr marL="12700" marR="5080">
              <a:lnSpc>
                <a:spcPct val="100000"/>
              </a:lnSpc>
              <a:spcBef>
                <a:spcPts val="100"/>
              </a:spcBef>
            </a:pPr>
            <a:r>
              <a:rPr sz="900" b="1" dirty="0">
                <a:solidFill>
                  <a:srgbClr val="5F6B70"/>
                </a:solidFill>
                <a:latin typeface="Arial"/>
                <a:cs typeface="Arial"/>
              </a:rPr>
              <a:t>Paziente </a:t>
            </a:r>
            <a:r>
              <a:rPr sz="900" b="1" spc="5" dirty="0">
                <a:solidFill>
                  <a:srgbClr val="5F6B70"/>
                </a:solidFill>
                <a:latin typeface="Arial"/>
                <a:cs typeface="Arial"/>
              </a:rPr>
              <a:t> </a:t>
            </a:r>
            <a:r>
              <a:rPr sz="900" b="1" dirty="0">
                <a:solidFill>
                  <a:srgbClr val="5F6B70"/>
                </a:solidFill>
                <a:latin typeface="Arial"/>
                <a:cs typeface="Arial"/>
              </a:rPr>
              <a:t>sintomatico </a:t>
            </a:r>
            <a:r>
              <a:rPr sz="900" b="1" spc="-235" dirty="0">
                <a:solidFill>
                  <a:srgbClr val="5F6B70"/>
                </a:solidFill>
                <a:latin typeface="Arial"/>
                <a:cs typeface="Arial"/>
              </a:rPr>
              <a:t> </a:t>
            </a:r>
            <a:r>
              <a:rPr sz="900" b="1" dirty="0">
                <a:solidFill>
                  <a:srgbClr val="5F6B70"/>
                </a:solidFill>
                <a:latin typeface="Arial"/>
                <a:cs typeface="Arial"/>
              </a:rPr>
              <a:t>non</a:t>
            </a:r>
            <a:r>
              <a:rPr sz="900" b="1" spc="-10" dirty="0">
                <a:solidFill>
                  <a:srgbClr val="5F6B70"/>
                </a:solidFill>
                <a:latin typeface="Arial"/>
                <a:cs typeface="Arial"/>
              </a:rPr>
              <a:t> </a:t>
            </a:r>
            <a:r>
              <a:rPr sz="900" b="1" dirty="0">
                <a:solidFill>
                  <a:srgbClr val="5F6B70"/>
                </a:solidFill>
                <a:latin typeface="Arial"/>
                <a:cs typeface="Arial"/>
              </a:rPr>
              <a:t>urgente</a:t>
            </a:r>
            <a:endParaRPr sz="900">
              <a:latin typeface="Arial"/>
              <a:cs typeface="Arial"/>
            </a:endParaRPr>
          </a:p>
        </p:txBody>
      </p:sp>
      <p:sp>
        <p:nvSpPr>
          <p:cNvPr id="76" name="object 76"/>
          <p:cNvSpPr txBox="1"/>
          <p:nvPr/>
        </p:nvSpPr>
        <p:spPr>
          <a:xfrm>
            <a:off x="3690620" y="3854957"/>
            <a:ext cx="990600" cy="436880"/>
          </a:xfrm>
          <a:prstGeom prst="rect">
            <a:avLst/>
          </a:prstGeom>
        </p:spPr>
        <p:txBody>
          <a:bodyPr vert="horz" wrap="square" lIns="0" tIns="12700" rIns="0" bIns="0" rtlCol="0">
            <a:spAutoFit/>
          </a:bodyPr>
          <a:lstStyle/>
          <a:p>
            <a:pPr marL="12700" marR="5080">
              <a:lnSpc>
                <a:spcPct val="100000"/>
              </a:lnSpc>
              <a:spcBef>
                <a:spcPts val="100"/>
              </a:spcBef>
            </a:pPr>
            <a:r>
              <a:rPr sz="900" b="1" spc="-5" dirty="0">
                <a:solidFill>
                  <a:srgbClr val="D9D9D9"/>
                </a:solidFill>
                <a:latin typeface="Arial"/>
                <a:cs typeface="Arial"/>
              </a:rPr>
              <a:t>Pa</a:t>
            </a:r>
            <a:r>
              <a:rPr sz="900" b="1" spc="5" dirty="0">
                <a:solidFill>
                  <a:srgbClr val="D9D9D9"/>
                </a:solidFill>
                <a:latin typeface="Arial"/>
                <a:cs typeface="Arial"/>
              </a:rPr>
              <a:t>z</a:t>
            </a:r>
            <a:r>
              <a:rPr sz="900" b="1" dirty="0">
                <a:solidFill>
                  <a:srgbClr val="D9D9D9"/>
                </a:solidFill>
                <a:latin typeface="Arial"/>
                <a:cs typeface="Arial"/>
              </a:rPr>
              <a:t>iente</a:t>
            </a:r>
            <a:r>
              <a:rPr sz="900" b="1" spc="-20" dirty="0">
                <a:solidFill>
                  <a:srgbClr val="D9D9D9"/>
                </a:solidFill>
                <a:latin typeface="Arial"/>
                <a:cs typeface="Arial"/>
              </a:rPr>
              <a:t> </a:t>
            </a:r>
            <a:r>
              <a:rPr sz="900" b="1" dirty="0">
                <a:solidFill>
                  <a:srgbClr val="D9D9D9"/>
                </a:solidFill>
                <a:latin typeface="Arial"/>
                <a:cs typeface="Arial"/>
              </a:rPr>
              <a:t>in</a:t>
            </a:r>
            <a:r>
              <a:rPr sz="900" b="1" spc="-10" dirty="0">
                <a:solidFill>
                  <a:srgbClr val="D9D9D9"/>
                </a:solidFill>
                <a:latin typeface="Arial"/>
                <a:cs typeface="Arial"/>
              </a:rPr>
              <a:t> </a:t>
            </a:r>
            <a:r>
              <a:rPr sz="900" b="1" spc="-5" dirty="0">
                <a:solidFill>
                  <a:srgbClr val="D9D9D9"/>
                </a:solidFill>
                <a:latin typeface="Arial"/>
                <a:cs typeface="Arial"/>
              </a:rPr>
              <a:t>ca</a:t>
            </a:r>
            <a:r>
              <a:rPr sz="900" b="1" dirty="0">
                <a:solidFill>
                  <a:srgbClr val="D9D9D9"/>
                </a:solidFill>
                <a:latin typeface="Arial"/>
                <a:cs typeface="Arial"/>
              </a:rPr>
              <a:t>rico  per</a:t>
            </a:r>
            <a:r>
              <a:rPr sz="900" b="1" spc="250" dirty="0">
                <a:solidFill>
                  <a:srgbClr val="D9D9D9"/>
                </a:solidFill>
                <a:latin typeface="Arial"/>
                <a:cs typeface="Arial"/>
              </a:rPr>
              <a:t> </a:t>
            </a:r>
            <a:r>
              <a:rPr sz="900" b="1" spc="-5" dirty="0">
                <a:solidFill>
                  <a:srgbClr val="D9D9D9"/>
                </a:solidFill>
                <a:latin typeface="Arial"/>
                <a:cs typeface="Arial"/>
              </a:rPr>
              <a:t>altre </a:t>
            </a:r>
            <a:r>
              <a:rPr sz="900" b="1" dirty="0">
                <a:solidFill>
                  <a:srgbClr val="D9D9D9"/>
                </a:solidFill>
                <a:latin typeface="Arial"/>
                <a:cs typeface="Arial"/>
              </a:rPr>
              <a:t> patologie</a:t>
            </a:r>
            <a:endParaRPr sz="900">
              <a:latin typeface="Arial"/>
              <a:cs typeface="Arial"/>
            </a:endParaRPr>
          </a:p>
        </p:txBody>
      </p:sp>
      <p:sp>
        <p:nvSpPr>
          <p:cNvPr id="77" name="object 77"/>
          <p:cNvSpPr txBox="1"/>
          <p:nvPr/>
        </p:nvSpPr>
        <p:spPr>
          <a:xfrm>
            <a:off x="3690620" y="4427346"/>
            <a:ext cx="1017905" cy="436880"/>
          </a:xfrm>
          <a:prstGeom prst="rect">
            <a:avLst/>
          </a:prstGeom>
        </p:spPr>
        <p:txBody>
          <a:bodyPr vert="horz" wrap="square" lIns="0" tIns="12700" rIns="0" bIns="0" rtlCol="0">
            <a:spAutoFit/>
          </a:bodyPr>
          <a:lstStyle/>
          <a:p>
            <a:pPr marL="12700" marR="5080">
              <a:lnSpc>
                <a:spcPct val="100000"/>
              </a:lnSpc>
              <a:spcBef>
                <a:spcPts val="100"/>
              </a:spcBef>
            </a:pPr>
            <a:r>
              <a:rPr sz="900" b="1" spc="-5" dirty="0">
                <a:solidFill>
                  <a:srgbClr val="D9D9D9"/>
                </a:solidFill>
                <a:latin typeface="Arial"/>
                <a:cs typeface="Arial"/>
              </a:rPr>
              <a:t>Pa</a:t>
            </a:r>
            <a:r>
              <a:rPr sz="900" b="1" spc="5" dirty="0">
                <a:solidFill>
                  <a:srgbClr val="D9D9D9"/>
                </a:solidFill>
                <a:latin typeface="Arial"/>
                <a:cs typeface="Arial"/>
              </a:rPr>
              <a:t>z</a:t>
            </a:r>
            <a:r>
              <a:rPr sz="900" b="1" dirty="0">
                <a:solidFill>
                  <a:srgbClr val="D9D9D9"/>
                </a:solidFill>
                <a:latin typeface="Arial"/>
                <a:cs typeface="Arial"/>
              </a:rPr>
              <a:t>iente</a:t>
            </a:r>
            <a:r>
              <a:rPr sz="900" b="1" spc="-20" dirty="0">
                <a:solidFill>
                  <a:srgbClr val="D9D9D9"/>
                </a:solidFill>
                <a:latin typeface="Arial"/>
                <a:cs typeface="Arial"/>
              </a:rPr>
              <a:t> </a:t>
            </a:r>
            <a:r>
              <a:rPr sz="900" b="1" spc="-5" dirty="0">
                <a:solidFill>
                  <a:srgbClr val="D9D9D9"/>
                </a:solidFill>
                <a:latin typeface="Arial"/>
                <a:cs typeface="Arial"/>
              </a:rPr>
              <a:t>asma</a:t>
            </a:r>
            <a:r>
              <a:rPr sz="900" b="1" dirty="0">
                <a:solidFill>
                  <a:srgbClr val="D9D9D9"/>
                </a:solidFill>
                <a:latin typeface="Arial"/>
                <a:cs typeface="Arial"/>
              </a:rPr>
              <a:t>tico  in carico con </a:t>
            </a:r>
            <a:r>
              <a:rPr sz="900" b="1" spc="5" dirty="0">
                <a:solidFill>
                  <a:srgbClr val="D9D9D9"/>
                </a:solidFill>
                <a:latin typeface="Arial"/>
                <a:cs typeface="Arial"/>
              </a:rPr>
              <a:t> </a:t>
            </a:r>
            <a:r>
              <a:rPr sz="900" b="1" dirty="0">
                <a:solidFill>
                  <a:srgbClr val="D9D9D9"/>
                </a:solidFill>
                <a:latin typeface="Arial"/>
                <a:cs typeface="Arial"/>
              </a:rPr>
              <a:t>riacutizzazione</a:t>
            </a:r>
            <a:endParaRPr sz="900">
              <a:latin typeface="Arial"/>
              <a:cs typeface="Arial"/>
            </a:endParaRPr>
          </a:p>
        </p:txBody>
      </p:sp>
      <p:sp>
        <p:nvSpPr>
          <p:cNvPr id="78" name="object 78"/>
          <p:cNvSpPr/>
          <p:nvPr/>
        </p:nvSpPr>
        <p:spPr>
          <a:xfrm>
            <a:off x="3395471" y="1254252"/>
            <a:ext cx="1332230" cy="431800"/>
          </a:xfrm>
          <a:custGeom>
            <a:avLst/>
            <a:gdLst/>
            <a:ahLst/>
            <a:cxnLst/>
            <a:rect l="l" t="t" r="r" b="b"/>
            <a:pathLst>
              <a:path w="1332229" h="431800">
                <a:moveTo>
                  <a:pt x="1116329" y="0"/>
                </a:moveTo>
                <a:lnTo>
                  <a:pt x="215645" y="0"/>
                </a:lnTo>
                <a:lnTo>
                  <a:pt x="166191" y="5693"/>
                </a:lnTo>
                <a:lnTo>
                  <a:pt x="120798" y="21913"/>
                </a:lnTo>
                <a:lnTo>
                  <a:pt x="80758" y="47366"/>
                </a:lnTo>
                <a:lnTo>
                  <a:pt x="47366" y="80758"/>
                </a:lnTo>
                <a:lnTo>
                  <a:pt x="21913" y="120798"/>
                </a:lnTo>
                <a:lnTo>
                  <a:pt x="5693" y="166191"/>
                </a:lnTo>
                <a:lnTo>
                  <a:pt x="0" y="215646"/>
                </a:lnTo>
                <a:lnTo>
                  <a:pt x="5693" y="265100"/>
                </a:lnTo>
                <a:lnTo>
                  <a:pt x="21913" y="310493"/>
                </a:lnTo>
                <a:lnTo>
                  <a:pt x="47366" y="350533"/>
                </a:lnTo>
                <a:lnTo>
                  <a:pt x="80758" y="383925"/>
                </a:lnTo>
                <a:lnTo>
                  <a:pt x="120798" y="409378"/>
                </a:lnTo>
                <a:lnTo>
                  <a:pt x="166191" y="425598"/>
                </a:lnTo>
                <a:lnTo>
                  <a:pt x="215645" y="431292"/>
                </a:lnTo>
                <a:lnTo>
                  <a:pt x="1116329" y="431292"/>
                </a:lnTo>
                <a:lnTo>
                  <a:pt x="1165784" y="425598"/>
                </a:lnTo>
                <a:lnTo>
                  <a:pt x="1211177" y="409378"/>
                </a:lnTo>
                <a:lnTo>
                  <a:pt x="1251217" y="383925"/>
                </a:lnTo>
                <a:lnTo>
                  <a:pt x="1284609" y="350533"/>
                </a:lnTo>
                <a:lnTo>
                  <a:pt x="1310062" y="310493"/>
                </a:lnTo>
                <a:lnTo>
                  <a:pt x="1326282" y="265100"/>
                </a:lnTo>
                <a:lnTo>
                  <a:pt x="1331976" y="215646"/>
                </a:lnTo>
                <a:lnTo>
                  <a:pt x="1326282" y="166191"/>
                </a:lnTo>
                <a:lnTo>
                  <a:pt x="1310062" y="120798"/>
                </a:lnTo>
                <a:lnTo>
                  <a:pt x="1284609" y="80758"/>
                </a:lnTo>
                <a:lnTo>
                  <a:pt x="1251217" y="47366"/>
                </a:lnTo>
                <a:lnTo>
                  <a:pt x="1211177" y="21913"/>
                </a:lnTo>
                <a:lnTo>
                  <a:pt x="1165784" y="5693"/>
                </a:lnTo>
                <a:lnTo>
                  <a:pt x="1116329" y="0"/>
                </a:lnTo>
                <a:close/>
              </a:path>
            </a:pathLst>
          </a:custGeom>
          <a:solidFill>
            <a:srgbClr val="6C8E9F"/>
          </a:solidFill>
        </p:spPr>
        <p:txBody>
          <a:bodyPr wrap="square" lIns="0" tIns="0" rIns="0" bIns="0" rtlCol="0"/>
          <a:lstStyle/>
          <a:p>
            <a:endParaRPr/>
          </a:p>
        </p:txBody>
      </p:sp>
      <p:sp>
        <p:nvSpPr>
          <p:cNvPr id="79" name="object 79"/>
          <p:cNvSpPr txBox="1"/>
          <p:nvPr/>
        </p:nvSpPr>
        <p:spPr>
          <a:xfrm>
            <a:off x="3744214" y="1361313"/>
            <a:ext cx="636905" cy="208279"/>
          </a:xfrm>
          <a:prstGeom prst="rect">
            <a:avLst/>
          </a:prstGeom>
        </p:spPr>
        <p:txBody>
          <a:bodyPr vert="horz" wrap="square" lIns="0" tIns="12700" rIns="0" bIns="0" rtlCol="0">
            <a:spAutoFit/>
          </a:bodyPr>
          <a:lstStyle/>
          <a:p>
            <a:pPr marL="12700">
              <a:lnSpc>
                <a:spcPct val="100000"/>
              </a:lnSpc>
              <a:spcBef>
                <a:spcPts val="100"/>
              </a:spcBef>
            </a:pPr>
            <a:r>
              <a:rPr sz="1200" b="1" spc="-90" dirty="0">
                <a:solidFill>
                  <a:srgbClr val="2B3942"/>
                </a:solidFill>
                <a:latin typeface="Arial"/>
                <a:cs typeface="Arial"/>
              </a:rPr>
              <a:t>T</a:t>
            </a:r>
            <a:r>
              <a:rPr sz="1200" b="1" spc="-45" dirty="0">
                <a:solidFill>
                  <a:srgbClr val="2B3942"/>
                </a:solidFill>
                <a:latin typeface="Arial"/>
                <a:cs typeface="Arial"/>
              </a:rPr>
              <a:t>A</a:t>
            </a:r>
            <a:r>
              <a:rPr sz="1200" b="1" dirty="0">
                <a:solidFill>
                  <a:srgbClr val="2B3942"/>
                </a:solidFill>
                <a:latin typeface="Arial"/>
                <a:cs typeface="Arial"/>
              </a:rPr>
              <a:t>RGET</a:t>
            </a:r>
            <a:endParaRPr sz="1200">
              <a:latin typeface="Arial"/>
              <a:cs typeface="Arial"/>
            </a:endParaRPr>
          </a:p>
        </p:txBody>
      </p:sp>
      <p:grpSp>
        <p:nvGrpSpPr>
          <p:cNvPr id="80" name="object 80"/>
          <p:cNvGrpSpPr/>
          <p:nvPr/>
        </p:nvGrpSpPr>
        <p:grpSpPr>
          <a:xfrm>
            <a:off x="4829302" y="1225041"/>
            <a:ext cx="4070985" cy="3490595"/>
            <a:chOff x="4829302" y="1225041"/>
            <a:chExt cx="4070985" cy="3490595"/>
          </a:xfrm>
        </p:grpSpPr>
        <p:sp>
          <p:nvSpPr>
            <p:cNvPr id="81" name="object 81"/>
            <p:cNvSpPr/>
            <p:nvPr/>
          </p:nvSpPr>
          <p:spPr>
            <a:xfrm>
              <a:off x="4835652" y="1231391"/>
              <a:ext cx="1135380" cy="433070"/>
            </a:xfrm>
            <a:custGeom>
              <a:avLst/>
              <a:gdLst/>
              <a:ahLst/>
              <a:cxnLst/>
              <a:rect l="l" t="t" r="r" b="b"/>
              <a:pathLst>
                <a:path w="1135379" h="433069">
                  <a:moveTo>
                    <a:pt x="1011427" y="0"/>
                  </a:moveTo>
                  <a:lnTo>
                    <a:pt x="0" y="0"/>
                  </a:lnTo>
                  <a:lnTo>
                    <a:pt x="0" y="432816"/>
                  </a:lnTo>
                  <a:lnTo>
                    <a:pt x="1011427" y="432816"/>
                  </a:lnTo>
                  <a:lnTo>
                    <a:pt x="1135380" y="216408"/>
                  </a:lnTo>
                  <a:lnTo>
                    <a:pt x="1011427" y="0"/>
                  </a:lnTo>
                  <a:close/>
                </a:path>
              </a:pathLst>
            </a:custGeom>
            <a:solidFill>
              <a:srgbClr val="7ED1EE"/>
            </a:solidFill>
          </p:spPr>
          <p:txBody>
            <a:bodyPr wrap="square" lIns="0" tIns="0" rIns="0" bIns="0" rtlCol="0"/>
            <a:lstStyle/>
            <a:p>
              <a:endParaRPr/>
            </a:p>
          </p:txBody>
        </p:sp>
        <p:sp>
          <p:nvSpPr>
            <p:cNvPr id="82" name="object 82"/>
            <p:cNvSpPr/>
            <p:nvPr/>
          </p:nvSpPr>
          <p:spPr>
            <a:xfrm>
              <a:off x="4835652" y="1231391"/>
              <a:ext cx="1135380" cy="433070"/>
            </a:xfrm>
            <a:custGeom>
              <a:avLst/>
              <a:gdLst/>
              <a:ahLst/>
              <a:cxnLst/>
              <a:rect l="l" t="t" r="r" b="b"/>
              <a:pathLst>
                <a:path w="1135379" h="433069">
                  <a:moveTo>
                    <a:pt x="0" y="0"/>
                  </a:moveTo>
                  <a:lnTo>
                    <a:pt x="1011427" y="0"/>
                  </a:lnTo>
                  <a:lnTo>
                    <a:pt x="1135380" y="216408"/>
                  </a:lnTo>
                  <a:lnTo>
                    <a:pt x="1011427" y="432816"/>
                  </a:lnTo>
                  <a:lnTo>
                    <a:pt x="0" y="432816"/>
                  </a:lnTo>
                  <a:lnTo>
                    <a:pt x="0" y="0"/>
                  </a:lnTo>
                  <a:close/>
                </a:path>
              </a:pathLst>
            </a:custGeom>
            <a:ln w="12700">
              <a:solidFill>
                <a:srgbClr val="6F2F9F"/>
              </a:solidFill>
              <a:prstDash val="sysDashDot"/>
            </a:ln>
          </p:spPr>
          <p:txBody>
            <a:bodyPr wrap="square" lIns="0" tIns="0" rIns="0" bIns="0" rtlCol="0"/>
            <a:lstStyle/>
            <a:p>
              <a:endParaRPr/>
            </a:p>
          </p:txBody>
        </p:sp>
        <p:pic>
          <p:nvPicPr>
            <p:cNvPr id="83" name="object 83"/>
            <p:cNvPicPr/>
            <p:nvPr/>
          </p:nvPicPr>
          <p:blipFill>
            <a:blip r:embed="rId9" cstate="print"/>
            <a:stretch>
              <a:fillRect/>
            </a:stretch>
          </p:blipFill>
          <p:spPr>
            <a:xfrm>
              <a:off x="5236845" y="1835276"/>
              <a:ext cx="150113" cy="150113"/>
            </a:xfrm>
            <a:prstGeom prst="rect">
              <a:avLst/>
            </a:prstGeom>
          </p:spPr>
        </p:pic>
        <p:pic>
          <p:nvPicPr>
            <p:cNvPr id="84" name="object 84"/>
            <p:cNvPicPr/>
            <p:nvPr/>
          </p:nvPicPr>
          <p:blipFill>
            <a:blip r:embed="rId10" cstate="print"/>
            <a:stretch>
              <a:fillRect/>
            </a:stretch>
          </p:blipFill>
          <p:spPr>
            <a:xfrm>
              <a:off x="8769096" y="4584191"/>
              <a:ext cx="131063" cy="131063"/>
            </a:xfrm>
            <a:prstGeom prst="rect">
              <a:avLst/>
            </a:prstGeom>
          </p:spPr>
        </p:pic>
        <p:pic>
          <p:nvPicPr>
            <p:cNvPr id="85" name="object 85"/>
            <p:cNvPicPr/>
            <p:nvPr/>
          </p:nvPicPr>
          <p:blipFill>
            <a:blip r:embed="rId11" cstate="print"/>
            <a:stretch>
              <a:fillRect/>
            </a:stretch>
          </p:blipFill>
          <p:spPr>
            <a:xfrm>
              <a:off x="5245608" y="4012691"/>
              <a:ext cx="131063" cy="131063"/>
            </a:xfrm>
            <a:prstGeom prst="rect">
              <a:avLst/>
            </a:prstGeom>
          </p:spPr>
        </p:pic>
        <p:sp>
          <p:nvSpPr>
            <p:cNvPr id="86" name="object 86"/>
            <p:cNvSpPr/>
            <p:nvPr/>
          </p:nvSpPr>
          <p:spPr>
            <a:xfrm>
              <a:off x="5911596" y="1235963"/>
              <a:ext cx="1152525" cy="431800"/>
            </a:xfrm>
            <a:custGeom>
              <a:avLst/>
              <a:gdLst/>
              <a:ahLst/>
              <a:cxnLst/>
              <a:rect l="l" t="t" r="r" b="b"/>
              <a:pathLst>
                <a:path w="1152525" h="431800">
                  <a:moveTo>
                    <a:pt x="1024635" y="0"/>
                  </a:moveTo>
                  <a:lnTo>
                    <a:pt x="0" y="0"/>
                  </a:lnTo>
                  <a:lnTo>
                    <a:pt x="127507" y="215646"/>
                  </a:lnTo>
                  <a:lnTo>
                    <a:pt x="0" y="431291"/>
                  </a:lnTo>
                  <a:lnTo>
                    <a:pt x="1024635" y="431291"/>
                  </a:lnTo>
                  <a:lnTo>
                    <a:pt x="1152144" y="215646"/>
                  </a:lnTo>
                  <a:lnTo>
                    <a:pt x="1024635" y="0"/>
                  </a:lnTo>
                  <a:close/>
                </a:path>
              </a:pathLst>
            </a:custGeom>
            <a:solidFill>
              <a:srgbClr val="D9D9D9"/>
            </a:solidFill>
          </p:spPr>
          <p:txBody>
            <a:bodyPr wrap="square" lIns="0" tIns="0" rIns="0" bIns="0" rtlCol="0"/>
            <a:lstStyle/>
            <a:p>
              <a:endParaRPr/>
            </a:p>
          </p:txBody>
        </p:sp>
      </p:grpSp>
      <p:sp>
        <p:nvSpPr>
          <p:cNvPr id="87" name="object 87"/>
          <p:cNvSpPr txBox="1"/>
          <p:nvPr/>
        </p:nvSpPr>
        <p:spPr>
          <a:xfrm>
            <a:off x="6084823" y="1230220"/>
            <a:ext cx="806450" cy="392430"/>
          </a:xfrm>
          <a:prstGeom prst="rect">
            <a:avLst/>
          </a:prstGeom>
        </p:spPr>
        <p:txBody>
          <a:bodyPr vert="horz" wrap="square" lIns="0" tIns="49530" rIns="0" bIns="0" rtlCol="0">
            <a:spAutoFit/>
          </a:bodyPr>
          <a:lstStyle/>
          <a:p>
            <a:pPr marL="48895">
              <a:lnSpc>
                <a:spcPct val="100000"/>
              </a:lnSpc>
              <a:spcBef>
                <a:spcPts val="390"/>
              </a:spcBef>
            </a:pPr>
            <a:r>
              <a:rPr sz="1100" b="1" i="1" spc="15" dirty="0">
                <a:solidFill>
                  <a:srgbClr val="FFFFFF"/>
                </a:solidFill>
                <a:latin typeface="Arial"/>
                <a:cs typeface="Arial"/>
              </a:rPr>
              <a:t>C</a:t>
            </a:r>
            <a:r>
              <a:rPr sz="850" b="1" i="1" spc="15" dirty="0">
                <a:solidFill>
                  <a:srgbClr val="FFFFFF"/>
                </a:solidFill>
                <a:latin typeface="Arial"/>
                <a:cs typeface="Arial"/>
              </a:rPr>
              <a:t>ONFERMA</a:t>
            </a:r>
            <a:endParaRPr sz="850">
              <a:latin typeface="Arial"/>
              <a:cs typeface="Arial"/>
            </a:endParaRPr>
          </a:p>
          <a:p>
            <a:pPr marL="12700">
              <a:lnSpc>
                <a:spcPct val="100000"/>
              </a:lnSpc>
              <a:spcBef>
                <a:spcPts val="250"/>
              </a:spcBef>
            </a:pPr>
            <a:r>
              <a:rPr sz="850" b="1" i="1" spc="15" dirty="0">
                <a:solidFill>
                  <a:srgbClr val="FFFFFF"/>
                </a:solidFill>
                <a:latin typeface="Arial"/>
                <a:cs typeface="Arial"/>
              </a:rPr>
              <a:t>D</a:t>
            </a:r>
            <a:r>
              <a:rPr sz="850" b="1" i="1" dirty="0">
                <a:solidFill>
                  <a:srgbClr val="FFFFFF"/>
                </a:solidFill>
                <a:latin typeface="Arial"/>
                <a:cs typeface="Arial"/>
              </a:rPr>
              <a:t>I</a:t>
            </a:r>
            <a:r>
              <a:rPr sz="850" b="1" i="1" spc="15" dirty="0">
                <a:solidFill>
                  <a:srgbClr val="FFFFFF"/>
                </a:solidFill>
                <a:latin typeface="Arial"/>
                <a:cs typeface="Arial"/>
              </a:rPr>
              <a:t>A</a:t>
            </a:r>
            <a:r>
              <a:rPr sz="850" b="1" i="1" spc="20" dirty="0">
                <a:solidFill>
                  <a:srgbClr val="FFFFFF"/>
                </a:solidFill>
                <a:latin typeface="Arial"/>
                <a:cs typeface="Arial"/>
              </a:rPr>
              <a:t>GNOS</a:t>
            </a:r>
            <a:r>
              <a:rPr sz="850" b="1" i="1" spc="15" dirty="0">
                <a:solidFill>
                  <a:srgbClr val="FFFFFF"/>
                </a:solidFill>
                <a:latin typeface="Arial"/>
                <a:cs typeface="Arial"/>
              </a:rPr>
              <a:t>T</a:t>
            </a:r>
            <a:r>
              <a:rPr sz="850" b="1" i="1" dirty="0">
                <a:solidFill>
                  <a:srgbClr val="FFFFFF"/>
                </a:solidFill>
                <a:latin typeface="Arial"/>
                <a:cs typeface="Arial"/>
              </a:rPr>
              <a:t>I</a:t>
            </a:r>
            <a:r>
              <a:rPr sz="850" b="1" i="1" spc="15" dirty="0">
                <a:solidFill>
                  <a:srgbClr val="FFFFFF"/>
                </a:solidFill>
                <a:latin typeface="Arial"/>
                <a:cs typeface="Arial"/>
              </a:rPr>
              <a:t>CA</a:t>
            </a:r>
            <a:endParaRPr sz="850">
              <a:latin typeface="Arial"/>
              <a:cs typeface="Arial"/>
            </a:endParaRPr>
          </a:p>
        </p:txBody>
      </p:sp>
      <p:sp>
        <p:nvSpPr>
          <p:cNvPr id="88" name="object 88"/>
          <p:cNvSpPr/>
          <p:nvPr/>
        </p:nvSpPr>
        <p:spPr>
          <a:xfrm>
            <a:off x="6963156" y="1235963"/>
            <a:ext cx="1152525" cy="431800"/>
          </a:xfrm>
          <a:custGeom>
            <a:avLst/>
            <a:gdLst/>
            <a:ahLst/>
            <a:cxnLst/>
            <a:rect l="l" t="t" r="r" b="b"/>
            <a:pathLst>
              <a:path w="1152525" h="431800">
                <a:moveTo>
                  <a:pt x="1024636" y="0"/>
                </a:moveTo>
                <a:lnTo>
                  <a:pt x="0" y="0"/>
                </a:lnTo>
                <a:lnTo>
                  <a:pt x="127508" y="215646"/>
                </a:lnTo>
                <a:lnTo>
                  <a:pt x="0" y="431291"/>
                </a:lnTo>
                <a:lnTo>
                  <a:pt x="1024636" y="431291"/>
                </a:lnTo>
                <a:lnTo>
                  <a:pt x="1152144" y="215646"/>
                </a:lnTo>
                <a:lnTo>
                  <a:pt x="1024636" y="0"/>
                </a:lnTo>
                <a:close/>
              </a:path>
            </a:pathLst>
          </a:custGeom>
          <a:solidFill>
            <a:srgbClr val="D9D9D9"/>
          </a:solidFill>
        </p:spPr>
        <p:txBody>
          <a:bodyPr wrap="square" lIns="0" tIns="0" rIns="0" bIns="0" rtlCol="0"/>
          <a:lstStyle/>
          <a:p>
            <a:endParaRPr/>
          </a:p>
        </p:txBody>
      </p:sp>
      <p:sp>
        <p:nvSpPr>
          <p:cNvPr id="89" name="object 89"/>
          <p:cNvSpPr txBox="1"/>
          <p:nvPr/>
        </p:nvSpPr>
        <p:spPr>
          <a:xfrm>
            <a:off x="7101967" y="1230220"/>
            <a:ext cx="876300" cy="392430"/>
          </a:xfrm>
          <a:prstGeom prst="rect">
            <a:avLst/>
          </a:prstGeom>
        </p:spPr>
        <p:txBody>
          <a:bodyPr vert="horz" wrap="square" lIns="0" tIns="49530" rIns="0" bIns="0" rtlCol="0">
            <a:spAutoFit/>
          </a:bodyPr>
          <a:lstStyle/>
          <a:p>
            <a:pPr marR="33655" algn="ctr">
              <a:lnSpc>
                <a:spcPct val="100000"/>
              </a:lnSpc>
              <a:spcBef>
                <a:spcPts val="390"/>
              </a:spcBef>
            </a:pPr>
            <a:r>
              <a:rPr sz="1100" b="1" i="1" spc="10" dirty="0">
                <a:solidFill>
                  <a:srgbClr val="FFFFFF"/>
                </a:solidFill>
                <a:latin typeface="Arial"/>
                <a:cs typeface="Arial"/>
              </a:rPr>
              <a:t>A</a:t>
            </a:r>
            <a:r>
              <a:rPr sz="850" b="1" i="1" spc="10" dirty="0">
                <a:solidFill>
                  <a:srgbClr val="FFFFFF"/>
                </a:solidFill>
                <a:latin typeface="Arial"/>
                <a:cs typeface="Arial"/>
              </a:rPr>
              <a:t>VVIO</a:t>
            </a:r>
            <a:endParaRPr sz="850">
              <a:latin typeface="Arial"/>
              <a:cs typeface="Arial"/>
            </a:endParaRPr>
          </a:p>
          <a:p>
            <a:pPr algn="ctr">
              <a:lnSpc>
                <a:spcPct val="100000"/>
              </a:lnSpc>
              <a:spcBef>
                <a:spcPts val="250"/>
              </a:spcBef>
            </a:pPr>
            <a:r>
              <a:rPr sz="850" b="1" i="1" spc="15" dirty="0">
                <a:solidFill>
                  <a:srgbClr val="FFFFFF"/>
                </a:solidFill>
                <a:latin typeface="Arial"/>
                <a:cs typeface="Arial"/>
              </a:rPr>
              <a:t>TRATTAMENTO</a:t>
            </a:r>
            <a:endParaRPr sz="850">
              <a:latin typeface="Arial"/>
              <a:cs typeface="Arial"/>
            </a:endParaRPr>
          </a:p>
        </p:txBody>
      </p:sp>
      <p:grpSp>
        <p:nvGrpSpPr>
          <p:cNvPr id="90" name="object 90"/>
          <p:cNvGrpSpPr/>
          <p:nvPr/>
        </p:nvGrpSpPr>
        <p:grpSpPr>
          <a:xfrm>
            <a:off x="8008366" y="1229613"/>
            <a:ext cx="1165225" cy="444500"/>
            <a:chOff x="8008366" y="1229613"/>
            <a:chExt cx="1165225" cy="444500"/>
          </a:xfrm>
        </p:grpSpPr>
        <p:sp>
          <p:nvSpPr>
            <p:cNvPr id="91" name="object 91"/>
            <p:cNvSpPr/>
            <p:nvPr/>
          </p:nvSpPr>
          <p:spPr>
            <a:xfrm>
              <a:off x="8014716" y="1235963"/>
              <a:ext cx="1152525" cy="431800"/>
            </a:xfrm>
            <a:custGeom>
              <a:avLst/>
              <a:gdLst/>
              <a:ahLst/>
              <a:cxnLst/>
              <a:rect l="l" t="t" r="r" b="b"/>
              <a:pathLst>
                <a:path w="1152525" h="431800">
                  <a:moveTo>
                    <a:pt x="1024635" y="0"/>
                  </a:moveTo>
                  <a:lnTo>
                    <a:pt x="0" y="0"/>
                  </a:lnTo>
                  <a:lnTo>
                    <a:pt x="127507" y="215646"/>
                  </a:lnTo>
                  <a:lnTo>
                    <a:pt x="0" y="431291"/>
                  </a:lnTo>
                  <a:lnTo>
                    <a:pt x="1024635" y="431291"/>
                  </a:lnTo>
                  <a:lnTo>
                    <a:pt x="1152143" y="215646"/>
                  </a:lnTo>
                  <a:lnTo>
                    <a:pt x="1024635" y="0"/>
                  </a:lnTo>
                  <a:close/>
                </a:path>
              </a:pathLst>
            </a:custGeom>
            <a:solidFill>
              <a:srgbClr val="7EAAC3"/>
            </a:solidFill>
          </p:spPr>
          <p:txBody>
            <a:bodyPr wrap="square" lIns="0" tIns="0" rIns="0" bIns="0" rtlCol="0"/>
            <a:lstStyle/>
            <a:p>
              <a:endParaRPr/>
            </a:p>
          </p:txBody>
        </p:sp>
        <p:sp>
          <p:nvSpPr>
            <p:cNvPr id="92" name="object 92"/>
            <p:cNvSpPr/>
            <p:nvPr/>
          </p:nvSpPr>
          <p:spPr>
            <a:xfrm>
              <a:off x="8014716" y="1235963"/>
              <a:ext cx="1152525" cy="431800"/>
            </a:xfrm>
            <a:custGeom>
              <a:avLst/>
              <a:gdLst/>
              <a:ahLst/>
              <a:cxnLst/>
              <a:rect l="l" t="t" r="r" b="b"/>
              <a:pathLst>
                <a:path w="1152525" h="431800">
                  <a:moveTo>
                    <a:pt x="0" y="0"/>
                  </a:moveTo>
                  <a:lnTo>
                    <a:pt x="1024635" y="0"/>
                  </a:lnTo>
                  <a:lnTo>
                    <a:pt x="1152143" y="215646"/>
                  </a:lnTo>
                  <a:lnTo>
                    <a:pt x="1024635" y="431291"/>
                  </a:lnTo>
                  <a:lnTo>
                    <a:pt x="0" y="431291"/>
                  </a:lnTo>
                  <a:lnTo>
                    <a:pt x="127507" y="215646"/>
                  </a:lnTo>
                  <a:lnTo>
                    <a:pt x="0" y="0"/>
                  </a:lnTo>
                  <a:close/>
                </a:path>
              </a:pathLst>
            </a:custGeom>
            <a:ln w="12700">
              <a:solidFill>
                <a:srgbClr val="6F2F9F"/>
              </a:solidFill>
              <a:prstDash val="sysDashDot"/>
            </a:ln>
          </p:spPr>
          <p:txBody>
            <a:bodyPr wrap="square" lIns="0" tIns="0" rIns="0" bIns="0" rtlCol="0"/>
            <a:lstStyle/>
            <a:p>
              <a:endParaRPr/>
            </a:p>
          </p:txBody>
        </p:sp>
      </p:grpSp>
      <p:sp>
        <p:nvSpPr>
          <p:cNvPr id="93" name="object 93"/>
          <p:cNvSpPr txBox="1"/>
          <p:nvPr/>
        </p:nvSpPr>
        <p:spPr>
          <a:xfrm>
            <a:off x="8227314" y="1350645"/>
            <a:ext cx="729615" cy="193675"/>
          </a:xfrm>
          <a:prstGeom prst="rect">
            <a:avLst/>
          </a:prstGeom>
        </p:spPr>
        <p:txBody>
          <a:bodyPr vert="horz" wrap="square" lIns="0" tIns="13335" rIns="0" bIns="0" rtlCol="0">
            <a:spAutoFit/>
          </a:bodyPr>
          <a:lstStyle/>
          <a:p>
            <a:pPr marL="12700">
              <a:lnSpc>
                <a:spcPct val="100000"/>
              </a:lnSpc>
              <a:spcBef>
                <a:spcPts val="105"/>
              </a:spcBef>
            </a:pPr>
            <a:r>
              <a:rPr sz="1100" b="1" i="1" spc="-5" dirty="0">
                <a:solidFill>
                  <a:srgbClr val="FFFFFF"/>
                </a:solidFill>
                <a:latin typeface="Arial"/>
                <a:cs typeface="Arial"/>
              </a:rPr>
              <a:t>F</a:t>
            </a:r>
            <a:r>
              <a:rPr sz="850" b="1" i="1" spc="20" dirty="0">
                <a:solidFill>
                  <a:srgbClr val="FFFFFF"/>
                </a:solidFill>
                <a:latin typeface="Arial"/>
                <a:cs typeface="Arial"/>
              </a:rPr>
              <a:t>OL</a:t>
            </a:r>
            <a:r>
              <a:rPr sz="850" b="1" i="1" spc="15" dirty="0">
                <a:solidFill>
                  <a:srgbClr val="FFFFFF"/>
                </a:solidFill>
                <a:latin typeface="Arial"/>
                <a:cs typeface="Arial"/>
              </a:rPr>
              <a:t>LO</a:t>
            </a:r>
            <a:r>
              <a:rPr sz="850" b="1" i="1" spc="25" dirty="0">
                <a:solidFill>
                  <a:srgbClr val="FFFFFF"/>
                </a:solidFill>
                <a:latin typeface="Arial"/>
                <a:cs typeface="Arial"/>
              </a:rPr>
              <a:t>W</a:t>
            </a:r>
            <a:r>
              <a:rPr sz="1100" b="1" i="1" dirty="0">
                <a:solidFill>
                  <a:srgbClr val="FFFFFF"/>
                </a:solidFill>
                <a:latin typeface="Arial"/>
                <a:cs typeface="Arial"/>
              </a:rPr>
              <a:t>-</a:t>
            </a:r>
            <a:r>
              <a:rPr sz="850" b="1" i="1" spc="15" dirty="0">
                <a:solidFill>
                  <a:srgbClr val="FFFFFF"/>
                </a:solidFill>
                <a:latin typeface="Arial"/>
                <a:cs typeface="Arial"/>
              </a:rPr>
              <a:t>UP</a:t>
            </a:r>
            <a:endParaRPr sz="850">
              <a:latin typeface="Arial"/>
              <a:cs typeface="Arial"/>
            </a:endParaRPr>
          </a:p>
        </p:txBody>
      </p:sp>
      <p:grpSp>
        <p:nvGrpSpPr>
          <p:cNvPr id="94" name="object 94"/>
          <p:cNvGrpSpPr/>
          <p:nvPr/>
        </p:nvGrpSpPr>
        <p:grpSpPr>
          <a:xfrm>
            <a:off x="545591" y="1235963"/>
            <a:ext cx="9921240" cy="3601720"/>
            <a:chOff x="545591" y="1235963"/>
            <a:chExt cx="9921240" cy="3601720"/>
          </a:xfrm>
        </p:grpSpPr>
        <p:sp>
          <p:nvSpPr>
            <p:cNvPr id="95" name="object 95"/>
            <p:cNvSpPr/>
            <p:nvPr/>
          </p:nvSpPr>
          <p:spPr>
            <a:xfrm>
              <a:off x="545591" y="4477512"/>
              <a:ext cx="360045" cy="360045"/>
            </a:xfrm>
            <a:custGeom>
              <a:avLst/>
              <a:gdLst/>
              <a:ahLst/>
              <a:cxnLst/>
              <a:rect l="l" t="t" r="r" b="b"/>
              <a:pathLst>
                <a:path w="360044" h="360045">
                  <a:moveTo>
                    <a:pt x="179831" y="0"/>
                  </a:moveTo>
                  <a:lnTo>
                    <a:pt x="132027" y="6424"/>
                  </a:lnTo>
                  <a:lnTo>
                    <a:pt x="89069" y="24553"/>
                  </a:lnTo>
                  <a:lnTo>
                    <a:pt x="52673" y="52673"/>
                  </a:lnTo>
                  <a:lnTo>
                    <a:pt x="24553" y="89069"/>
                  </a:lnTo>
                  <a:lnTo>
                    <a:pt x="6424" y="132027"/>
                  </a:lnTo>
                  <a:lnTo>
                    <a:pt x="0" y="179831"/>
                  </a:lnTo>
                  <a:lnTo>
                    <a:pt x="6424" y="227636"/>
                  </a:lnTo>
                  <a:lnTo>
                    <a:pt x="24553" y="270594"/>
                  </a:lnTo>
                  <a:lnTo>
                    <a:pt x="52673" y="306990"/>
                  </a:lnTo>
                  <a:lnTo>
                    <a:pt x="89069" y="335110"/>
                  </a:lnTo>
                  <a:lnTo>
                    <a:pt x="132027" y="353239"/>
                  </a:lnTo>
                  <a:lnTo>
                    <a:pt x="179831" y="359663"/>
                  </a:lnTo>
                  <a:lnTo>
                    <a:pt x="227636" y="353239"/>
                  </a:lnTo>
                  <a:lnTo>
                    <a:pt x="270594" y="335110"/>
                  </a:lnTo>
                  <a:lnTo>
                    <a:pt x="306990" y="306990"/>
                  </a:lnTo>
                  <a:lnTo>
                    <a:pt x="335110" y="270594"/>
                  </a:lnTo>
                  <a:lnTo>
                    <a:pt x="353239" y="227636"/>
                  </a:lnTo>
                  <a:lnTo>
                    <a:pt x="359664" y="179831"/>
                  </a:lnTo>
                  <a:lnTo>
                    <a:pt x="353239" y="132027"/>
                  </a:lnTo>
                  <a:lnTo>
                    <a:pt x="335110" y="89069"/>
                  </a:lnTo>
                  <a:lnTo>
                    <a:pt x="306990" y="52673"/>
                  </a:lnTo>
                  <a:lnTo>
                    <a:pt x="270594" y="24553"/>
                  </a:lnTo>
                  <a:lnTo>
                    <a:pt x="227636" y="6424"/>
                  </a:lnTo>
                  <a:lnTo>
                    <a:pt x="179831" y="0"/>
                  </a:lnTo>
                  <a:close/>
                </a:path>
              </a:pathLst>
            </a:custGeom>
            <a:solidFill>
              <a:srgbClr val="D9D9D9"/>
            </a:solidFill>
          </p:spPr>
          <p:txBody>
            <a:bodyPr wrap="square" lIns="0" tIns="0" rIns="0" bIns="0" rtlCol="0"/>
            <a:lstStyle/>
            <a:p>
              <a:endParaRPr/>
            </a:p>
          </p:txBody>
        </p:sp>
        <p:pic>
          <p:nvPicPr>
            <p:cNvPr id="96" name="object 96"/>
            <p:cNvPicPr/>
            <p:nvPr/>
          </p:nvPicPr>
          <p:blipFill>
            <a:blip r:embed="rId12" cstate="print"/>
            <a:stretch>
              <a:fillRect/>
            </a:stretch>
          </p:blipFill>
          <p:spPr>
            <a:xfrm>
              <a:off x="610959" y="4591612"/>
              <a:ext cx="256193" cy="161801"/>
            </a:xfrm>
            <a:prstGeom prst="rect">
              <a:avLst/>
            </a:prstGeom>
          </p:spPr>
        </p:pic>
        <p:sp>
          <p:nvSpPr>
            <p:cNvPr id="97" name="object 97"/>
            <p:cNvSpPr/>
            <p:nvPr/>
          </p:nvSpPr>
          <p:spPr>
            <a:xfrm>
              <a:off x="9140951" y="1235963"/>
              <a:ext cx="1325880" cy="431800"/>
            </a:xfrm>
            <a:custGeom>
              <a:avLst/>
              <a:gdLst/>
              <a:ahLst/>
              <a:cxnLst/>
              <a:rect l="l" t="t" r="r" b="b"/>
              <a:pathLst>
                <a:path w="1325879" h="431800">
                  <a:moveTo>
                    <a:pt x="1198372" y="0"/>
                  </a:moveTo>
                  <a:lnTo>
                    <a:pt x="0" y="0"/>
                  </a:lnTo>
                  <a:lnTo>
                    <a:pt x="127507" y="215646"/>
                  </a:lnTo>
                  <a:lnTo>
                    <a:pt x="0" y="431291"/>
                  </a:lnTo>
                  <a:lnTo>
                    <a:pt x="1198372" y="431291"/>
                  </a:lnTo>
                  <a:lnTo>
                    <a:pt x="1325879" y="215646"/>
                  </a:lnTo>
                  <a:lnTo>
                    <a:pt x="1198372" y="0"/>
                  </a:lnTo>
                  <a:close/>
                </a:path>
              </a:pathLst>
            </a:custGeom>
            <a:solidFill>
              <a:srgbClr val="D9D9D9"/>
            </a:solidFill>
          </p:spPr>
          <p:txBody>
            <a:bodyPr wrap="square" lIns="0" tIns="0" rIns="0" bIns="0" rtlCol="0"/>
            <a:lstStyle/>
            <a:p>
              <a:endParaRPr/>
            </a:p>
          </p:txBody>
        </p:sp>
      </p:grpSp>
      <p:sp>
        <p:nvSpPr>
          <p:cNvPr id="98" name="object 98"/>
          <p:cNvSpPr txBox="1"/>
          <p:nvPr/>
        </p:nvSpPr>
        <p:spPr>
          <a:xfrm>
            <a:off x="988872" y="4494403"/>
            <a:ext cx="548005" cy="299720"/>
          </a:xfrm>
          <a:prstGeom prst="rect">
            <a:avLst/>
          </a:prstGeom>
        </p:spPr>
        <p:txBody>
          <a:bodyPr vert="horz" wrap="square" lIns="0" tIns="12700" rIns="0" bIns="0" rtlCol="0">
            <a:spAutoFit/>
          </a:bodyPr>
          <a:lstStyle/>
          <a:p>
            <a:pPr marL="12700" marR="5080">
              <a:lnSpc>
                <a:spcPct val="100000"/>
              </a:lnSpc>
              <a:spcBef>
                <a:spcPts val="100"/>
              </a:spcBef>
            </a:pPr>
            <a:r>
              <a:rPr sz="900" b="1" dirty="0">
                <a:solidFill>
                  <a:srgbClr val="5F6B70"/>
                </a:solidFill>
                <a:latin typeface="Arial"/>
                <a:cs typeface="Arial"/>
              </a:rPr>
              <a:t>Pronto </a:t>
            </a:r>
            <a:r>
              <a:rPr sz="900" b="1" spc="5" dirty="0">
                <a:solidFill>
                  <a:srgbClr val="5F6B70"/>
                </a:solidFill>
                <a:latin typeface="Arial"/>
                <a:cs typeface="Arial"/>
              </a:rPr>
              <a:t> </a:t>
            </a:r>
            <a:r>
              <a:rPr sz="900" b="1" dirty="0">
                <a:solidFill>
                  <a:srgbClr val="5F6B70"/>
                </a:solidFill>
                <a:latin typeface="Arial"/>
                <a:cs typeface="Arial"/>
              </a:rPr>
              <a:t>Soc</a:t>
            </a:r>
            <a:r>
              <a:rPr sz="900" b="1" spc="-5" dirty="0">
                <a:solidFill>
                  <a:srgbClr val="5F6B70"/>
                </a:solidFill>
                <a:latin typeface="Arial"/>
                <a:cs typeface="Arial"/>
              </a:rPr>
              <a:t>c</a:t>
            </a:r>
            <a:r>
              <a:rPr sz="900" b="1" dirty="0">
                <a:solidFill>
                  <a:srgbClr val="5F6B70"/>
                </a:solidFill>
                <a:latin typeface="Arial"/>
                <a:cs typeface="Arial"/>
              </a:rPr>
              <a:t>orso</a:t>
            </a:r>
            <a:endParaRPr sz="900">
              <a:latin typeface="Arial"/>
              <a:cs typeface="Arial"/>
            </a:endParaRPr>
          </a:p>
        </p:txBody>
      </p:sp>
      <p:sp>
        <p:nvSpPr>
          <p:cNvPr id="99" name="object 99"/>
          <p:cNvSpPr txBox="1"/>
          <p:nvPr/>
        </p:nvSpPr>
        <p:spPr>
          <a:xfrm>
            <a:off x="9287002" y="1230220"/>
            <a:ext cx="1035685" cy="392430"/>
          </a:xfrm>
          <a:prstGeom prst="rect">
            <a:avLst/>
          </a:prstGeom>
        </p:spPr>
        <p:txBody>
          <a:bodyPr vert="horz" wrap="square" lIns="0" tIns="49530" rIns="0" bIns="0" rtlCol="0">
            <a:spAutoFit/>
          </a:bodyPr>
          <a:lstStyle/>
          <a:p>
            <a:pPr marR="29845" algn="ctr">
              <a:lnSpc>
                <a:spcPct val="100000"/>
              </a:lnSpc>
              <a:spcBef>
                <a:spcPts val="390"/>
              </a:spcBef>
            </a:pPr>
            <a:r>
              <a:rPr sz="1100" b="1" i="1" spc="15" dirty="0">
                <a:solidFill>
                  <a:srgbClr val="FFFFFF"/>
                </a:solidFill>
                <a:latin typeface="Arial"/>
                <a:cs typeface="Arial"/>
              </a:rPr>
              <a:t>G</a:t>
            </a:r>
            <a:r>
              <a:rPr sz="850" b="1" i="1" spc="15" dirty="0">
                <a:solidFill>
                  <a:srgbClr val="FFFFFF"/>
                </a:solidFill>
                <a:latin typeface="Arial"/>
                <a:cs typeface="Arial"/>
              </a:rPr>
              <a:t>ESTIONE</a:t>
            </a:r>
            <a:endParaRPr sz="850">
              <a:latin typeface="Arial"/>
              <a:cs typeface="Arial"/>
            </a:endParaRPr>
          </a:p>
          <a:p>
            <a:pPr algn="ctr">
              <a:lnSpc>
                <a:spcPct val="100000"/>
              </a:lnSpc>
              <a:spcBef>
                <a:spcPts val="250"/>
              </a:spcBef>
            </a:pPr>
            <a:r>
              <a:rPr sz="850" b="1" i="1" spc="15" dirty="0">
                <a:solidFill>
                  <a:srgbClr val="FFFFFF"/>
                </a:solidFill>
                <a:latin typeface="Arial"/>
                <a:cs typeface="Arial"/>
              </a:rPr>
              <a:t>RIACUTIZZAZIONE</a:t>
            </a:r>
            <a:endParaRPr sz="850">
              <a:latin typeface="Arial"/>
              <a:cs typeface="Arial"/>
            </a:endParaRPr>
          </a:p>
        </p:txBody>
      </p:sp>
      <p:sp>
        <p:nvSpPr>
          <p:cNvPr id="100" name="object 100"/>
          <p:cNvSpPr/>
          <p:nvPr/>
        </p:nvSpPr>
        <p:spPr>
          <a:xfrm>
            <a:off x="10395204" y="1235963"/>
            <a:ext cx="1327785" cy="431800"/>
          </a:xfrm>
          <a:custGeom>
            <a:avLst/>
            <a:gdLst/>
            <a:ahLst/>
            <a:cxnLst/>
            <a:rect l="l" t="t" r="r" b="b"/>
            <a:pathLst>
              <a:path w="1327784" h="431800">
                <a:moveTo>
                  <a:pt x="1199896" y="0"/>
                </a:moveTo>
                <a:lnTo>
                  <a:pt x="0" y="0"/>
                </a:lnTo>
                <a:lnTo>
                  <a:pt x="127507" y="215646"/>
                </a:lnTo>
                <a:lnTo>
                  <a:pt x="0" y="431291"/>
                </a:lnTo>
                <a:lnTo>
                  <a:pt x="1199896" y="431291"/>
                </a:lnTo>
                <a:lnTo>
                  <a:pt x="1327403" y="215646"/>
                </a:lnTo>
                <a:lnTo>
                  <a:pt x="1199896" y="0"/>
                </a:lnTo>
                <a:close/>
              </a:path>
            </a:pathLst>
          </a:custGeom>
          <a:solidFill>
            <a:srgbClr val="D9D9D9"/>
          </a:solidFill>
        </p:spPr>
        <p:txBody>
          <a:bodyPr wrap="square" lIns="0" tIns="0" rIns="0" bIns="0" rtlCol="0"/>
          <a:lstStyle/>
          <a:p>
            <a:endParaRPr/>
          </a:p>
        </p:txBody>
      </p:sp>
      <p:sp>
        <p:nvSpPr>
          <p:cNvPr id="101" name="object 101"/>
          <p:cNvSpPr txBox="1"/>
          <p:nvPr/>
        </p:nvSpPr>
        <p:spPr>
          <a:xfrm>
            <a:off x="10653521" y="1266266"/>
            <a:ext cx="811530" cy="361950"/>
          </a:xfrm>
          <a:prstGeom prst="rect">
            <a:avLst/>
          </a:prstGeom>
        </p:spPr>
        <p:txBody>
          <a:bodyPr vert="horz" wrap="square" lIns="0" tIns="13335" rIns="0" bIns="0" rtlCol="0">
            <a:spAutoFit/>
          </a:bodyPr>
          <a:lstStyle/>
          <a:p>
            <a:pPr marL="86995">
              <a:lnSpc>
                <a:spcPct val="100000"/>
              </a:lnSpc>
              <a:spcBef>
                <a:spcPts val="105"/>
              </a:spcBef>
            </a:pPr>
            <a:r>
              <a:rPr sz="1100" b="1" spc="10" dirty="0">
                <a:solidFill>
                  <a:srgbClr val="FFFFFF"/>
                </a:solidFill>
                <a:latin typeface="Arial"/>
                <a:cs typeface="Arial"/>
              </a:rPr>
              <a:t>G</a:t>
            </a:r>
            <a:r>
              <a:rPr sz="850" b="1" spc="10" dirty="0">
                <a:solidFill>
                  <a:srgbClr val="FFFFFF"/>
                </a:solidFill>
                <a:latin typeface="Arial"/>
                <a:cs typeface="Arial"/>
              </a:rPr>
              <a:t>ESTIONE</a:t>
            </a:r>
            <a:endParaRPr sz="850">
              <a:latin typeface="Arial"/>
              <a:cs typeface="Arial"/>
            </a:endParaRPr>
          </a:p>
          <a:p>
            <a:pPr marL="12700">
              <a:lnSpc>
                <a:spcPct val="100000"/>
              </a:lnSpc>
            </a:pPr>
            <a:r>
              <a:rPr sz="1100" b="1" i="1" spc="10" dirty="0">
                <a:solidFill>
                  <a:srgbClr val="FFFFFF"/>
                </a:solidFill>
                <a:latin typeface="Arial"/>
                <a:cs typeface="Arial"/>
              </a:rPr>
              <a:t>A</a:t>
            </a:r>
            <a:r>
              <a:rPr sz="850" b="1" i="1" spc="10" dirty="0">
                <a:solidFill>
                  <a:srgbClr val="FFFFFF"/>
                </a:solidFill>
                <a:latin typeface="Arial"/>
                <a:cs typeface="Arial"/>
              </a:rPr>
              <a:t>SMA</a:t>
            </a:r>
            <a:r>
              <a:rPr sz="850" b="1" i="1" spc="30" dirty="0">
                <a:solidFill>
                  <a:srgbClr val="FFFFFF"/>
                </a:solidFill>
                <a:latin typeface="Arial"/>
                <a:cs typeface="Arial"/>
              </a:rPr>
              <a:t> </a:t>
            </a:r>
            <a:r>
              <a:rPr sz="850" b="1" i="1" spc="15" dirty="0">
                <a:solidFill>
                  <a:srgbClr val="FFFFFF"/>
                </a:solidFill>
                <a:latin typeface="Arial"/>
                <a:cs typeface="Arial"/>
              </a:rPr>
              <a:t>GRAVE</a:t>
            </a:r>
            <a:endParaRPr sz="850">
              <a:latin typeface="Arial"/>
              <a:cs typeface="Arial"/>
            </a:endParaRPr>
          </a:p>
        </p:txBody>
      </p:sp>
      <p:grpSp>
        <p:nvGrpSpPr>
          <p:cNvPr id="102" name="object 102"/>
          <p:cNvGrpSpPr/>
          <p:nvPr/>
        </p:nvGrpSpPr>
        <p:grpSpPr>
          <a:xfrm>
            <a:off x="347472" y="5468111"/>
            <a:ext cx="361315" cy="798830"/>
            <a:chOff x="347472" y="5468111"/>
            <a:chExt cx="361315" cy="798830"/>
          </a:xfrm>
        </p:grpSpPr>
        <p:sp>
          <p:nvSpPr>
            <p:cNvPr id="103" name="object 103"/>
            <p:cNvSpPr/>
            <p:nvPr/>
          </p:nvSpPr>
          <p:spPr>
            <a:xfrm>
              <a:off x="347472" y="5468111"/>
              <a:ext cx="361315" cy="361315"/>
            </a:xfrm>
            <a:custGeom>
              <a:avLst/>
              <a:gdLst/>
              <a:ahLst/>
              <a:cxnLst/>
              <a:rect l="l" t="t" r="r" b="b"/>
              <a:pathLst>
                <a:path w="361315" h="361314">
                  <a:moveTo>
                    <a:pt x="180594" y="0"/>
                  </a:moveTo>
                  <a:lnTo>
                    <a:pt x="132587" y="6454"/>
                  </a:lnTo>
                  <a:lnTo>
                    <a:pt x="89447" y="24666"/>
                  </a:lnTo>
                  <a:lnTo>
                    <a:pt x="52897" y="52911"/>
                  </a:lnTo>
                  <a:lnTo>
                    <a:pt x="24657" y="89464"/>
                  </a:lnTo>
                  <a:lnTo>
                    <a:pt x="6451" y="132600"/>
                  </a:lnTo>
                  <a:lnTo>
                    <a:pt x="0" y="180594"/>
                  </a:lnTo>
                  <a:lnTo>
                    <a:pt x="6451" y="228600"/>
                  </a:lnTo>
                  <a:lnTo>
                    <a:pt x="24657" y="271740"/>
                  </a:lnTo>
                  <a:lnTo>
                    <a:pt x="52897" y="308290"/>
                  </a:lnTo>
                  <a:lnTo>
                    <a:pt x="89447" y="336530"/>
                  </a:lnTo>
                  <a:lnTo>
                    <a:pt x="132587" y="354736"/>
                  </a:lnTo>
                  <a:lnTo>
                    <a:pt x="180594" y="361188"/>
                  </a:lnTo>
                  <a:lnTo>
                    <a:pt x="228600" y="354736"/>
                  </a:lnTo>
                  <a:lnTo>
                    <a:pt x="271740" y="336530"/>
                  </a:lnTo>
                  <a:lnTo>
                    <a:pt x="308290" y="308290"/>
                  </a:lnTo>
                  <a:lnTo>
                    <a:pt x="336530" y="271740"/>
                  </a:lnTo>
                  <a:lnTo>
                    <a:pt x="354736" y="228600"/>
                  </a:lnTo>
                  <a:lnTo>
                    <a:pt x="361188" y="180594"/>
                  </a:lnTo>
                  <a:lnTo>
                    <a:pt x="354736" y="132600"/>
                  </a:lnTo>
                  <a:lnTo>
                    <a:pt x="336530" y="89464"/>
                  </a:lnTo>
                  <a:lnTo>
                    <a:pt x="308290" y="52911"/>
                  </a:lnTo>
                  <a:lnTo>
                    <a:pt x="271740" y="24666"/>
                  </a:lnTo>
                  <a:lnTo>
                    <a:pt x="228600" y="6454"/>
                  </a:lnTo>
                  <a:lnTo>
                    <a:pt x="180594" y="0"/>
                  </a:lnTo>
                  <a:close/>
                </a:path>
              </a:pathLst>
            </a:custGeom>
            <a:solidFill>
              <a:srgbClr val="43AF2A"/>
            </a:solidFill>
          </p:spPr>
          <p:txBody>
            <a:bodyPr wrap="square" lIns="0" tIns="0" rIns="0" bIns="0" rtlCol="0"/>
            <a:lstStyle/>
            <a:p>
              <a:endParaRPr/>
            </a:p>
          </p:txBody>
        </p:sp>
        <p:pic>
          <p:nvPicPr>
            <p:cNvPr id="104" name="object 104"/>
            <p:cNvPicPr/>
            <p:nvPr/>
          </p:nvPicPr>
          <p:blipFill>
            <a:blip r:embed="rId13" cstate="print"/>
            <a:stretch>
              <a:fillRect/>
            </a:stretch>
          </p:blipFill>
          <p:spPr>
            <a:xfrm>
              <a:off x="419241" y="5539029"/>
              <a:ext cx="221086" cy="223295"/>
            </a:xfrm>
            <a:prstGeom prst="rect">
              <a:avLst/>
            </a:prstGeom>
          </p:spPr>
        </p:pic>
        <p:sp>
          <p:nvSpPr>
            <p:cNvPr id="105" name="object 105"/>
            <p:cNvSpPr/>
            <p:nvPr/>
          </p:nvSpPr>
          <p:spPr>
            <a:xfrm>
              <a:off x="347472" y="5907023"/>
              <a:ext cx="361315" cy="360045"/>
            </a:xfrm>
            <a:custGeom>
              <a:avLst/>
              <a:gdLst/>
              <a:ahLst/>
              <a:cxnLst/>
              <a:rect l="l" t="t" r="r" b="b"/>
              <a:pathLst>
                <a:path w="361315" h="360045">
                  <a:moveTo>
                    <a:pt x="180594" y="0"/>
                  </a:moveTo>
                  <a:lnTo>
                    <a:pt x="132587" y="6424"/>
                  </a:lnTo>
                  <a:lnTo>
                    <a:pt x="89447" y="24553"/>
                  </a:lnTo>
                  <a:lnTo>
                    <a:pt x="52897" y="52673"/>
                  </a:lnTo>
                  <a:lnTo>
                    <a:pt x="24657" y="89069"/>
                  </a:lnTo>
                  <a:lnTo>
                    <a:pt x="6451" y="132027"/>
                  </a:lnTo>
                  <a:lnTo>
                    <a:pt x="0" y="179831"/>
                  </a:lnTo>
                  <a:lnTo>
                    <a:pt x="6451" y="227636"/>
                  </a:lnTo>
                  <a:lnTo>
                    <a:pt x="24657" y="270594"/>
                  </a:lnTo>
                  <a:lnTo>
                    <a:pt x="52897" y="306990"/>
                  </a:lnTo>
                  <a:lnTo>
                    <a:pt x="89447" y="335110"/>
                  </a:lnTo>
                  <a:lnTo>
                    <a:pt x="132587" y="353239"/>
                  </a:lnTo>
                  <a:lnTo>
                    <a:pt x="180594" y="359663"/>
                  </a:lnTo>
                  <a:lnTo>
                    <a:pt x="228600" y="353239"/>
                  </a:lnTo>
                  <a:lnTo>
                    <a:pt x="271740" y="335110"/>
                  </a:lnTo>
                  <a:lnTo>
                    <a:pt x="308290" y="306990"/>
                  </a:lnTo>
                  <a:lnTo>
                    <a:pt x="336530" y="270594"/>
                  </a:lnTo>
                  <a:lnTo>
                    <a:pt x="354736" y="227636"/>
                  </a:lnTo>
                  <a:lnTo>
                    <a:pt x="361188" y="179831"/>
                  </a:lnTo>
                  <a:lnTo>
                    <a:pt x="354736" y="132027"/>
                  </a:lnTo>
                  <a:lnTo>
                    <a:pt x="336530" y="89069"/>
                  </a:lnTo>
                  <a:lnTo>
                    <a:pt x="308290" y="52673"/>
                  </a:lnTo>
                  <a:lnTo>
                    <a:pt x="271740" y="24553"/>
                  </a:lnTo>
                  <a:lnTo>
                    <a:pt x="228600" y="6424"/>
                  </a:lnTo>
                  <a:lnTo>
                    <a:pt x="180594" y="0"/>
                  </a:lnTo>
                  <a:close/>
                </a:path>
              </a:pathLst>
            </a:custGeom>
            <a:solidFill>
              <a:srgbClr val="A0D693"/>
            </a:solidFill>
          </p:spPr>
          <p:txBody>
            <a:bodyPr wrap="square" lIns="0" tIns="0" rIns="0" bIns="0" rtlCol="0"/>
            <a:lstStyle/>
            <a:p>
              <a:endParaRPr/>
            </a:p>
          </p:txBody>
        </p:sp>
        <p:pic>
          <p:nvPicPr>
            <p:cNvPr id="106" name="object 106"/>
            <p:cNvPicPr/>
            <p:nvPr/>
          </p:nvPicPr>
          <p:blipFill>
            <a:blip r:embed="rId14" cstate="print"/>
            <a:stretch>
              <a:fillRect/>
            </a:stretch>
          </p:blipFill>
          <p:spPr>
            <a:xfrm>
              <a:off x="436182" y="5975338"/>
              <a:ext cx="186613" cy="224432"/>
            </a:xfrm>
            <a:prstGeom prst="rect">
              <a:avLst/>
            </a:prstGeom>
          </p:spPr>
        </p:pic>
      </p:grpSp>
      <p:grpSp>
        <p:nvGrpSpPr>
          <p:cNvPr id="107" name="object 107"/>
          <p:cNvGrpSpPr/>
          <p:nvPr/>
        </p:nvGrpSpPr>
        <p:grpSpPr>
          <a:xfrm>
            <a:off x="1886521" y="1075753"/>
            <a:ext cx="9479280" cy="3970020"/>
            <a:chOff x="1886521" y="1075753"/>
            <a:chExt cx="9479280" cy="3970020"/>
          </a:xfrm>
        </p:grpSpPr>
        <p:pic>
          <p:nvPicPr>
            <p:cNvPr id="108" name="object 108"/>
            <p:cNvPicPr/>
            <p:nvPr/>
          </p:nvPicPr>
          <p:blipFill>
            <a:blip r:embed="rId15" cstate="print"/>
            <a:stretch>
              <a:fillRect/>
            </a:stretch>
          </p:blipFill>
          <p:spPr>
            <a:xfrm>
              <a:off x="6426707" y="3505200"/>
              <a:ext cx="131063" cy="129539"/>
            </a:xfrm>
            <a:prstGeom prst="rect">
              <a:avLst/>
            </a:prstGeom>
          </p:spPr>
        </p:pic>
        <p:sp>
          <p:nvSpPr>
            <p:cNvPr id="109" name="object 109"/>
            <p:cNvSpPr/>
            <p:nvPr/>
          </p:nvSpPr>
          <p:spPr>
            <a:xfrm>
              <a:off x="5377433" y="1900808"/>
              <a:ext cx="1050925" cy="1708785"/>
            </a:xfrm>
            <a:custGeom>
              <a:avLst/>
              <a:gdLst/>
              <a:ahLst/>
              <a:cxnLst/>
              <a:rect l="l" t="t" r="r" b="b"/>
              <a:pathLst>
                <a:path w="1050925" h="1708785">
                  <a:moveTo>
                    <a:pt x="974470" y="1632203"/>
                  </a:moveTo>
                  <a:lnTo>
                    <a:pt x="974470" y="1708403"/>
                  </a:lnTo>
                  <a:lnTo>
                    <a:pt x="1031620" y="1679828"/>
                  </a:lnTo>
                  <a:lnTo>
                    <a:pt x="987170" y="1679828"/>
                  </a:lnTo>
                  <a:lnTo>
                    <a:pt x="987170" y="1660778"/>
                  </a:lnTo>
                  <a:lnTo>
                    <a:pt x="1031620" y="1660778"/>
                  </a:lnTo>
                  <a:lnTo>
                    <a:pt x="974470" y="1632203"/>
                  </a:lnTo>
                  <a:close/>
                </a:path>
                <a:path w="1050925" h="1708785">
                  <a:moveTo>
                    <a:pt x="515874" y="9525"/>
                  </a:moveTo>
                  <a:lnTo>
                    <a:pt x="515874" y="1679828"/>
                  </a:lnTo>
                  <a:lnTo>
                    <a:pt x="974470" y="1679828"/>
                  </a:lnTo>
                  <a:lnTo>
                    <a:pt x="974470" y="1670303"/>
                  </a:lnTo>
                  <a:lnTo>
                    <a:pt x="534924" y="1670303"/>
                  </a:lnTo>
                  <a:lnTo>
                    <a:pt x="525399" y="1660778"/>
                  </a:lnTo>
                  <a:lnTo>
                    <a:pt x="534924" y="1660778"/>
                  </a:lnTo>
                  <a:lnTo>
                    <a:pt x="534924" y="19050"/>
                  </a:lnTo>
                  <a:lnTo>
                    <a:pt x="525399" y="19050"/>
                  </a:lnTo>
                  <a:lnTo>
                    <a:pt x="515874" y="9525"/>
                  </a:lnTo>
                  <a:close/>
                </a:path>
                <a:path w="1050925" h="1708785">
                  <a:moveTo>
                    <a:pt x="1031620" y="1660778"/>
                  </a:moveTo>
                  <a:lnTo>
                    <a:pt x="987170" y="1660778"/>
                  </a:lnTo>
                  <a:lnTo>
                    <a:pt x="987170" y="1679828"/>
                  </a:lnTo>
                  <a:lnTo>
                    <a:pt x="1031620" y="1679828"/>
                  </a:lnTo>
                  <a:lnTo>
                    <a:pt x="1050670" y="1670303"/>
                  </a:lnTo>
                  <a:lnTo>
                    <a:pt x="1031620" y="1660778"/>
                  </a:lnTo>
                  <a:close/>
                </a:path>
                <a:path w="1050925" h="1708785">
                  <a:moveTo>
                    <a:pt x="534924" y="1660778"/>
                  </a:moveTo>
                  <a:lnTo>
                    <a:pt x="525399" y="1660778"/>
                  </a:lnTo>
                  <a:lnTo>
                    <a:pt x="534924" y="1670303"/>
                  </a:lnTo>
                  <a:lnTo>
                    <a:pt x="534924" y="1660778"/>
                  </a:lnTo>
                  <a:close/>
                </a:path>
                <a:path w="1050925" h="1708785">
                  <a:moveTo>
                    <a:pt x="974470" y="1660778"/>
                  </a:moveTo>
                  <a:lnTo>
                    <a:pt x="534924" y="1660778"/>
                  </a:lnTo>
                  <a:lnTo>
                    <a:pt x="534924" y="1670303"/>
                  </a:lnTo>
                  <a:lnTo>
                    <a:pt x="974470" y="1670303"/>
                  </a:lnTo>
                  <a:lnTo>
                    <a:pt x="974470" y="1660778"/>
                  </a:lnTo>
                  <a:close/>
                </a:path>
                <a:path w="1050925" h="1708785">
                  <a:moveTo>
                    <a:pt x="534924" y="0"/>
                  </a:moveTo>
                  <a:lnTo>
                    <a:pt x="0" y="0"/>
                  </a:lnTo>
                  <a:lnTo>
                    <a:pt x="0" y="19050"/>
                  </a:lnTo>
                  <a:lnTo>
                    <a:pt x="515874" y="19050"/>
                  </a:lnTo>
                  <a:lnTo>
                    <a:pt x="515874" y="9525"/>
                  </a:lnTo>
                  <a:lnTo>
                    <a:pt x="534924" y="9525"/>
                  </a:lnTo>
                  <a:lnTo>
                    <a:pt x="534924" y="0"/>
                  </a:lnTo>
                  <a:close/>
                </a:path>
                <a:path w="1050925" h="1708785">
                  <a:moveTo>
                    <a:pt x="534924" y="9525"/>
                  </a:moveTo>
                  <a:lnTo>
                    <a:pt x="515874" y="9525"/>
                  </a:lnTo>
                  <a:lnTo>
                    <a:pt x="525399" y="19050"/>
                  </a:lnTo>
                  <a:lnTo>
                    <a:pt x="534924" y="19050"/>
                  </a:lnTo>
                  <a:lnTo>
                    <a:pt x="534924" y="9525"/>
                  </a:lnTo>
                  <a:close/>
                </a:path>
              </a:pathLst>
            </a:custGeom>
            <a:solidFill>
              <a:srgbClr val="7E7E7E"/>
            </a:solidFill>
          </p:spPr>
          <p:txBody>
            <a:bodyPr wrap="square" lIns="0" tIns="0" rIns="0" bIns="0" rtlCol="0"/>
            <a:lstStyle/>
            <a:p>
              <a:endParaRPr/>
            </a:p>
          </p:txBody>
        </p:sp>
        <p:sp>
          <p:nvSpPr>
            <p:cNvPr id="110" name="object 110"/>
            <p:cNvSpPr/>
            <p:nvPr/>
          </p:nvSpPr>
          <p:spPr>
            <a:xfrm>
              <a:off x="5377433" y="3533394"/>
              <a:ext cx="1050925" cy="555625"/>
            </a:xfrm>
            <a:custGeom>
              <a:avLst/>
              <a:gdLst/>
              <a:ahLst/>
              <a:cxnLst/>
              <a:rect l="l" t="t" r="r" b="b"/>
              <a:pathLst>
                <a:path w="1050925" h="555625">
                  <a:moveTo>
                    <a:pt x="515874" y="536447"/>
                  </a:moveTo>
                  <a:lnTo>
                    <a:pt x="0" y="536447"/>
                  </a:lnTo>
                  <a:lnTo>
                    <a:pt x="0" y="555497"/>
                  </a:lnTo>
                  <a:lnTo>
                    <a:pt x="534924" y="555497"/>
                  </a:lnTo>
                  <a:lnTo>
                    <a:pt x="534924" y="545972"/>
                  </a:lnTo>
                  <a:lnTo>
                    <a:pt x="515874" y="545972"/>
                  </a:lnTo>
                  <a:lnTo>
                    <a:pt x="515874" y="536447"/>
                  </a:lnTo>
                  <a:close/>
                </a:path>
                <a:path w="1050925" h="555625">
                  <a:moveTo>
                    <a:pt x="974470" y="28575"/>
                  </a:moveTo>
                  <a:lnTo>
                    <a:pt x="515874" y="28575"/>
                  </a:lnTo>
                  <a:lnTo>
                    <a:pt x="515874" y="545972"/>
                  </a:lnTo>
                  <a:lnTo>
                    <a:pt x="525399" y="536447"/>
                  </a:lnTo>
                  <a:lnTo>
                    <a:pt x="534924" y="536447"/>
                  </a:lnTo>
                  <a:lnTo>
                    <a:pt x="534924" y="47625"/>
                  </a:lnTo>
                  <a:lnTo>
                    <a:pt x="525399" y="47625"/>
                  </a:lnTo>
                  <a:lnTo>
                    <a:pt x="534924" y="38100"/>
                  </a:lnTo>
                  <a:lnTo>
                    <a:pt x="974470" y="38100"/>
                  </a:lnTo>
                  <a:lnTo>
                    <a:pt x="974470" y="28575"/>
                  </a:lnTo>
                  <a:close/>
                </a:path>
                <a:path w="1050925" h="555625">
                  <a:moveTo>
                    <a:pt x="534924" y="536447"/>
                  </a:moveTo>
                  <a:lnTo>
                    <a:pt x="525399" y="536447"/>
                  </a:lnTo>
                  <a:lnTo>
                    <a:pt x="515874" y="545972"/>
                  </a:lnTo>
                  <a:lnTo>
                    <a:pt x="534924" y="545972"/>
                  </a:lnTo>
                  <a:lnTo>
                    <a:pt x="534924" y="536447"/>
                  </a:lnTo>
                  <a:close/>
                </a:path>
                <a:path w="1050925" h="555625">
                  <a:moveTo>
                    <a:pt x="974470" y="0"/>
                  </a:moveTo>
                  <a:lnTo>
                    <a:pt x="974470" y="76199"/>
                  </a:lnTo>
                  <a:lnTo>
                    <a:pt x="1031620" y="47625"/>
                  </a:lnTo>
                  <a:lnTo>
                    <a:pt x="987170" y="47625"/>
                  </a:lnTo>
                  <a:lnTo>
                    <a:pt x="987170" y="28575"/>
                  </a:lnTo>
                  <a:lnTo>
                    <a:pt x="1031620" y="28575"/>
                  </a:lnTo>
                  <a:lnTo>
                    <a:pt x="974470" y="0"/>
                  </a:lnTo>
                  <a:close/>
                </a:path>
                <a:path w="1050925" h="555625">
                  <a:moveTo>
                    <a:pt x="534924" y="38100"/>
                  </a:moveTo>
                  <a:lnTo>
                    <a:pt x="525399" y="47625"/>
                  </a:lnTo>
                  <a:lnTo>
                    <a:pt x="534924" y="47625"/>
                  </a:lnTo>
                  <a:lnTo>
                    <a:pt x="534924" y="38100"/>
                  </a:lnTo>
                  <a:close/>
                </a:path>
                <a:path w="1050925" h="555625">
                  <a:moveTo>
                    <a:pt x="974470" y="38100"/>
                  </a:moveTo>
                  <a:lnTo>
                    <a:pt x="534924" y="38100"/>
                  </a:lnTo>
                  <a:lnTo>
                    <a:pt x="534924" y="47625"/>
                  </a:lnTo>
                  <a:lnTo>
                    <a:pt x="974470" y="47625"/>
                  </a:lnTo>
                  <a:lnTo>
                    <a:pt x="974470" y="38100"/>
                  </a:lnTo>
                  <a:close/>
                </a:path>
                <a:path w="1050925" h="555625">
                  <a:moveTo>
                    <a:pt x="1031620" y="28575"/>
                  </a:moveTo>
                  <a:lnTo>
                    <a:pt x="987170" y="28575"/>
                  </a:lnTo>
                  <a:lnTo>
                    <a:pt x="987170" y="47625"/>
                  </a:lnTo>
                  <a:lnTo>
                    <a:pt x="1031620" y="47625"/>
                  </a:lnTo>
                  <a:lnTo>
                    <a:pt x="1050670" y="38100"/>
                  </a:lnTo>
                  <a:lnTo>
                    <a:pt x="1031620" y="28575"/>
                  </a:lnTo>
                  <a:close/>
                </a:path>
              </a:pathLst>
            </a:custGeom>
            <a:solidFill>
              <a:srgbClr val="D9D9D9"/>
            </a:solidFill>
          </p:spPr>
          <p:txBody>
            <a:bodyPr wrap="square" lIns="0" tIns="0" rIns="0" bIns="0" rtlCol="0"/>
            <a:lstStyle/>
            <a:p>
              <a:endParaRPr/>
            </a:p>
          </p:txBody>
        </p:sp>
        <p:pic>
          <p:nvPicPr>
            <p:cNvPr id="111" name="object 111"/>
            <p:cNvPicPr/>
            <p:nvPr/>
          </p:nvPicPr>
          <p:blipFill>
            <a:blip r:embed="rId16" cstate="print"/>
            <a:stretch>
              <a:fillRect/>
            </a:stretch>
          </p:blipFill>
          <p:spPr>
            <a:xfrm>
              <a:off x="7507224" y="3505200"/>
              <a:ext cx="129540" cy="129539"/>
            </a:xfrm>
            <a:prstGeom prst="rect">
              <a:avLst/>
            </a:prstGeom>
          </p:spPr>
        </p:pic>
        <p:pic>
          <p:nvPicPr>
            <p:cNvPr id="112" name="object 112"/>
            <p:cNvPicPr/>
            <p:nvPr/>
          </p:nvPicPr>
          <p:blipFill>
            <a:blip r:embed="rId17" cstate="print"/>
            <a:stretch>
              <a:fillRect/>
            </a:stretch>
          </p:blipFill>
          <p:spPr>
            <a:xfrm>
              <a:off x="8577452" y="2425065"/>
              <a:ext cx="150114" cy="148589"/>
            </a:xfrm>
            <a:prstGeom prst="rect">
              <a:avLst/>
            </a:prstGeom>
          </p:spPr>
        </p:pic>
        <p:sp>
          <p:nvSpPr>
            <p:cNvPr id="113" name="object 113"/>
            <p:cNvSpPr/>
            <p:nvPr/>
          </p:nvSpPr>
          <p:spPr>
            <a:xfrm>
              <a:off x="7636763" y="2461260"/>
              <a:ext cx="949325" cy="1116330"/>
            </a:xfrm>
            <a:custGeom>
              <a:avLst/>
              <a:gdLst/>
              <a:ahLst/>
              <a:cxnLst/>
              <a:rect l="l" t="t" r="r" b="b"/>
              <a:pathLst>
                <a:path w="949325" h="1116329">
                  <a:moveTo>
                    <a:pt x="50800" y="1103122"/>
                  </a:moveTo>
                  <a:lnTo>
                    <a:pt x="0" y="1103122"/>
                  </a:lnTo>
                  <a:lnTo>
                    <a:pt x="0" y="1115822"/>
                  </a:lnTo>
                  <a:lnTo>
                    <a:pt x="50800" y="1115822"/>
                  </a:lnTo>
                  <a:lnTo>
                    <a:pt x="50800" y="1103122"/>
                  </a:lnTo>
                  <a:close/>
                </a:path>
                <a:path w="949325" h="1116329">
                  <a:moveTo>
                    <a:pt x="139700" y="1103122"/>
                  </a:moveTo>
                  <a:lnTo>
                    <a:pt x="88900" y="1103122"/>
                  </a:lnTo>
                  <a:lnTo>
                    <a:pt x="88900" y="1115822"/>
                  </a:lnTo>
                  <a:lnTo>
                    <a:pt x="139700" y="1115822"/>
                  </a:lnTo>
                  <a:lnTo>
                    <a:pt x="139700" y="1103122"/>
                  </a:lnTo>
                  <a:close/>
                </a:path>
                <a:path w="949325" h="1116329">
                  <a:moveTo>
                    <a:pt x="228600" y="1103122"/>
                  </a:moveTo>
                  <a:lnTo>
                    <a:pt x="177800" y="1103122"/>
                  </a:lnTo>
                  <a:lnTo>
                    <a:pt x="177800" y="1115822"/>
                  </a:lnTo>
                  <a:lnTo>
                    <a:pt x="228600" y="1115822"/>
                  </a:lnTo>
                  <a:lnTo>
                    <a:pt x="228600" y="1103122"/>
                  </a:lnTo>
                  <a:close/>
                </a:path>
                <a:path w="949325" h="1116329">
                  <a:moveTo>
                    <a:pt x="317500" y="1103122"/>
                  </a:moveTo>
                  <a:lnTo>
                    <a:pt x="266700" y="1103122"/>
                  </a:lnTo>
                  <a:lnTo>
                    <a:pt x="266700" y="1115822"/>
                  </a:lnTo>
                  <a:lnTo>
                    <a:pt x="317500" y="1115822"/>
                  </a:lnTo>
                  <a:lnTo>
                    <a:pt x="317500" y="1103122"/>
                  </a:lnTo>
                  <a:close/>
                </a:path>
                <a:path w="949325" h="1116329">
                  <a:moveTo>
                    <a:pt x="406400" y="1103122"/>
                  </a:moveTo>
                  <a:lnTo>
                    <a:pt x="355600" y="1103122"/>
                  </a:lnTo>
                  <a:lnTo>
                    <a:pt x="355600" y="1115822"/>
                  </a:lnTo>
                  <a:lnTo>
                    <a:pt x="406400" y="1115822"/>
                  </a:lnTo>
                  <a:lnTo>
                    <a:pt x="406400" y="1103122"/>
                  </a:lnTo>
                  <a:close/>
                </a:path>
                <a:path w="949325" h="1116329">
                  <a:moveTo>
                    <a:pt x="468375" y="1103122"/>
                  </a:moveTo>
                  <a:lnTo>
                    <a:pt x="444500" y="1103122"/>
                  </a:lnTo>
                  <a:lnTo>
                    <a:pt x="444500" y="1115822"/>
                  </a:lnTo>
                  <a:lnTo>
                    <a:pt x="481075" y="1115822"/>
                  </a:lnTo>
                  <a:lnTo>
                    <a:pt x="481075" y="1109472"/>
                  </a:lnTo>
                  <a:lnTo>
                    <a:pt x="468375" y="1109472"/>
                  </a:lnTo>
                  <a:lnTo>
                    <a:pt x="468375" y="1103122"/>
                  </a:lnTo>
                  <a:close/>
                </a:path>
                <a:path w="949325" h="1116329">
                  <a:moveTo>
                    <a:pt x="481075" y="1088898"/>
                  </a:moveTo>
                  <a:lnTo>
                    <a:pt x="468375" y="1088898"/>
                  </a:lnTo>
                  <a:lnTo>
                    <a:pt x="468375" y="1109472"/>
                  </a:lnTo>
                  <a:lnTo>
                    <a:pt x="474725" y="1103122"/>
                  </a:lnTo>
                  <a:lnTo>
                    <a:pt x="481075" y="1103122"/>
                  </a:lnTo>
                  <a:lnTo>
                    <a:pt x="481075" y="1088898"/>
                  </a:lnTo>
                  <a:close/>
                </a:path>
                <a:path w="949325" h="1116329">
                  <a:moveTo>
                    <a:pt x="481075" y="1103122"/>
                  </a:moveTo>
                  <a:lnTo>
                    <a:pt x="474725" y="1103122"/>
                  </a:lnTo>
                  <a:lnTo>
                    <a:pt x="468375" y="1109472"/>
                  </a:lnTo>
                  <a:lnTo>
                    <a:pt x="481075" y="1109472"/>
                  </a:lnTo>
                  <a:lnTo>
                    <a:pt x="481075" y="1103122"/>
                  </a:lnTo>
                  <a:close/>
                </a:path>
                <a:path w="949325" h="1116329">
                  <a:moveTo>
                    <a:pt x="481075" y="999998"/>
                  </a:moveTo>
                  <a:lnTo>
                    <a:pt x="468375" y="999998"/>
                  </a:lnTo>
                  <a:lnTo>
                    <a:pt x="468375" y="1050798"/>
                  </a:lnTo>
                  <a:lnTo>
                    <a:pt x="481075" y="1050798"/>
                  </a:lnTo>
                  <a:lnTo>
                    <a:pt x="481075" y="999998"/>
                  </a:lnTo>
                  <a:close/>
                </a:path>
                <a:path w="949325" h="1116329">
                  <a:moveTo>
                    <a:pt x="481075" y="911098"/>
                  </a:moveTo>
                  <a:lnTo>
                    <a:pt x="468375" y="911098"/>
                  </a:lnTo>
                  <a:lnTo>
                    <a:pt x="468375" y="961898"/>
                  </a:lnTo>
                  <a:lnTo>
                    <a:pt x="481075" y="961898"/>
                  </a:lnTo>
                  <a:lnTo>
                    <a:pt x="481075" y="911098"/>
                  </a:lnTo>
                  <a:close/>
                </a:path>
                <a:path w="949325" h="1116329">
                  <a:moveTo>
                    <a:pt x="481075" y="822198"/>
                  </a:moveTo>
                  <a:lnTo>
                    <a:pt x="468375" y="822198"/>
                  </a:lnTo>
                  <a:lnTo>
                    <a:pt x="468375" y="872998"/>
                  </a:lnTo>
                  <a:lnTo>
                    <a:pt x="481075" y="872998"/>
                  </a:lnTo>
                  <a:lnTo>
                    <a:pt x="481075" y="822198"/>
                  </a:lnTo>
                  <a:close/>
                </a:path>
                <a:path w="949325" h="1116329">
                  <a:moveTo>
                    <a:pt x="481075" y="733298"/>
                  </a:moveTo>
                  <a:lnTo>
                    <a:pt x="468375" y="733298"/>
                  </a:lnTo>
                  <a:lnTo>
                    <a:pt x="468375" y="784098"/>
                  </a:lnTo>
                  <a:lnTo>
                    <a:pt x="481075" y="784098"/>
                  </a:lnTo>
                  <a:lnTo>
                    <a:pt x="481075" y="733298"/>
                  </a:lnTo>
                  <a:close/>
                </a:path>
                <a:path w="949325" h="1116329">
                  <a:moveTo>
                    <a:pt x="481075" y="644398"/>
                  </a:moveTo>
                  <a:lnTo>
                    <a:pt x="468375" y="644398"/>
                  </a:lnTo>
                  <a:lnTo>
                    <a:pt x="468375" y="695198"/>
                  </a:lnTo>
                  <a:lnTo>
                    <a:pt x="481075" y="695198"/>
                  </a:lnTo>
                  <a:lnTo>
                    <a:pt x="481075" y="644398"/>
                  </a:lnTo>
                  <a:close/>
                </a:path>
                <a:path w="949325" h="1116329">
                  <a:moveTo>
                    <a:pt x="481075" y="555498"/>
                  </a:moveTo>
                  <a:lnTo>
                    <a:pt x="468375" y="555498"/>
                  </a:lnTo>
                  <a:lnTo>
                    <a:pt x="468375" y="606298"/>
                  </a:lnTo>
                  <a:lnTo>
                    <a:pt x="481075" y="606298"/>
                  </a:lnTo>
                  <a:lnTo>
                    <a:pt x="481075" y="555498"/>
                  </a:lnTo>
                  <a:close/>
                </a:path>
                <a:path w="949325" h="1116329">
                  <a:moveTo>
                    <a:pt x="481075" y="466598"/>
                  </a:moveTo>
                  <a:lnTo>
                    <a:pt x="468375" y="466598"/>
                  </a:lnTo>
                  <a:lnTo>
                    <a:pt x="468375" y="517398"/>
                  </a:lnTo>
                  <a:lnTo>
                    <a:pt x="481075" y="517398"/>
                  </a:lnTo>
                  <a:lnTo>
                    <a:pt x="481075" y="466598"/>
                  </a:lnTo>
                  <a:close/>
                </a:path>
                <a:path w="949325" h="1116329">
                  <a:moveTo>
                    <a:pt x="481075" y="377698"/>
                  </a:moveTo>
                  <a:lnTo>
                    <a:pt x="468375" y="377698"/>
                  </a:lnTo>
                  <a:lnTo>
                    <a:pt x="468375" y="428498"/>
                  </a:lnTo>
                  <a:lnTo>
                    <a:pt x="481075" y="428498"/>
                  </a:lnTo>
                  <a:lnTo>
                    <a:pt x="481075" y="377698"/>
                  </a:lnTo>
                  <a:close/>
                </a:path>
                <a:path w="949325" h="1116329">
                  <a:moveTo>
                    <a:pt x="481075" y="288798"/>
                  </a:moveTo>
                  <a:lnTo>
                    <a:pt x="468375" y="288798"/>
                  </a:lnTo>
                  <a:lnTo>
                    <a:pt x="468375" y="339598"/>
                  </a:lnTo>
                  <a:lnTo>
                    <a:pt x="481075" y="339598"/>
                  </a:lnTo>
                  <a:lnTo>
                    <a:pt x="481075" y="288798"/>
                  </a:lnTo>
                  <a:close/>
                </a:path>
                <a:path w="949325" h="1116329">
                  <a:moveTo>
                    <a:pt x="481075" y="199898"/>
                  </a:moveTo>
                  <a:lnTo>
                    <a:pt x="468375" y="199898"/>
                  </a:lnTo>
                  <a:lnTo>
                    <a:pt x="468375" y="250698"/>
                  </a:lnTo>
                  <a:lnTo>
                    <a:pt x="481075" y="250698"/>
                  </a:lnTo>
                  <a:lnTo>
                    <a:pt x="481075" y="199898"/>
                  </a:lnTo>
                  <a:close/>
                </a:path>
                <a:path w="949325" h="1116329">
                  <a:moveTo>
                    <a:pt x="481075" y="110998"/>
                  </a:moveTo>
                  <a:lnTo>
                    <a:pt x="468375" y="110998"/>
                  </a:lnTo>
                  <a:lnTo>
                    <a:pt x="468375" y="161798"/>
                  </a:lnTo>
                  <a:lnTo>
                    <a:pt x="481075" y="161798"/>
                  </a:lnTo>
                  <a:lnTo>
                    <a:pt x="481075" y="110998"/>
                  </a:lnTo>
                  <a:close/>
                </a:path>
                <a:path w="949325" h="1116329">
                  <a:moveTo>
                    <a:pt x="490727" y="31750"/>
                  </a:moveTo>
                  <a:lnTo>
                    <a:pt x="468375" y="31750"/>
                  </a:lnTo>
                  <a:lnTo>
                    <a:pt x="468375" y="72898"/>
                  </a:lnTo>
                  <a:lnTo>
                    <a:pt x="481075" y="72898"/>
                  </a:lnTo>
                  <a:lnTo>
                    <a:pt x="481075" y="44450"/>
                  </a:lnTo>
                  <a:lnTo>
                    <a:pt x="474725" y="44450"/>
                  </a:lnTo>
                  <a:lnTo>
                    <a:pt x="481075" y="38100"/>
                  </a:lnTo>
                  <a:lnTo>
                    <a:pt x="490727" y="38100"/>
                  </a:lnTo>
                  <a:lnTo>
                    <a:pt x="490727" y="31750"/>
                  </a:lnTo>
                  <a:close/>
                </a:path>
                <a:path w="949325" h="1116329">
                  <a:moveTo>
                    <a:pt x="481075" y="38100"/>
                  </a:moveTo>
                  <a:lnTo>
                    <a:pt x="474725" y="44450"/>
                  </a:lnTo>
                  <a:lnTo>
                    <a:pt x="481075" y="44450"/>
                  </a:lnTo>
                  <a:lnTo>
                    <a:pt x="481075" y="38100"/>
                  </a:lnTo>
                  <a:close/>
                </a:path>
                <a:path w="949325" h="1116329">
                  <a:moveTo>
                    <a:pt x="490727" y="38100"/>
                  </a:moveTo>
                  <a:lnTo>
                    <a:pt x="481075" y="38100"/>
                  </a:lnTo>
                  <a:lnTo>
                    <a:pt x="481075" y="44450"/>
                  </a:lnTo>
                  <a:lnTo>
                    <a:pt x="490727" y="44450"/>
                  </a:lnTo>
                  <a:lnTo>
                    <a:pt x="490727" y="38100"/>
                  </a:lnTo>
                  <a:close/>
                </a:path>
                <a:path w="949325" h="1116329">
                  <a:moveTo>
                    <a:pt x="579627" y="31750"/>
                  </a:moveTo>
                  <a:lnTo>
                    <a:pt x="528827" y="31750"/>
                  </a:lnTo>
                  <a:lnTo>
                    <a:pt x="528827" y="44450"/>
                  </a:lnTo>
                  <a:lnTo>
                    <a:pt x="579627" y="44450"/>
                  </a:lnTo>
                  <a:lnTo>
                    <a:pt x="579627" y="31750"/>
                  </a:lnTo>
                  <a:close/>
                </a:path>
                <a:path w="949325" h="1116329">
                  <a:moveTo>
                    <a:pt x="668527" y="31750"/>
                  </a:moveTo>
                  <a:lnTo>
                    <a:pt x="617727" y="31750"/>
                  </a:lnTo>
                  <a:lnTo>
                    <a:pt x="617727" y="44450"/>
                  </a:lnTo>
                  <a:lnTo>
                    <a:pt x="668527" y="44450"/>
                  </a:lnTo>
                  <a:lnTo>
                    <a:pt x="668527" y="31750"/>
                  </a:lnTo>
                  <a:close/>
                </a:path>
                <a:path w="949325" h="1116329">
                  <a:moveTo>
                    <a:pt x="757427" y="31750"/>
                  </a:moveTo>
                  <a:lnTo>
                    <a:pt x="706627" y="31750"/>
                  </a:lnTo>
                  <a:lnTo>
                    <a:pt x="706627" y="44450"/>
                  </a:lnTo>
                  <a:lnTo>
                    <a:pt x="757427" y="44450"/>
                  </a:lnTo>
                  <a:lnTo>
                    <a:pt x="757427" y="31750"/>
                  </a:lnTo>
                  <a:close/>
                </a:path>
                <a:path w="949325" h="1116329">
                  <a:moveTo>
                    <a:pt x="846327" y="31750"/>
                  </a:moveTo>
                  <a:lnTo>
                    <a:pt x="795527" y="31750"/>
                  </a:lnTo>
                  <a:lnTo>
                    <a:pt x="795527" y="44450"/>
                  </a:lnTo>
                  <a:lnTo>
                    <a:pt x="846327" y="44450"/>
                  </a:lnTo>
                  <a:lnTo>
                    <a:pt x="846327" y="31750"/>
                  </a:lnTo>
                  <a:close/>
                </a:path>
                <a:path w="949325" h="1116329">
                  <a:moveTo>
                    <a:pt x="873125" y="0"/>
                  </a:moveTo>
                  <a:lnTo>
                    <a:pt x="873125" y="76200"/>
                  </a:lnTo>
                  <a:lnTo>
                    <a:pt x="936625" y="44450"/>
                  </a:lnTo>
                  <a:lnTo>
                    <a:pt x="884427" y="44450"/>
                  </a:lnTo>
                  <a:lnTo>
                    <a:pt x="884427" y="31750"/>
                  </a:lnTo>
                  <a:lnTo>
                    <a:pt x="936625" y="31750"/>
                  </a:lnTo>
                  <a:lnTo>
                    <a:pt x="873125" y="0"/>
                  </a:lnTo>
                  <a:close/>
                </a:path>
                <a:path w="949325" h="1116329">
                  <a:moveTo>
                    <a:pt x="885825" y="31750"/>
                  </a:moveTo>
                  <a:lnTo>
                    <a:pt x="884427" y="31750"/>
                  </a:lnTo>
                  <a:lnTo>
                    <a:pt x="884427" y="44450"/>
                  </a:lnTo>
                  <a:lnTo>
                    <a:pt x="885825" y="44450"/>
                  </a:lnTo>
                  <a:lnTo>
                    <a:pt x="885825" y="31750"/>
                  </a:lnTo>
                  <a:close/>
                </a:path>
                <a:path w="949325" h="1116329">
                  <a:moveTo>
                    <a:pt x="936625" y="31750"/>
                  </a:moveTo>
                  <a:lnTo>
                    <a:pt x="885825" y="31750"/>
                  </a:lnTo>
                  <a:lnTo>
                    <a:pt x="885825" y="44450"/>
                  </a:lnTo>
                  <a:lnTo>
                    <a:pt x="936625" y="44450"/>
                  </a:lnTo>
                  <a:lnTo>
                    <a:pt x="949325" y="38100"/>
                  </a:lnTo>
                  <a:lnTo>
                    <a:pt x="936625" y="31750"/>
                  </a:lnTo>
                  <a:close/>
                </a:path>
              </a:pathLst>
            </a:custGeom>
            <a:solidFill>
              <a:srgbClr val="7E7E7E"/>
            </a:solidFill>
          </p:spPr>
          <p:txBody>
            <a:bodyPr wrap="square" lIns="0" tIns="0" rIns="0" bIns="0" rtlCol="0"/>
            <a:lstStyle/>
            <a:p>
              <a:endParaRPr/>
            </a:p>
          </p:txBody>
        </p:sp>
        <p:pic>
          <p:nvPicPr>
            <p:cNvPr id="114" name="object 114"/>
            <p:cNvPicPr/>
            <p:nvPr/>
          </p:nvPicPr>
          <p:blipFill>
            <a:blip r:embed="rId18" cstate="print"/>
            <a:stretch>
              <a:fillRect/>
            </a:stretch>
          </p:blipFill>
          <p:spPr>
            <a:xfrm>
              <a:off x="8577452" y="3496436"/>
              <a:ext cx="150114" cy="148589"/>
            </a:xfrm>
            <a:prstGeom prst="rect">
              <a:avLst/>
            </a:prstGeom>
          </p:spPr>
        </p:pic>
        <p:pic>
          <p:nvPicPr>
            <p:cNvPr id="115" name="object 115"/>
            <p:cNvPicPr/>
            <p:nvPr/>
          </p:nvPicPr>
          <p:blipFill>
            <a:blip r:embed="rId19" cstate="print"/>
            <a:stretch>
              <a:fillRect/>
            </a:stretch>
          </p:blipFill>
          <p:spPr>
            <a:xfrm>
              <a:off x="10987786" y="2944114"/>
              <a:ext cx="142240" cy="143763"/>
            </a:xfrm>
            <a:prstGeom prst="rect">
              <a:avLst/>
            </a:prstGeom>
          </p:spPr>
        </p:pic>
        <p:pic>
          <p:nvPicPr>
            <p:cNvPr id="116" name="object 116"/>
            <p:cNvPicPr/>
            <p:nvPr/>
          </p:nvPicPr>
          <p:blipFill>
            <a:blip r:embed="rId16" cstate="print"/>
            <a:stretch>
              <a:fillRect/>
            </a:stretch>
          </p:blipFill>
          <p:spPr>
            <a:xfrm>
              <a:off x="10994136" y="4053839"/>
              <a:ext cx="129540" cy="129540"/>
            </a:xfrm>
            <a:prstGeom prst="rect">
              <a:avLst/>
            </a:prstGeom>
          </p:spPr>
        </p:pic>
        <p:sp>
          <p:nvSpPr>
            <p:cNvPr id="117" name="object 117"/>
            <p:cNvSpPr/>
            <p:nvPr/>
          </p:nvSpPr>
          <p:spPr>
            <a:xfrm>
              <a:off x="6558521" y="2978657"/>
              <a:ext cx="4436110" cy="1179195"/>
            </a:xfrm>
            <a:custGeom>
              <a:avLst/>
              <a:gdLst/>
              <a:ahLst/>
              <a:cxnLst/>
              <a:rect l="l" t="t" r="r" b="b"/>
              <a:pathLst>
                <a:path w="4436109" h="1179195">
                  <a:moveTo>
                    <a:pt x="949337" y="592848"/>
                  </a:moveTo>
                  <a:lnTo>
                    <a:pt x="930287" y="583323"/>
                  </a:lnTo>
                  <a:lnTo>
                    <a:pt x="873137" y="554748"/>
                  </a:lnTo>
                  <a:lnTo>
                    <a:pt x="873137" y="583323"/>
                  </a:lnTo>
                  <a:lnTo>
                    <a:pt x="0" y="583323"/>
                  </a:lnTo>
                  <a:lnTo>
                    <a:pt x="0" y="602373"/>
                  </a:lnTo>
                  <a:lnTo>
                    <a:pt x="873137" y="602373"/>
                  </a:lnTo>
                  <a:lnTo>
                    <a:pt x="873137" y="630936"/>
                  </a:lnTo>
                  <a:lnTo>
                    <a:pt x="930287" y="602373"/>
                  </a:lnTo>
                  <a:lnTo>
                    <a:pt x="949337" y="592848"/>
                  </a:lnTo>
                  <a:close/>
                </a:path>
                <a:path w="4436109" h="1179195">
                  <a:moveTo>
                    <a:pt x="2028329" y="592848"/>
                  </a:moveTo>
                  <a:lnTo>
                    <a:pt x="2009279" y="583323"/>
                  </a:lnTo>
                  <a:lnTo>
                    <a:pt x="1952129" y="554748"/>
                  </a:lnTo>
                  <a:lnTo>
                    <a:pt x="1952129" y="583323"/>
                  </a:lnTo>
                  <a:lnTo>
                    <a:pt x="1079004" y="583323"/>
                  </a:lnTo>
                  <a:lnTo>
                    <a:pt x="1079004" y="602373"/>
                  </a:lnTo>
                  <a:lnTo>
                    <a:pt x="1952129" y="602373"/>
                  </a:lnTo>
                  <a:lnTo>
                    <a:pt x="1952129" y="630936"/>
                  </a:lnTo>
                  <a:lnTo>
                    <a:pt x="2009279" y="602373"/>
                  </a:lnTo>
                  <a:lnTo>
                    <a:pt x="2028329" y="592848"/>
                  </a:lnTo>
                  <a:close/>
                </a:path>
                <a:path w="4436109" h="1179195">
                  <a:moveTo>
                    <a:pt x="3867797" y="1022985"/>
                  </a:moveTo>
                  <a:lnTo>
                    <a:pt x="3855097" y="1022985"/>
                  </a:lnTo>
                  <a:lnTo>
                    <a:pt x="3855097" y="1073785"/>
                  </a:lnTo>
                  <a:lnTo>
                    <a:pt x="3867797" y="1073785"/>
                  </a:lnTo>
                  <a:lnTo>
                    <a:pt x="3867797" y="1022985"/>
                  </a:lnTo>
                  <a:close/>
                </a:path>
                <a:path w="4436109" h="1179195">
                  <a:moveTo>
                    <a:pt x="3867797" y="934085"/>
                  </a:moveTo>
                  <a:lnTo>
                    <a:pt x="3855097" y="934085"/>
                  </a:lnTo>
                  <a:lnTo>
                    <a:pt x="3855097" y="984885"/>
                  </a:lnTo>
                  <a:lnTo>
                    <a:pt x="3867797" y="984885"/>
                  </a:lnTo>
                  <a:lnTo>
                    <a:pt x="3867797" y="934085"/>
                  </a:lnTo>
                  <a:close/>
                </a:path>
                <a:path w="4436109" h="1179195">
                  <a:moveTo>
                    <a:pt x="3867797" y="845185"/>
                  </a:moveTo>
                  <a:lnTo>
                    <a:pt x="3855097" y="845185"/>
                  </a:lnTo>
                  <a:lnTo>
                    <a:pt x="3855097" y="895985"/>
                  </a:lnTo>
                  <a:lnTo>
                    <a:pt x="3867797" y="895985"/>
                  </a:lnTo>
                  <a:lnTo>
                    <a:pt x="3867797" y="845185"/>
                  </a:lnTo>
                  <a:close/>
                </a:path>
                <a:path w="4436109" h="1179195">
                  <a:moveTo>
                    <a:pt x="3867797" y="756285"/>
                  </a:moveTo>
                  <a:lnTo>
                    <a:pt x="3855097" y="756285"/>
                  </a:lnTo>
                  <a:lnTo>
                    <a:pt x="3855097" y="807085"/>
                  </a:lnTo>
                  <a:lnTo>
                    <a:pt x="3867797" y="807085"/>
                  </a:lnTo>
                  <a:lnTo>
                    <a:pt x="3867797" y="756285"/>
                  </a:lnTo>
                  <a:close/>
                </a:path>
                <a:path w="4436109" h="1179195">
                  <a:moveTo>
                    <a:pt x="3867797" y="667385"/>
                  </a:moveTo>
                  <a:lnTo>
                    <a:pt x="3855097" y="667385"/>
                  </a:lnTo>
                  <a:lnTo>
                    <a:pt x="3855097" y="718185"/>
                  </a:lnTo>
                  <a:lnTo>
                    <a:pt x="3867797" y="718185"/>
                  </a:lnTo>
                  <a:lnTo>
                    <a:pt x="3867797" y="667385"/>
                  </a:lnTo>
                  <a:close/>
                </a:path>
                <a:path w="4436109" h="1179195">
                  <a:moveTo>
                    <a:pt x="3883418" y="1134364"/>
                  </a:moveTo>
                  <a:lnTo>
                    <a:pt x="3867797" y="1134364"/>
                  </a:lnTo>
                  <a:lnTo>
                    <a:pt x="3867797" y="1111885"/>
                  </a:lnTo>
                  <a:lnTo>
                    <a:pt x="3855097" y="1111885"/>
                  </a:lnTo>
                  <a:lnTo>
                    <a:pt x="3855097" y="1147064"/>
                  </a:lnTo>
                  <a:lnTo>
                    <a:pt x="3883418" y="1147064"/>
                  </a:lnTo>
                  <a:lnTo>
                    <a:pt x="3883418" y="1140714"/>
                  </a:lnTo>
                  <a:lnTo>
                    <a:pt x="3883418" y="1134364"/>
                  </a:lnTo>
                  <a:close/>
                </a:path>
                <a:path w="4436109" h="1179195">
                  <a:moveTo>
                    <a:pt x="3972318" y="1134364"/>
                  </a:moveTo>
                  <a:lnTo>
                    <a:pt x="3921518" y="1134364"/>
                  </a:lnTo>
                  <a:lnTo>
                    <a:pt x="3921518" y="1147064"/>
                  </a:lnTo>
                  <a:lnTo>
                    <a:pt x="3972318" y="1147064"/>
                  </a:lnTo>
                  <a:lnTo>
                    <a:pt x="3972318" y="1134364"/>
                  </a:lnTo>
                  <a:close/>
                </a:path>
                <a:path w="4436109" h="1179195">
                  <a:moveTo>
                    <a:pt x="4061218" y="1134364"/>
                  </a:moveTo>
                  <a:lnTo>
                    <a:pt x="4010418" y="1134364"/>
                  </a:lnTo>
                  <a:lnTo>
                    <a:pt x="4010418" y="1147064"/>
                  </a:lnTo>
                  <a:lnTo>
                    <a:pt x="4061218" y="1147064"/>
                  </a:lnTo>
                  <a:lnTo>
                    <a:pt x="4061218" y="1134364"/>
                  </a:lnTo>
                  <a:close/>
                </a:path>
                <a:path w="4436109" h="1179195">
                  <a:moveTo>
                    <a:pt x="4150118" y="1134364"/>
                  </a:moveTo>
                  <a:lnTo>
                    <a:pt x="4099318" y="1134364"/>
                  </a:lnTo>
                  <a:lnTo>
                    <a:pt x="4099318" y="1147064"/>
                  </a:lnTo>
                  <a:lnTo>
                    <a:pt x="4150118" y="1147064"/>
                  </a:lnTo>
                  <a:lnTo>
                    <a:pt x="4150118" y="1134364"/>
                  </a:lnTo>
                  <a:close/>
                </a:path>
                <a:path w="4436109" h="1179195">
                  <a:moveTo>
                    <a:pt x="4239018" y="1134364"/>
                  </a:moveTo>
                  <a:lnTo>
                    <a:pt x="4188218" y="1134364"/>
                  </a:lnTo>
                  <a:lnTo>
                    <a:pt x="4188218" y="1147064"/>
                  </a:lnTo>
                  <a:lnTo>
                    <a:pt x="4239018" y="1147064"/>
                  </a:lnTo>
                  <a:lnTo>
                    <a:pt x="4239018" y="1134364"/>
                  </a:lnTo>
                  <a:close/>
                </a:path>
                <a:path w="4436109" h="1179195">
                  <a:moveTo>
                    <a:pt x="4327918" y="1134364"/>
                  </a:moveTo>
                  <a:lnTo>
                    <a:pt x="4277118" y="1134364"/>
                  </a:lnTo>
                  <a:lnTo>
                    <a:pt x="4277118" y="1147064"/>
                  </a:lnTo>
                  <a:lnTo>
                    <a:pt x="4327918" y="1147064"/>
                  </a:lnTo>
                  <a:lnTo>
                    <a:pt x="4327918" y="1134364"/>
                  </a:lnTo>
                  <a:close/>
                </a:path>
                <a:path w="4436109" h="1179195">
                  <a:moveTo>
                    <a:pt x="4435106" y="1140714"/>
                  </a:moveTo>
                  <a:lnTo>
                    <a:pt x="4422406" y="1134364"/>
                  </a:lnTo>
                  <a:lnTo>
                    <a:pt x="4358906" y="1102614"/>
                  </a:lnTo>
                  <a:lnTo>
                    <a:pt x="4358906" y="1178814"/>
                  </a:lnTo>
                  <a:lnTo>
                    <a:pt x="4422406" y="1147064"/>
                  </a:lnTo>
                  <a:lnTo>
                    <a:pt x="4435106" y="1140714"/>
                  </a:lnTo>
                  <a:close/>
                </a:path>
                <a:path w="4436109" h="1179195">
                  <a:moveTo>
                    <a:pt x="4435868" y="38100"/>
                  </a:moveTo>
                  <a:lnTo>
                    <a:pt x="4416818" y="28575"/>
                  </a:lnTo>
                  <a:lnTo>
                    <a:pt x="4359668" y="0"/>
                  </a:lnTo>
                  <a:lnTo>
                    <a:pt x="4359668" y="28575"/>
                  </a:lnTo>
                  <a:lnTo>
                    <a:pt x="4112145" y="28575"/>
                  </a:lnTo>
                  <a:lnTo>
                    <a:pt x="4112145" y="582803"/>
                  </a:lnTo>
                  <a:lnTo>
                    <a:pt x="2159520" y="582803"/>
                  </a:lnTo>
                  <a:lnTo>
                    <a:pt x="2159520" y="585736"/>
                  </a:lnTo>
                  <a:lnTo>
                    <a:pt x="2158758" y="585736"/>
                  </a:lnTo>
                  <a:lnTo>
                    <a:pt x="2158758" y="598436"/>
                  </a:lnTo>
                  <a:lnTo>
                    <a:pt x="2159520" y="598436"/>
                  </a:lnTo>
                  <a:lnTo>
                    <a:pt x="2159520" y="601853"/>
                  </a:lnTo>
                  <a:lnTo>
                    <a:pt x="3855097" y="601853"/>
                  </a:lnTo>
                  <a:lnTo>
                    <a:pt x="3855097" y="629285"/>
                  </a:lnTo>
                  <a:lnTo>
                    <a:pt x="3867797" y="629285"/>
                  </a:lnTo>
                  <a:lnTo>
                    <a:pt x="3867797" y="601853"/>
                  </a:lnTo>
                  <a:lnTo>
                    <a:pt x="4131195" y="601853"/>
                  </a:lnTo>
                  <a:lnTo>
                    <a:pt x="4131195" y="592328"/>
                  </a:lnTo>
                  <a:lnTo>
                    <a:pt x="4131195" y="582803"/>
                  </a:lnTo>
                  <a:lnTo>
                    <a:pt x="4131195" y="47625"/>
                  </a:lnTo>
                  <a:lnTo>
                    <a:pt x="4359668" y="47625"/>
                  </a:lnTo>
                  <a:lnTo>
                    <a:pt x="4359668" y="76200"/>
                  </a:lnTo>
                  <a:lnTo>
                    <a:pt x="4416818" y="47625"/>
                  </a:lnTo>
                  <a:lnTo>
                    <a:pt x="4435868" y="38100"/>
                  </a:lnTo>
                  <a:close/>
                </a:path>
              </a:pathLst>
            </a:custGeom>
            <a:solidFill>
              <a:srgbClr val="7E7E7E"/>
            </a:solidFill>
          </p:spPr>
          <p:txBody>
            <a:bodyPr wrap="square" lIns="0" tIns="0" rIns="0" bIns="0" rtlCol="0"/>
            <a:lstStyle/>
            <a:p>
              <a:endParaRPr/>
            </a:p>
          </p:txBody>
        </p:sp>
        <p:pic>
          <p:nvPicPr>
            <p:cNvPr id="118" name="object 118"/>
            <p:cNvPicPr/>
            <p:nvPr/>
          </p:nvPicPr>
          <p:blipFill>
            <a:blip r:embed="rId20" cstate="print"/>
            <a:stretch>
              <a:fillRect/>
            </a:stretch>
          </p:blipFill>
          <p:spPr>
            <a:xfrm>
              <a:off x="9751822" y="1837690"/>
              <a:ext cx="142239" cy="143763"/>
            </a:xfrm>
            <a:prstGeom prst="rect">
              <a:avLst/>
            </a:prstGeom>
          </p:spPr>
        </p:pic>
        <p:sp>
          <p:nvSpPr>
            <p:cNvPr id="119" name="object 119"/>
            <p:cNvSpPr/>
            <p:nvPr/>
          </p:nvSpPr>
          <p:spPr>
            <a:xfrm>
              <a:off x="8718041" y="1872234"/>
              <a:ext cx="1040765" cy="1708785"/>
            </a:xfrm>
            <a:custGeom>
              <a:avLst/>
              <a:gdLst/>
              <a:ahLst/>
              <a:cxnLst/>
              <a:rect l="l" t="t" r="r" b="b"/>
              <a:pathLst>
                <a:path w="1040765" h="1708785">
                  <a:moveTo>
                    <a:pt x="510666" y="1689354"/>
                  </a:moveTo>
                  <a:lnTo>
                    <a:pt x="0" y="1689354"/>
                  </a:lnTo>
                  <a:lnTo>
                    <a:pt x="0" y="1708403"/>
                  </a:lnTo>
                  <a:lnTo>
                    <a:pt x="529716" y="1708403"/>
                  </a:lnTo>
                  <a:lnTo>
                    <a:pt x="529716" y="1698878"/>
                  </a:lnTo>
                  <a:lnTo>
                    <a:pt x="510666" y="1698878"/>
                  </a:lnTo>
                  <a:lnTo>
                    <a:pt x="510666" y="1689354"/>
                  </a:lnTo>
                  <a:close/>
                </a:path>
                <a:path w="1040765" h="1708785">
                  <a:moveTo>
                    <a:pt x="964056" y="28575"/>
                  </a:moveTo>
                  <a:lnTo>
                    <a:pt x="510666" y="28575"/>
                  </a:lnTo>
                  <a:lnTo>
                    <a:pt x="510666" y="1698878"/>
                  </a:lnTo>
                  <a:lnTo>
                    <a:pt x="520191" y="1689354"/>
                  </a:lnTo>
                  <a:lnTo>
                    <a:pt x="529716" y="1689354"/>
                  </a:lnTo>
                  <a:lnTo>
                    <a:pt x="529716" y="47625"/>
                  </a:lnTo>
                  <a:lnTo>
                    <a:pt x="520191" y="47625"/>
                  </a:lnTo>
                  <a:lnTo>
                    <a:pt x="529716" y="38100"/>
                  </a:lnTo>
                  <a:lnTo>
                    <a:pt x="964056" y="38100"/>
                  </a:lnTo>
                  <a:lnTo>
                    <a:pt x="964056" y="28575"/>
                  </a:lnTo>
                  <a:close/>
                </a:path>
                <a:path w="1040765" h="1708785">
                  <a:moveTo>
                    <a:pt x="529716" y="1689354"/>
                  </a:moveTo>
                  <a:lnTo>
                    <a:pt x="520191" y="1689354"/>
                  </a:lnTo>
                  <a:lnTo>
                    <a:pt x="510666" y="1698878"/>
                  </a:lnTo>
                  <a:lnTo>
                    <a:pt x="529716" y="1698878"/>
                  </a:lnTo>
                  <a:lnTo>
                    <a:pt x="529716" y="1689354"/>
                  </a:lnTo>
                  <a:close/>
                </a:path>
                <a:path w="1040765" h="1708785">
                  <a:moveTo>
                    <a:pt x="964056" y="0"/>
                  </a:moveTo>
                  <a:lnTo>
                    <a:pt x="964056" y="76200"/>
                  </a:lnTo>
                  <a:lnTo>
                    <a:pt x="1021206" y="47625"/>
                  </a:lnTo>
                  <a:lnTo>
                    <a:pt x="976756" y="47625"/>
                  </a:lnTo>
                  <a:lnTo>
                    <a:pt x="976756" y="28575"/>
                  </a:lnTo>
                  <a:lnTo>
                    <a:pt x="1021206" y="28575"/>
                  </a:lnTo>
                  <a:lnTo>
                    <a:pt x="964056" y="0"/>
                  </a:lnTo>
                  <a:close/>
                </a:path>
                <a:path w="1040765" h="1708785">
                  <a:moveTo>
                    <a:pt x="529716" y="38100"/>
                  </a:moveTo>
                  <a:lnTo>
                    <a:pt x="520191" y="47625"/>
                  </a:lnTo>
                  <a:lnTo>
                    <a:pt x="529716" y="47625"/>
                  </a:lnTo>
                  <a:lnTo>
                    <a:pt x="529716" y="38100"/>
                  </a:lnTo>
                  <a:close/>
                </a:path>
                <a:path w="1040765" h="1708785">
                  <a:moveTo>
                    <a:pt x="964056" y="38100"/>
                  </a:moveTo>
                  <a:lnTo>
                    <a:pt x="529716" y="38100"/>
                  </a:lnTo>
                  <a:lnTo>
                    <a:pt x="529716" y="47625"/>
                  </a:lnTo>
                  <a:lnTo>
                    <a:pt x="964056" y="47625"/>
                  </a:lnTo>
                  <a:lnTo>
                    <a:pt x="964056" y="38100"/>
                  </a:lnTo>
                  <a:close/>
                </a:path>
                <a:path w="1040765" h="1708785">
                  <a:moveTo>
                    <a:pt x="1021206" y="28575"/>
                  </a:moveTo>
                  <a:lnTo>
                    <a:pt x="976756" y="28575"/>
                  </a:lnTo>
                  <a:lnTo>
                    <a:pt x="976756" y="47625"/>
                  </a:lnTo>
                  <a:lnTo>
                    <a:pt x="1021206" y="47625"/>
                  </a:lnTo>
                  <a:lnTo>
                    <a:pt x="1040256" y="38100"/>
                  </a:lnTo>
                  <a:lnTo>
                    <a:pt x="1021206" y="28575"/>
                  </a:lnTo>
                  <a:close/>
                </a:path>
              </a:pathLst>
            </a:custGeom>
            <a:solidFill>
              <a:srgbClr val="7E7E7E"/>
            </a:solidFill>
          </p:spPr>
          <p:txBody>
            <a:bodyPr wrap="square" lIns="0" tIns="0" rIns="0" bIns="0" rtlCol="0"/>
            <a:lstStyle/>
            <a:p>
              <a:endParaRPr/>
            </a:p>
          </p:txBody>
        </p:sp>
        <p:pic>
          <p:nvPicPr>
            <p:cNvPr id="120" name="object 120"/>
            <p:cNvPicPr/>
            <p:nvPr/>
          </p:nvPicPr>
          <p:blipFill>
            <a:blip r:embed="rId21" cstate="print"/>
            <a:stretch>
              <a:fillRect/>
            </a:stretch>
          </p:blipFill>
          <p:spPr>
            <a:xfrm>
              <a:off x="9725914" y="2427477"/>
              <a:ext cx="142239" cy="142239"/>
            </a:xfrm>
            <a:prstGeom prst="rect">
              <a:avLst/>
            </a:prstGeom>
          </p:spPr>
        </p:pic>
        <p:sp>
          <p:nvSpPr>
            <p:cNvPr id="121" name="object 121"/>
            <p:cNvSpPr/>
            <p:nvPr/>
          </p:nvSpPr>
          <p:spPr>
            <a:xfrm>
              <a:off x="8717280" y="2461259"/>
              <a:ext cx="1576070" cy="2199005"/>
            </a:xfrm>
            <a:custGeom>
              <a:avLst/>
              <a:gdLst/>
              <a:ahLst/>
              <a:cxnLst/>
              <a:rect l="l" t="t" r="r" b="b"/>
              <a:pathLst>
                <a:path w="1576070" h="2199004">
                  <a:moveTo>
                    <a:pt x="50800" y="1103134"/>
                  </a:moveTo>
                  <a:lnTo>
                    <a:pt x="0" y="1103134"/>
                  </a:lnTo>
                  <a:lnTo>
                    <a:pt x="0" y="1115834"/>
                  </a:lnTo>
                  <a:lnTo>
                    <a:pt x="50800" y="1115834"/>
                  </a:lnTo>
                  <a:lnTo>
                    <a:pt x="50800" y="1103134"/>
                  </a:lnTo>
                  <a:close/>
                </a:path>
                <a:path w="1576070" h="2199004">
                  <a:moveTo>
                    <a:pt x="139700" y="1103134"/>
                  </a:moveTo>
                  <a:lnTo>
                    <a:pt x="88900" y="1103134"/>
                  </a:lnTo>
                  <a:lnTo>
                    <a:pt x="88900" y="1115834"/>
                  </a:lnTo>
                  <a:lnTo>
                    <a:pt x="139700" y="1115834"/>
                  </a:lnTo>
                  <a:lnTo>
                    <a:pt x="139700" y="1103134"/>
                  </a:lnTo>
                  <a:close/>
                </a:path>
                <a:path w="1576070" h="2199004">
                  <a:moveTo>
                    <a:pt x="228600" y="1103134"/>
                  </a:moveTo>
                  <a:lnTo>
                    <a:pt x="177800" y="1103134"/>
                  </a:lnTo>
                  <a:lnTo>
                    <a:pt x="177800" y="1115834"/>
                  </a:lnTo>
                  <a:lnTo>
                    <a:pt x="228600" y="1115834"/>
                  </a:lnTo>
                  <a:lnTo>
                    <a:pt x="228600" y="1103134"/>
                  </a:lnTo>
                  <a:close/>
                </a:path>
                <a:path w="1576070" h="2199004">
                  <a:moveTo>
                    <a:pt x="317500" y="1103134"/>
                  </a:moveTo>
                  <a:lnTo>
                    <a:pt x="266700" y="1103134"/>
                  </a:lnTo>
                  <a:lnTo>
                    <a:pt x="266700" y="1115834"/>
                  </a:lnTo>
                  <a:lnTo>
                    <a:pt x="317500" y="1115834"/>
                  </a:lnTo>
                  <a:lnTo>
                    <a:pt x="317500" y="1103134"/>
                  </a:lnTo>
                  <a:close/>
                </a:path>
                <a:path w="1576070" h="2199004">
                  <a:moveTo>
                    <a:pt x="406400" y="1103134"/>
                  </a:moveTo>
                  <a:lnTo>
                    <a:pt x="355600" y="1103134"/>
                  </a:lnTo>
                  <a:lnTo>
                    <a:pt x="355600" y="1115834"/>
                  </a:lnTo>
                  <a:lnTo>
                    <a:pt x="406400" y="1115834"/>
                  </a:lnTo>
                  <a:lnTo>
                    <a:pt x="406400" y="1103134"/>
                  </a:lnTo>
                  <a:close/>
                </a:path>
                <a:path w="1576070" h="2199004">
                  <a:moveTo>
                    <a:pt x="495300" y="1103134"/>
                  </a:moveTo>
                  <a:lnTo>
                    <a:pt x="444500" y="1103134"/>
                  </a:lnTo>
                  <a:lnTo>
                    <a:pt x="444500" y="1115834"/>
                  </a:lnTo>
                  <a:lnTo>
                    <a:pt x="495300" y="1115834"/>
                  </a:lnTo>
                  <a:lnTo>
                    <a:pt x="495300" y="1103134"/>
                  </a:lnTo>
                  <a:close/>
                </a:path>
                <a:path w="1576070" h="2199004">
                  <a:moveTo>
                    <a:pt x="524129" y="1043051"/>
                  </a:moveTo>
                  <a:lnTo>
                    <a:pt x="511429" y="1043051"/>
                  </a:lnTo>
                  <a:lnTo>
                    <a:pt x="511429" y="1093851"/>
                  </a:lnTo>
                  <a:lnTo>
                    <a:pt x="524129" y="1093851"/>
                  </a:lnTo>
                  <a:lnTo>
                    <a:pt x="524129" y="1043051"/>
                  </a:lnTo>
                  <a:close/>
                </a:path>
                <a:path w="1576070" h="2199004">
                  <a:moveTo>
                    <a:pt x="524129" y="954151"/>
                  </a:moveTo>
                  <a:lnTo>
                    <a:pt x="511429" y="954151"/>
                  </a:lnTo>
                  <a:lnTo>
                    <a:pt x="511429" y="1004951"/>
                  </a:lnTo>
                  <a:lnTo>
                    <a:pt x="524129" y="1004951"/>
                  </a:lnTo>
                  <a:lnTo>
                    <a:pt x="524129" y="954151"/>
                  </a:lnTo>
                  <a:close/>
                </a:path>
                <a:path w="1576070" h="2199004">
                  <a:moveTo>
                    <a:pt x="524129" y="865251"/>
                  </a:moveTo>
                  <a:lnTo>
                    <a:pt x="511429" y="865251"/>
                  </a:lnTo>
                  <a:lnTo>
                    <a:pt x="511429" y="916051"/>
                  </a:lnTo>
                  <a:lnTo>
                    <a:pt x="524129" y="916051"/>
                  </a:lnTo>
                  <a:lnTo>
                    <a:pt x="524129" y="865251"/>
                  </a:lnTo>
                  <a:close/>
                </a:path>
                <a:path w="1576070" h="2199004">
                  <a:moveTo>
                    <a:pt x="524129" y="776351"/>
                  </a:moveTo>
                  <a:lnTo>
                    <a:pt x="511429" y="776351"/>
                  </a:lnTo>
                  <a:lnTo>
                    <a:pt x="511429" y="827151"/>
                  </a:lnTo>
                  <a:lnTo>
                    <a:pt x="524129" y="827151"/>
                  </a:lnTo>
                  <a:lnTo>
                    <a:pt x="524129" y="776351"/>
                  </a:lnTo>
                  <a:close/>
                </a:path>
                <a:path w="1576070" h="2199004">
                  <a:moveTo>
                    <a:pt x="524129" y="687451"/>
                  </a:moveTo>
                  <a:lnTo>
                    <a:pt x="511429" y="687451"/>
                  </a:lnTo>
                  <a:lnTo>
                    <a:pt x="511429" y="738251"/>
                  </a:lnTo>
                  <a:lnTo>
                    <a:pt x="524129" y="738251"/>
                  </a:lnTo>
                  <a:lnTo>
                    <a:pt x="524129" y="687451"/>
                  </a:lnTo>
                  <a:close/>
                </a:path>
                <a:path w="1576070" h="2199004">
                  <a:moveTo>
                    <a:pt x="524129" y="598551"/>
                  </a:moveTo>
                  <a:lnTo>
                    <a:pt x="511429" y="598551"/>
                  </a:lnTo>
                  <a:lnTo>
                    <a:pt x="511429" y="649351"/>
                  </a:lnTo>
                  <a:lnTo>
                    <a:pt x="524129" y="649351"/>
                  </a:lnTo>
                  <a:lnTo>
                    <a:pt x="524129" y="598551"/>
                  </a:lnTo>
                  <a:close/>
                </a:path>
                <a:path w="1576070" h="2199004">
                  <a:moveTo>
                    <a:pt x="524129" y="509651"/>
                  </a:moveTo>
                  <a:lnTo>
                    <a:pt x="511429" y="509651"/>
                  </a:lnTo>
                  <a:lnTo>
                    <a:pt x="511429" y="560451"/>
                  </a:lnTo>
                  <a:lnTo>
                    <a:pt x="524129" y="560451"/>
                  </a:lnTo>
                  <a:lnTo>
                    <a:pt x="524129" y="509651"/>
                  </a:lnTo>
                  <a:close/>
                </a:path>
                <a:path w="1576070" h="2199004">
                  <a:moveTo>
                    <a:pt x="524129" y="420751"/>
                  </a:moveTo>
                  <a:lnTo>
                    <a:pt x="511429" y="420751"/>
                  </a:lnTo>
                  <a:lnTo>
                    <a:pt x="511429" y="471551"/>
                  </a:lnTo>
                  <a:lnTo>
                    <a:pt x="524129" y="471551"/>
                  </a:lnTo>
                  <a:lnTo>
                    <a:pt x="524129" y="420751"/>
                  </a:lnTo>
                  <a:close/>
                </a:path>
                <a:path w="1576070" h="2199004">
                  <a:moveTo>
                    <a:pt x="524129" y="331851"/>
                  </a:moveTo>
                  <a:lnTo>
                    <a:pt x="511429" y="331851"/>
                  </a:lnTo>
                  <a:lnTo>
                    <a:pt x="511429" y="382651"/>
                  </a:lnTo>
                  <a:lnTo>
                    <a:pt x="524129" y="382651"/>
                  </a:lnTo>
                  <a:lnTo>
                    <a:pt x="524129" y="331851"/>
                  </a:lnTo>
                  <a:close/>
                </a:path>
                <a:path w="1576070" h="2199004">
                  <a:moveTo>
                    <a:pt x="524129" y="242951"/>
                  </a:moveTo>
                  <a:lnTo>
                    <a:pt x="511429" y="242951"/>
                  </a:lnTo>
                  <a:lnTo>
                    <a:pt x="511429" y="293751"/>
                  </a:lnTo>
                  <a:lnTo>
                    <a:pt x="524129" y="293751"/>
                  </a:lnTo>
                  <a:lnTo>
                    <a:pt x="524129" y="242951"/>
                  </a:lnTo>
                  <a:close/>
                </a:path>
                <a:path w="1576070" h="2199004">
                  <a:moveTo>
                    <a:pt x="524129" y="154051"/>
                  </a:moveTo>
                  <a:lnTo>
                    <a:pt x="511429" y="154051"/>
                  </a:lnTo>
                  <a:lnTo>
                    <a:pt x="511429" y="204851"/>
                  </a:lnTo>
                  <a:lnTo>
                    <a:pt x="524129" y="204851"/>
                  </a:lnTo>
                  <a:lnTo>
                    <a:pt x="524129" y="154051"/>
                  </a:lnTo>
                  <a:close/>
                </a:path>
                <a:path w="1576070" h="2199004">
                  <a:moveTo>
                    <a:pt x="524129" y="65151"/>
                  </a:moveTo>
                  <a:lnTo>
                    <a:pt x="511429" y="65151"/>
                  </a:lnTo>
                  <a:lnTo>
                    <a:pt x="511429" y="115951"/>
                  </a:lnTo>
                  <a:lnTo>
                    <a:pt x="524129" y="115951"/>
                  </a:lnTo>
                  <a:lnTo>
                    <a:pt x="524129" y="65151"/>
                  </a:lnTo>
                  <a:close/>
                </a:path>
                <a:path w="1576070" h="2199004">
                  <a:moveTo>
                    <a:pt x="579628" y="31750"/>
                  </a:moveTo>
                  <a:lnTo>
                    <a:pt x="528828" y="31750"/>
                  </a:lnTo>
                  <a:lnTo>
                    <a:pt x="528828" y="44450"/>
                  </a:lnTo>
                  <a:lnTo>
                    <a:pt x="579628" y="44450"/>
                  </a:lnTo>
                  <a:lnTo>
                    <a:pt x="579628" y="31750"/>
                  </a:lnTo>
                  <a:close/>
                </a:path>
                <a:path w="1576070" h="2199004">
                  <a:moveTo>
                    <a:pt x="668528" y="31750"/>
                  </a:moveTo>
                  <a:lnTo>
                    <a:pt x="617728" y="31750"/>
                  </a:lnTo>
                  <a:lnTo>
                    <a:pt x="617728" y="44450"/>
                  </a:lnTo>
                  <a:lnTo>
                    <a:pt x="668528" y="44450"/>
                  </a:lnTo>
                  <a:lnTo>
                    <a:pt x="668528" y="31750"/>
                  </a:lnTo>
                  <a:close/>
                </a:path>
                <a:path w="1576070" h="2199004">
                  <a:moveTo>
                    <a:pt x="757428" y="31750"/>
                  </a:moveTo>
                  <a:lnTo>
                    <a:pt x="706628" y="31750"/>
                  </a:lnTo>
                  <a:lnTo>
                    <a:pt x="706628" y="44450"/>
                  </a:lnTo>
                  <a:lnTo>
                    <a:pt x="757428" y="44450"/>
                  </a:lnTo>
                  <a:lnTo>
                    <a:pt x="757428" y="31750"/>
                  </a:lnTo>
                  <a:close/>
                </a:path>
                <a:path w="1576070" h="2199004">
                  <a:moveTo>
                    <a:pt x="846328" y="31750"/>
                  </a:moveTo>
                  <a:lnTo>
                    <a:pt x="795528" y="31750"/>
                  </a:lnTo>
                  <a:lnTo>
                    <a:pt x="795528" y="44450"/>
                  </a:lnTo>
                  <a:lnTo>
                    <a:pt x="846328" y="44450"/>
                  </a:lnTo>
                  <a:lnTo>
                    <a:pt x="846328" y="31750"/>
                  </a:lnTo>
                  <a:close/>
                </a:path>
                <a:path w="1576070" h="2199004">
                  <a:moveTo>
                    <a:pt x="935228" y="31750"/>
                  </a:moveTo>
                  <a:lnTo>
                    <a:pt x="884428" y="31750"/>
                  </a:lnTo>
                  <a:lnTo>
                    <a:pt x="884428" y="44450"/>
                  </a:lnTo>
                  <a:lnTo>
                    <a:pt x="935228" y="44450"/>
                  </a:lnTo>
                  <a:lnTo>
                    <a:pt x="935228" y="31750"/>
                  </a:lnTo>
                  <a:close/>
                </a:path>
                <a:path w="1576070" h="2199004">
                  <a:moveTo>
                    <a:pt x="1014476" y="38100"/>
                  </a:moveTo>
                  <a:lnTo>
                    <a:pt x="938276" y="0"/>
                  </a:lnTo>
                  <a:lnTo>
                    <a:pt x="938276" y="76200"/>
                  </a:lnTo>
                  <a:lnTo>
                    <a:pt x="1014476" y="38100"/>
                  </a:lnTo>
                  <a:close/>
                </a:path>
                <a:path w="1576070" h="2199004">
                  <a:moveTo>
                    <a:pt x="1575816" y="881253"/>
                  </a:moveTo>
                  <a:lnTo>
                    <a:pt x="1413891" y="881253"/>
                  </a:lnTo>
                  <a:lnTo>
                    <a:pt x="1413891" y="852678"/>
                  </a:lnTo>
                  <a:lnTo>
                    <a:pt x="1337691" y="890778"/>
                  </a:lnTo>
                  <a:lnTo>
                    <a:pt x="1413891" y="928878"/>
                  </a:lnTo>
                  <a:lnTo>
                    <a:pt x="1413891" y="900303"/>
                  </a:lnTo>
                  <a:lnTo>
                    <a:pt x="1556766" y="900303"/>
                  </a:lnTo>
                  <a:lnTo>
                    <a:pt x="1556766" y="2179828"/>
                  </a:lnTo>
                  <a:lnTo>
                    <a:pt x="183642" y="2179828"/>
                  </a:lnTo>
                  <a:lnTo>
                    <a:pt x="183642" y="2198878"/>
                  </a:lnTo>
                  <a:lnTo>
                    <a:pt x="1575816" y="2198878"/>
                  </a:lnTo>
                  <a:lnTo>
                    <a:pt x="1575816" y="2189353"/>
                  </a:lnTo>
                  <a:lnTo>
                    <a:pt x="1575816" y="2179828"/>
                  </a:lnTo>
                  <a:lnTo>
                    <a:pt x="1575816" y="900303"/>
                  </a:lnTo>
                  <a:lnTo>
                    <a:pt x="1575816" y="890778"/>
                  </a:lnTo>
                  <a:lnTo>
                    <a:pt x="1575816" y="881253"/>
                  </a:lnTo>
                  <a:close/>
                </a:path>
              </a:pathLst>
            </a:custGeom>
            <a:solidFill>
              <a:srgbClr val="7E7E7E"/>
            </a:solidFill>
          </p:spPr>
          <p:txBody>
            <a:bodyPr wrap="square" lIns="0" tIns="0" rIns="0" bIns="0" rtlCol="0"/>
            <a:lstStyle/>
            <a:p>
              <a:endParaRPr/>
            </a:p>
          </p:txBody>
        </p:sp>
        <p:pic>
          <p:nvPicPr>
            <p:cNvPr id="122" name="object 122"/>
            <p:cNvPicPr/>
            <p:nvPr/>
          </p:nvPicPr>
          <p:blipFill>
            <a:blip r:embed="rId19" cstate="print"/>
            <a:stretch>
              <a:fillRect/>
            </a:stretch>
          </p:blipFill>
          <p:spPr>
            <a:xfrm>
              <a:off x="9725914" y="2944114"/>
              <a:ext cx="142239" cy="143763"/>
            </a:xfrm>
            <a:prstGeom prst="rect">
              <a:avLst/>
            </a:prstGeom>
          </p:spPr>
        </p:pic>
        <p:sp>
          <p:nvSpPr>
            <p:cNvPr id="123" name="object 123"/>
            <p:cNvSpPr/>
            <p:nvPr/>
          </p:nvSpPr>
          <p:spPr>
            <a:xfrm>
              <a:off x="8717280" y="1903221"/>
              <a:ext cx="1309370" cy="1673860"/>
            </a:xfrm>
            <a:custGeom>
              <a:avLst/>
              <a:gdLst/>
              <a:ahLst/>
              <a:cxnLst/>
              <a:rect l="l" t="t" r="r" b="b"/>
              <a:pathLst>
                <a:path w="1309370" h="1673860">
                  <a:moveTo>
                    <a:pt x="50800" y="1660652"/>
                  </a:moveTo>
                  <a:lnTo>
                    <a:pt x="0" y="1660652"/>
                  </a:lnTo>
                  <a:lnTo>
                    <a:pt x="0" y="1673352"/>
                  </a:lnTo>
                  <a:lnTo>
                    <a:pt x="50800" y="1673352"/>
                  </a:lnTo>
                  <a:lnTo>
                    <a:pt x="50800" y="1660652"/>
                  </a:lnTo>
                  <a:close/>
                </a:path>
                <a:path w="1309370" h="1673860">
                  <a:moveTo>
                    <a:pt x="139700" y="1660652"/>
                  </a:moveTo>
                  <a:lnTo>
                    <a:pt x="88900" y="1660652"/>
                  </a:lnTo>
                  <a:lnTo>
                    <a:pt x="88900" y="1673352"/>
                  </a:lnTo>
                  <a:lnTo>
                    <a:pt x="139700" y="1673352"/>
                  </a:lnTo>
                  <a:lnTo>
                    <a:pt x="139700" y="1660652"/>
                  </a:lnTo>
                  <a:close/>
                </a:path>
                <a:path w="1309370" h="1673860">
                  <a:moveTo>
                    <a:pt x="228600" y="1660652"/>
                  </a:moveTo>
                  <a:lnTo>
                    <a:pt x="177800" y="1660652"/>
                  </a:lnTo>
                  <a:lnTo>
                    <a:pt x="177800" y="1673352"/>
                  </a:lnTo>
                  <a:lnTo>
                    <a:pt x="228600" y="1673352"/>
                  </a:lnTo>
                  <a:lnTo>
                    <a:pt x="228600" y="1660652"/>
                  </a:lnTo>
                  <a:close/>
                </a:path>
                <a:path w="1309370" h="1673860">
                  <a:moveTo>
                    <a:pt x="317500" y="1660652"/>
                  </a:moveTo>
                  <a:lnTo>
                    <a:pt x="266700" y="1660652"/>
                  </a:lnTo>
                  <a:lnTo>
                    <a:pt x="266700" y="1673352"/>
                  </a:lnTo>
                  <a:lnTo>
                    <a:pt x="317500" y="1673352"/>
                  </a:lnTo>
                  <a:lnTo>
                    <a:pt x="317500" y="1660652"/>
                  </a:lnTo>
                  <a:close/>
                </a:path>
                <a:path w="1309370" h="1673860">
                  <a:moveTo>
                    <a:pt x="406400" y="1660652"/>
                  </a:moveTo>
                  <a:lnTo>
                    <a:pt x="355600" y="1660652"/>
                  </a:lnTo>
                  <a:lnTo>
                    <a:pt x="355600" y="1673352"/>
                  </a:lnTo>
                  <a:lnTo>
                    <a:pt x="406400" y="1673352"/>
                  </a:lnTo>
                  <a:lnTo>
                    <a:pt x="406400" y="1660652"/>
                  </a:lnTo>
                  <a:close/>
                </a:path>
                <a:path w="1309370" h="1673860">
                  <a:moveTo>
                    <a:pt x="495300" y="1660652"/>
                  </a:moveTo>
                  <a:lnTo>
                    <a:pt x="444500" y="1660652"/>
                  </a:lnTo>
                  <a:lnTo>
                    <a:pt x="444500" y="1673352"/>
                  </a:lnTo>
                  <a:lnTo>
                    <a:pt x="495300" y="1673352"/>
                  </a:lnTo>
                  <a:lnTo>
                    <a:pt x="495300" y="1660652"/>
                  </a:lnTo>
                  <a:close/>
                </a:path>
                <a:path w="1309370" h="1673860">
                  <a:moveTo>
                    <a:pt x="513588" y="1590040"/>
                  </a:moveTo>
                  <a:lnTo>
                    <a:pt x="500888" y="1590040"/>
                  </a:lnTo>
                  <a:lnTo>
                    <a:pt x="500888" y="1640840"/>
                  </a:lnTo>
                  <a:lnTo>
                    <a:pt x="513588" y="1640840"/>
                  </a:lnTo>
                  <a:lnTo>
                    <a:pt x="513588" y="1590040"/>
                  </a:lnTo>
                  <a:close/>
                </a:path>
                <a:path w="1309370" h="1673860">
                  <a:moveTo>
                    <a:pt x="513588" y="1501140"/>
                  </a:moveTo>
                  <a:lnTo>
                    <a:pt x="500888" y="1501140"/>
                  </a:lnTo>
                  <a:lnTo>
                    <a:pt x="500888" y="1551940"/>
                  </a:lnTo>
                  <a:lnTo>
                    <a:pt x="513588" y="1551940"/>
                  </a:lnTo>
                  <a:lnTo>
                    <a:pt x="513588" y="1501140"/>
                  </a:lnTo>
                  <a:close/>
                </a:path>
                <a:path w="1309370" h="1673860">
                  <a:moveTo>
                    <a:pt x="513588" y="1412240"/>
                  </a:moveTo>
                  <a:lnTo>
                    <a:pt x="500888" y="1412240"/>
                  </a:lnTo>
                  <a:lnTo>
                    <a:pt x="500888" y="1463040"/>
                  </a:lnTo>
                  <a:lnTo>
                    <a:pt x="513588" y="1463040"/>
                  </a:lnTo>
                  <a:lnTo>
                    <a:pt x="513588" y="1412240"/>
                  </a:lnTo>
                  <a:close/>
                </a:path>
                <a:path w="1309370" h="1673860">
                  <a:moveTo>
                    <a:pt x="513588" y="1323340"/>
                  </a:moveTo>
                  <a:lnTo>
                    <a:pt x="500888" y="1323340"/>
                  </a:lnTo>
                  <a:lnTo>
                    <a:pt x="500888" y="1374140"/>
                  </a:lnTo>
                  <a:lnTo>
                    <a:pt x="513588" y="1374140"/>
                  </a:lnTo>
                  <a:lnTo>
                    <a:pt x="513588" y="1323340"/>
                  </a:lnTo>
                  <a:close/>
                </a:path>
                <a:path w="1309370" h="1673860">
                  <a:moveTo>
                    <a:pt x="513588" y="1234440"/>
                  </a:moveTo>
                  <a:lnTo>
                    <a:pt x="500888" y="1234440"/>
                  </a:lnTo>
                  <a:lnTo>
                    <a:pt x="500888" y="1285240"/>
                  </a:lnTo>
                  <a:lnTo>
                    <a:pt x="513588" y="1285240"/>
                  </a:lnTo>
                  <a:lnTo>
                    <a:pt x="513588" y="1234440"/>
                  </a:lnTo>
                  <a:close/>
                </a:path>
                <a:path w="1309370" h="1673860">
                  <a:moveTo>
                    <a:pt x="513588" y="1145540"/>
                  </a:moveTo>
                  <a:lnTo>
                    <a:pt x="500888" y="1145540"/>
                  </a:lnTo>
                  <a:lnTo>
                    <a:pt x="500888" y="1196340"/>
                  </a:lnTo>
                  <a:lnTo>
                    <a:pt x="513588" y="1196340"/>
                  </a:lnTo>
                  <a:lnTo>
                    <a:pt x="513588" y="1145540"/>
                  </a:lnTo>
                  <a:close/>
                </a:path>
                <a:path w="1309370" h="1673860">
                  <a:moveTo>
                    <a:pt x="563372" y="1106424"/>
                  </a:moveTo>
                  <a:lnTo>
                    <a:pt x="512572" y="1106424"/>
                  </a:lnTo>
                  <a:lnTo>
                    <a:pt x="512572" y="1119124"/>
                  </a:lnTo>
                  <a:lnTo>
                    <a:pt x="563372" y="1119124"/>
                  </a:lnTo>
                  <a:lnTo>
                    <a:pt x="563372" y="1106424"/>
                  </a:lnTo>
                  <a:close/>
                </a:path>
                <a:path w="1309370" h="1673860">
                  <a:moveTo>
                    <a:pt x="652272" y="1106424"/>
                  </a:moveTo>
                  <a:lnTo>
                    <a:pt x="601472" y="1106424"/>
                  </a:lnTo>
                  <a:lnTo>
                    <a:pt x="601472" y="1119124"/>
                  </a:lnTo>
                  <a:lnTo>
                    <a:pt x="652272" y="1119124"/>
                  </a:lnTo>
                  <a:lnTo>
                    <a:pt x="652272" y="1106424"/>
                  </a:lnTo>
                  <a:close/>
                </a:path>
                <a:path w="1309370" h="1673860">
                  <a:moveTo>
                    <a:pt x="741172" y="1106424"/>
                  </a:moveTo>
                  <a:lnTo>
                    <a:pt x="690372" y="1106424"/>
                  </a:lnTo>
                  <a:lnTo>
                    <a:pt x="690372" y="1119124"/>
                  </a:lnTo>
                  <a:lnTo>
                    <a:pt x="741172" y="1119124"/>
                  </a:lnTo>
                  <a:lnTo>
                    <a:pt x="741172" y="1106424"/>
                  </a:lnTo>
                  <a:close/>
                </a:path>
                <a:path w="1309370" h="1673860">
                  <a:moveTo>
                    <a:pt x="830072" y="1106424"/>
                  </a:moveTo>
                  <a:lnTo>
                    <a:pt x="779272" y="1106424"/>
                  </a:lnTo>
                  <a:lnTo>
                    <a:pt x="779272" y="1119124"/>
                  </a:lnTo>
                  <a:lnTo>
                    <a:pt x="830072" y="1119124"/>
                  </a:lnTo>
                  <a:lnTo>
                    <a:pt x="830072" y="1106424"/>
                  </a:lnTo>
                  <a:close/>
                </a:path>
                <a:path w="1309370" h="1673860">
                  <a:moveTo>
                    <a:pt x="918972" y="1106424"/>
                  </a:moveTo>
                  <a:lnTo>
                    <a:pt x="868172" y="1106424"/>
                  </a:lnTo>
                  <a:lnTo>
                    <a:pt x="868172" y="1119124"/>
                  </a:lnTo>
                  <a:lnTo>
                    <a:pt x="918972" y="1119124"/>
                  </a:lnTo>
                  <a:lnTo>
                    <a:pt x="918972" y="1106424"/>
                  </a:lnTo>
                  <a:close/>
                </a:path>
                <a:path w="1309370" h="1673860">
                  <a:moveTo>
                    <a:pt x="1014476" y="1112774"/>
                  </a:moveTo>
                  <a:lnTo>
                    <a:pt x="938276" y="1074674"/>
                  </a:lnTo>
                  <a:lnTo>
                    <a:pt x="938276" y="1150874"/>
                  </a:lnTo>
                  <a:lnTo>
                    <a:pt x="1014476" y="1112774"/>
                  </a:lnTo>
                  <a:close/>
                </a:path>
                <a:path w="1309370" h="1673860">
                  <a:moveTo>
                    <a:pt x="1221232" y="0"/>
                  </a:moveTo>
                  <a:lnTo>
                    <a:pt x="1170432" y="0"/>
                  </a:lnTo>
                  <a:lnTo>
                    <a:pt x="1170432" y="12700"/>
                  </a:lnTo>
                  <a:lnTo>
                    <a:pt x="1221232" y="12700"/>
                  </a:lnTo>
                  <a:lnTo>
                    <a:pt x="1221232" y="0"/>
                  </a:lnTo>
                  <a:close/>
                </a:path>
                <a:path w="1309370" h="1673860">
                  <a:moveTo>
                    <a:pt x="1277112" y="1239520"/>
                  </a:moveTo>
                  <a:lnTo>
                    <a:pt x="1264412" y="1239520"/>
                  </a:lnTo>
                  <a:lnTo>
                    <a:pt x="1264412" y="1290320"/>
                  </a:lnTo>
                  <a:lnTo>
                    <a:pt x="1277112" y="1290320"/>
                  </a:lnTo>
                  <a:lnTo>
                    <a:pt x="1277112" y="1239520"/>
                  </a:lnTo>
                  <a:close/>
                </a:path>
                <a:path w="1309370" h="1673860">
                  <a:moveTo>
                    <a:pt x="1277112" y="1150620"/>
                  </a:moveTo>
                  <a:lnTo>
                    <a:pt x="1264412" y="1150620"/>
                  </a:lnTo>
                  <a:lnTo>
                    <a:pt x="1264412" y="1201420"/>
                  </a:lnTo>
                  <a:lnTo>
                    <a:pt x="1277112" y="1201420"/>
                  </a:lnTo>
                  <a:lnTo>
                    <a:pt x="1277112" y="1150620"/>
                  </a:lnTo>
                  <a:close/>
                </a:path>
                <a:path w="1309370" h="1673860">
                  <a:moveTo>
                    <a:pt x="1277112" y="1061720"/>
                  </a:moveTo>
                  <a:lnTo>
                    <a:pt x="1264412" y="1061720"/>
                  </a:lnTo>
                  <a:lnTo>
                    <a:pt x="1264412" y="1112520"/>
                  </a:lnTo>
                  <a:lnTo>
                    <a:pt x="1277112" y="1112520"/>
                  </a:lnTo>
                  <a:lnTo>
                    <a:pt x="1277112" y="1061720"/>
                  </a:lnTo>
                  <a:close/>
                </a:path>
                <a:path w="1309370" h="1673860">
                  <a:moveTo>
                    <a:pt x="1277112" y="972820"/>
                  </a:moveTo>
                  <a:lnTo>
                    <a:pt x="1264412" y="972820"/>
                  </a:lnTo>
                  <a:lnTo>
                    <a:pt x="1264412" y="1023620"/>
                  </a:lnTo>
                  <a:lnTo>
                    <a:pt x="1277112" y="1023620"/>
                  </a:lnTo>
                  <a:lnTo>
                    <a:pt x="1277112" y="972820"/>
                  </a:lnTo>
                  <a:close/>
                </a:path>
                <a:path w="1309370" h="1673860">
                  <a:moveTo>
                    <a:pt x="1277112" y="883920"/>
                  </a:moveTo>
                  <a:lnTo>
                    <a:pt x="1264412" y="883920"/>
                  </a:lnTo>
                  <a:lnTo>
                    <a:pt x="1264412" y="934720"/>
                  </a:lnTo>
                  <a:lnTo>
                    <a:pt x="1277112" y="934720"/>
                  </a:lnTo>
                  <a:lnTo>
                    <a:pt x="1277112" y="883920"/>
                  </a:lnTo>
                  <a:close/>
                </a:path>
                <a:path w="1309370" h="1673860">
                  <a:moveTo>
                    <a:pt x="1277112" y="795020"/>
                  </a:moveTo>
                  <a:lnTo>
                    <a:pt x="1264412" y="795020"/>
                  </a:lnTo>
                  <a:lnTo>
                    <a:pt x="1264412" y="845820"/>
                  </a:lnTo>
                  <a:lnTo>
                    <a:pt x="1277112" y="845820"/>
                  </a:lnTo>
                  <a:lnTo>
                    <a:pt x="1277112" y="795020"/>
                  </a:lnTo>
                  <a:close/>
                </a:path>
                <a:path w="1309370" h="1673860">
                  <a:moveTo>
                    <a:pt x="1277112" y="706120"/>
                  </a:moveTo>
                  <a:lnTo>
                    <a:pt x="1264412" y="706120"/>
                  </a:lnTo>
                  <a:lnTo>
                    <a:pt x="1264412" y="756920"/>
                  </a:lnTo>
                  <a:lnTo>
                    <a:pt x="1277112" y="756920"/>
                  </a:lnTo>
                  <a:lnTo>
                    <a:pt x="1277112" y="706120"/>
                  </a:lnTo>
                  <a:close/>
                </a:path>
                <a:path w="1309370" h="1673860">
                  <a:moveTo>
                    <a:pt x="1277112" y="617220"/>
                  </a:moveTo>
                  <a:lnTo>
                    <a:pt x="1264412" y="617220"/>
                  </a:lnTo>
                  <a:lnTo>
                    <a:pt x="1264412" y="668020"/>
                  </a:lnTo>
                  <a:lnTo>
                    <a:pt x="1277112" y="668020"/>
                  </a:lnTo>
                  <a:lnTo>
                    <a:pt x="1277112" y="617220"/>
                  </a:lnTo>
                  <a:close/>
                </a:path>
                <a:path w="1309370" h="1673860">
                  <a:moveTo>
                    <a:pt x="1277112" y="528320"/>
                  </a:moveTo>
                  <a:lnTo>
                    <a:pt x="1264412" y="528320"/>
                  </a:lnTo>
                  <a:lnTo>
                    <a:pt x="1264412" y="579120"/>
                  </a:lnTo>
                  <a:lnTo>
                    <a:pt x="1277112" y="579120"/>
                  </a:lnTo>
                  <a:lnTo>
                    <a:pt x="1277112" y="528320"/>
                  </a:lnTo>
                  <a:close/>
                </a:path>
                <a:path w="1309370" h="1673860">
                  <a:moveTo>
                    <a:pt x="1277112" y="439420"/>
                  </a:moveTo>
                  <a:lnTo>
                    <a:pt x="1264412" y="439420"/>
                  </a:lnTo>
                  <a:lnTo>
                    <a:pt x="1264412" y="490220"/>
                  </a:lnTo>
                  <a:lnTo>
                    <a:pt x="1277112" y="490220"/>
                  </a:lnTo>
                  <a:lnTo>
                    <a:pt x="1277112" y="439420"/>
                  </a:lnTo>
                  <a:close/>
                </a:path>
                <a:path w="1309370" h="1673860">
                  <a:moveTo>
                    <a:pt x="1277112" y="350520"/>
                  </a:moveTo>
                  <a:lnTo>
                    <a:pt x="1264412" y="350520"/>
                  </a:lnTo>
                  <a:lnTo>
                    <a:pt x="1264412" y="401320"/>
                  </a:lnTo>
                  <a:lnTo>
                    <a:pt x="1277112" y="401320"/>
                  </a:lnTo>
                  <a:lnTo>
                    <a:pt x="1277112" y="350520"/>
                  </a:lnTo>
                  <a:close/>
                </a:path>
                <a:path w="1309370" h="1673860">
                  <a:moveTo>
                    <a:pt x="1277112" y="261620"/>
                  </a:moveTo>
                  <a:lnTo>
                    <a:pt x="1264412" y="261620"/>
                  </a:lnTo>
                  <a:lnTo>
                    <a:pt x="1264412" y="312420"/>
                  </a:lnTo>
                  <a:lnTo>
                    <a:pt x="1277112" y="312420"/>
                  </a:lnTo>
                  <a:lnTo>
                    <a:pt x="1277112" y="261620"/>
                  </a:lnTo>
                  <a:close/>
                </a:path>
                <a:path w="1309370" h="1673860">
                  <a:moveTo>
                    <a:pt x="1277112" y="172720"/>
                  </a:moveTo>
                  <a:lnTo>
                    <a:pt x="1264412" y="172720"/>
                  </a:lnTo>
                  <a:lnTo>
                    <a:pt x="1264412" y="223520"/>
                  </a:lnTo>
                  <a:lnTo>
                    <a:pt x="1277112" y="223520"/>
                  </a:lnTo>
                  <a:lnTo>
                    <a:pt x="1277112" y="172720"/>
                  </a:lnTo>
                  <a:close/>
                </a:path>
                <a:path w="1309370" h="1673860">
                  <a:moveTo>
                    <a:pt x="1277112" y="83820"/>
                  </a:moveTo>
                  <a:lnTo>
                    <a:pt x="1264412" y="83820"/>
                  </a:lnTo>
                  <a:lnTo>
                    <a:pt x="1264412" y="134620"/>
                  </a:lnTo>
                  <a:lnTo>
                    <a:pt x="1277112" y="134620"/>
                  </a:lnTo>
                  <a:lnTo>
                    <a:pt x="1277112" y="83820"/>
                  </a:lnTo>
                  <a:close/>
                </a:path>
                <a:path w="1309370" h="1673860">
                  <a:moveTo>
                    <a:pt x="1277112" y="0"/>
                  </a:moveTo>
                  <a:lnTo>
                    <a:pt x="1259332" y="0"/>
                  </a:lnTo>
                  <a:lnTo>
                    <a:pt x="1259332" y="12700"/>
                  </a:lnTo>
                  <a:lnTo>
                    <a:pt x="1264412" y="12700"/>
                  </a:lnTo>
                  <a:lnTo>
                    <a:pt x="1264412" y="45720"/>
                  </a:lnTo>
                  <a:lnTo>
                    <a:pt x="1277112" y="45720"/>
                  </a:lnTo>
                  <a:lnTo>
                    <a:pt x="1277112" y="12700"/>
                  </a:lnTo>
                  <a:lnTo>
                    <a:pt x="1277112" y="6350"/>
                  </a:lnTo>
                  <a:lnTo>
                    <a:pt x="1277112" y="0"/>
                  </a:lnTo>
                  <a:close/>
                </a:path>
                <a:path w="1309370" h="1673860">
                  <a:moveTo>
                    <a:pt x="1308862" y="1306957"/>
                  </a:moveTo>
                  <a:lnTo>
                    <a:pt x="1232662" y="1306957"/>
                  </a:lnTo>
                  <a:lnTo>
                    <a:pt x="1270762" y="1383157"/>
                  </a:lnTo>
                  <a:lnTo>
                    <a:pt x="1308862" y="1306957"/>
                  </a:lnTo>
                  <a:close/>
                </a:path>
              </a:pathLst>
            </a:custGeom>
            <a:solidFill>
              <a:srgbClr val="7E7E7E"/>
            </a:solidFill>
          </p:spPr>
          <p:txBody>
            <a:bodyPr wrap="square" lIns="0" tIns="0" rIns="0" bIns="0" rtlCol="0"/>
            <a:lstStyle/>
            <a:p>
              <a:endParaRPr/>
            </a:p>
          </p:txBody>
        </p:sp>
        <p:pic>
          <p:nvPicPr>
            <p:cNvPr id="124" name="object 124"/>
            <p:cNvPicPr/>
            <p:nvPr/>
          </p:nvPicPr>
          <p:blipFill>
            <a:blip r:embed="rId22" cstate="print"/>
            <a:stretch>
              <a:fillRect/>
            </a:stretch>
          </p:blipFill>
          <p:spPr>
            <a:xfrm>
              <a:off x="9916414" y="3279394"/>
              <a:ext cx="143763" cy="143763"/>
            </a:xfrm>
            <a:prstGeom prst="rect">
              <a:avLst/>
            </a:prstGeom>
          </p:spPr>
        </p:pic>
        <p:pic>
          <p:nvPicPr>
            <p:cNvPr id="125" name="object 125"/>
            <p:cNvPicPr/>
            <p:nvPr/>
          </p:nvPicPr>
          <p:blipFill>
            <a:blip r:embed="rId23" cstate="print"/>
            <a:stretch>
              <a:fillRect/>
            </a:stretch>
          </p:blipFill>
          <p:spPr>
            <a:xfrm>
              <a:off x="10989310" y="3279394"/>
              <a:ext cx="143764" cy="143763"/>
            </a:xfrm>
            <a:prstGeom prst="rect">
              <a:avLst/>
            </a:prstGeom>
          </p:spPr>
        </p:pic>
        <p:sp>
          <p:nvSpPr>
            <p:cNvPr id="126" name="object 126"/>
            <p:cNvSpPr/>
            <p:nvPr/>
          </p:nvSpPr>
          <p:spPr>
            <a:xfrm>
              <a:off x="8718041" y="3417570"/>
              <a:ext cx="2381885" cy="163195"/>
            </a:xfrm>
            <a:custGeom>
              <a:avLst/>
              <a:gdLst/>
              <a:ahLst/>
              <a:cxnLst/>
              <a:rect l="l" t="t" r="r" b="b"/>
              <a:pathLst>
                <a:path w="2381884" h="163195">
                  <a:moveTo>
                    <a:pt x="2334005" y="143763"/>
                  </a:moveTo>
                  <a:lnTo>
                    <a:pt x="0" y="143763"/>
                  </a:lnTo>
                  <a:lnTo>
                    <a:pt x="0" y="162813"/>
                  </a:lnTo>
                  <a:lnTo>
                    <a:pt x="2353055" y="162813"/>
                  </a:lnTo>
                  <a:lnTo>
                    <a:pt x="2353055" y="153288"/>
                  </a:lnTo>
                  <a:lnTo>
                    <a:pt x="2334005" y="153288"/>
                  </a:lnTo>
                  <a:lnTo>
                    <a:pt x="2334005" y="143763"/>
                  </a:lnTo>
                  <a:close/>
                </a:path>
                <a:path w="2381884" h="163195">
                  <a:moveTo>
                    <a:pt x="2353055" y="63500"/>
                  </a:moveTo>
                  <a:lnTo>
                    <a:pt x="2334005" y="63500"/>
                  </a:lnTo>
                  <a:lnTo>
                    <a:pt x="2334005" y="153288"/>
                  </a:lnTo>
                  <a:lnTo>
                    <a:pt x="2343530" y="143763"/>
                  </a:lnTo>
                  <a:lnTo>
                    <a:pt x="2353055" y="143763"/>
                  </a:lnTo>
                  <a:lnTo>
                    <a:pt x="2353055" y="63500"/>
                  </a:lnTo>
                  <a:close/>
                </a:path>
                <a:path w="2381884" h="163195">
                  <a:moveTo>
                    <a:pt x="2353055" y="143763"/>
                  </a:moveTo>
                  <a:lnTo>
                    <a:pt x="2343530" y="143763"/>
                  </a:lnTo>
                  <a:lnTo>
                    <a:pt x="2334005" y="153288"/>
                  </a:lnTo>
                  <a:lnTo>
                    <a:pt x="2353055" y="153288"/>
                  </a:lnTo>
                  <a:lnTo>
                    <a:pt x="2353055" y="143763"/>
                  </a:lnTo>
                  <a:close/>
                </a:path>
                <a:path w="2381884" h="163195">
                  <a:moveTo>
                    <a:pt x="2343530" y="0"/>
                  </a:moveTo>
                  <a:lnTo>
                    <a:pt x="2305430" y="76200"/>
                  </a:lnTo>
                  <a:lnTo>
                    <a:pt x="2334005" y="76200"/>
                  </a:lnTo>
                  <a:lnTo>
                    <a:pt x="2334005" y="63500"/>
                  </a:lnTo>
                  <a:lnTo>
                    <a:pt x="2375280" y="63500"/>
                  </a:lnTo>
                  <a:lnTo>
                    <a:pt x="2343530" y="0"/>
                  </a:lnTo>
                  <a:close/>
                </a:path>
                <a:path w="2381884" h="163195">
                  <a:moveTo>
                    <a:pt x="2375280" y="63500"/>
                  </a:moveTo>
                  <a:lnTo>
                    <a:pt x="2353055" y="63500"/>
                  </a:lnTo>
                  <a:lnTo>
                    <a:pt x="2353055" y="76200"/>
                  </a:lnTo>
                  <a:lnTo>
                    <a:pt x="2381630" y="76200"/>
                  </a:lnTo>
                  <a:lnTo>
                    <a:pt x="2375280" y="63500"/>
                  </a:lnTo>
                  <a:close/>
                </a:path>
              </a:pathLst>
            </a:custGeom>
            <a:solidFill>
              <a:srgbClr val="7E7E7E"/>
            </a:solidFill>
          </p:spPr>
          <p:txBody>
            <a:bodyPr wrap="square" lIns="0" tIns="0" rIns="0" bIns="0" rtlCol="0"/>
            <a:lstStyle/>
            <a:p>
              <a:endParaRPr/>
            </a:p>
          </p:txBody>
        </p:sp>
        <p:pic>
          <p:nvPicPr>
            <p:cNvPr id="127" name="object 127"/>
            <p:cNvPicPr/>
            <p:nvPr/>
          </p:nvPicPr>
          <p:blipFill>
            <a:blip r:embed="rId22" cstate="print"/>
            <a:stretch>
              <a:fillRect/>
            </a:stretch>
          </p:blipFill>
          <p:spPr>
            <a:xfrm>
              <a:off x="10996929" y="1837690"/>
              <a:ext cx="143764" cy="143763"/>
            </a:xfrm>
            <a:prstGeom prst="rect">
              <a:avLst/>
            </a:prstGeom>
          </p:spPr>
        </p:pic>
        <p:sp>
          <p:nvSpPr>
            <p:cNvPr id="128" name="object 128"/>
            <p:cNvSpPr/>
            <p:nvPr/>
          </p:nvSpPr>
          <p:spPr>
            <a:xfrm>
              <a:off x="8900922" y="3313938"/>
              <a:ext cx="2465070" cy="1346200"/>
            </a:xfrm>
            <a:custGeom>
              <a:avLst/>
              <a:gdLst/>
              <a:ahLst/>
              <a:cxnLst/>
              <a:rect l="l" t="t" r="r" b="b"/>
              <a:pathLst>
                <a:path w="2465070" h="1346200">
                  <a:moveTo>
                    <a:pt x="2445511" y="1327150"/>
                  </a:moveTo>
                  <a:lnTo>
                    <a:pt x="0" y="1327150"/>
                  </a:lnTo>
                  <a:lnTo>
                    <a:pt x="0" y="1346200"/>
                  </a:lnTo>
                  <a:lnTo>
                    <a:pt x="2464561" y="1346200"/>
                  </a:lnTo>
                  <a:lnTo>
                    <a:pt x="2464561" y="1336675"/>
                  </a:lnTo>
                  <a:lnTo>
                    <a:pt x="2445511" y="1336675"/>
                  </a:lnTo>
                  <a:lnTo>
                    <a:pt x="2445511" y="1327150"/>
                  </a:lnTo>
                  <a:close/>
                </a:path>
                <a:path w="2465070" h="1346200">
                  <a:moveTo>
                    <a:pt x="2445511" y="38100"/>
                  </a:moveTo>
                  <a:lnTo>
                    <a:pt x="2445511" y="1336675"/>
                  </a:lnTo>
                  <a:lnTo>
                    <a:pt x="2455036" y="1327150"/>
                  </a:lnTo>
                  <a:lnTo>
                    <a:pt x="2464561" y="1327150"/>
                  </a:lnTo>
                  <a:lnTo>
                    <a:pt x="2464561" y="47625"/>
                  </a:lnTo>
                  <a:lnTo>
                    <a:pt x="2455036" y="47625"/>
                  </a:lnTo>
                  <a:lnTo>
                    <a:pt x="2445511" y="38100"/>
                  </a:lnTo>
                  <a:close/>
                </a:path>
                <a:path w="2465070" h="1346200">
                  <a:moveTo>
                    <a:pt x="2464561" y="1327150"/>
                  </a:moveTo>
                  <a:lnTo>
                    <a:pt x="2455036" y="1327150"/>
                  </a:lnTo>
                  <a:lnTo>
                    <a:pt x="2445511" y="1336675"/>
                  </a:lnTo>
                  <a:lnTo>
                    <a:pt x="2464561" y="1336675"/>
                  </a:lnTo>
                  <a:lnTo>
                    <a:pt x="2464561" y="1327150"/>
                  </a:lnTo>
                  <a:close/>
                </a:path>
                <a:path w="2465070" h="1346200">
                  <a:moveTo>
                    <a:pt x="2302636" y="0"/>
                  </a:moveTo>
                  <a:lnTo>
                    <a:pt x="2226436" y="38100"/>
                  </a:lnTo>
                  <a:lnTo>
                    <a:pt x="2302636" y="76200"/>
                  </a:lnTo>
                  <a:lnTo>
                    <a:pt x="2302636" y="47625"/>
                  </a:lnTo>
                  <a:lnTo>
                    <a:pt x="2289936" y="47625"/>
                  </a:lnTo>
                  <a:lnTo>
                    <a:pt x="2289936" y="28575"/>
                  </a:lnTo>
                  <a:lnTo>
                    <a:pt x="2302636" y="28575"/>
                  </a:lnTo>
                  <a:lnTo>
                    <a:pt x="2302636" y="0"/>
                  </a:lnTo>
                  <a:close/>
                </a:path>
                <a:path w="2465070" h="1346200">
                  <a:moveTo>
                    <a:pt x="2302636" y="28575"/>
                  </a:moveTo>
                  <a:lnTo>
                    <a:pt x="2289936" y="28575"/>
                  </a:lnTo>
                  <a:lnTo>
                    <a:pt x="2289936" y="47625"/>
                  </a:lnTo>
                  <a:lnTo>
                    <a:pt x="2302636" y="47625"/>
                  </a:lnTo>
                  <a:lnTo>
                    <a:pt x="2302636" y="28575"/>
                  </a:lnTo>
                  <a:close/>
                </a:path>
                <a:path w="2465070" h="1346200">
                  <a:moveTo>
                    <a:pt x="2464561" y="28575"/>
                  </a:moveTo>
                  <a:lnTo>
                    <a:pt x="2302636" y="28575"/>
                  </a:lnTo>
                  <a:lnTo>
                    <a:pt x="2302636" y="47625"/>
                  </a:lnTo>
                  <a:lnTo>
                    <a:pt x="2445511" y="47625"/>
                  </a:lnTo>
                  <a:lnTo>
                    <a:pt x="2445511" y="38100"/>
                  </a:lnTo>
                  <a:lnTo>
                    <a:pt x="2464561" y="38100"/>
                  </a:lnTo>
                  <a:lnTo>
                    <a:pt x="2464561" y="28575"/>
                  </a:lnTo>
                  <a:close/>
                </a:path>
                <a:path w="2465070" h="1346200">
                  <a:moveTo>
                    <a:pt x="2464561" y="38100"/>
                  </a:moveTo>
                  <a:lnTo>
                    <a:pt x="2445511" y="38100"/>
                  </a:lnTo>
                  <a:lnTo>
                    <a:pt x="2455036" y="47625"/>
                  </a:lnTo>
                  <a:lnTo>
                    <a:pt x="2464561" y="47625"/>
                  </a:lnTo>
                  <a:lnTo>
                    <a:pt x="2464561" y="38100"/>
                  </a:lnTo>
                  <a:close/>
                </a:path>
              </a:pathLst>
            </a:custGeom>
            <a:solidFill>
              <a:srgbClr val="7E7E7E"/>
            </a:solidFill>
          </p:spPr>
          <p:txBody>
            <a:bodyPr wrap="square" lIns="0" tIns="0" rIns="0" bIns="0" rtlCol="0"/>
            <a:lstStyle/>
            <a:p>
              <a:endParaRPr/>
            </a:p>
          </p:txBody>
        </p:sp>
        <p:sp>
          <p:nvSpPr>
            <p:cNvPr id="129" name="object 129"/>
            <p:cNvSpPr/>
            <p:nvPr/>
          </p:nvSpPr>
          <p:spPr>
            <a:xfrm>
              <a:off x="1891283" y="1080516"/>
              <a:ext cx="2871470" cy="3960495"/>
            </a:xfrm>
            <a:custGeom>
              <a:avLst/>
              <a:gdLst/>
              <a:ahLst/>
              <a:cxnLst/>
              <a:rect l="l" t="t" r="r" b="b"/>
              <a:pathLst>
                <a:path w="2871470" h="3960495">
                  <a:moveTo>
                    <a:pt x="0" y="0"/>
                  </a:moveTo>
                  <a:lnTo>
                    <a:pt x="0" y="3959987"/>
                  </a:lnTo>
                </a:path>
                <a:path w="2871470" h="3960495">
                  <a:moveTo>
                    <a:pt x="1434083" y="0"/>
                  </a:moveTo>
                  <a:lnTo>
                    <a:pt x="1434083" y="3959987"/>
                  </a:lnTo>
                </a:path>
                <a:path w="2871470" h="3960495">
                  <a:moveTo>
                    <a:pt x="2871216" y="0"/>
                  </a:moveTo>
                  <a:lnTo>
                    <a:pt x="2871216" y="3959987"/>
                  </a:lnTo>
                </a:path>
              </a:pathLst>
            </a:custGeom>
            <a:ln w="9525">
              <a:solidFill>
                <a:srgbClr val="9EB4C0"/>
              </a:solidFill>
              <a:prstDash val="sysDash"/>
            </a:ln>
          </p:spPr>
          <p:txBody>
            <a:bodyPr wrap="square" lIns="0" tIns="0" rIns="0" bIns="0" rtlCol="0"/>
            <a:lstStyle/>
            <a:p>
              <a:endParaRPr/>
            </a:p>
          </p:txBody>
        </p:sp>
        <p:sp>
          <p:nvSpPr>
            <p:cNvPr id="130" name="object 130"/>
            <p:cNvSpPr/>
            <p:nvPr/>
          </p:nvSpPr>
          <p:spPr>
            <a:xfrm>
              <a:off x="5367527" y="1940052"/>
              <a:ext cx="361315" cy="361315"/>
            </a:xfrm>
            <a:custGeom>
              <a:avLst/>
              <a:gdLst/>
              <a:ahLst/>
              <a:cxnLst/>
              <a:rect l="l" t="t" r="r" b="b"/>
              <a:pathLst>
                <a:path w="361314" h="361314">
                  <a:moveTo>
                    <a:pt x="300989" y="0"/>
                  </a:moveTo>
                  <a:lnTo>
                    <a:pt x="60198" y="0"/>
                  </a:lnTo>
                  <a:lnTo>
                    <a:pt x="36754" y="4726"/>
                  </a:lnTo>
                  <a:lnTo>
                    <a:pt x="17621" y="17621"/>
                  </a:lnTo>
                  <a:lnTo>
                    <a:pt x="4726" y="36754"/>
                  </a:lnTo>
                  <a:lnTo>
                    <a:pt x="0" y="60198"/>
                  </a:lnTo>
                  <a:lnTo>
                    <a:pt x="0" y="300989"/>
                  </a:lnTo>
                  <a:lnTo>
                    <a:pt x="4726" y="324433"/>
                  </a:lnTo>
                  <a:lnTo>
                    <a:pt x="17621" y="343566"/>
                  </a:lnTo>
                  <a:lnTo>
                    <a:pt x="36754" y="356461"/>
                  </a:lnTo>
                  <a:lnTo>
                    <a:pt x="60198" y="361188"/>
                  </a:lnTo>
                  <a:lnTo>
                    <a:pt x="300989" y="361188"/>
                  </a:lnTo>
                  <a:lnTo>
                    <a:pt x="324433" y="356461"/>
                  </a:lnTo>
                  <a:lnTo>
                    <a:pt x="343566" y="343566"/>
                  </a:lnTo>
                  <a:lnTo>
                    <a:pt x="356461" y="324433"/>
                  </a:lnTo>
                  <a:lnTo>
                    <a:pt x="361188" y="300989"/>
                  </a:lnTo>
                  <a:lnTo>
                    <a:pt x="361188" y="60198"/>
                  </a:lnTo>
                  <a:lnTo>
                    <a:pt x="356461" y="36754"/>
                  </a:lnTo>
                  <a:lnTo>
                    <a:pt x="343566" y="17621"/>
                  </a:lnTo>
                  <a:lnTo>
                    <a:pt x="324433" y="4726"/>
                  </a:lnTo>
                  <a:lnTo>
                    <a:pt x="300989" y="0"/>
                  </a:lnTo>
                  <a:close/>
                </a:path>
              </a:pathLst>
            </a:custGeom>
            <a:solidFill>
              <a:srgbClr val="6F2F9F"/>
            </a:solidFill>
          </p:spPr>
          <p:txBody>
            <a:bodyPr wrap="square" lIns="0" tIns="0" rIns="0" bIns="0" rtlCol="0"/>
            <a:lstStyle/>
            <a:p>
              <a:endParaRPr/>
            </a:p>
          </p:txBody>
        </p:sp>
        <p:pic>
          <p:nvPicPr>
            <p:cNvPr id="131" name="object 131"/>
            <p:cNvPicPr/>
            <p:nvPr/>
          </p:nvPicPr>
          <p:blipFill>
            <a:blip r:embed="rId24" cstate="print"/>
            <a:stretch>
              <a:fillRect/>
            </a:stretch>
          </p:blipFill>
          <p:spPr>
            <a:xfrm>
              <a:off x="5397716" y="2015377"/>
              <a:ext cx="302419" cy="214654"/>
            </a:xfrm>
            <a:prstGeom prst="rect">
              <a:avLst/>
            </a:prstGeom>
          </p:spPr>
        </p:pic>
      </p:grpSp>
      <p:sp>
        <p:nvSpPr>
          <p:cNvPr id="132" name="object 132"/>
          <p:cNvSpPr txBox="1"/>
          <p:nvPr/>
        </p:nvSpPr>
        <p:spPr>
          <a:xfrm>
            <a:off x="787603" y="6002223"/>
            <a:ext cx="770255" cy="162560"/>
          </a:xfrm>
          <a:prstGeom prst="rect">
            <a:avLst/>
          </a:prstGeom>
        </p:spPr>
        <p:txBody>
          <a:bodyPr vert="horz" wrap="square" lIns="0" tIns="12700" rIns="0" bIns="0" rtlCol="0">
            <a:spAutoFit/>
          </a:bodyPr>
          <a:lstStyle/>
          <a:p>
            <a:pPr>
              <a:lnSpc>
                <a:spcPct val="100000"/>
              </a:lnSpc>
              <a:spcBef>
                <a:spcPts val="100"/>
              </a:spcBef>
            </a:pPr>
            <a:r>
              <a:rPr sz="900" b="1" spc="-5" dirty="0">
                <a:solidFill>
                  <a:srgbClr val="5F6B70"/>
                </a:solidFill>
                <a:latin typeface="Arial"/>
                <a:cs typeface="Arial"/>
              </a:rPr>
              <a:t>Care</a:t>
            </a:r>
            <a:r>
              <a:rPr sz="900" b="1" spc="-10" dirty="0">
                <a:solidFill>
                  <a:srgbClr val="5F6B70"/>
                </a:solidFill>
                <a:latin typeface="Arial"/>
                <a:cs typeface="Arial"/>
              </a:rPr>
              <a:t> </a:t>
            </a:r>
            <a:r>
              <a:rPr sz="900" b="1" spc="5" dirty="0">
                <a:solidFill>
                  <a:srgbClr val="5F6B70"/>
                </a:solidFill>
                <a:latin typeface="Arial"/>
                <a:cs typeface="Arial"/>
              </a:rPr>
              <a:t>M</a:t>
            </a:r>
            <a:r>
              <a:rPr sz="900" b="1" spc="-5" dirty="0">
                <a:solidFill>
                  <a:srgbClr val="5F6B70"/>
                </a:solidFill>
                <a:latin typeface="Arial"/>
                <a:cs typeface="Arial"/>
              </a:rPr>
              <a:t>a</a:t>
            </a:r>
            <a:r>
              <a:rPr sz="900" b="1" dirty="0">
                <a:solidFill>
                  <a:srgbClr val="5F6B70"/>
                </a:solidFill>
                <a:latin typeface="Arial"/>
                <a:cs typeface="Arial"/>
              </a:rPr>
              <a:t>nage</a:t>
            </a:r>
            <a:r>
              <a:rPr sz="900" b="1" spc="-5" dirty="0">
                <a:solidFill>
                  <a:srgbClr val="5F6B70"/>
                </a:solidFill>
                <a:latin typeface="Arial"/>
                <a:cs typeface="Arial"/>
              </a:rPr>
              <a:t>r</a:t>
            </a:r>
            <a:endParaRPr sz="900">
              <a:latin typeface="Arial"/>
              <a:cs typeface="Arial"/>
            </a:endParaRPr>
          </a:p>
        </p:txBody>
      </p:sp>
      <p:sp>
        <p:nvSpPr>
          <p:cNvPr id="133" name="object 133"/>
          <p:cNvSpPr txBox="1"/>
          <p:nvPr/>
        </p:nvSpPr>
        <p:spPr>
          <a:xfrm>
            <a:off x="470306" y="5269229"/>
            <a:ext cx="1640839" cy="550545"/>
          </a:xfrm>
          <a:prstGeom prst="rect">
            <a:avLst/>
          </a:prstGeom>
        </p:spPr>
        <p:txBody>
          <a:bodyPr vert="horz" wrap="square" lIns="0" tIns="12700" rIns="0" bIns="0" rtlCol="0">
            <a:spAutoFit/>
          </a:bodyPr>
          <a:lstStyle/>
          <a:p>
            <a:pPr>
              <a:lnSpc>
                <a:spcPct val="100000"/>
              </a:lnSpc>
              <a:spcBef>
                <a:spcPts val="100"/>
              </a:spcBef>
            </a:pPr>
            <a:r>
              <a:rPr sz="900" i="1" spc="-5" dirty="0">
                <a:solidFill>
                  <a:srgbClr val="5F6B70"/>
                </a:solidFill>
                <a:latin typeface="Arial"/>
                <a:cs typeface="Arial"/>
              </a:rPr>
              <a:t>Legenda:</a:t>
            </a:r>
            <a:endParaRPr sz="900">
              <a:latin typeface="Arial"/>
              <a:cs typeface="Arial"/>
            </a:endParaRPr>
          </a:p>
          <a:p>
            <a:pPr marL="316865" marR="5080">
              <a:lnSpc>
                <a:spcPct val="100000"/>
              </a:lnSpc>
              <a:spcBef>
                <a:spcPts val="895"/>
              </a:spcBef>
            </a:pPr>
            <a:r>
              <a:rPr sz="900" b="1" dirty="0">
                <a:solidFill>
                  <a:srgbClr val="5F6B70"/>
                </a:solidFill>
                <a:latin typeface="Arial"/>
                <a:cs typeface="Arial"/>
              </a:rPr>
              <a:t>Pneu</a:t>
            </a:r>
            <a:r>
              <a:rPr sz="900" b="1" spc="5" dirty="0">
                <a:solidFill>
                  <a:srgbClr val="5F6B70"/>
                </a:solidFill>
                <a:latin typeface="Arial"/>
                <a:cs typeface="Arial"/>
              </a:rPr>
              <a:t>m</a:t>
            </a:r>
            <a:r>
              <a:rPr sz="900" b="1" dirty="0">
                <a:solidFill>
                  <a:srgbClr val="5F6B70"/>
                </a:solidFill>
                <a:latin typeface="Arial"/>
                <a:cs typeface="Arial"/>
              </a:rPr>
              <a:t>ologo</a:t>
            </a:r>
            <a:r>
              <a:rPr sz="900" b="1" spc="-20" dirty="0">
                <a:solidFill>
                  <a:srgbClr val="5F6B70"/>
                </a:solidFill>
                <a:latin typeface="Arial"/>
                <a:cs typeface="Arial"/>
              </a:rPr>
              <a:t> </a:t>
            </a:r>
            <a:r>
              <a:rPr sz="900" b="1" spc="-5" dirty="0">
                <a:solidFill>
                  <a:srgbClr val="5F6B70"/>
                </a:solidFill>
                <a:latin typeface="Arial"/>
                <a:cs typeface="Arial"/>
              </a:rPr>
              <a:t>s</a:t>
            </a:r>
            <a:r>
              <a:rPr sz="900" b="1" dirty="0">
                <a:solidFill>
                  <a:srgbClr val="5F6B70"/>
                </a:solidFill>
                <a:latin typeface="Arial"/>
                <a:cs typeface="Arial"/>
              </a:rPr>
              <a:t>pe</a:t>
            </a:r>
            <a:r>
              <a:rPr sz="900" b="1" spc="-5" dirty="0">
                <a:solidFill>
                  <a:srgbClr val="5F6B70"/>
                </a:solidFill>
                <a:latin typeface="Arial"/>
                <a:cs typeface="Arial"/>
              </a:rPr>
              <a:t>c</a:t>
            </a:r>
            <a:r>
              <a:rPr sz="900" b="1" dirty="0">
                <a:solidFill>
                  <a:srgbClr val="5F6B70"/>
                </a:solidFill>
                <a:latin typeface="Arial"/>
                <a:cs typeface="Arial"/>
              </a:rPr>
              <a:t>iali</a:t>
            </a:r>
            <a:r>
              <a:rPr sz="900" b="1" spc="-5" dirty="0">
                <a:solidFill>
                  <a:srgbClr val="5F6B70"/>
                </a:solidFill>
                <a:latin typeface="Arial"/>
                <a:cs typeface="Arial"/>
              </a:rPr>
              <a:t>sta  Allergologo</a:t>
            </a:r>
            <a:r>
              <a:rPr sz="900" b="1" spc="-30" dirty="0">
                <a:solidFill>
                  <a:srgbClr val="5F6B70"/>
                </a:solidFill>
                <a:latin typeface="Arial"/>
                <a:cs typeface="Arial"/>
              </a:rPr>
              <a:t> </a:t>
            </a:r>
            <a:r>
              <a:rPr sz="900" b="1" dirty="0">
                <a:solidFill>
                  <a:srgbClr val="5F6B70"/>
                </a:solidFill>
                <a:latin typeface="Arial"/>
                <a:cs typeface="Arial"/>
              </a:rPr>
              <a:t>specialista</a:t>
            </a:r>
            <a:endParaRPr sz="900">
              <a:latin typeface="Arial"/>
              <a:cs typeface="Arial"/>
            </a:endParaRPr>
          </a:p>
        </p:txBody>
      </p:sp>
      <p:grpSp>
        <p:nvGrpSpPr>
          <p:cNvPr id="134" name="object 134"/>
          <p:cNvGrpSpPr/>
          <p:nvPr/>
        </p:nvGrpSpPr>
        <p:grpSpPr>
          <a:xfrm>
            <a:off x="2302001" y="5486400"/>
            <a:ext cx="1588135" cy="740410"/>
            <a:chOff x="2302001" y="5486400"/>
            <a:chExt cx="1588135" cy="740410"/>
          </a:xfrm>
        </p:grpSpPr>
        <p:sp>
          <p:nvSpPr>
            <p:cNvPr id="135" name="object 135"/>
            <p:cNvSpPr/>
            <p:nvPr/>
          </p:nvSpPr>
          <p:spPr>
            <a:xfrm>
              <a:off x="2321051" y="5486400"/>
              <a:ext cx="360045" cy="360045"/>
            </a:xfrm>
            <a:custGeom>
              <a:avLst/>
              <a:gdLst/>
              <a:ahLst/>
              <a:cxnLst/>
              <a:rect l="l" t="t" r="r" b="b"/>
              <a:pathLst>
                <a:path w="360044" h="360045">
                  <a:moveTo>
                    <a:pt x="299720" y="0"/>
                  </a:moveTo>
                  <a:lnTo>
                    <a:pt x="59943" y="0"/>
                  </a:lnTo>
                  <a:lnTo>
                    <a:pt x="36593" y="4704"/>
                  </a:lnTo>
                  <a:lnTo>
                    <a:pt x="17541" y="17541"/>
                  </a:lnTo>
                  <a:lnTo>
                    <a:pt x="4704" y="36593"/>
                  </a:lnTo>
                  <a:lnTo>
                    <a:pt x="0" y="59943"/>
                  </a:lnTo>
                  <a:lnTo>
                    <a:pt x="0" y="299719"/>
                  </a:lnTo>
                  <a:lnTo>
                    <a:pt x="4704" y="323054"/>
                  </a:lnTo>
                  <a:lnTo>
                    <a:pt x="17541" y="342107"/>
                  </a:lnTo>
                  <a:lnTo>
                    <a:pt x="36593" y="354953"/>
                  </a:lnTo>
                  <a:lnTo>
                    <a:pt x="59943" y="359663"/>
                  </a:lnTo>
                  <a:lnTo>
                    <a:pt x="299720" y="359663"/>
                  </a:lnTo>
                  <a:lnTo>
                    <a:pt x="323070" y="354953"/>
                  </a:lnTo>
                  <a:lnTo>
                    <a:pt x="342122" y="342107"/>
                  </a:lnTo>
                  <a:lnTo>
                    <a:pt x="354959" y="323054"/>
                  </a:lnTo>
                  <a:lnTo>
                    <a:pt x="359664" y="299719"/>
                  </a:lnTo>
                  <a:lnTo>
                    <a:pt x="359664" y="59943"/>
                  </a:lnTo>
                  <a:lnTo>
                    <a:pt x="354959" y="36593"/>
                  </a:lnTo>
                  <a:lnTo>
                    <a:pt x="342122" y="17541"/>
                  </a:lnTo>
                  <a:lnTo>
                    <a:pt x="323070" y="4704"/>
                  </a:lnTo>
                  <a:lnTo>
                    <a:pt x="299720" y="0"/>
                  </a:lnTo>
                  <a:close/>
                </a:path>
              </a:pathLst>
            </a:custGeom>
            <a:solidFill>
              <a:srgbClr val="6F2F9F"/>
            </a:solidFill>
          </p:spPr>
          <p:txBody>
            <a:bodyPr wrap="square" lIns="0" tIns="0" rIns="0" bIns="0" rtlCol="0"/>
            <a:lstStyle/>
            <a:p>
              <a:endParaRPr/>
            </a:p>
          </p:txBody>
        </p:sp>
        <p:pic>
          <p:nvPicPr>
            <p:cNvPr id="136" name="object 136"/>
            <p:cNvPicPr/>
            <p:nvPr/>
          </p:nvPicPr>
          <p:blipFill>
            <a:blip r:embed="rId25" cstate="print"/>
            <a:stretch>
              <a:fillRect/>
            </a:stretch>
          </p:blipFill>
          <p:spPr>
            <a:xfrm>
              <a:off x="2351113" y="5561409"/>
              <a:ext cx="301141" cy="213746"/>
            </a:xfrm>
            <a:prstGeom prst="rect">
              <a:avLst/>
            </a:prstGeom>
          </p:spPr>
        </p:pic>
        <p:sp>
          <p:nvSpPr>
            <p:cNvPr id="137" name="object 137"/>
            <p:cNvSpPr/>
            <p:nvPr/>
          </p:nvSpPr>
          <p:spPr>
            <a:xfrm>
              <a:off x="2302002" y="5943345"/>
              <a:ext cx="1588135" cy="283210"/>
            </a:xfrm>
            <a:custGeom>
              <a:avLst/>
              <a:gdLst/>
              <a:ahLst/>
              <a:cxnLst/>
              <a:rect l="l" t="t" r="r" b="b"/>
              <a:pathLst>
                <a:path w="1588135" h="283210">
                  <a:moveTo>
                    <a:pt x="345186" y="45212"/>
                  </a:moveTo>
                  <a:lnTo>
                    <a:pt x="326136" y="35687"/>
                  </a:lnTo>
                  <a:lnTo>
                    <a:pt x="268986" y="7112"/>
                  </a:lnTo>
                  <a:lnTo>
                    <a:pt x="268986" y="35687"/>
                  </a:lnTo>
                  <a:lnTo>
                    <a:pt x="163068" y="35687"/>
                  </a:lnTo>
                  <a:lnTo>
                    <a:pt x="163068" y="212979"/>
                  </a:lnTo>
                  <a:lnTo>
                    <a:pt x="0" y="212979"/>
                  </a:lnTo>
                  <a:lnTo>
                    <a:pt x="0" y="232029"/>
                  </a:lnTo>
                  <a:lnTo>
                    <a:pt x="182118" y="232029"/>
                  </a:lnTo>
                  <a:lnTo>
                    <a:pt x="182118" y="222504"/>
                  </a:lnTo>
                  <a:lnTo>
                    <a:pt x="182118" y="212979"/>
                  </a:lnTo>
                  <a:lnTo>
                    <a:pt x="182118" y="54737"/>
                  </a:lnTo>
                  <a:lnTo>
                    <a:pt x="268986" y="54737"/>
                  </a:lnTo>
                  <a:lnTo>
                    <a:pt x="268986" y="83324"/>
                  </a:lnTo>
                  <a:lnTo>
                    <a:pt x="326136" y="54737"/>
                  </a:lnTo>
                  <a:lnTo>
                    <a:pt x="345186" y="45212"/>
                  </a:lnTo>
                  <a:close/>
                </a:path>
                <a:path w="1588135" h="283210">
                  <a:moveTo>
                    <a:pt x="1278382" y="0"/>
                  </a:moveTo>
                  <a:lnTo>
                    <a:pt x="1227582" y="0"/>
                  </a:lnTo>
                  <a:lnTo>
                    <a:pt x="1227582" y="12700"/>
                  </a:lnTo>
                  <a:lnTo>
                    <a:pt x="1278382" y="12700"/>
                  </a:lnTo>
                  <a:lnTo>
                    <a:pt x="1278382" y="0"/>
                  </a:lnTo>
                  <a:close/>
                </a:path>
                <a:path w="1588135" h="283210">
                  <a:moveTo>
                    <a:pt x="1367282" y="0"/>
                  </a:moveTo>
                  <a:lnTo>
                    <a:pt x="1316482" y="0"/>
                  </a:lnTo>
                  <a:lnTo>
                    <a:pt x="1316482" y="12700"/>
                  </a:lnTo>
                  <a:lnTo>
                    <a:pt x="1367282" y="12700"/>
                  </a:lnTo>
                  <a:lnTo>
                    <a:pt x="1367282" y="0"/>
                  </a:lnTo>
                  <a:close/>
                </a:path>
                <a:path w="1588135" h="283210">
                  <a:moveTo>
                    <a:pt x="1413891" y="181952"/>
                  </a:moveTo>
                  <a:lnTo>
                    <a:pt x="1401191" y="181952"/>
                  </a:lnTo>
                  <a:lnTo>
                    <a:pt x="1401191" y="232752"/>
                  </a:lnTo>
                  <a:lnTo>
                    <a:pt x="1413891" y="232752"/>
                  </a:lnTo>
                  <a:lnTo>
                    <a:pt x="1413891" y="181952"/>
                  </a:lnTo>
                  <a:close/>
                </a:path>
                <a:path w="1588135" h="283210">
                  <a:moveTo>
                    <a:pt x="1413891" y="93052"/>
                  </a:moveTo>
                  <a:lnTo>
                    <a:pt x="1401191" y="93052"/>
                  </a:lnTo>
                  <a:lnTo>
                    <a:pt x="1401191" y="143852"/>
                  </a:lnTo>
                  <a:lnTo>
                    <a:pt x="1413891" y="143852"/>
                  </a:lnTo>
                  <a:lnTo>
                    <a:pt x="1413891" y="93052"/>
                  </a:lnTo>
                  <a:close/>
                </a:path>
                <a:path w="1588135" h="283210">
                  <a:moveTo>
                    <a:pt x="1413891" y="0"/>
                  </a:moveTo>
                  <a:lnTo>
                    <a:pt x="1405382" y="0"/>
                  </a:lnTo>
                  <a:lnTo>
                    <a:pt x="1405382" y="10553"/>
                  </a:lnTo>
                  <a:lnTo>
                    <a:pt x="1401191" y="6350"/>
                  </a:lnTo>
                  <a:lnTo>
                    <a:pt x="1401191" y="54952"/>
                  </a:lnTo>
                  <a:lnTo>
                    <a:pt x="1413891" y="54952"/>
                  </a:lnTo>
                  <a:lnTo>
                    <a:pt x="1413891" y="12700"/>
                  </a:lnTo>
                  <a:lnTo>
                    <a:pt x="1413891" y="0"/>
                  </a:lnTo>
                  <a:close/>
                </a:path>
                <a:path w="1588135" h="283210">
                  <a:moveTo>
                    <a:pt x="1484249" y="238620"/>
                  </a:moveTo>
                  <a:lnTo>
                    <a:pt x="1433449" y="238620"/>
                  </a:lnTo>
                  <a:lnTo>
                    <a:pt x="1433449" y="251320"/>
                  </a:lnTo>
                  <a:lnTo>
                    <a:pt x="1484249" y="251320"/>
                  </a:lnTo>
                  <a:lnTo>
                    <a:pt x="1484249" y="238620"/>
                  </a:lnTo>
                  <a:close/>
                </a:path>
                <a:path w="1588135" h="283210">
                  <a:moveTo>
                    <a:pt x="1587627" y="244970"/>
                  </a:moveTo>
                  <a:lnTo>
                    <a:pt x="1574927" y="238620"/>
                  </a:lnTo>
                  <a:lnTo>
                    <a:pt x="1511427" y="206870"/>
                  </a:lnTo>
                  <a:lnTo>
                    <a:pt x="1511427" y="283070"/>
                  </a:lnTo>
                  <a:lnTo>
                    <a:pt x="1574927" y="251320"/>
                  </a:lnTo>
                  <a:lnTo>
                    <a:pt x="1587627" y="244970"/>
                  </a:lnTo>
                  <a:close/>
                </a:path>
              </a:pathLst>
            </a:custGeom>
            <a:solidFill>
              <a:srgbClr val="7E7E7E"/>
            </a:solidFill>
          </p:spPr>
          <p:txBody>
            <a:bodyPr wrap="square" lIns="0" tIns="0" rIns="0" bIns="0" rtlCol="0"/>
            <a:lstStyle/>
            <a:p>
              <a:endParaRPr/>
            </a:p>
          </p:txBody>
        </p:sp>
      </p:grpSp>
      <p:sp>
        <p:nvSpPr>
          <p:cNvPr id="138" name="object 138"/>
          <p:cNvSpPr txBox="1"/>
          <p:nvPr/>
        </p:nvSpPr>
        <p:spPr>
          <a:xfrm>
            <a:off x="2729483" y="5901029"/>
            <a:ext cx="554355" cy="300355"/>
          </a:xfrm>
          <a:prstGeom prst="rect">
            <a:avLst/>
          </a:prstGeom>
        </p:spPr>
        <p:txBody>
          <a:bodyPr vert="horz" wrap="square" lIns="0" tIns="12700" rIns="0" bIns="0" rtlCol="0">
            <a:spAutoFit/>
          </a:bodyPr>
          <a:lstStyle/>
          <a:p>
            <a:pPr marR="5080">
              <a:lnSpc>
                <a:spcPct val="100000"/>
              </a:lnSpc>
              <a:spcBef>
                <a:spcPts val="100"/>
              </a:spcBef>
            </a:pPr>
            <a:r>
              <a:rPr sz="900" b="1" spc="-5" dirty="0">
                <a:solidFill>
                  <a:srgbClr val="5F6B70"/>
                </a:solidFill>
                <a:latin typeface="Arial"/>
                <a:cs typeface="Arial"/>
              </a:rPr>
              <a:t>Percorso </a:t>
            </a:r>
            <a:r>
              <a:rPr sz="900" b="1" dirty="0">
                <a:solidFill>
                  <a:srgbClr val="5F6B70"/>
                </a:solidFill>
                <a:latin typeface="Arial"/>
                <a:cs typeface="Arial"/>
              </a:rPr>
              <a:t> prin</a:t>
            </a:r>
            <a:r>
              <a:rPr sz="900" b="1" spc="-5" dirty="0">
                <a:solidFill>
                  <a:srgbClr val="5F6B70"/>
                </a:solidFill>
                <a:latin typeface="Arial"/>
                <a:cs typeface="Arial"/>
              </a:rPr>
              <a:t>c</a:t>
            </a:r>
            <a:r>
              <a:rPr sz="900" b="1" dirty="0">
                <a:solidFill>
                  <a:srgbClr val="5F6B70"/>
                </a:solidFill>
                <a:latin typeface="Arial"/>
                <a:cs typeface="Arial"/>
              </a:rPr>
              <a:t>ip</a:t>
            </a:r>
            <a:r>
              <a:rPr sz="900" b="1" spc="-5" dirty="0">
                <a:solidFill>
                  <a:srgbClr val="5F6B70"/>
                </a:solidFill>
                <a:latin typeface="Arial"/>
                <a:cs typeface="Arial"/>
              </a:rPr>
              <a:t>a</a:t>
            </a:r>
            <a:r>
              <a:rPr sz="900" b="1" dirty="0">
                <a:solidFill>
                  <a:srgbClr val="5F6B70"/>
                </a:solidFill>
                <a:latin typeface="Arial"/>
                <a:cs typeface="Arial"/>
              </a:rPr>
              <a:t>le</a:t>
            </a:r>
            <a:endParaRPr sz="900">
              <a:latin typeface="Arial"/>
              <a:cs typeface="Arial"/>
            </a:endParaRPr>
          </a:p>
        </p:txBody>
      </p:sp>
      <p:sp>
        <p:nvSpPr>
          <p:cNvPr id="139" name="object 139"/>
          <p:cNvSpPr txBox="1"/>
          <p:nvPr/>
        </p:nvSpPr>
        <p:spPr>
          <a:xfrm>
            <a:off x="3939540" y="5901029"/>
            <a:ext cx="624840" cy="300355"/>
          </a:xfrm>
          <a:prstGeom prst="rect">
            <a:avLst/>
          </a:prstGeom>
        </p:spPr>
        <p:txBody>
          <a:bodyPr vert="horz" wrap="square" lIns="0" tIns="12700" rIns="0" bIns="0" rtlCol="0">
            <a:spAutoFit/>
          </a:bodyPr>
          <a:lstStyle/>
          <a:p>
            <a:pPr marR="5080">
              <a:lnSpc>
                <a:spcPct val="100000"/>
              </a:lnSpc>
              <a:spcBef>
                <a:spcPts val="100"/>
              </a:spcBef>
            </a:pPr>
            <a:r>
              <a:rPr sz="900" b="1" spc="-5" dirty="0">
                <a:solidFill>
                  <a:srgbClr val="5F6B70"/>
                </a:solidFill>
                <a:latin typeface="Arial"/>
                <a:cs typeface="Arial"/>
              </a:rPr>
              <a:t>Percorso </a:t>
            </a:r>
            <a:r>
              <a:rPr sz="900" b="1" dirty="0">
                <a:solidFill>
                  <a:srgbClr val="5F6B70"/>
                </a:solidFill>
                <a:latin typeface="Arial"/>
                <a:cs typeface="Arial"/>
              </a:rPr>
              <a:t> </a:t>
            </a:r>
            <a:r>
              <a:rPr sz="900" b="1" spc="-5" dirty="0">
                <a:solidFill>
                  <a:srgbClr val="5F6B70"/>
                </a:solidFill>
                <a:latin typeface="Arial"/>
                <a:cs typeface="Arial"/>
              </a:rPr>
              <a:t>sec</a:t>
            </a:r>
            <a:r>
              <a:rPr sz="900" b="1" dirty="0">
                <a:solidFill>
                  <a:srgbClr val="5F6B70"/>
                </a:solidFill>
                <a:latin typeface="Arial"/>
                <a:cs typeface="Arial"/>
              </a:rPr>
              <a:t>ondario</a:t>
            </a:r>
            <a:endParaRPr sz="900">
              <a:latin typeface="Arial"/>
              <a:cs typeface="Arial"/>
            </a:endParaRPr>
          </a:p>
        </p:txBody>
      </p:sp>
      <p:grpSp>
        <p:nvGrpSpPr>
          <p:cNvPr id="140" name="object 140"/>
          <p:cNvGrpSpPr/>
          <p:nvPr/>
        </p:nvGrpSpPr>
        <p:grpSpPr>
          <a:xfrm>
            <a:off x="264922" y="5198109"/>
            <a:ext cx="4359275" cy="1151255"/>
            <a:chOff x="264922" y="5198109"/>
            <a:chExt cx="4359275" cy="1151255"/>
          </a:xfrm>
        </p:grpSpPr>
        <p:sp>
          <p:nvSpPr>
            <p:cNvPr id="141" name="object 141"/>
            <p:cNvSpPr/>
            <p:nvPr/>
          </p:nvSpPr>
          <p:spPr>
            <a:xfrm>
              <a:off x="271272" y="5204459"/>
              <a:ext cx="4346575" cy="1138555"/>
            </a:xfrm>
            <a:custGeom>
              <a:avLst/>
              <a:gdLst/>
              <a:ahLst/>
              <a:cxnLst/>
              <a:rect l="l" t="t" r="r" b="b"/>
              <a:pathLst>
                <a:path w="4346575" h="1138554">
                  <a:moveTo>
                    <a:pt x="0" y="1138427"/>
                  </a:moveTo>
                  <a:lnTo>
                    <a:pt x="4346448" y="1138427"/>
                  </a:lnTo>
                  <a:lnTo>
                    <a:pt x="4346448" y="0"/>
                  </a:lnTo>
                  <a:lnTo>
                    <a:pt x="0" y="0"/>
                  </a:lnTo>
                  <a:lnTo>
                    <a:pt x="0" y="1138427"/>
                  </a:lnTo>
                  <a:close/>
                </a:path>
              </a:pathLst>
            </a:custGeom>
            <a:ln w="12700">
              <a:solidFill>
                <a:srgbClr val="BEBEBE"/>
              </a:solidFill>
              <a:prstDash val="sysDash"/>
            </a:ln>
          </p:spPr>
          <p:txBody>
            <a:bodyPr wrap="square" lIns="0" tIns="0" rIns="0" bIns="0" rtlCol="0"/>
            <a:lstStyle/>
            <a:p>
              <a:endParaRPr/>
            </a:p>
          </p:txBody>
        </p:sp>
        <p:sp>
          <p:nvSpPr>
            <p:cNvPr id="142" name="object 142"/>
            <p:cNvSpPr/>
            <p:nvPr/>
          </p:nvSpPr>
          <p:spPr>
            <a:xfrm>
              <a:off x="3663695" y="5489447"/>
              <a:ext cx="876300" cy="407034"/>
            </a:xfrm>
            <a:custGeom>
              <a:avLst/>
              <a:gdLst/>
              <a:ahLst/>
              <a:cxnLst/>
              <a:rect l="l" t="t" r="r" b="b"/>
              <a:pathLst>
                <a:path w="876300" h="407035">
                  <a:moveTo>
                    <a:pt x="876300" y="0"/>
                  </a:moveTo>
                  <a:lnTo>
                    <a:pt x="0" y="0"/>
                  </a:lnTo>
                  <a:lnTo>
                    <a:pt x="0" y="359663"/>
                  </a:lnTo>
                  <a:lnTo>
                    <a:pt x="146050" y="359663"/>
                  </a:lnTo>
                  <a:lnTo>
                    <a:pt x="302767" y="406641"/>
                  </a:lnTo>
                  <a:lnTo>
                    <a:pt x="365125" y="359663"/>
                  </a:lnTo>
                  <a:lnTo>
                    <a:pt x="876300" y="359663"/>
                  </a:lnTo>
                  <a:lnTo>
                    <a:pt x="876300" y="0"/>
                  </a:lnTo>
                  <a:close/>
                </a:path>
              </a:pathLst>
            </a:custGeom>
            <a:solidFill>
              <a:srgbClr val="F3F3F3"/>
            </a:solidFill>
          </p:spPr>
          <p:txBody>
            <a:bodyPr wrap="square" lIns="0" tIns="0" rIns="0" bIns="0" rtlCol="0"/>
            <a:lstStyle/>
            <a:p>
              <a:endParaRPr/>
            </a:p>
          </p:txBody>
        </p:sp>
      </p:grpSp>
      <p:sp>
        <p:nvSpPr>
          <p:cNvPr id="143" name="object 143"/>
          <p:cNvSpPr txBox="1"/>
          <p:nvPr/>
        </p:nvSpPr>
        <p:spPr>
          <a:xfrm>
            <a:off x="2729483" y="5520944"/>
            <a:ext cx="1690370" cy="299720"/>
          </a:xfrm>
          <a:prstGeom prst="rect">
            <a:avLst/>
          </a:prstGeom>
        </p:spPr>
        <p:txBody>
          <a:bodyPr vert="horz" wrap="square" lIns="0" tIns="12700" rIns="0" bIns="0" rtlCol="0">
            <a:spAutoFit/>
          </a:bodyPr>
          <a:lstStyle/>
          <a:p>
            <a:pPr>
              <a:lnSpc>
                <a:spcPct val="100000"/>
              </a:lnSpc>
              <a:spcBef>
                <a:spcPts val="100"/>
              </a:spcBef>
              <a:tabLst>
                <a:tab pos="1064895" algn="l"/>
              </a:tabLst>
            </a:pPr>
            <a:r>
              <a:rPr sz="900" b="1" dirty="0">
                <a:solidFill>
                  <a:srgbClr val="5F6B70"/>
                </a:solidFill>
                <a:latin typeface="Arial"/>
                <a:cs typeface="Arial"/>
              </a:rPr>
              <a:t>Pos</a:t>
            </a:r>
            <a:r>
              <a:rPr sz="900" b="1" spc="-5" dirty="0">
                <a:solidFill>
                  <a:srgbClr val="5F6B70"/>
                </a:solidFill>
                <a:latin typeface="Arial"/>
                <a:cs typeface="Arial"/>
              </a:rPr>
              <a:t>s</a:t>
            </a:r>
            <a:r>
              <a:rPr sz="900" b="1" dirty="0">
                <a:solidFill>
                  <a:srgbClr val="5F6B70"/>
                </a:solidFill>
                <a:latin typeface="Arial"/>
                <a:cs typeface="Arial"/>
              </a:rPr>
              <a:t>ibil</a:t>
            </a:r>
            <a:r>
              <a:rPr sz="900" b="1" spc="-5" dirty="0">
                <a:solidFill>
                  <a:srgbClr val="5F6B70"/>
                </a:solidFill>
                <a:latin typeface="Arial"/>
                <a:cs typeface="Arial"/>
              </a:rPr>
              <a:t>e	</a:t>
            </a:r>
            <a:r>
              <a:rPr sz="900" b="1" i="1" spc="-5" dirty="0">
                <a:solidFill>
                  <a:srgbClr val="5F6B70"/>
                </a:solidFill>
                <a:latin typeface="Arial"/>
                <a:cs typeface="Arial"/>
              </a:rPr>
              <a:t>Presta</a:t>
            </a:r>
            <a:r>
              <a:rPr sz="900" b="1" i="1" spc="5" dirty="0">
                <a:solidFill>
                  <a:srgbClr val="5F6B70"/>
                </a:solidFill>
                <a:latin typeface="Arial"/>
                <a:cs typeface="Arial"/>
              </a:rPr>
              <a:t>z</a:t>
            </a:r>
            <a:r>
              <a:rPr sz="900" b="1" i="1" dirty="0">
                <a:solidFill>
                  <a:srgbClr val="5F6B70"/>
                </a:solidFill>
                <a:latin typeface="Arial"/>
                <a:cs typeface="Arial"/>
              </a:rPr>
              <a:t>ioni</a:t>
            </a:r>
            <a:endParaRPr sz="900">
              <a:latin typeface="Arial"/>
              <a:cs typeface="Arial"/>
            </a:endParaRPr>
          </a:p>
          <a:p>
            <a:pPr>
              <a:lnSpc>
                <a:spcPct val="100000"/>
              </a:lnSpc>
              <a:tabLst>
                <a:tab pos="1163955" algn="l"/>
              </a:tabLst>
            </a:pPr>
            <a:r>
              <a:rPr sz="900" b="1" dirty="0">
                <a:solidFill>
                  <a:srgbClr val="5F6B70"/>
                </a:solidFill>
                <a:latin typeface="Arial"/>
                <a:cs typeface="Arial"/>
              </a:rPr>
              <a:t>digitalizzazione	</a:t>
            </a:r>
            <a:r>
              <a:rPr sz="900" b="1" i="1" dirty="0">
                <a:solidFill>
                  <a:srgbClr val="5F6B70"/>
                </a:solidFill>
                <a:latin typeface="Arial"/>
                <a:cs typeface="Arial"/>
              </a:rPr>
              <a:t>erogate</a:t>
            </a:r>
            <a:endParaRPr sz="900">
              <a:latin typeface="Arial"/>
              <a:cs typeface="Arial"/>
            </a:endParaRPr>
          </a:p>
        </p:txBody>
      </p:sp>
      <p:sp>
        <p:nvSpPr>
          <p:cNvPr id="145" name="object 145"/>
          <p:cNvSpPr txBox="1"/>
          <p:nvPr/>
        </p:nvSpPr>
        <p:spPr>
          <a:xfrm>
            <a:off x="5260594" y="2316606"/>
            <a:ext cx="525780" cy="345440"/>
          </a:xfrm>
          <a:prstGeom prst="rect">
            <a:avLst/>
          </a:prstGeom>
        </p:spPr>
        <p:txBody>
          <a:bodyPr vert="horz" wrap="square" lIns="0" tIns="12065" rIns="0" bIns="0" rtlCol="0">
            <a:spAutoFit/>
          </a:bodyPr>
          <a:lstStyle/>
          <a:p>
            <a:pPr marL="12065" marR="5080" algn="ctr">
              <a:lnSpc>
                <a:spcPct val="100000"/>
              </a:lnSpc>
              <a:spcBef>
                <a:spcPts val="95"/>
              </a:spcBef>
            </a:pPr>
            <a:r>
              <a:rPr sz="700" dirty="0">
                <a:solidFill>
                  <a:srgbClr val="6F2F9F"/>
                </a:solidFill>
                <a:latin typeface="Arial MT"/>
                <a:cs typeface="Arial MT"/>
              </a:rPr>
              <a:t>T</a:t>
            </a:r>
            <a:r>
              <a:rPr sz="700" spc="-10" dirty="0">
                <a:solidFill>
                  <a:srgbClr val="6F2F9F"/>
                </a:solidFill>
                <a:latin typeface="Arial MT"/>
                <a:cs typeface="Arial MT"/>
              </a:rPr>
              <a:t>e</a:t>
            </a:r>
            <a:r>
              <a:rPr sz="700" spc="-5" dirty="0">
                <a:solidFill>
                  <a:srgbClr val="6F2F9F"/>
                </a:solidFill>
                <a:latin typeface="Arial MT"/>
                <a:cs typeface="Arial MT"/>
              </a:rPr>
              <a:t>lec</a:t>
            </a:r>
            <a:r>
              <a:rPr sz="700" spc="-10" dirty="0">
                <a:solidFill>
                  <a:srgbClr val="6F2F9F"/>
                </a:solidFill>
                <a:latin typeface="Arial MT"/>
                <a:cs typeface="Arial MT"/>
              </a:rPr>
              <a:t>on</a:t>
            </a:r>
            <a:r>
              <a:rPr sz="700" spc="-5" dirty="0">
                <a:solidFill>
                  <a:srgbClr val="6F2F9F"/>
                </a:solidFill>
                <a:latin typeface="Arial MT"/>
                <a:cs typeface="Arial MT"/>
              </a:rPr>
              <a:t>s</a:t>
            </a:r>
            <a:r>
              <a:rPr sz="700" spc="-10" dirty="0">
                <a:solidFill>
                  <a:srgbClr val="6F2F9F"/>
                </a:solidFill>
                <a:latin typeface="Arial MT"/>
                <a:cs typeface="Arial MT"/>
              </a:rPr>
              <a:t>u</a:t>
            </a:r>
            <a:r>
              <a:rPr sz="700" spc="-5" dirty="0">
                <a:solidFill>
                  <a:srgbClr val="6F2F9F"/>
                </a:solidFill>
                <a:latin typeface="Arial MT"/>
                <a:cs typeface="Arial MT"/>
              </a:rPr>
              <a:t>lto  </a:t>
            </a:r>
            <a:r>
              <a:rPr sz="700" spc="-20" dirty="0">
                <a:solidFill>
                  <a:srgbClr val="6F2F9F"/>
                </a:solidFill>
                <a:latin typeface="Arial MT"/>
                <a:cs typeface="Arial MT"/>
              </a:rPr>
              <a:t>MMG</a:t>
            </a:r>
            <a:r>
              <a:rPr sz="700" spc="40" dirty="0">
                <a:solidFill>
                  <a:srgbClr val="6F2F9F"/>
                </a:solidFill>
                <a:latin typeface="Arial MT"/>
                <a:cs typeface="Arial MT"/>
              </a:rPr>
              <a:t> </a:t>
            </a:r>
            <a:r>
              <a:rPr sz="700" spc="-5" dirty="0">
                <a:solidFill>
                  <a:srgbClr val="6F2F9F"/>
                </a:solidFill>
                <a:latin typeface="Arial MT"/>
                <a:cs typeface="Arial MT"/>
              </a:rPr>
              <a:t>-</a:t>
            </a:r>
            <a:endParaRPr sz="700">
              <a:latin typeface="Arial MT"/>
              <a:cs typeface="Arial MT"/>
            </a:endParaRPr>
          </a:p>
          <a:p>
            <a:pPr algn="ctr">
              <a:lnSpc>
                <a:spcPct val="100000"/>
              </a:lnSpc>
            </a:pPr>
            <a:r>
              <a:rPr sz="700" spc="-5" dirty="0">
                <a:solidFill>
                  <a:srgbClr val="6F2F9F"/>
                </a:solidFill>
                <a:latin typeface="Arial MT"/>
                <a:cs typeface="Arial MT"/>
              </a:rPr>
              <a:t>Specialista</a:t>
            </a:r>
            <a:endParaRPr sz="700">
              <a:latin typeface="Arial MT"/>
              <a:cs typeface="Arial MT"/>
            </a:endParaRPr>
          </a:p>
        </p:txBody>
      </p:sp>
      <p:grpSp>
        <p:nvGrpSpPr>
          <p:cNvPr id="146" name="object 146"/>
          <p:cNvGrpSpPr/>
          <p:nvPr/>
        </p:nvGrpSpPr>
        <p:grpSpPr>
          <a:xfrm>
            <a:off x="3412883" y="2095500"/>
            <a:ext cx="5826125" cy="1911350"/>
            <a:chOff x="3412883" y="2095500"/>
            <a:chExt cx="5826125" cy="1911350"/>
          </a:xfrm>
        </p:grpSpPr>
        <p:pic>
          <p:nvPicPr>
            <p:cNvPr id="147" name="object 147"/>
            <p:cNvPicPr/>
            <p:nvPr/>
          </p:nvPicPr>
          <p:blipFill>
            <a:blip r:embed="rId26" cstate="print"/>
            <a:stretch>
              <a:fillRect/>
            </a:stretch>
          </p:blipFill>
          <p:spPr>
            <a:xfrm>
              <a:off x="5273040" y="3505200"/>
              <a:ext cx="131063" cy="129539"/>
            </a:xfrm>
            <a:prstGeom prst="rect">
              <a:avLst/>
            </a:prstGeom>
          </p:spPr>
        </p:pic>
        <p:pic>
          <p:nvPicPr>
            <p:cNvPr id="148" name="object 148"/>
            <p:cNvPicPr/>
            <p:nvPr/>
          </p:nvPicPr>
          <p:blipFill>
            <a:blip r:embed="rId27" cstate="print"/>
            <a:stretch>
              <a:fillRect/>
            </a:stretch>
          </p:blipFill>
          <p:spPr>
            <a:xfrm>
              <a:off x="3412883" y="3329617"/>
              <a:ext cx="192378" cy="380246"/>
            </a:xfrm>
            <a:prstGeom prst="rect">
              <a:avLst/>
            </a:prstGeom>
          </p:spPr>
        </p:pic>
        <p:sp>
          <p:nvSpPr>
            <p:cNvPr id="149" name="object 149"/>
            <p:cNvSpPr/>
            <p:nvPr/>
          </p:nvSpPr>
          <p:spPr>
            <a:xfrm>
              <a:off x="5404866" y="3533394"/>
              <a:ext cx="1023619" cy="76200"/>
            </a:xfrm>
            <a:custGeom>
              <a:avLst/>
              <a:gdLst/>
              <a:ahLst/>
              <a:cxnLst/>
              <a:rect l="l" t="t" r="r" b="b"/>
              <a:pathLst>
                <a:path w="1023620" h="76200">
                  <a:moveTo>
                    <a:pt x="946912" y="0"/>
                  </a:moveTo>
                  <a:lnTo>
                    <a:pt x="946912" y="76199"/>
                  </a:lnTo>
                  <a:lnTo>
                    <a:pt x="1004062" y="47625"/>
                  </a:lnTo>
                  <a:lnTo>
                    <a:pt x="959612" y="47625"/>
                  </a:lnTo>
                  <a:lnTo>
                    <a:pt x="959612" y="28575"/>
                  </a:lnTo>
                  <a:lnTo>
                    <a:pt x="1004062" y="28575"/>
                  </a:lnTo>
                  <a:lnTo>
                    <a:pt x="946912" y="0"/>
                  </a:lnTo>
                  <a:close/>
                </a:path>
                <a:path w="1023620" h="76200">
                  <a:moveTo>
                    <a:pt x="946912" y="28575"/>
                  </a:moveTo>
                  <a:lnTo>
                    <a:pt x="0" y="28575"/>
                  </a:lnTo>
                  <a:lnTo>
                    <a:pt x="0" y="47625"/>
                  </a:lnTo>
                  <a:lnTo>
                    <a:pt x="946912" y="47625"/>
                  </a:lnTo>
                  <a:lnTo>
                    <a:pt x="946912" y="28575"/>
                  </a:lnTo>
                  <a:close/>
                </a:path>
                <a:path w="1023620" h="76200">
                  <a:moveTo>
                    <a:pt x="1004062" y="28575"/>
                  </a:moveTo>
                  <a:lnTo>
                    <a:pt x="959612" y="28575"/>
                  </a:lnTo>
                  <a:lnTo>
                    <a:pt x="959612" y="47625"/>
                  </a:lnTo>
                  <a:lnTo>
                    <a:pt x="1004062" y="47625"/>
                  </a:lnTo>
                  <a:lnTo>
                    <a:pt x="1023112" y="38100"/>
                  </a:lnTo>
                  <a:lnTo>
                    <a:pt x="1004062" y="28575"/>
                  </a:lnTo>
                  <a:close/>
                </a:path>
              </a:pathLst>
            </a:custGeom>
            <a:solidFill>
              <a:srgbClr val="7E7E7E"/>
            </a:solidFill>
          </p:spPr>
          <p:txBody>
            <a:bodyPr wrap="square" lIns="0" tIns="0" rIns="0" bIns="0" rtlCol="0"/>
            <a:lstStyle/>
            <a:p>
              <a:endParaRPr/>
            </a:p>
          </p:txBody>
        </p:sp>
        <p:sp>
          <p:nvSpPr>
            <p:cNvPr id="150" name="object 150"/>
            <p:cNvSpPr/>
            <p:nvPr/>
          </p:nvSpPr>
          <p:spPr>
            <a:xfrm>
              <a:off x="8177784" y="2095500"/>
              <a:ext cx="360045" cy="360045"/>
            </a:xfrm>
            <a:custGeom>
              <a:avLst/>
              <a:gdLst/>
              <a:ahLst/>
              <a:cxnLst/>
              <a:rect l="l" t="t" r="r" b="b"/>
              <a:pathLst>
                <a:path w="360045" h="360044">
                  <a:moveTo>
                    <a:pt x="299720" y="0"/>
                  </a:moveTo>
                  <a:lnTo>
                    <a:pt x="59944" y="0"/>
                  </a:lnTo>
                  <a:lnTo>
                    <a:pt x="36593" y="4704"/>
                  </a:lnTo>
                  <a:lnTo>
                    <a:pt x="17541" y="17541"/>
                  </a:lnTo>
                  <a:lnTo>
                    <a:pt x="4704" y="36593"/>
                  </a:lnTo>
                  <a:lnTo>
                    <a:pt x="0" y="59944"/>
                  </a:lnTo>
                  <a:lnTo>
                    <a:pt x="0" y="299720"/>
                  </a:lnTo>
                  <a:lnTo>
                    <a:pt x="4704" y="323070"/>
                  </a:lnTo>
                  <a:lnTo>
                    <a:pt x="17541" y="342122"/>
                  </a:lnTo>
                  <a:lnTo>
                    <a:pt x="36593" y="354959"/>
                  </a:lnTo>
                  <a:lnTo>
                    <a:pt x="59944" y="359663"/>
                  </a:lnTo>
                  <a:lnTo>
                    <a:pt x="299720" y="359663"/>
                  </a:lnTo>
                  <a:lnTo>
                    <a:pt x="323070" y="354959"/>
                  </a:lnTo>
                  <a:lnTo>
                    <a:pt x="342122" y="342122"/>
                  </a:lnTo>
                  <a:lnTo>
                    <a:pt x="354959" y="323070"/>
                  </a:lnTo>
                  <a:lnTo>
                    <a:pt x="359664" y="299720"/>
                  </a:lnTo>
                  <a:lnTo>
                    <a:pt x="359664" y="59944"/>
                  </a:lnTo>
                  <a:lnTo>
                    <a:pt x="354959" y="36593"/>
                  </a:lnTo>
                  <a:lnTo>
                    <a:pt x="342122" y="17541"/>
                  </a:lnTo>
                  <a:lnTo>
                    <a:pt x="323070" y="4704"/>
                  </a:lnTo>
                  <a:lnTo>
                    <a:pt x="299720" y="0"/>
                  </a:lnTo>
                  <a:close/>
                </a:path>
              </a:pathLst>
            </a:custGeom>
            <a:solidFill>
              <a:srgbClr val="6F2F9F"/>
            </a:solidFill>
          </p:spPr>
          <p:txBody>
            <a:bodyPr wrap="square" lIns="0" tIns="0" rIns="0" bIns="0" rtlCol="0"/>
            <a:lstStyle/>
            <a:p>
              <a:endParaRPr/>
            </a:p>
          </p:txBody>
        </p:sp>
        <p:pic>
          <p:nvPicPr>
            <p:cNvPr id="151" name="object 151"/>
            <p:cNvPicPr/>
            <p:nvPr/>
          </p:nvPicPr>
          <p:blipFill>
            <a:blip r:embed="rId28" cstate="print"/>
            <a:stretch>
              <a:fillRect/>
            </a:stretch>
          </p:blipFill>
          <p:spPr>
            <a:xfrm>
              <a:off x="8207845" y="2170509"/>
              <a:ext cx="301141" cy="213746"/>
            </a:xfrm>
            <a:prstGeom prst="rect">
              <a:avLst/>
            </a:prstGeom>
          </p:spPr>
        </p:pic>
        <p:pic>
          <p:nvPicPr>
            <p:cNvPr id="152" name="object 152"/>
            <p:cNvPicPr/>
            <p:nvPr/>
          </p:nvPicPr>
          <p:blipFill>
            <a:blip r:embed="rId29" cstate="print"/>
            <a:stretch>
              <a:fillRect/>
            </a:stretch>
          </p:blipFill>
          <p:spPr>
            <a:xfrm>
              <a:off x="8577453" y="3097149"/>
              <a:ext cx="150114" cy="150113"/>
            </a:xfrm>
            <a:prstGeom prst="rect">
              <a:avLst/>
            </a:prstGeom>
          </p:spPr>
        </p:pic>
        <p:sp>
          <p:nvSpPr>
            <p:cNvPr id="153" name="object 153"/>
            <p:cNvSpPr/>
            <p:nvPr/>
          </p:nvSpPr>
          <p:spPr>
            <a:xfrm>
              <a:off x="7637526" y="3134105"/>
              <a:ext cx="949325" cy="446405"/>
            </a:xfrm>
            <a:custGeom>
              <a:avLst/>
              <a:gdLst/>
              <a:ahLst/>
              <a:cxnLst/>
              <a:rect l="l" t="t" r="r" b="b"/>
              <a:pathLst>
                <a:path w="949325" h="446404">
                  <a:moveTo>
                    <a:pt x="465200" y="427228"/>
                  </a:moveTo>
                  <a:lnTo>
                    <a:pt x="0" y="427228"/>
                  </a:lnTo>
                  <a:lnTo>
                    <a:pt x="0" y="446278"/>
                  </a:lnTo>
                  <a:lnTo>
                    <a:pt x="484250" y="446278"/>
                  </a:lnTo>
                  <a:lnTo>
                    <a:pt x="484250" y="436753"/>
                  </a:lnTo>
                  <a:lnTo>
                    <a:pt x="465200" y="436753"/>
                  </a:lnTo>
                  <a:lnTo>
                    <a:pt x="465200" y="427228"/>
                  </a:lnTo>
                  <a:close/>
                </a:path>
                <a:path w="949325" h="446404">
                  <a:moveTo>
                    <a:pt x="873125" y="28575"/>
                  </a:moveTo>
                  <a:lnTo>
                    <a:pt x="465200" y="28575"/>
                  </a:lnTo>
                  <a:lnTo>
                    <a:pt x="465200" y="436753"/>
                  </a:lnTo>
                  <a:lnTo>
                    <a:pt x="474725" y="427228"/>
                  </a:lnTo>
                  <a:lnTo>
                    <a:pt x="484250" y="427228"/>
                  </a:lnTo>
                  <a:lnTo>
                    <a:pt x="484250" y="47625"/>
                  </a:lnTo>
                  <a:lnTo>
                    <a:pt x="474725" y="47625"/>
                  </a:lnTo>
                  <a:lnTo>
                    <a:pt x="484250" y="38100"/>
                  </a:lnTo>
                  <a:lnTo>
                    <a:pt x="873125" y="38100"/>
                  </a:lnTo>
                  <a:lnTo>
                    <a:pt x="873125" y="28575"/>
                  </a:lnTo>
                  <a:close/>
                </a:path>
                <a:path w="949325" h="446404">
                  <a:moveTo>
                    <a:pt x="484250" y="427228"/>
                  </a:moveTo>
                  <a:lnTo>
                    <a:pt x="474725" y="427228"/>
                  </a:lnTo>
                  <a:lnTo>
                    <a:pt x="465200" y="436753"/>
                  </a:lnTo>
                  <a:lnTo>
                    <a:pt x="484250" y="436753"/>
                  </a:lnTo>
                  <a:lnTo>
                    <a:pt x="484250" y="427228"/>
                  </a:lnTo>
                  <a:close/>
                </a:path>
                <a:path w="949325" h="446404">
                  <a:moveTo>
                    <a:pt x="873125" y="0"/>
                  </a:moveTo>
                  <a:lnTo>
                    <a:pt x="873125" y="76200"/>
                  </a:lnTo>
                  <a:lnTo>
                    <a:pt x="930275" y="47625"/>
                  </a:lnTo>
                  <a:lnTo>
                    <a:pt x="885825" y="47625"/>
                  </a:lnTo>
                  <a:lnTo>
                    <a:pt x="885825" y="28575"/>
                  </a:lnTo>
                  <a:lnTo>
                    <a:pt x="930275" y="28575"/>
                  </a:lnTo>
                  <a:lnTo>
                    <a:pt x="873125" y="0"/>
                  </a:lnTo>
                  <a:close/>
                </a:path>
                <a:path w="949325" h="446404">
                  <a:moveTo>
                    <a:pt x="484250" y="38100"/>
                  </a:moveTo>
                  <a:lnTo>
                    <a:pt x="474725" y="47625"/>
                  </a:lnTo>
                  <a:lnTo>
                    <a:pt x="484250" y="47625"/>
                  </a:lnTo>
                  <a:lnTo>
                    <a:pt x="484250" y="38100"/>
                  </a:lnTo>
                  <a:close/>
                </a:path>
                <a:path w="949325" h="446404">
                  <a:moveTo>
                    <a:pt x="873125" y="38100"/>
                  </a:moveTo>
                  <a:lnTo>
                    <a:pt x="484250" y="38100"/>
                  </a:lnTo>
                  <a:lnTo>
                    <a:pt x="484250" y="47625"/>
                  </a:lnTo>
                  <a:lnTo>
                    <a:pt x="873125" y="47625"/>
                  </a:lnTo>
                  <a:lnTo>
                    <a:pt x="873125" y="38100"/>
                  </a:lnTo>
                  <a:close/>
                </a:path>
                <a:path w="949325" h="446404">
                  <a:moveTo>
                    <a:pt x="930275" y="28575"/>
                  </a:moveTo>
                  <a:lnTo>
                    <a:pt x="885825" y="28575"/>
                  </a:lnTo>
                  <a:lnTo>
                    <a:pt x="885825" y="47625"/>
                  </a:lnTo>
                  <a:lnTo>
                    <a:pt x="930275" y="47625"/>
                  </a:lnTo>
                  <a:lnTo>
                    <a:pt x="949325" y="38100"/>
                  </a:lnTo>
                  <a:lnTo>
                    <a:pt x="930275" y="28575"/>
                  </a:lnTo>
                  <a:close/>
                </a:path>
              </a:pathLst>
            </a:custGeom>
            <a:solidFill>
              <a:srgbClr val="7E7E7E"/>
            </a:solidFill>
          </p:spPr>
          <p:txBody>
            <a:bodyPr wrap="square" lIns="0" tIns="0" rIns="0" bIns="0" rtlCol="0"/>
            <a:lstStyle/>
            <a:p>
              <a:endParaRPr/>
            </a:p>
          </p:txBody>
        </p:sp>
        <p:sp>
          <p:nvSpPr>
            <p:cNvPr id="154" name="object 154"/>
            <p:cNvSpPr/>
            <p:nvPr/>
          </p:nvSpPr>
          <p:spPr>
            <a:xfrm>
              <a:off x="8877300" y="3645408"/>
              <a:ext cx="361315" cy="361315"/>
            </a:xfrm>
            <a:custGeom>
              <a:avLst/>
              <a:gdLst/>
              <a:ahLst/>
              <a:cxnLst/>
              <a:rect l="l" t="t" r="r" b="b"/>
              <a:pathLst>
                <a:path w="361315" h="361314">
                  <a:moveTo>
                    <a:pt x="300990" y="0"/>
                  </a:moveTo>
                  <a:lnTo>
                    <a:pt x="60198" y="0"/>
                  </a:lnTo>
                  <a:lnTo>
                    <a:pt x="36754" y="4726"/>
                  </a:lnTo>
                  <a:lnTo>
                    <a:pt x="17621" y="17621"/>
                  </a:lnTo>
                  <a:lnTo>
                    <a:pt x="4726" y="36754"/>
                  </a:lnTo>
                  <a:lnTo>
                    <a:pt x="0" y="60198"/>
                  </a:lnTo>
                  <a:lnTo>
                    <a:pt x="0" y="300990"/>
                  </a:lnTo>
                  <a:lnTo>
                    <a:pt x="4726" y="324433"/>
                  </a:lnTo>
                  <a:lnTo>
                    <a:pt x="17621" y="343566"/>
                  </a:lnTo>
                  <a:lnTo>
                    <a:pt x="36754" y="356461"/>
                  </a:lnTo>
                  <a:lnTo>
                    <a:pt x="60198" y="361188"/>
                  </a:lnTo>
                  <a:lnTo>
                    <a:pt x="300990" y="361188"/>
                  </a:lnTo>
                  <a:lnTo>
                    <a:pt x="324433" y="356461"/>
                  </a:lnTo>
                  <a:lnTo>
                    <a:pt x="343566" y="343566"/>
                  </a:lnTo>
                  <a:lnTo>
                    <a:pt x="356461" y="324433"/>
                  </a:lnTo>
                  <a:lnTo>
                    <a:pt x="361188" y="300990"/>
                  </a:lnTo>
                  <a:lnTo>
                    <a:pt x="361188" y="60198"/>
                  </a:lnTo>
                  <a:lnTo>
                    <a:pt x="356461" y="36754"/>
                  </a:lnTo>
                  <a:lnTo>
                    <a:pt x="343566" y="17621"/>
                  </a:lnTo>
                  <a:lnTo>
                    <a:pt x="324433" y="4726"/>
                  </a:lnTo>
                  <a:lnTo>
                    <a:pt x="300990" y="0"/>
                  </a:lnTo>
                  <a:close/>
                </a:path>
              </a:pathLst>
            </a:custGeom>
            <a:solidFill>
              <a:srgbClr val="6F2F9F"/>
            </a:solidFill>
          </p:spPr>
          <p:txBody>
            <a:bodyPr wrap="square" lIns="0" tIns="0" rIns="0" bIns="0" rtlCol="0"/>
            <a:lstStyle/>
            <a:p>
              <a:endParaRPr/>
            </a:p>
          </p:txBody>
        </p:sp>
        <p:pic>
          <p:nvPicPr>
            <p:cNvPr id="155" name="object 155"/>
            <p:cNvPicPr/>
            <p:nvPr/>
          </p:nvPicPr>
          <p:blipFill>
            <a:blip r:embed="rId30" cstate="print"/>
            <a:stretch>
              <a:fillRect/>
            </a:stretch>
          </p:blipFill>
          <p:spPr>
            <a:xfrm>
              <a:off x="8907489" y="3720733"/>
              <a:ext cx="302419" cy="214654"/>
            </a:xfrm>
            <a:prstGeom prst="rect">
              <a:avLst/>
            </a:prstGeom>
          </p:spPr>
        </p:pic>
      </p:grpSp>
      <p:sp>
        <p:nvSpPr>
          <p:cNvPr id="156" name="object 156"/>
          <p:cNvSpPr txBox="1"/>
          <p:nvPr/>
        </p:nvSpPr>
        <p:spPr>
          <a:xfrm>
            <a:off x="3690620" y="3376421"/>
            <a:ext cx="958850" cy="299720"/>
          </a:xfrm>
          <a:prstGeom prst="rect">
            <a:avLst/>
          </a:prstGeom>
        </p:spPr>
        <p:txBody>
          <a:bodyPr vert="horz" wrap="square" lIns="0" tIns="12700" rIns="0" bIns="0" rtlCol="0">
            <a:spAutoFit/>
          </a:bodyPr>
          <a:lstStyle/>
          <a:p>
            <a:pPr marL="12700" marR="5080">
              <a:lnSpc>
                <a:spcPct val="100000"/>
              </a:lnSpc>
              <a:spcBef>
                <a:spcPts val="100"/>
              </a:spcBef>
            </a:pPr>
            <a:r>
              <a:rPr sz="900" b="1" spc="-5" dirty="0">
                <a:solidFill>
                  <a:srgbClr val="5F6B70"/>
                </a:solidFill>
                <a:latin typeface="Arial"/>
                <a:cs typeface="Arial"/>
              </a:rPr>
              <a:t>Pa</a:t>
            </a:r>
            <a:r>
              <a:rPr sz="900" b="1" spc="5" dirty="0">
                <a:solidFill>
                  <a:srgbClr val="5F6B70"/>
                </a:solidFill>
                <a:latin typeface="Arial"/>
                <a:cs typeface="Arial"/>
              </a:rPr>
              <a:t>z</a:t>
            </a:r>
            <a:r>
              <a:rPr sz="900" b="1" dirty="0">
                <a:solidFill>
                  <a:srgbClr val="5F6B70"/>
                </a:solidFill>
                <a:latin typeface="Arial"/>
                <a:cs typeface="Arial"/>
              </a:rPr>
              <a:t>iente</a:t>
            </a:r>
            <a:r>
              <a:rPr sz="900" b="1" spc="-20" dirty="0">
                <a:solidFill>
                  <a:srgbClr val="5F6B70"/>
                </a:solidFill>
                <a:latin typeface="Arial"/>
                <a:cs typeface="Arial"/>
              </a:rPr>
              <a:t> </a:t>
            </a:r>
            <a:r>
              <a:rPr sz="900" b="1" dirty="0">
                <a:solidFill>
                  <a:srgbClr val="5F6B70"/>
                </a:solidFill>
                <a:latin typeface="Arial"/>
                <a:cs typeface="Arial"/>
              </a:rPr>
              <a:t>in</a:t>
            </a:r>
            <a:r>
              <a:rPr sz="900" b="1" spc="-10" dirty="0">
                <a:solidFill>
                  <a:srgbClr val="5F6B70"/>
                </a:solidFill>
                <a:latin typeface="Arial"/>
                <a:cs typeface="Arial"/>
              </a:rPr>
              <a:t> </a:t>
            </a:r>
            <a:r>
              <a:rPr sz="900" b="1" dirty="0">
                <a:solidFill>
                  <a:srgbClr val="5F6B70"/>
                </a:solidFill>
                <a:latin typeface="Arial"/>
                <a:cs typeface="Arial"/>
              </a:rPr>
              <a:t>Visita  allo</a:t>
            </a:r>
            <a:r>
              <a:rPr sz="900" b="1" spc="-35" dirty="0">
                <a:solidFill>
                  <a:srgbClr val="5F6B70"/>
                </a:solidFill>
                <a:latin typeface="Arial"/>
                <a:cs typeface="Arial"/>
              </a:rPr>
              <a:t> </a:t>
            </a:r>
            <a:r>
              <a:rPr sz="900" b="1" dirty="0">
                <a:solidFill>
                  <a:srgbClr val="5F6B70"/>
                </a:solidFill>
                <a:latin typeface="Arial"/>
                <a:cs typeface="Arial"/>
              </a:rPr>
              <a:t>Specialista</a:t>
            </a:r>
            <a:endParaRPr sz="900">
              <a:latin typeface="Arial"/>
              <a:cs typeface="Arial"/>
            </a:endParaRPr>
          </a:p>
        </p:txBody>
      </p:sp>
      <p:sp>
        <p:nvSpPr>
          <p:cNvPr id="157" name="object 157"/>
          <p:cNvSpPr txBox="1"/>
          <p:nvPr/>
        </p:nvSpPr>
        <p:spPr>
          <a:xfrm>
            <a:off x="8791447" y="4013072"/>
            <a:ext cx="484505" cy="558800"/>
          </a:xfrm>
          <a:prstGeom prst="rect">
            <a:avLst/>
          </a:prstGeom>
        </p:spPr>
        <p:txBody>
          <a:bodyPr vert="horz" wrap="square" lIns="0" tIns="12065" rIns="0" bIns="0" rtlCol="0">
            <a:spAutoFit/>
          </a:bodyPr>
          <a:lstStyle/>
          <a:p>
            <a:pPr marL="32384" marR="9525" indent="-15240" algn="just">
              <a:lnSpc>
                <a:spcPct val="100000"/>
              </a:lnSpc>
              <a:spcBef>
                <a:spcPts val="95"/>
              </a:spcBef>
            </a:pPr>
            <a:r>
              <a:rPr sz="700" spc="-5" dirty="0">
                <a:solidFill>
                  <a:srgbClr val="6F2F9F"/>
                </a:solidFill>
                <a:latin typeface="Arial MT"/>
                <a:cs typeface="Arial MT"/>
              </a:rPr>
              <a:t>Q</a:t>
            </a:r>
            <a:r>
              <a:rPr sz="700" spc="-10" dirty="0">
                <a:solidFill>
                  <a:srgbClr val="6F2F9F"/>
                </a:solidFill>
                <a:latin typeface="Arial MT"/>
                <a:cs typeface="Arial MT"/>
              </a:rPr>
              <a:t>ue</a:t>
            </a:r>
            <a:r>
              <a:rPr sz="700" spc="-5" dirty="0">
                <a:solidFill>
                  <a:srgbClr val="6F2F9F"/>
                </a:solidFill>
                <a:latin typeface="Arial MT"/>
                <a:cs typeface="Arial MT"/>
              </a:rPr>
              <a:t>sti</a:t>
            </a:r>
            <a:r>
              <a:rPr sz="700" spc="-10" dirty="0">
                <a:solidFill>
                  <a:srgbClr val="6F2F9F"/>
                </a:solidFill>
                <a:latin typeface="Arial MT"/>
                <a:cs typeface="Arial MT"/>
              </a:rPr>
              <a:t>onar</a:t>
            </a:r>
            <a:r>
              <a:rPr sz="700" spc="-5" dirty="0">
                <a:solidFill>
                  <a:srgbClr val="6F2F9F"/>
                </a:solidFill>
                <a:latin typeface="Arial MT"/>
                <a:cs typeface="Arial MT"/>
              </a:rPr>
              <a:t>i  (ACT, TAI, </a:t>
            </a:r>
            <a:r>
              <a:rPr sz="700" spc="-180" dirty="0">
                <a:solidFill>
                  <a:srgbClr val="6F2F9F"/>
                </a:solidFill>
                <a:latin typeface="Arial MT"/>
                <a:cs typeface="Arial MT"/>
              </a:rPr>
              <a:t> </a:t>
            </a:r>
            <a:r>
              <a:rPr sz="700" spc="-10" dirty="0">
                <a:solidFill>
                  <a:srgbClr val="6F2F9F"/>
                </a:solidFill>
                <a:latin typeface="Arial MT"/>
                <a:cs typeface="Arial MT"/>
              </a:rPr>
              <a:t>IPAM-13)</a:t>
            </a:r>
            <a:endParaRPr sz="700">
              <a:latin typeface="Arial MT"/>
              <a:cs typeface="Arial MT"/>
            </a:endParaRPr>
          </a:p>
          <a:p>
            <a:pPr marL="102235" marR="5080" indent="-90170">
              <a:lnSpc>
                <a:spcPct val="100000"/>
              </a:lnSpc>
            </a:pPr>
            <a:r>
              <a:rPr sz="700" spc="-5" dirty="0">
                <a:solidFill>
                  <a:srgbClr val="6F2F9F"/>
                </a:solidFill>
                <a:latin typeface="Arial MT"/>
                <a:cs typeface="Arial MT"/>
              </a:rPr>
              <a:t>E</a:t>
            </a:r>
            <a:r>
              <a:rPr sz="700" spc="-10" dirty="0">
                <a:solidFill>
                  <a:srgbClr val="6F2F9F"/>
                </a:solidFill>
                <a:latin typeface="Arial MT"/>
                <a:cs typeface="Arial MT"/>
              </a:rPr>
              <a:t>du</a:t>
            </a:r>
            <a:r>
              <a:rPr sz="700" spc="-5" dirty="0">
                <a:solidFill>
                  <a:srgbClr val="6F2F9F"/>
                </a:solidFill>
                <a:latin typeface="Arial MT"/>
                <a:cs typeface="Arial MT"/>
              </a:rPr>
              <a:t>c</a:t>
            </a:r>
            <a:r>
              <a:rPr sz="700" spc="-10" dirty="0">
                <a:solidFill>
                  <a:srgbClr val="6F2F9F"/>
                </a:solidFill>
                <a:latin typeface="Arial MT"/>
                <a:cs typeface="Arial MT"/>
              </a:rPr>
              <a:t>a</a:t>
            </a:r>
            <a:r>
              <a:rPr sz="700" spc="-20" dirty="0">
                <a:solidFill>
                  <a:srgbClr val="6F2F9F"/>
                </a:solidFill>
                <a:latin typeface="Arial MT"/>
                <a:cs typeface="Arial MT"/>
              </a:rPr>
              <a:t>z</a:t>
            </a:r>
            <a:r>
              <a:rPr sz="700" spc="-5" dirty="0">
                <a:solidFill>
                  <a:srgbClr val="6F2F9F"/>
                </a:solidFill>
                <a:latin typeface="Arial MT"/>
                <a:cs typeface="Arial MT"/>
              </a:rPr>
              <a:t>io</a:t>
            </a:r>
            <a:r>
              <a:rPr sz="700" spc="-10" dirty="0">
                <a:solidFill>
                  <a:srgbClr val="6F2F9F"/>
                </a:solidFill>
                <a:latin typeface="Arial MT"/>
                <a:cs typeface="Arial MT"/>
              </a:rPr>
              <a:t>n</a:t>
            </a:r>
            <a:r>
              <a:rPr sz="700" spc="-5" dirty="0">
                <a:solidFill>
                  <a:srgbClr val="6F2F9F"/>
                </a:solidFill>
                <a:latin typeface="Arial MT"/>
                <a:cs typeface="Arial MT"/>
              </a:rPr>
              <a:t>e  digitale</a:t>
            </a:r>
            <a:endParaRPr sz="700">
              <a:latin typeface="Arial MT"/>
              <a:cs typeface="Arial MT"/>
            </a:endParaRPr>
          </a:p>
        </p:txBody>
      </p:sp>
      <p:grpSp>
        <p:nvGrpSpPr>
          <p:cNvPr id="158" name="object 158"/>
          <p:cNvGrpSpPr/>
          <p:nvPr/>
        </p:nvGrpSpPr>
        <p:grpSpPr>
          <a:xfrm>
            <a:off x="6577583" y="3215576"/>
            <a:ext cx="3422650" cy="2470785"/>
            <a:chOff x="6577583" y="3215576"/>
            <a:chExt cx="3422650" cy="2470785"/>
          </a:xfrm>
        </p:grpSpPr>
        <p:sp>
          <p:nvSpPr>
            <p:cNvPr id="159" name="object 159"/>
            <p:cNvSpPr/>
            <p:nvPr/>
          </p:nvSpPr>
          <p:spPr>
            <a:xfrm>
              <a:off x="8697467" y="3217164"/>
              <a:ext cx="360045" cy="428625"/>
            </a:xfrm>
            <a:custGeom>
              <a:avLst/>
              <a:gdLst/>
              <a:ahLst/>
              <a:cxnLst/>
              <a:rect l="l" t="t" r="r" b="b"/>
              <a:pathLst>
                <a:path w="360045" h="428625">
                  <a:moveTo>
                    <a:pt x="359790" y="428498"/>
                  </a:moveTo>
                  <a:lnTo>
                    <a:pt x="0" y="0"/>
                  </a:lnTo>
                </a:path>
              </a:pathLst>
            </a:custGeom>
            <a:ln w="3175">
              <a:solidFill>
                <a:srgbClr val="6F2F9F"/>
              </a:solidFill>
            </a:ln>
          </p:spPr>
          <p:txBody>
            <a:bodyPr wrap="square" lIns="0" tIns="0" rIns="0" bIns="0" rtlCol="0"/>
            <a:lstStyle/>
            <a:p>
              <a:endParaRPr/>
            </a:p>
          </p:txBody>
        </p:sp>
        <p:sp>
          <p:nvSpPr>
            <p:cNvPr id="160" name="object 160"/>
            <p:cNvSpPr/>
            <p:nvPr/>
          </p:nvSpPr>
          <p:spPr>
            <a:xfrm>
              <a:off x="7569707" y="3416808"/>
              <a:ext cx="2428875" cy="1767205"/>
            </a:xfrm>
            <a:custGeom>
              <a:avLst/>
              <a:gdLst/>
              <a:ahLst/>
              <a:cxnLst/>
              <a:rect l="l" t="t" r="r" b="b"/>
              <a:pathLst>
                <a:path w="2428875" h="1767204">
                  <a:moveTo>
                    <a:pt x="2428875" y="1708149"/>
                  </a:moveTo>
                  <a:lnTo>
                    <a:pt x="2418588" y="0"/>
                  </a:lnTo>
                </a:path>
                <a:path w="2428875" h="1767204">
                  <a:moveTo>
                    <a:pt x="0" y="1766823"/>
                  </a:moveTo>
                  <a:lnTo>
                    <a:pt x="2159" y="217931"/>
                  </a:lnTo>
                </a:path>
                <a:path w="2428875" h="1767204">
                  <a:moveTo>
                    <a:pt x="1068324" y="1707387"/>
                  </a:moveTo>
                  <a:lnTo>
                    <a:pt x="1082294" y="217931"/>
                  </a:lnTo>
                </a:path>
              </a:pathLst>
            </a:custGeom>
            <a:ln w="3175">
              <a:solidFill>
                <a:srgbClr val="00BEB3"/>
              </a:solidFill>
            </a:ln>
          </p:spPr>
          <p:txBody>
            <a:bodyPr wrap="square" lIns="0" tIns="0" rIns="0" bIns="0" rtlCol="0"/>
            <a:lstStyle/>
            <a:p>
              <a:endParaRPr/>
            </a:p>
          </p:txBody>
        </p:sp>
        <p:sp>
          <p:nvSpPr>
            <p:cNvPr id="161" name="object 161"/>
            <p:cNvSpPr/>
            <p:nvPr/>
          </p:nvSpPr>
          <p:spPr>
            <a:xfrm>
              <a:off x="6577583" y="5125212"/>
              <a:ext cx="1318260" cy="561340"/>
            </a:xfrm>
            <a:custGeom>
              <a:avLst/>
              <a:gdLst/>
              <a:ahLst/>
              <a:cxnLst/>
              <a:rect l="l" t="t" r="r" b="b"/>
              <a:pathLst>
                <a:path w="1318259" h="561339">
                  <a:moveTo>
                    <a:pt x="1224788" y="0"/>
                  </a:moveTo>
                  <a:lnTo>
                    <a:pt x="93472" y="0"/>
                  </a:lnTo>
                  <a:lnTo>
                    <a:pt x="57114" y="7354"/>
                  </a:lnTo>
                  <a:lnTo>
                    <a:pt x="27400" y="27400"/>
                  </a:lnTo>
                  <a:lnTo>
                    <a:pt x="7354" y="57114"/>
                  </a:lnTo>
                  <a:lnTo>
                    <a:pt x="0" y="93471"/>
                  </a:lnTo>
                  <a:lnTo>
                    <a:pt x="0" y="467359"/>
                  </a:lnTo>
                  <a:lnTo>
                    <a:pt x="7354" y="503744"/>
                  </a:lnTo>
                  <a:lnTo>
                    <a:pt x="27400" y="533455"/>
                  </a:lnTo>
                  <a:lnTo>
                    <a:pt x="57114" y="553486"/>
                  </a:lnTo>
                  <a:lnTo>
                    <a:pt x="93472" y="560832"/>
                  </a:lnTo>
                  <a:lnTo>
                    <a:pt x="1224788" y="560832"/>
                  </a:lnTo>
                  <a:lnTo>
                    <a:pt x="1261145" y="553486"/>
                  </a:lnTo>
                  <a:lnTo>
                    <a:pt x="1290859" y="533455"/>
                  </a:lnTo>
                  <a:lnTo>
                    <a:pt x="1310905" y="503744"/>
                  </a:lnTo>
                  <a:lnTo>
                    <a:pt x="1318260" y="467359"/>
                  </a:lnTo>
                  <a:lnTo>
                    <a:pt x="1318260" y="93471"/>
                  </a:lnTo>
                  <a:lnTo>
                    <a:pt x="1310905" y="57114"/>
                  </a:lnTo>
                  <a:lnTo>
                    <a:pt x="1290859" y="27400"/>
                  </a:lnTo>
                  <a:lnTo>
                    <a:pt x="1261145" y="7354"/>
                  </a:lnTo>
                  <a:lnTo>
                    <a:pt x="1224788" y="0"/>
                  </a:lnTo>
                  <a:close/>
                </a:path>
              </a:pathLst>
            </a:custGeom>
            <a:solidFill>
              <a:srgbClr val="D9D9D9"/>
            </a:solidFill>
          </p:spPr>
          <p:txBody>
            <a:bodyPr wrap="square" lIns="0" tIns="0" rIns="0" bIns="0" rtlCol="0"/>
            <a:lstStyle/>
            <a:p>
              <a:endParaRPr/>
            </a:p>
          </p:txBody>
        </p:sp>
      </p:grpSp>
      <p:sp>
        <p:nvSpPr>
          <p:cNvPr id="162" name="object 162"/>
          <p:cNvSpPr txBox="1"/>
          <p:nvPr/>
        </p:nvSpPr>
        <p:spPr>
          <a:xfrm>
            <a:off x="4801615" y="1227798"/>
            <a:ext cx="1115060" cy="622300"/>
          </a:xfrm>
          <a:prstGeom prst="rect">
            <a:avLst/>
          </a:prstGeom>
        </p:spPr>
        <p:txBody>
          <a:bodyPr vert="horz" wrap="square" lIns="0" tIns="48895" rIns="0" bIns="0" rtlCol="0">
            <a:spAutoFit/>
          </a:bodyPr>
          <a:lstStyle/>
          <a:p>
            <a:pPr marR="3175" algn="ctr">
              <a:lnSpc>
                <a:spcPct val="100000"/>
              </a:lnSpc>
              <a:spcBef>
                <a:spcPts val="385"/>
              </a:spcBef>
            </a:pPr>
            <a:r>
              <a:rPr sz="1100" b="1" i="1" spc="15" dirty="0">
                <a:solidFill>
                  <a:srgbClr val="FFFFFF"/>
                </a:solidFill>
                <a:latin typeface="Arial"/>
                <a:cs typeface="Arial"/>
              </a:rPr>
              <a:t>S</a:t>
            </a:r>
            <a:r>
              <a:rPr sz="850" b="1" i="1" spc="15" dirty="0">
                <a:solidFill>
                  <a:srgbClr val="FFFFFF"/>
                </a:solidFill>
                <a:latin typeface="Arial"/>
                <a:cs typeface="Arial"/>
              </a:rPr>
              <a:t>OSPETTO</a:t>
            </a:r>
            <a:endParaRPr sz="850">
              <a:latin typeface="Arial"/>
              <a:cs typeface="Arial"/>
            </a:endParaRPr>
          </a:p>
          <a:p>
            <a:pPr marL="26670" algn="ctr">
              <a:lnSpc>
                <a:spcPct val="100000"/>
              </a:lnSpc>
              <a:spcBef>
                <a:spcPts val="250"/>
              </a:spcBef>
            </a:pPr>
            <a:r>
              <a:rPr sz="850" b="1" i="1" spc="10" dirty="0">
                <a:solidFill>
                  <a:srgbClr val="FFFFFF"/>
                </a:solidFill>
                <a:latin typeface="Arial"/>
                <a:cs typeface="Arial"/>
              </a:rPr>
              <a:t>DI</a:t>
            </a:r>
            <a:r>
              <a:rPr sz="850" b="1" i="1" spc="25" dirty="0">
                <a:solidFill>
                  <a:srgbClr val="FFFFFF"/>
                </a:solidFill>
                <a:latin typeface="Arial"/>
                <a:cs typeface="Arial"/>
              </a:rPr>
              <a:t> </a:t>
            </a:r>
            <a:r>
              <a:rPr sz="850" b="1" i="1" spc="15" dirty="0">
                <a:solidFill>
                  <a:srgbClr val="FFFFFF"/>
                </a:solidFill>
                <a:latin typeface="Arial"/>
                <a:cs typeface="Arial"/>
              </a:rPr>
              <a:t>ASMA</a:t>
            </a:r>
            <a:endParaRPr sz="850">
              <a:latin typeface="Arial"/>
              <a:cs typeface="Arial"/>
            </a:endParaRPr>
          </a:p>
          <a:p>
            <a:pPr algn="ctr">
              <a:lnSpc>
                <a:spcPct val="100000"/>
              </a:lnSpc>
              <a:spcBef>
                <a:spcPts val="745"/>
              </a:spcBef>
            </a:pPr>
            <a:r>
              <a:rPr sz="900" b="1" dirty="0">
                <a:solidFill>
                  <a:srgbClr val="6F2F9F"/>
                </a:solidFill>
                <a:latin typeface="Arial"/>
                <a:cs typeface="Arial"/>
              </a:rPr>
              <a:t>LIEVE</a:t>
            </a:r>
            <a:r>
              <a:rPr sz="900" b="1" spc="-45" dirty="0">
                <a:solidFill>
                  <a:srgbClr val="6F2F9F"/>
                </a:solidFill>
                <a:latin typeface="Arial"/>
                <a:cs typeface="Arial"/>
              </a:rPr>
              <a:t> </a:t>
            </a:r>
            <a:r>
              <a:rPr sz="900" b="1" dirty="0">
                <a:solidFill>
                  <a:srgbClr val="6F2F9F"/>
                </a:solidFill>
                <a:latin typeface="Arial"/>
                <a:cs typeface="Arial"/>
              </a:rPr>
              <a:t>/</a:t>
            </a:r>
            <a:r>
              <a:rPr sz="900" b="1" spc="-30" dirty="0">
                <a:solidFill>
                  <a:srgbClr val="6F2F9F"/>
                </a:solidFill>
                <a:latin typeface="Arial"/>
                <a:cs typeface="Arial"/>
              </a:rPr>
              <a:t> </a:t>
            </a:r>
            <a:r>
              <a:rPr sz="900" b="1" spc="-5" dirty="0">
                <a:solidFill>
                  <a:srgbClr val="6F2F9F"/>
                </a:solidFill>
                <a:latin typeface="Arial"/>
                <a:cs typeface="Arial"/>
              </a:rPr>
              <a:t>MODERATO</a:t>
            </a:r>
            <a:endParaRPr sz="900">
              <a:latin typeface="Arial"/>
              <a:cs typeface="Arial"/>
            </a:endParaRPr>
          </a:p>
        </p:txBody>
      </p:sp>
      <p:sp>
        <p:nvSpPr>
          <p:cNvPr id="163" name="object 163"/>
          <p:cNvSpPr txBox="1"/>
          <p:nvPr/>
        </p:nvSpPr>
        <p:spPr>
          <a:xfrm>
            <a:off x="4947030" y="3199891"/>
            <a:ext cx="71628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6F2F9F"/>
                </a:solidFill>
                <a:latin typeface="Arial"/>
                <a:cs typeface="Arial"/>
              </a:rPr>
              <a:t>GRAVE</a:t>
            </a:r>
            <a:r>
              <a:rPr sz="900" b="1" spc="-60" dirty="0">
                <a:solidFill>
                  <a:srgbClr val="6F2F9F"/>
                </a:solidFill>
                <a:latin typeface="Arial"/>
                <a:cs typeface="Arial"/>
              </a:rPr>
              <a:t> </a:t>
            </a:r>
            <a:r>
              <a:rPr sz="900" b="1" spc="-5" dirty="0">
                <a:solidFill>
                  <a:srgbClr val="6F2F9F"/>
                </a:solidFill>
                <a:latin typeface="Arial"/>
                <a:cs typeface="Arial"/>
              </a:rPr>
              <a:t>NON</a:t>
            </a:r>
            <a:endParaRPr sz="900">
              <a:latin typeface="Arial"/>
              <a:cs typeface="Arial"/>
            </a:endParaRPr>
          </a:p>
        </p:txBody>
      </p:sp>
      <p:sp>
        <p:nvSpPr>
          <p:cNvPr id="164" name="object 164"/>
          <p:cNvSpPr txBox="1"/>
          <p:nvPr/>
        </p:nvSpPr>
        <p:spPr>
          <a:xfrm>
            <a:off x="4947030" y="3337052"/>
            <a:ext cx="89916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6F2F9F"/>
                </a:solidFill>
                <a:latin typeface="Arial"/>
                <a:cs typeface="Arial"/>
              </a:rPr>
              <a:t>C</a:t>
            </a:r>
            <a:r>
              <a:rPr sz="900" b="1" spc="-10" dirty="0">
                <a:solidFill>
                  <a:srgbClr val="6F2F9F"/>
                </a:solidFill>
                <a:latin typeface="Arial"/>
                <a:cs typeface="Arial"/>
              </a:rPr>
              <a:t>O</a:t>
            </a:r>
            <a:r>
              <a:rPr sz="900" b="1" dirty="0">
                <a:solidFill>
                  <a:srgbClr val="6F2F9F"/>
                </a:solidFill>
                <a:latin typeface="Arial"/>
                <a:cs typeface="Arial"/>
              </a:rPr>
              <a:t>NTR</a:t>
            </a:r>
            <a:r>
              <a:rPr sz="900" b="1" spc="-10" dirty="0">
                <a:solidFill>
                  <a:srgbClr val="6F2F9F"/>
                </a:solidFill>
                <a:latin typeface="Arial"/>
                <a:cs typeface="Arial"/>
              </a:rPr>
              <a:t>O</a:t>
            </a:r>
            <a:r>
              <a:rPr sz="900" b="1" dirty="0">
                <a:solidFill>
                  <a:srgbClr val="6F2F9F"/>
                </a:solidFill>
                <a:latin typeface="Arial"/>
                <a:cs typeface="Arial"/>
              </a:rPr>
              <a:t>LL</a:t>
            </a:r>
            <a:r>
              <a:rPr sz="900" b="1" spc="-20" dirty="0">
                <a:solidFill>
                  <a:srgbClr val="6F2F9F"/>
                </a:solidFill>
                <a:latin typeface="Arial"/>
                <a:cs typeface="Arial"/>
              </a:rPr>
              <a:t>A</a:t>
            </a:r>
            <a:r>
              <a:rPr sz="900" b="1" dirty="0">
                <a:solidFill>
                  <a:srgbClr val="6F2F9F"/>
                </a:solidFill>
                <a:latin typeface="Arial"/>
                <a:cs typeface="Arial"/>
              </a:rPr>
              <a:t>TO</a:t>
            </a:r>
            <a:endParaRPr sz="900">
              <a:latin typeface="Arial"/>
              <a:cs typeface="Arial"/>
            </a:endParaRPr>
          </a:p>
        </p:txBody>
      </p:sp>
      <p:sp>
        <p:nvSpPr>
          <p:cNvPr id="165" name="object 165"/>
          <p:cNvSpPr txBox="1"/>
          <p:nvPr/>
        </p:nvSpPr>
        <p:spPr>
          <a:xfrm>
            <a:off x="6719061" y="5183504"/>
            <a:ext cx="1035050" cy="436880"/>
          </a:xfrm>
          <a:prstGeom prst="rect">
            <a:avLst/>
          </a:prstGeom>
        </p:spPr>
        <p:txBody>
          <a:bodyPr vert="horz" wrap="square" lIns="0" tIns="12700" rIns="0" bIns="0" rtlCol="0">
            <a:spAutoFit/>
          </a:bodyPr>
          <a:lstStyle/>
          <a:p>
            <a:pPr marL="3175" algn="ctr">
              <a:lnSpc>
                <a:spcPct val="100000"/>
              </a:lnSpc>
              <a:spcBef>
                <a:spcPts val="100"/>
              </a:spcBef>
            </a:pPr>
            <a:r>
              <a:rPr sz="900" b="1" u="sng" spc="-5" dirty="0">
                <a:solidFill>
                  <a:srgbClr val="FFFFFF"/>
                </a:solidFill>
                <a:uFill>
                  <a:solidFill>
                    <a:srgbClr val="FFFFFF"/>
                  </a:solidFill>
                </a:uFill>
                <a:latin typeface="Arial"/>
                <a:cs typeface="Arial"/>
              </a:rPr>
              <a:t>VISITA</a:t>
            </a:r>
            <a:r>
              <a:rPr sz="900" b="1" spc="-5" dirty="0">
                <a:solidFill>
                  <a:srgbClr val="FFFFFF"/>
                </a:solidFill>
                <a:latin typeface="Arial"/>
                <a:cs typeface="Arial"/>
              </a:rPr>
              <a:t>:</a:t>
            </a:r>
            <a:endParaRPr sz="900">
              <a:latin typeface="Arial"/>
              <a:cs typeface="Arial"/>
            </a:endParaRPr>
          </a:p>
          <a:p>
            <a:pPr marL="12700" marR="5080" algn="ctr">
              <a:lnSpc>
                <a:spcPct val="100000"/>
              </a:lnSpc>
            </a:pPr>
            <a:r>
              <a:rPr sz="900" b="1" spc="-5" dirty="0">
                <a:solidFill>
                  <a:srgbClr val="FFFFFF"/>
                </a:solidFill>
                <a:latin typeface="Arial"/>
                <a:cs typeface="Arial"/>
              </a:rPr>
              <a:t>1-3</a:t>
            </a:r>
            <a:r>
              <a:rPr sz="900" b="1" spc="-40" dirty="0">
                <a:solidFill>
                  <a:srgbClr val="FFFFFF"/>
                </a:solidFill>
                <a:latin typeface="Arial"/>
                <a:cs typeface="Arial"/>
              </a:rPr>
              <a:t> </a:t>
            </a:r>
            <a:r>
              <a:rPr sz="900" b="1" dirty="0">
                <a:solidFill>
                  <a:srgbClr val="FFFFFF"/>
                </a:solidFill>
                <a:latin typeface="Arial"/>
                <a:cs typeface="Arial"/>
              </a:rPr>
              <a:t>mesi</a:t>
            </a:r>
            <a:r>
              <a:rPr sz="900" b="1" spc="-35" dirty="0">
                <a:solidFill>
                  <a:srgbClr val="FFFFFF"/>
                </a:solidFill>
                <a:latin typeface="Arial"/>
                <a:cs typeface="Arial"/>
              </a:rPr>
              <a:t> </a:t>
            </a:r>
            <a:r>
              <a:rPr sz="900" b="1" spc="-5" dirty="0">
                <a:solidFill>
                  <a:srgbClr val="FFFFFF"/>
                </a:solidFill>
                <a:latin typeface="Arial"/>
                <a:cs typeface="Arial"/>
              </a:rPr>
              <a:t>dall’avvio </a:t>
            </a:r>
            <a:r>
              <a:rPr sz="900" b="1" spc="-235" dirty="0">
                <a:solidFill>
                  <a:srgbClr val="FFFFFF"/>
                </a:solidFill>
                <a:latin typeface="Arial"/>
                <a:cs typeface="Arial"/>
              </a:rPr>
              <a:t> </a:t>
            </a:r>
            <a:r>
              <a:rPr sz="900" b="1" dirty="0">
                <a:solidFill>
                  <a:srgbClr val="FFFFFF"/>
                </a:solidFill>
                <a:latin typeface="Arial"/>
                <a:cs typeface="Arial"/>
              </a:rPr>
              <a:t>alla</a:t>
            </a:r>
            <a:r>
              <a:rPr sz="900" b="1" spc="-15" dirty="0">
                <a:solidFill>
                  <a:srgbClr val="FFFFFF"/>
                </a:solidFill>
                <a:latin typeface="Arial"/>
                <a:cs typeface="Arial"/>
              </a:rPr>
              <a:t> </a:t>
            </a:r>
            <a:r>
              <a:rPr sz="900" b="1" spc="-5" dirty="0">
                <a:solidFill>
                  <a:srgbClr val="FFFFFF"/>
                </a:solidFill>
                <a:latin typeface="Arial"/>
                <a:cs typeface="Arial"/>
              </a:rPr>
              <a:t>terapia</a:t>
            </a:r>
            <a:endParaRPr sz="900">
              <a:latin typeface="Arial"/>
              <a:cs typeface="Arial"/>
            </a:endParaRPr>
          </a:p>
        </p:txBody>
      </p:sp>
      <p:sp>
        <p:nvSpPr>
          <p:cNvPr id="166" name="object 166"/>
          <p:cNvSpPr/>
          <p:nvPr/>
        </p:nvSpPr>
        <p:spPr>
          <a:xfrm>
            <a:off x="8101583" y="5125211"/>
            <a:ext cx="1073150" cy="561340"/>
          </a:xfrm>
          <a:custGeom>
            <a:avLst/>
            <a:gdLst/>
            <a:ahLst/>
            <a:cxnLst/>
            <a:rect l="l" t="t" r="r" b="b"/>
            <a:pathLst>
              <a:path w="1073150" h="561339">
                <a:moveTo>
                  <a:pt x="979424" y="0"/>
                </a:moveTo>
                <a:lnTo>
                  <a:pt x="93472" y="0"/>
                </a:lnTo>
                <a:lnTo>
                  <a:pt x="57114" y="7354"/>
                </a:lnTo>
                <a:lnTo>
                  <a:pt x="27400" y="27400"/>
                </a:lnTo>
                <a:lnTo>
                  <a:pt x="7354" y="57114"/>
                </a:lnTo>
                <a:lnTo>
                  <a:pt x="0" y="93471"/>
                </a:lnTo>
                <a:lnTo>
                  <a:pt x="0" y="467359"/>
                </a:lnTo>
                <a:lnTo>
                  <a:pt x="7354" y="503744"/>
                </a:lnTo>
                <a:lnTo>
                  <a:pt x="27400" y="533455"/>
                </a:lnTo>
                <a:lnTo>
                  <a:pt x="57114" y="553486"/>
                </a:lnTo>
                <a:lnTo>
                  <a:pt x="93472" y="560832"/>
                </a:lnTo>
                <a:lnTo>
                  <a:pt x="979424" y="560832"/>
                </a:lnTo>
                <a:lnTo>
                  <a:pt x="1015781" y="553486"/>
                </a:lnTo>
                <a:lnTo>
                  <a:pt x="1045495" y="533455"/>
                </a:lnTo>
                <a:lnTo>
                  <a:pt x="1065541" y="503744"/>
                </a:lnTo>
                <a:lnTo>
                  <a:pt x="1072896" y="467359"/>
                </a:lnTo>
                <a:lnTo>
                  <a:pt x="1072896" y="93471"/>
                </a:lnTo>
                <a:lnTo>
                  <a:pt x="1065541" y="57114"/>
                </a:lnTo>
                <a:lnTo>
                  <a:pt x="1045495" y="27400"/>
                </a:lnTo>
                <a:lnTo>
                  <a:pt x="1015781" y="7354"/>
                </a:lnTo>
                <a:lnTo>
                  <a:pt x="979424" y="0"/>
                </a:lnTo>
                <a:close/>
              </a:path>
            </a:pathLst>
          </a:custGeom>
          <a:solidFill>
            <a:srgbClr val="00BEB3"/>
          </a:solidFill>
        </p:spPr>
        <p:txBody>
          <a:bodyPr wrap="square" lIns="0" tIns="0" rIns="0" bIns="0" rtlCol="0"/>
          <a:lstStyle/>
          <a:p>
            <a:endParaRPr/>
          </a:p>
        </p:txBody>
      </p:sp>
      <p:sp>
        <p:nvSpPr>
          <p:cNvPr id="167" name="object 167"/>
          <p:cNvSpPr txBox="1"/>
          <p:nvPr/>
        </p:nvSpPr>
        <p:spPr>
          <a:xfrm>
            <a:off x="8246109" y="5183504"/>
            <a:ext cx="786765" cy="436880"/>
          </a:xfrm>
          <a:prstGeom prst="rect">
            <a:avLst/>
          </a:prstGeom>
        </p:spPr>
        <p:txBody>
          <a:bodyPr vert="horz" wrap="square" lIns="0" tIns="12700" rIns="0" bIns="0" rtlCol="0">
            <a:spAutoFit/>
          </a:bodyPr>
          <a:lstStyle/>
          <a:p>
            <a:pPr marL="12065" marR="5080" indent="635" algn="ctr">
              <a:lnSpc>
                <a:spcPct val="100000"/>
              </a:lnSpc>
              <a:spcBef>
                <a:spcPts val="100"/>
              </a:spcBef>
            </a:pPr>
            <a:r>
              <a:rPr sz="900" b="1" u="sng" dirty="0">
                <a:solidFill>
                  <a:srgbClr val="FFFFFF"/>
                </a:solidFill>
                <a:uFill>
                  <a:solidFill>
                    <a:srgbClr val="FFFFFF"/>
                  </a:solidFill>
                </a:uFill>
                <a:latin typeface="Arial"/>
                <a:cs typeface="Arial"/>
              </a:rPr>
              <a:t>VISITA </a:t>
            </a:r>
            <a:r>
              <a:rPr sz="900" b="1" spc="5" dirty="0">
                <a:solidFill>
                  <a:srgbClr val="FFFFFF"/>
                </a:solidFill>
                <a:latin typeface="Arial"/>
                <a:cs typeface="Arial"/>
              </a:rPr>
              <a:t> </a:t>
            </a:r>
            <a:r>
              <a:rPr sz="900" b="1" u="sng" dirty="0">
                <a:solidFill>
                  <a:srgbClr val="FFFFFF"/>
                </a:solidFill>
                <a:uFill>
                  <a:solidFill>
                    <a:srgbClr val="FFFFFF"/>
                  </a:solidFill>
                </a:uFill>
                <a:latin typeface="Arial"/>
                <a:cs typeface="Arial"/>
              </a:rPr>
              <a:t>C</a:t>
            </a:r>
            <a:r>
              <a:rPr sz="900" b="1" u="sng" spc="-10" dirty="0">
                <a:solidFill>
                  <a:srgbClr val="FFFFFF"/>
                </a:solidFill>
                <a:uFill>
                  <a:solidFill>
                    <a:srgbClr val="FFFFFF"/>
                  </a:solidFill>
                </a:uFill>
                <a:latin typeface="Arial"/>
                <a:cs typeface="Arial"/>
              </a:rPr>
              <a:t>O</a:t>
            </a:r>
            <a:r>
              <a:rPr sz="900" b="1" u="sng" dirty="0">
                <a:solidFill>
                  <a:srgbClr val="FFFFFF"/>
                </a:solidFill>
                <a:uFill>
                  <a:solidFill>
                    <a:srgbClr val="FFFFFF"/>
                  </a:solidFill>
                </a:uFill>
                <a:latin typeface="Arial"/>
                <a:cs typeface="Arial"/>
              </a:rPr>
              <a:t>NTR</a:t>
            </a:r>
            <a:r>
              <a:rPr sz="900" b="1" u="sng" spc="-10" dirty="0">
                <a:solidFill>
                  <a:srgbClr val="FFFFFF"/>
                </a:solidFill>
                <a:uFill>
                  <a:solidFill>
                    <a:srgbClr val="FFFFFF"/>
                  </a:solidFill>
                </a:uFill>
                <a:latin typeface="Arial"/>
                <a:cs typeface="Arial"/>
              </a:rPr>
              <a:t>O</a:t>
            </a:r>
            <a:r>
              <a:rPr sz="900" b="1" u="sng" dirty="0">
                <a:solidFill>
                  <a:srgbClr val="FFFFFF"/>
                </a:solidFill>
                <a:uFill>
                  <a:solidFill>
                    <a:srgbClr val="FFFFFF"/>
                  </a:solidFill>
                </a:uFill>
                <a:latin typeface="Arial"/>
                <a:cs typeface="Arial"/>
              </a:rPr>
              <a:t>LL</a:t>
            </a:r>
            <a:r>
              <a:rPr sz="900" b="1" u="sng" spc="-5" dirty="0">
                <a:solidFill>
                  <a:srgbClr val="FFFFFF"/>
                </a:solidFill>
                <a:uFill>
                  <a:solidFill>
                    <a:srgbClr val="FFFFFF"/>
                  </a:solidFill>
                </a:uFill>
                <a:latin typeface="Arial"/>
                <a:cs typeface="Arial"/>
              </a:rPr>
              <a:t>O</a:t>
            </a:r>
            <a:r>
              <a:rPr sz="900" b="1" dirty="0">
                <a:solidFill>
                  <a:srgbClr val="FFFFFF"/>
                </a:solidFill>
                <a:latin typeface="Arial"/>
                <a:cs typeface="Arial"/>
              </a:rPr>
              <a:t>:</a:t>
            </a:r>
            <a:endParaRPr sz="900">
              <a:latin typeface="Arial"/>
              <a:cs typeface="Arial"/>
            </a:endParaRPr>
          </a:p>
          <a:p>
            <a:pPr algn="ctr">
              <a:lnSpc>
                <a:spcPct val="100000"/>
              </a:lnSpc>
            </a:pPr>
            <a:r>
              <a:rPr sz="900" b="1" spc="-5" dirty="0">
                <a:solidFill>
                  <a:srgbClr val="FFFFFF"/>
                </a:solidFill>
                <a:latin typeface="Arial"/>
                <a:cs typeface="Arial"/>
              </a:rPr>
              <a:t>3-6</a:t>
            </a:r>
            <a:r>
              <a:rPr sz="900" b="1" spc="-50" dirty="0">
                <a:solidFill>
                  <a:srgbClr val="FFFFFF"/>
                </a:solidFill>
                <a:latin typeface="Arial"/>
                <a:cs typeface="Arial"/>
              </a:rPr>
              <a:t> </a:t>
            </a:r>
            <a:r>
              <a:rPr sz="900" b="1" dirty="0">
                <a:solidFill>
                  <a:srgbClr val="FFFFFF"/>
                </a:solidFill>
                <a:latin typeface="Arial"/>
                <a:cs typeface="Arial"/>
              </a:rPr>
              <a:t>mesi</a:t>
            </a:r>
            <a:endParaRPr sz="900">
              <a:latin typeface="Arial"/>
              <a:cs typeface="Arial"/>
            </a:endParaRPr>
          </a:p>
        </p:txBody>
      </p:sp>
      <p:sp>
        <p:nvSpPr>
          <p:cNvPr id="168" name="object 168"/>
          <p:cNvSpPr/>
          <p:nvPr/>
        </p:nvSpPr>
        <p:spPr>
          <a:xfrm>
            <a:off x="9459468" y="5125211"/>
            <a:ext cx="1079500" cy="561340"/>
          </a:xfrm>
          <a:custGeom>
            <a:avLst/>
            <a:gdLst/>
            <a:ahLst/>
            <a:cxnLst/>
            <a:rect l="l" t="t" r="r" b="b"/>
            <a:pathLst>
              <a:path w="1079500" h="561339">
                <a:moveTo>
                  <a:pt x="985520" y="0"/>
                </a:moveTo>
                <a:lnTo>
                  <a:pt x="93472" y="0"/>
                </a:lnTo>
                <a:lnTo>
                  <a:pt x="57114" y="7354"/>
                </a:lnTo>
                <a:lnTo>
                  <a:pt x="27400" y="27400"/>
                </a:lnTo>
                <a:lnTo>
                  <a:pt x="7354" y="57114"/>
                </a:lnTo>
                <a:lnTo>
                  <a:pt x="0" y="93471"/>
                </a:lnTo>
                <a:lnTo>
                  <a:pt x="0" y="467359"/>
                </a:lnTo>
                <a:lnTo>
                  <a:pt x="7354" y="503744"/>
                </a:lnTo>
                <a:lnTo>
                  <a:pt x="27400" y="533455"/>
                </a:lnTo>
                <a:lnTo>
                  <a:pt x="57114" y="553486"/>
                </a:lnTo>
                <a:lnTo>
                  <a:pt x="93472" y="560832"/>
                </a:lnTo>
                <a:lnTo>
                  <a:pt x="985520" y="560832"/>
                </a:lnTo>
                <a:lnTo>
                  <a:pt x="1021877" y="553486"/>
                </a:lnTo>
                <a:lnTo>
                  <a:pt x="1051591" y="533455"/>
                </a:lnTo>
                <a:lnTo>
                  <a:pt x="1071637" y="503744"/>
                </a:lnTo>
                <a:lnTo>
                  <a:pt x="1078991" y="467359"/>
                </a:lnTo>
                <a:lnTo>
                  <a:pt x="1078991" y="93471"/>
                </a:lnTo>
                <a:lnTo>
                  <a:pt x="1071637" y="57114"/>
                </a:lnTo>
                <a:lnTo>
                  <a:pt x="1051591" y="27400"/>
                </a:lnTo>
                <a:lnTo>
                  <a:pt x="1021877" y="7354"/>
                </a:lnTo>
                <a:lnTo>
                  <a:pt x="985520" y="0"/>
                </a:lnTo>
                <a:close/>
              </a:path>
            </a:pathLst>
          </a:custGeom>
          <a:solidFill>
            <a:srgbClr val="D9D9D9"/>
          </a:solidFill>
        </p:spPr>
        <p:txBody>
          <a:bodyPr wrap="square" lIns="0" tIns="0" rIns="0" bIns="0" rtlCol="0"/>
          <a:lstStyle/>
          <a:p>
            <a:endParaRPr/>
          </a:p>
        </p:txBody>
      </p:sp>
      <p:sp>
        <p:nvSpPr>
          <p:cNvPr id="169" name="object 169"/>
          <p:cNvSpPr txBox="1"/>
          <p:nvPr/>
        </p:nvSpPr>
        <p:spPr>
          <a:xfrm>
            <a:off x="9612630" y="5183504"/>
            <a:ext cx="774065" cy="436880"/>
          </a:xfrm>
          <a:prstGeom prst="rect">
            <a:avLst/>
          </a:prstGeom>
        </p:spPr>
        <p:txBody>
          <a:bodyPr vert="horz" wrap="square" lIns="0" tIns="12700" rIns="0" bIns="0" rtlCol="0">
            <a:spAutoFit/>
          </a:bodyPr>
          <a:lstStyle/>
          <a:p>
            <a:pPr marL="12065" marR="5080" algn="ctr">
              <a:lnSpc>
                <a:spcPct val="100000"/>
              </a:lnSpc>
              <a:spcBef>
                <a:spcPts val="100"/>
              </a:spcBef>
            </a:pPr>
            <a:r>
              <a:rPr sz="900" b="1" u="sng" dirty="0">
                <a:solidFill>
                  <a:srgbClr val="FFFFFF"/>
                </a:solidFill>
                <a:uFill>
                  <a:solidFill>
                    <a:srgbClr val="FFFFFF"/>
                  </a:solidFill>
                </a:uFill>
                <a:latin typeface="Arial"/>
                <a:cs typeface="Arial"/>
              </a:rPr>
              <a:t>VISIT</a:t>
            </a:r>
            <a:r>
              <a:rPr sz="900" b="1" u="sng" spc="-5" dirty="0">
                <a:solidFill>
                  <a:srgbClr val="FFFFFF"/>
                </a:solidFill>
                <a:uFill>
                  <a:solidFill>
                    <a:srgbClr val="FFFFFF"/>
                  </a:solidFill>
                </a:uFill>
                <a:latin typeface="Arial"/>
                <a:cs typeface="Arial"/>
              </a:rPr>
              <a:t>A</a:t>
            </a:r>
            <a:r>
              <a:rPr sz="900" b="1" u="sng" spc="-15" dirty="0">
                <a:solidFill>
                  <a:srgbClr val="FFFFFF"/>
                </a:solidFill>
                <a:uFill>
                  <a:solidFill>
                    <a:srgbClr val="FFFFFF"/>
                  </a:solidFill>
                </a:uFill>
                <a:latin typeface="Arial"/>
                <a:cs typeface="Arial"/>
              </a:rPr>
              <a:t> </a:t>
            </a:r>
            <a:r>
              <a:rPr sz="900" b="1" u="sng" dirty="0">
                <a:solidFill>
                  <a:srgbClr val="FFFFFF"/>
                </a:solidFill>
                <a:uFill>
                  <a:solidFill>
                    <a:srgbClr val="FFFFFF"/>
                  </a:solidFill>
                </a:uFill>
                <a:latin typeface="Arial"/>
                <a:cs typeface="Arial"/>
              </a:rPr>
              <a:t>P</a:t>
            </a:r>
            <a:r>
              <a:rPr sz="900" b="1" u="sng" spc="-5" dirty="0">
                <a:solidFill>
                  <a:srgbClr val="FFFFFF"/>
                </a:solidFill>
                <a:uFill>
                  <a:solidFill>
                    <a:srgbClr val="FFFFFF"/>
                  </a:solidFill>
                </a:uFill>
                <a:latin typeface="Arial"/>
                <a:cs typeface="Arial"/>
              </a:rPr>
              <a:t>O</a:t>
            </a:r>
            <a:r>
              <a:rPr sz="900" b="1" u="sng" dirty="0">
                <a:solidFill>
                  <a:srgbClr val="FFFFFF"/>
                </a:solidFill>
                <a:uFill>
                  <a:solidFill>
                    <a:srgbClr val="FFFFFF"/>
                  </a:solidFill>
                </a:uFill>
                <a:latin typeface="Arial"/>
                <a:cs typeface="Arial"/>
              </a:rPr>
              <a:t>ST- </a:t>
            </a:r>
            <a:r>
              <a:rPr sz="900" b="1" dirty="0">
                <a:solidFill>
                  <a:srgbClr val="FFFFFF"/>
                </a:solidFill>
                <a:latin typeface="Arial"/>
                <a:cs typeface="Arial"/>
              </a:rPr>
              <a:t> </a:t>
            </a:r>
            <a:r>
              <a:rPr sz="900" b="1" u="sng" spc="-5" dirty="0">
                <a:solidFill>
                  <a:srgbClr val="FFFFFF"/>
                </a:solidFill>
                <a:uFill>
                  <a:solidFill>
                    <a:srgbClr val="FFFFFF"/>
                  </a:solidFill>
                </a:uFill>
                <a:latin typeface="Arial"/>
                <a:cs typeface="Arial"/>
              </a:rPr>
              <a:t>ACUZIE:</a:t>
            </a:r>
            <a:endParaRPr sz="900">
              <a:latin typeface="Arial"/>
              <a:cs typeface="Arial"/>
            </a:endParaRPr>
          </a:p>
          <a:p>
            <a:pPr algn="ctr">
              <a:lnSpc>
                <a:spcPct val="100000"/>
              </a:lnSpc>
            </a:pPr>
            <a:r>
              <a:rPr sz="900" b="1" spc="-5" dirty="0">
                <a:solidFill>
                  <a:srgbClr val="FFFFFF"/>
                </a:solidFill>
                <a:latin typeface="Arial"/>
                <a:cs typeface="Arial"/>
              </a:rPr>
              <a:t>2-4</a:t>
            </a:r>
            <a:r>
              <a:rPr sz="900" b="1" spc="-50" dirty="0">
                <a:solidFill>
                  <a:srgbClr val="FFFFFF"/>
                </a:solidFill>
                <a:latin typeface="Arial"/>
                <a:cs typeface="Arial"/>
              </a:rPr>
              <a:t> </a:t>
            </a:r>
            <a:r>
              <a:rPr sz="900" b="1" dirty="0">
                <a:solidFill>
                  <a:srgbClr val="FFFFFF"/>
                </a:solidFill>
                <a:latin typeface="Arial"/>
                <a:cs typeface="Arial"/>
              </a:rPr>
              <a:t>settimane</a:t>
            </a:r>
            <a:endParaRPr sz="900">
              <a:latin typeface="Arial"/>
              <a:cs typeface="Arial"/>
            </a:endParaRPr>
          </a:p>
        </p:txBody>
      </p:sp>
      <p:grpSp>
        <p:nvGrpSpPr>
          <p:cNvPr id="170" name="object 170"/>
          <p:cNvGrpSpPr/>
          <p:nvPr/>
        </p:nvGrpSpPr>
        <p:grpSpPr>
          <a:xfrm>
            <a:off x="3434219" y="2273744"/>
            <a:ext cx="5384165" cy="3712845"/>
            <a:chOff x="3434219" y="2273744"/>
            <a:chExt cx="5384165" cy="3712845"/>
          </a:xfrm>
        </p:grpSpPr>
        <p:sp>
          <p:nvSpPr>
            <p:cNvPr id="171" name="object 171"/>
            <p:cNvSpPr/>
            <p:nvPr/>
          </p:nvSpPr>
          <p:spPr>
            <a:xfrm>
              <a:off x="8458200" y="5626608"/>
              <a:ext cx="360045" cy="360045"/>
            </a:xfrm>
            <a:custGeom>
              <a:avLst/>
              <a:gdLst/>
              <a:ahLst/>
              <a:cxnLst/>
              <a:rect l="l" t="t" r="r" b="b"/>
              <a:pathLst>
                <a:path w="360045" h="360045">
                  <a:moveTo>
                    <a:pt x="299720" y="0"/>
                  </a:moveTo>
                  <a:lnTo>
                    <a:pt x="59944" y="0"/>
                  </a:lnTo>
                  <a:lnTo>
                    <a:pt x="36593" y="4710"/>
                  </a:lnTo>
                  <a:lnTo>
                    <a:pt x="17541" y="17556"/>
                  </a:lnTo>
                  <a:lnTo>
                    <a:pt x="4704" y="36609"/>
                  </a:lnTo>
                  <a:lnTo>
                    <a:pt x="0" y="59943"/>
                  </a:lnTo>
                  <a:lnTo>
                    <a:pt x="0" y="299719"/>
                  </a:lnTo>
                  <a:lnTo>
                    <a:pt x="4704" y="323054"/>
                  </a:lnTo>
                  <a:lnTo>
                    <a:pt x="17541" y="342107"/>
                  </a:lnTo>
                  <a:lnTo>
                    <a:pt x="36593" y="354953"/>
                  </a:lnTo>
                  <a:lnTo>
                    <a:pt x="59944" y="359663"/>
                  </a:lnTo>
                  <a:lnTo>
                    <a:pt x="299720" y="359663"/>
                  </a:lnTo>
                  <a:lnTo>
                    <a:pt x="323070" y="354953"/>
                  </a:lnTo>
                  <a:lnTo>
                    <a:pt x="342122" y="342107"/>
                  </a:lnTo>
                  <a:lnTo>
                    <a:pt x="354959" y="323054"/>
                  </a:lnTo>
                  <a:lnTo>
                    <a:pt x="359664" y="299719"/>
                  </a:lnTo>
                  <a:lnTo>
                    <a:pt x="359664" y="59943"/>
                  </a:lnTo>
                  <a:lnTo>
                    <a:pt x="354959" y="36609"/>
                  </a:lnTo>
                  <a:lnTo>
                    <a:pt x="342122" y="17556"/>
                  </a:lnTo>
                  <a:lnTo>
                    <a:pt x="323070" y="4710"/>
                  </a:lnTo>
                  <a:lnTo>
                    <a:pt x="299720" y="0"/>
                  </a:lnTo>
                  <a:close/>
                </a:path>
              </a:pathLst>
            </a:custGeom>
            <a:solidFill>
              <a:srgbClr val="6F2F9F"/>
            </a:solidFill>
          </p:spPr>
          <p:txBody>
            <a:bodyPr wrap="square" lIns="0" tIns="0" rIns="0" bIns="0" rtlCol="0"/>
            <a:lstStyle/>
            <a:p>
              <a:endParaRPr/>
            </a:p>
          </p:txBody>
        </p:sp>
        <p:pic>
          <p:nvPicPr>
            <p:cNvPr id="172" name="object 172"/>
            <p:cNvPicPr/>
            <p:nvPr/>
          </p:nvPicPr>
          <p:blipFill>
            <a:blip r:embed="rId30" cstate="print"/>
            <a:stretch>
              <a:fillRect/>
            </a:stretch>
          </p:blipFill>
          <p:spPr>
            <a:xfrm>
              <a:off x="8488261" y="5701617"/>
              <a:ext cx="301141" cy="213746"/>
            </a:xfrm>
            <a:prstGeom prst="rect">
              <a:avLst/>
            </a:prstGeom>
          </p:spPr>
        </p:pic>
        <p:sp>
          <p:nvSpPr>
            <p:cNvPr id="173" name="object 173"/>
            <p:cNvSpPr/>
            <p:nvPr/>
          </p:nvSpPr>
          <p:spPr>
            <a:xfrm>
              <a:off x="8537447" y="2275332"/>
              <a:ext cx="67945" cy="177800"/>
            </a:xfrm>
            <a:custGeom>
              <a:avLst/>
              <a:gdLst/>
              <a:ahLst/>
              <a:cxnLst/>
              <a:rect l="l" t="t" r="r" b="b"/>
              <a:pathLst>
                <a:path w="67945" h="177800">
                  <a:moveTo>
                    <a:pt x="67691" y="177418"/>
                  </a:moveTo>
                  <a:lnTo>
                    <a:pt x="0" y="0"/>
                  </a:lnTo>
                </a:path>
              </a:pathLst>
            </a:custGeom>
            <a:ln w="3175">
              <a:solidFill>
                <a:srgbClr val="6F2F9F"/>
              </a:solidFill>
            </a:ln>
          </p:spPr>
          <p:txBody>
            <a:bodyPr wrap="square" lIns="0" tIns="0" rIns="0" bIns="0" rtlCol="0"/>
            <a:lstStyle/>
            <a:p>
              <a:endParaRPr/>
            </a:p>
          </p:txBody>
        </p:sp>
        <p:pic>
          <p:nvPicPr>
            <p:cNvPr id="174" name="object 174"/>
            <p:cNvPicPr/>
            <p:nvPr/>
          </p:nvPicPr>
          <p:blipFill>
            <a:blip r:embed="rId7" cstate="print"/>
            <a:stretch>
              <a:fillRect/>
            </a:stretch>
          </p:blipFill>
          <p:spPr>
            <a:xfrm>
              <a:off x="3434219" y="2278017"/>
              <a:ext cx="192378" cy="378789"/>
            </a:xfrm>
            <a:prstGeom prst="rect">
              <a:avLst/>
            </a:prstGeom>
          </p:spPr>
        </p:pic>
      </p:grpSp>
      <p:sp>
        <p:nvSpPr>
          <p:cNvPr id="175" name="object 175"/>
          <p:cNvSpPr txBox="1"/>
          <p:nvPr/>
        </p:nvSpPr>
        <p:spPr>
          <a:xfrm>
            <a:off x="8445754" y="6010757"/>
            <a:ext cx="398145" cy="300355"/>
          </a:xfrm>
          <a:prstGeom prst="rect">
            <a:avLst/>
          </a:prstGeom>
        </p:spPr>
        <p:txBody>
          <a:bodyPr vert="horz" wrap="square" lIns="0" tIns="12700" rIns="0" bIns="0" rtlCol="0">
            <a:spAutoFit/>
          </a:bodyPr>
          <a:lstStyle/>
          <a:p>
            <a:pPr marL="12700" marR="5080" indent="22860" algn="just">
              <a:lnSpc>
                <a:spcPct val="100000"/>
              </a:lnSpc>
              <a:spcBef>
                <a:spcPts val="100"/>
              </a:spcBef>
            </a:pPr>
            <a:r>
              <a:rPr sz="600" dirty="0">
                <a:solidFill>
                  <a:srgbClr val="6F2F9F"/>
                </a:solidFill>
                <a:latin typeface="Arial MT"/>
                <a:cs typeface="Arial MT"/>
              </a:rPr>
              <a:t>Televisita </a:t>
            </a:r>
            <a:r>
              <a:rPr sz="600" spc="-155" dirty="0">
                <a:solidFill>
                  <a:srgbClr val="6F2F9F"/>
                </a:solidFill>
                <a:latin typeface="Arial MT"/>
                <a:cs typeface="Arial MT"/>
              </a:rPr>
              <a:t> </a:t>
            </a:r>
            <a:r>
              <a:rPr sz="600" spc="-5" dirty="0">
                <a:solidFill>
                  <a:srgbClr val="6F2F9F"/>
                </a:solidFill>
                <a:latin typeface="Arial MT"/>
                <a:cs typeface="Arial MT"/>
              </a:rPr>
              <a:t>Paz</a:t>
            </a:r>
            <a:r>
              <a:rPr sz="600" spc="10" dirty="0">
                <a:solidFill>
                  <a:srgbClr val="6F2F9F"/>
                </a:solidFill>
                <a:latin typeface="Arial MT"/>
                <a:cs typeface="Arial MT"/>
              </a:rPr>
              <a:t>i</a:t>
            </a:r>
            <a:r>
              <a:rPr sz="600" spc="-5" dirty="0">
                <a:solidFill>
                  <a:srgbClr val="6F2F9F"/>
                </a:solidFill>
                <a:latin typeface="Arial MT"/>
                <a:cs typeface="Arial MT"/>
              </a:rPr>
              <a:t>en</a:t>
            </a:r>
            <a:r>
              <a:rPr sz="600" dirty="0">
                <a:solidFill>
                  <a:srgbClr val="6F2F9F"/>
                </a:solidFill>
                <a:latin typeface="Arial MT"/>
                <a:cs typeface="Arial MT"/>
              </a:rPr>
              <a:t>te</a:t>
            </a:r>
            <a:r>
              <a:rPr sz="600" spc="-5" dirty="0">
                <a:solidFill>
                  <a:srgbClr val="6F2F9F"/>
                </a:solidFill>
                <a:latin typeface="Arial MT"/>
                <a:cs typeface="Arial MT"/>
              </a:rPr>
              <a:t> </a:t>
            </a:r>
            <a:r>
              <a:rPr sz="600" dirty="0">
                <a:solidFill>
                  <a:srgbClr val="6F2F9F"/>
                </a:solidFill>
                <a:latin typeface="Arial MT"/>
                <a:cs typeface="Arial MT"/>
              </a:rPr>
              <a:t>-  </a:t>
            </a:r>
            <a:r>
              <a:rPr sz="600" spc="-5" dirty="0">
                <a:solidFill>
                  <a:srgbClr val="6F2F9F"/>
                </a:solidFill>
                <a:latin typeface="Arial MT"/>
                <a:cs typeface="Arial MT"/>
              </a:rPr>
              <a:t>Spec</a:t>
            </a:r>
            <a:r>
              <a:rPr sz="600" spc="10" dirty="0">
                <a:solidFill>
                  <a:srgbClr val="6F2F9F"/>
                </a:solidFill>
                <a:latin typeface="Arial MT"/>
                <a:cs typeface="Arial MT"/>
              </a:rPr>
              <a:t>i</a:t>
            </a:r>
            <a:r>
              <a:rPr sz="600" spc="-5" dirty="0">
                <a:solidFill>
                  <a:srgbClr val="6F2F9F"/>
                </a:solidFill>
                <a:latin typeface="Arial MT"/>
                <a:cs typeface="Arial MT"/>
              </a:rPr>
              <a:t>a</a:t>
            </a:r>
            <a:r>
              <a:rPr sz="600" spc="5" dirty="0">
                <a:solidFill>
                  <a:srgbClr val="6F2F9F"/>
                </a:solidFill>
                <a:latin typeface="Arial MT"/>
                <a:cs typeface="Arial MT"/>
              </a:rPr>
              <a:t>li</a:t>
            </a:r>
            <a:r>
              <a:rPr sz="600" dirty="0">
                <a:solidFill>
                  <a:srgbClr val="6F2F9F"/>
                </a:solidFill>
                <a:latin typeface="Arial MT"/>
                <a:cs typeface="Arial MT"/>
              </a:rPr>
              <a:t>sta</a:t>
            </a:r>
            <a:endParaRPr sz="600">
              <a:latin typeface="Arial MT"/>
              <a:cs typeface="Arial MT"/>
            </a:endParaRPr>
          </a:p>
        </p:txBody>
      </p:sp>
      <p:sp>
        <p:nvSpPr>
          <p:cNvPr id="176" name="object 176"/>
          <p:cNvSpPr txBox="1"/>
          <p:nvPr/>
        </p:nvSpPr>
        <p:spPr>
          <a:xfrm>
            <a:off x="3690620" y="2243073"/>
            <a:ext cx="686435" cy="437515"/>
          </a:xfrm>
          <a:prstGeom prst="rect">
            <a:avLst/>
          </a:prstGeom>
        </p:spPr>
        <p:txBody>
          <a:bodyPr vert="horz" wrap="square" lIns="0" tIns="12700" rIns="0" bIns="0" rtlCol="0">
            <a:spAutoFit/>
          </a:bodyPr>
          <a:lstStyle/>
          <a:p>
            <a:pPr marL="12700" marR="5080">
              <a:lnSpc>
                <a:spcPct val="100000"/>
              </a:lnSpc>
              <a:spcBef>
                <a:spcPts val="100"/>
              </a:spcBef>
            </a:pPr>
            <a:r>
              <a:rPr sz="900" b="1" dirty="0">
                <a:solidFill>
                  <a:srgbClr val="5F6B70"/>
                </a:solidFill>
                <a:latin typeface="Arial"/>
                <a:cs typeface="Arial"/>
              </a:rPr>
              <a:t>Paziente </a:t>
            </a:r>
            <a:r>
              <a:rPr sz="900" b="1" spc="5" dirty="0">
                <a:solidFill>
                  <a:srgbClr val="5F6B70"/>
                </a:solidFill>
                <a:latin typeface="Arial"/>
                <a:cs typeface="Arial"/>
              </a:rPr>
              <a:t> </a:t>
            </a:r>
            <a:r>
              <a:rPr sz="900" b="1" dirty="0">
                <a:solidFill>
                  <a:srgbClr val="5F6B70"/>
                </a:solidFill>
                <a:latin typeface="Arial"/>
                <a:cs typeface="Arial"/>
              </a:rPr>
              <a:t>sintomatico </a:t>
            </a:r>
            <a:r>
              <a:rPr sz="900" b="1" spc="-235" dirty="0">
                <a:solidFill>
                  <a:srgbClr val="5F6B70"/>
                </a:solidFill>
                <a:latin typeface="Arial"/>
                <a:cs typeface="Arial"/>
              </a:rPr>
              <a:t> </a:t>
            </a:r>
            <a:r>
              <a:rPr sz="900" b="1" dirty="0">
                <a:solidFill>
                  <a:srgbClr val="5F6B70"/>
                </a:solidFill>
                <a:latin typeface="Arial"/>
                <a:cs typeface="Arial"/>
              </a:rPr>
              <a:t>non</a:t>
            </a:r>
            <a:r>
              <a:rPr sz="900" b="1" spc="-10" dirty="0">
                <a:solidFill>
                  <a:srgbClr val="5F6B70"/>
                </a:solidFill>
                <a:latin typeface="Arial"/>
                <a:cs typeface="Arial"/>
              </a:rPr>
              <a:t> </a:t>
            </a:r>
            <a:r>
              <a:rPr sz="900" b="1" dirty="0">
                <a:solidFill>
                  <a:srgbClr val="5F6B70"/>
                </a:solidFill>
                <a:latin typeface="Arial"/>
                <a:cs typeface="Arial"/>
              </a:rPr>
              <a:t>urgente</a:t>
            </a:r>
            <a:endParaRPr sz="900">
              <a:latin typeface="Arial"/>
              <a:cs typeface="Arial"/>
            </a:endParaRPr>
          </a:p>
        </p:txBody>
      </p:sp>
      <p:sp>
        <p:nvSpPr>
          <p:cNvPr id="179" name="object 179"/>
          <p:cNvSpPr txBox="1">
            <a:spLocks noGrp="1"/>
          </p:cNvSpPr>
          <p:nvPr>
            <p:ph type="title"/>
          </p:nvPr>
        </p:nvSpPr>
        <p:spPr>
          <a:xfrm>
            <a:off x="463397" y="184530"/>
            <a:ext cx="11638280" cy="452120"/>
          </a:xfrm>
          <a:prstGeom prst="rect">
            <a:avLst/>
          </a:prstGeom>
        </p:spPr>
        <p:txBody>
          <a:bodyPr vert="horz" wrap="square" lIns="0" tIns="12065" rIns="0" bIns="0" rtlCol="0">
            <a:spAutoFit/>
          </a:bodyPr>
          <a:lstStyle/>
          <a:p>
            <a:pPr marL="12700">
              <a:lnSpc>
                <a:spcPct val="100000"/>
              </a:lnSpc>
              <a:spcBef>
                <a:spcPts val="95"/>
              </a:spcBef>
              <a:tabLst>
                <a:tab pos="10338435" algn="l"/>
                <a:tab pos="11624945" algn="l"/>
              </a:tabLst>
            </a:pPr>
            <a:r>
              <a:rPr sz="2800" i="0" spc="-5" dirty="0">
                <a:solidFill>
                  <a:srgbClr val="2B3942"/>
                </a:solidFill>
                <a:latin typeface="Arial"/>
                <a:cs typeface="Arial"/>
              </a:rPr>
              <a:t>La</a:t>
            </a:r>
            <a:r>
              <a:rPr sz="2800" i="0" spc="5" dirty="0">
                <a:solidFill>
                  <a:srgbClr val="2B3942"/>
                </a:solidFill>
                <a:latin typeface="Arial"/>
                <a:cs typeface="Arial"/>
              </a:rPr>
              <a:t> </a:t>
            </a:r>
            <a:r>
              <a:rPr sz="2800" i="0" spc="-5" dirty="0">
                <a:solidFill>
                  <a:srgbClr val="2B3942"/>
                </a:solidFill>
                <a:latin typeface="Arial"/>
                <a:cs typeface="Arial"/>
              </a:rPr>
              <a:t>Care</a:t>
            </a:r>
            <a:r>
              <a:rPr sz="2800" i="0" spc="30" dirty="0">
                <a:solidFill>
                  <a:srgbClr val="2B3942"/>
                </a:solidFill>
                <a:latin typeface="Arial"/>
                <a:cs typeface="Arial"/>
              </a:rPr>
              <a:t> </a:t>
            </a:r>
            <a:r>
              <a:rPr sz="2800" i="0" spc="-5" dirty="0">
                <a:solidFill>
                  <a:srgbClr val="2B3942"/>
                </a:solidFill>
                <a:latin typeface="Arial"/>
                <a:cs typeface="Arial"/>
              </a:rPr>
              <a:t>Delivery</a:t>
            </a:r>
            <a:r>
              <a:rPr sz="2800" i="0" spc="20" dirty="0">
                <a:solidFill>
                  <a:srgbClr val="2B3942"/>
                </a:solidFill>
                <a:latin typeface="Arial"/>
                <a:cs typeface="Arial"/>
              </a:rPr>
              <a:t> </a:t>
            </a:r>
            <a:r>
              <a:rPr sz="2800" i="0" spc="-40" dirty="0">
                <a:solidFill>
                  <a:srgbClr val="2B3942"/>
                </a:solidFill>
                <a:latin typeface="Arial"/>
                <a:cs typeface="Arial"/>
              </a:rPr>
              <a:t>Value</a:t>
            </a:r>
            <a:r>
              <a:rPr sz="2800" i="0" spc="20" dirty="0">
                <a:solidFill>
                  <a:srgbClr val="2B3942"/>
                </a:solidFill>
                <a:latin typeface="Arial"/>
                <a:cs typeface="Arial"/>
              </a:rPr>
              <a:t> </a:t>
            </a:r>
            <a:r>
              <a:rPr sz="2800" i="0" spc="-5" dirty="0">
                <a:solidFill>
                  <a:srgbClr val="2B3942"/>
                </a:solidFill>
                <a:latin typeface="Arial"/>
                <a:cs typeface="Arial"/>
              </a:rPr>
              <a:t>Chain</a:t>
            </a:r>
            <a:r>
              <a:rPr sz="2800" i="0" spc="35" dirty="0">
                <a:solidFill>
                  <a:srgbClr val="2B3942"/>
                </a:solidFill>
                <a:latin typeface="Arial"/>
                <a:cs typeface="Arial"/>
              </a:rPr>
              <a:t> </a:t>
            </a:r>
            <a:r>
              <a:rPr sz="2800" i="0" spc="-5" dirty="0">
                <a:solidFill>
                  <a:srgbClr val="2B3942"/>
                </a:solidFill>
                <a:latin typeface="Arial"/>
                <a:cs typeface="Arial"/>
              </a:rPr>
              <a:t>del</a:t>
            </a:r>
            <a:r>
              <a:rPr sz="2800" i="0" spc="10" dirty="0">
                <a:solidFill>
                  <a:srgbClr val="2B3942"/>
                </a:solidFill>
                <a:latin typeface="Arial"/>
                <a:cs typeface="Arial"/>
              </a:rPr>
              <a:t> </a:t>
            </a:r>
            <a:r>
              <a:rPr sz="2800" i="0" spc="-5" dirty="0">
                <a:solidFill>
                  <a:srgbClr val="2B3942"/>
                </a:solidFill>
                <a:latin typeface="Arial"/>
                <a:cs typeface="Arial"/>
              </a:rPr>
              <a:t>Paziente</a:t>
            </a:r>
            <a:r>
              <a:rPr sz="2800" i="0" spc="30" dirty="0">
                <a:solidFill>
                  <a:srgbClr val="2B3942"/>
                </a:solidFill>
                <a:latin typeface="Arial"/>
                <a:cs typeface="Arial"/>
              </a:rPr>
              <a:t> </a:t>
            </a:r>
            <a:r>
              <a:rPr sz="2800" i="0" dirty="0">
                <a:solidFill>
                  <a:srgbClr val="2B3942"/>
                </a:solidFill>
                <a:latin typeface="Arial"/>
                <a:cs typeface="Arial"/>
              </a:rPr>
              <a:t>affetto</a:t>
            </a:r>
            <a:r>
              <a:rPr sz="2800" i="0" spc="20" dirty="0">
                <a:solidFill>
                  <a:srgbClr val="2B3942"/>
                </a:solidFill>
                <a:latin typeface="Arial"/>
                <a:cs typeface="Arial"/>
              </a:rPr>
              <a:t> </a:t>
            </a:r>
            <a:r>
              <a:rPr sz="2800" i="0" spc="-5" dirty="0">
                <a:solidFill>
                  <a:srgbClr val="2B3942"/>
                </a:solidFill>
                <a:latin typeface="Arial"/>
                <a:cs typeface="Arial"/>
              </a:rPr>
              <a:t>da</a:t>
            </a:r>
            <a:r>
              <a:rPr sz="2800" i="0" spc="-80" dirty="0">
                <a:solidFill>
                  <a:srgbClr val="2B3942"/>
                </a:solidFill>
                <a:latin typeface="Arial"/>
                <a:cs typeface="Arial"/>
              </a:rPr>
              <a:t> </a:t>
            </a:r>
            <a:r>
              <a:rPr sz="2800" i="0" spc="-5" dirty="0">
                <a:solidFill>
                  <a:srgbClr val="2B3942"/>
                </a:solidFill>
                <a:latin typeface="Arial"/>
                <a:cs typeface="Arial"/>
              </a:rPr>
              <a:t>Asma:</a:t>
            </a:r>
            <a:endParaRPr sz="10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2 La traduzione della strategia in decisioni operative tramite la... |  Download Scientific Diagram">
            <a:extLst>
              <a:ext uri="{FF2B5EF4-FFF2-40B4-BE49-F238E27FC236}">
                <a16:creationId xmlns:a16="http://schemas.microsoft.com/office/drawing/2014/main" id="{5BB5B6BC-6981-0E1D-8F27-E4AF0029A1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8500" y="781050"/>
            <a:ext cx="10795000" cy="529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1247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a muraglia barese - Bari vecchia | Bari, Luoghi, Italia">
            <a:extLst>
              <a:ext uri="{FF2B5EF4-FFF2-40B4-BE49-F238E27FC236}">
                <a16:creationId xmlns:a16="http://schemas.microsoft.com/office/drawing/2014/main" id="{D5B5C15E-7970-9FF2-4522-4B24B68E7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8B183F63-86D6-AD52-190A-F0115F604DC4}"/>
              </a:ext>
            </a:extLst>
          </p:cNvPr>
          <p:cNvSpPr txBox="1"/>
          <p:nvPr/>
        </p:nvSpPr>
        <p:spPr>
          <a:xfrm>
            <a:off x="0" y="0"/>
            <a:ext cx="10136412" cy="1241365"/>
          </a:xfrm>
          <a:prstGeom prst="rect">
            <a:avLst/>
          </a:prstGeom>
          <a:noFill/>
        </p:spPr>
        <p:txBody>
          <a:bodyPr wrap="square">
            <a:spAutoFit/>
          </a:bodyPr>
          <a:lstStyle/>
          <a:p>
            <a:pPr marL="288925" marR="5080" indent="-276860" algn="r">
              <a:lnSpc>
                <a:spcPts val="5800"/>
              </a:lnSpc>
              <a:spcBef>
                <a:spcPts val="820"/>
              </a:spcBef>
            </a:pPr>
            <a:r>
              <a:rPr lang="it-IT" sz="1900" i="1" spc="140" dirty="0">
                <a:solidFill>
                  <a:schemeClr val="bg1"/>
                </a:solidFill>
                <a:latin typeface="MuktaMahee Regular" panose="020B0000000000000000" pitchFamily="34" charset="77"/>
                <a:cs typeface="MuktaMahee Regular" panose="020B0000000000000000" pitchFamily="34" charset="77"/>
              </a:rPr>
              <a:t>La</a:t>
            </a:r>
            <a:r>
              <a:rPr lang="it-IT" sz="1900" i="1" spc="345" dirty="0">
                <a:solidFill>
                  <a:schemeClr val="bg1"/>
                </a:solidFill>
                <a:latin typeface="MuktaMahee Regular" panose="020B0000000000000000" pitchFamily="34" charset="77"/>
                <a:cs typeface="MuktaMahee Regular" panose="020B0000000000000000" pitchFamily="34" charset="77"/>
              </a:rPr>
              <a:t> </a:t>
            </a:r>
            <a:r>
              <a:rPr lang="it-IT" sz="1900" i="1" spc="170" dirty="0">
                <a:solidFill>
                  <a:schemeClr val="bg1"/>
                </a:solidFill>
                <a:latin typeface="MuktaMahee Regular" panose="020B0000000000000000" pitchFamily="34" charset="77"/>
                <a:cs typeface="MuktaMahee Regular" panose="020B0000000000000000" pitchFamily="34" charset="77"/>
              </a:rPr>
              <a:t>trasformazione</a:t>
            </a:r>
            <a:r>
              <a:rPr lang="it-IT" sz="1900" i="1" spc="350" dirty="0">
                <a:solidFill>
                  <a:schemeClr val="bg1"/>
                </a:solidFill>
                <a:latin typeface="MuktaMahee Regular" panose="020B0000000000000000" pitchFamily="34" charset="77"/>
                <a:cs typeface="MuktaMahee Regular" panose="020B0000000000000000" pitchFamily="34" charset="77"/>
              </a:rPr>
              <a:t> </a:t>
            </a:r>
            <a:r>
              <a:rPr lang="it-IT" sz="1900" i="1" spc="100" dirty="0">
                <a:solidFill>
                  <a:schemeClr val="bg1"/>
                </a:solidFill>
                <a:latin typeface="MuktaMahee Regular" panose="020B0000000000000000" pitchFamily="34" charset="77"/>
                <a:cs typeface="MuktaMahee Regular" panose="020B0000000000000000" pitchFamily="34" charset="77"/>
              </a:rPr>
              <a:t>digitale </a:t>
            </a:r>
            <a:r>
              <a:rPr lang="it-IT" sz="1900" i="1" spc="-1320" dirty="0">
                <a:solidFill>
                  <a:schemeClr val="bg1"/>
                </a:solidFill>
                <a:latin typeface="MuktaMahee Regular" panose="020B0000000000000000" pitchFamily="34" charset="77"/>
                <a:cs typeface="MuktaMahee Regular" panose="020B0000000000000000" pitchFamily="34" charset="77"/>
              </a:rPr>
              <a:t> </a:t>
            </a:r>
            <a:r>
              <a:rPr lang="it-IT" sz="1900" i="1" spc="125" dirty="0">
                <a:solidFill>
                  <a:schemeClr val="bg1"/>
                </a:solidFill>
                <a:latin typeface="MuktaMahee Regular" panose="020B0000000000000000" pitchFamily="34" charset="77"/>
                <a:cs typeface="MuktaMahee Regular" panose="020B0000000000000000" pitchFamily="34" charset="77"/>
              </a:rPr>
              <a:t>ha</a:t>
            </a:r>
            <a:r>
              <a:rPr lang="it-IT" sz="1900" i="1" spc="350" dirty="0">
                <a:solidFill>
                  <a:schemeClr val="bg1"/>
                </a:solidFill>
                <a:latin typeface="MuktaMahee Regular" panose="020B0000000000000000" pitchFamily="34" charset="77"/>
                <a:cs typeface="MuktaMahee Regular" panose="020B0000000000000000" pitchFamily="34" charset="77"/>
              </a:rPr>
              <a:t> </a:t>
            </a:r>
            <a:r>
              <a:rPr lang="it-IT" sz="1900" i="1" spc="135" dirty="0">
                <a:solidFill>
                  <a:schemeClr val="bg1"/>
                </a:solidFill>
                <a:latin typeface="MuktaMahee Regular" panose="020B0000000000000000" pitchFamily="34" charset="77"/>
                <a:cs typeface="MuktaMahee Regular" panose="020B0000000000000000" pitchFamily="34" charset="77"/>
              </a:rPr>
              <a:t>a</a:t>
            </a:r>
            <a:r>
              <a:rPr lang="it-IT" sz="1900" i="1" spc="355" dirty="0">
                <a:solidFill>
                  <a:schemeClr val="bg1"/>
                </a:solidFill>
                <a:latin typeface="MuktaMahee Regular" panose="020B0000000000000000" pitchFamily="34" charset="77"/>
                <a:cs typeface="MuktaMahee Regular" panose="020B0000000000000000" pitchFamily="34" charset="77"/>
              </a:rPr>
              <a:t> </a:t>
            </a:r>
            <a:r>
              <a:rPr lang="it-IT" sz="1900" i="1" spc="175" dirty="0">
                <a:solidFill>
                  <a:schemeClr val="bg1"/>
                </a:solidFill>
                <a:latin typeface="MuktaMahee Regular" panose="020B0000000000000000" pitchFamily="34" charset="77"/>
                <a:cs typeface="MuktaMahee Regular" panose="020B0000000000000000" pitchFamily="34" charset="77"/>
              </a:rPr>
              <a:t>che</a:t>
            </a:r>
            <a:r>
              <a:rPr lang="it-IT" sz="1900" i="1" spc="350" dirty="0">
                <a:solidFill>
                  <a:schemeClr val="bg1"/>
                </a:solidFill>
                <a:latin typeface="MuktaMahee Regular" panose="020B0000000000000000" pitchFamily="34" charset="77"/>
                <a:cs typeface="MuktaMahee Regular" panose="020B0000000000000000" pitchFamily="34" charset="77"/>
              </a:rPr>
              <a:t> </a:t>
            </a:r>
            <a:r>
              <a:rPr lang="it-IT" sz="1900" i="1" spc="125" dirty="0">
                <a:solidFill>
                  <a:schemeClr val="bg1"/>
                </a:solidFill>
                <a:latin typeface="MuktaMahee Regular" panose="020B0000000000000000" pitchFamily="34" charset="77"/>
                <a:cs typeface="MuktaMahee Regular" panose="020B0000000000000000" pitchFamily="34" charset="77"/>
              </a:rPr>
              <a:t>fare</a:t>
            </a:r>
            <a:r>
              <a:rPr lang="it-IT" sz="1900" i="1" spc="355" dirty="0">
                <a:solidFill>
                  <a:schemeClr val="bg1"/>
                </a:solidFill>
                <a:latin typeface="MuktaMahee Regular" panose="020B0000000000000000" pitchFamily="34" charset="77"/>
                <a:cs typeface="MuktaMahee Regular" panose="020B0000000000000000" pitchFamily="34" charset="77"/>
              </a:rPr>
              <a:t> </a:t>
            </a:r>
            <a:r>
              <a:rPr lang="it-IT" sz="1900" i="1" spc="20" dirty="0">
                <a:solidFill>
                  <a:schemeClr val="bg1"/>
                </a:solidFill>
                <a:latin typeface="MuktaMahee Regular" panose="020B0000000000000000" pitchFamily="34" charset="77"/>
                <a:cs typeface="MuktaMahee Regular" panose="020B0000000000000000" pitchFamily="34" charset="77"/>
              </a:rPr>
              <a:t>più</a:t>
            </a:r>
            <a:r>
              <a:rPr lang="it-IT" sz="1900" i="1" spc="350" dirty="0">
                <a:solidFill>
                  <a:schemeClr val="bg1"/>
                </a:solidFill>
                <a:latin typeface="MuktaMahee Regular" panose="020B0000000000000000" pitchFamily="34" charset="77"/>
                <a:cs typeface="MuktaMahee Regular" panose="020B0000000000000000" pitchFamily="34" charset="77"/>
              </a:rPr>
              <a:t> </a:t>
            </a:r>
            <a:r>
              <a:rPr lang="it-IT" sz="1900" i="1" spc="180" dirty="0">
                <a:solidFill>
                  <a:schemeClr val="bg1"/>
                </a:solidFill>
                <a:latin typeface="MuktaMahee Regular" panose="020B0000000000000000" pitchFamily="34" charset="77"/>
                <a:cs typeface="MuktaMahee Regular" panose="020B0000000000000000" pitchFamily="34" charset="77"/>
              </a:rPr>
              <a:t>con</a:t>
            </a:r>
            <a:r>
              <a:rPr lang="it-IT" sz="1900" i="1" spc="355" dirty="0">
                <a:solidFill>
                  <a:schemeClr val="bg1"/>
                </a:solidFill>
                <a:latin typeface="MuktaMahee Regular" panose="020B0000000000000000" pitchFamily="34" charset="77"/>
                <a:cs typeface="MuktaMahee Regular" panose="020B0000000000000000" pitchFamily="34" charset="77"/>
              </a:rPr>
              <a:t> </a:t>
            </a:r>
            <a:r>
              <a:rPr lang="it-IT" sz="1900" i="1" spc="10" dirty="0">
                <a:solidFill>
                  <a:schemeClr val="bg1"/>
                </a:solidFill>
                <a:latin typeface="MuktaMahee Regular" panose="020B0000000000000000" pitchFamily="34" charset="77"/>
                <a:cs typeface="MuktaMahee Regular" panose="020B0000000000000000" pitchFamily="34" charset="77"/>
              </a:rPr>
              <a:t>gli </a:t>
            </a:r>
            <a:r>
              <a:rPr lang="it-IT" sz="1900" i="1" spc="15" dirty="0">
                <a:solidFill>
                  <a:schemeClr val="bg1"/>
                </a:solidFill>
                <a:latin typeface="MuktaMahee Regular" panose="020B0000000000000000" pitchFamily="34" charset="77"/>
                <a:cs typeface="MuktaMahee Regular" panose="020B0000000000000000" pitchFamily="34" charset="77"/>
              </a:rPr>
              <a:t> </a:t>
            </a:r>
            <a:r>
              <a:rPr lang="it-IT" sz="1900" i="1" spc="95" dirty="0">
                <a:solidFill>
                  <a:schemeClr val="bg1"/>
                </a:solidFill>
                <a:latin typeface="MuktaMahee Regular" panose="020B0000000000000000" pitchFamily="34" charset="77"/>
                <a:cs typeface="MuktaMahee Regular" panose="020B0000000000000000" pitchFamily="34" charset="77"/>
              </a:rPr>
              <a:t>uomini</a:t>
            </a:r>
            <a:r>
              <a:rPr lang="it-IT" sz="1900" i="1" spc="350" dirty="0">
                <a:solidFill>
                  <a:schemeClr val="bg1"/>
                </a:solidFill>
                <a:latin typeface="MuktaMahee Regular" panose="020B0000000000000000" pitchFamily="34" charset="77"/>
                <a:cs typeface="MuktaMahee Regular" panose="020B0000000000000000" pitchFamily="34" charset="77"/>
              </a:rPr>
              <a:t> </a:t>
            </a:r>
            <a:r>
              <a:rPr lang="it-IT" sz="1900" i="1" spc="175" dirty="0">
                <a:solidFill>
                  <a:schemeClr val="bg1"/>
                </a:solidFill>
                <a:latin typeface="MuktaMahee Regular" panose="020B0000000000000000" pitchFamily="34" charset="77"/>
                <a:cs typeface="MuktaMahee Regular" panose="020B0000000000000000" pitchFamily="34" charset="77"/>
              </a:rPr>
              <a:t>che</a:t>
            </a:r>
            <a:r>
              <a:rPr lang="it-IT" sz="1900" i="1" spc="355" dirty="0">
                <a:solidFill>
                  <a:schemeClr val="bg1"/>
                </a:solidFill>
                <a:latin typeface="MuktaMahee Regular" panose="020B0000000000000000" pitchFamily="34" charset="77"/>
                <a:cs typeface="MuktaMahee Regular" panose="020B0000000000000000" pitchFamily="34" charset="77"/>
              </a:rPr>
              <a:t> </a:t>
            </a:r>
            <a:r>
              <a:rPr lang="it-IT" sz="1900" i="1" spc="180" dirty="0">
                <a:solidFill>
                  <a:schemeClr val="bg1"/>
                </a:solidFill>
                <a:latin typeface="MuktaMahee Regular" panose="020B0000000000000000" pitchFamily="34" charset="77"/>
                <a:cs typeface="MuktaMahee Regular" panose="020B0000000000000000" pitchFamily="34" charset="77"/>
              </a:rPr>
              <a:t>con</a:t>
            </a:r>
            <a:r>
              <a:rPr lang="it-IT" sz="1900" i="1" spc="350" dirty="0">
                <a:solidFill>
                  <a:schemeClr val="bg1"/>
                </a:solidFill>
                <a:latin typeface="MuktaMahee Regular" panose="020B0000000000000000" pitchFamily="34" charset="77"/>
                <a:cs typeface="MuktaMahee Regular" panose="020B0000000000000000" pitchFamily="34" charset="77"/>
              </a:rPr>
              <a:t> </a:t>
            </a:r>
            <a:r>
              <a:rPr lang="it-IT" sz="1900" i="1" spc="-40" dirty="0">
                <a:solidFill>
                  <a:schemeClr val="bg1"/>
                </a:solidFill>
                <a:latin typeface="MuktaMahee Regular" panose="020B0000000000000000" pitchFamily="34" charset="77"/>
                <a:cs typeface="MuktaMahee Regular" panose="020B0000000000000000" pitchFamily="34" charset="77"/>
              </a:rPr>
              <a:t>il</a:t>
            </a:r>
            <a:r>
              <a:rPr lang="it-IT" sz="1900" i="1" spc="355" dirty="0">
                <a:solidFill>
                  <a:schemeClr val="bg1"/>
                </a:solidFill>
                <a:latin typeface="MuktaMahee Regular" panose="020B0000000000000000" pitchFamily="34" charset="77"/>
                <a:cs typeface="MuktaMahee Regular" panose="020B0000000000000000" pitchFamily="34" charset="77"/>
              </a:rPr>
              <a:t> </a:t>
            </a:r>
            <a:r>
              <a:rPr lang="it-IT" sz="1900" i="1" spc="100" dirty="0">
                <a:solidFill>
                  <a:schemeClr val="bg1"/>
                </a:solidFill>
                <a:latin typeface="MuktaMahee Regular" panose="020B0000000000000000" pitchFamily="34" charset="77"/>
                <a:cs typeface="MuktaMahee Regular" panose="020B0000000000000000" pitchFamily="34" charset="77"/>
              </a:rPr>
              <a:t>digitale</a:t>
            </a:r>
            <a:endParaRPr lang="it-IT" sz="1900" i="1" dirty="0">
              <a:solidFill>
                <a:schemeClr val="bg1"/>
              </a:solidFill>
              <a:latin typeface="MuktaMahee Regular" panose="020B0000000000000000" pitchFamily="34" charset="77"/>
              <a:cs typeface="MuktaMahee Regular" panose="020B0000000000000000" pitchFamily="34" charset="77"/>
            </a:endParaRPr>
          </a:p>
          <a:p>
            <a:pPr marR="7620" algn="r">
              <a:lnSpc>
                <a:spcPct val="100000"/>
              </a:lnSpc>
              <a:spcBef>
                <a:spcPts val="950"/>
              </a:spcBef>
            </a:pPr>
            <a:r>
              <a:rPr lang="it-IT" sz="1800" i="1" spc="55" dirty="0">
                <a:solidFill>
                  <a:srgbClr val="5C5C5C"/>
                </a:solidFill>
                <a:latin typeface="MuktaMahee Regular" panose="020B0000000000000000" pitchFamily="34" charset="77"/>
                <a:cs typeface="MuktaMahee Regular" panose="020B0000000000000000" pitchFamily="34" charset="77"/>
              </a:rPr>
              <a:t>(Brian</a:t>
            </a:r>
            <a:r>
              <a:rPr lang="it-IT" sz="1800" i="1" spc="-135" dirty="0">
                <a:solidFill>
                  <a:srgbClr val="5C5C5C"/>
                </a:solidFill>
                <a:latin typeface="MuktaMahee Regular" panose="020B0000000000000000" pitchFamily="34" charset="77"/>
                <a:cs typeface="MuktaMahee Regular" panose="020B0000000000000000" pitchFamily="34" charset="77"/>
              </a:rPr>
              <a:t> </a:t>
            </a:r>
            <a:r>
              <a:rPr lang="it-IT" sz="1800" i="1" spc="75" dirty="0">
                <a:solidFill>
                  <a:srgbClr val="5C5C5C"/>
                </a:solidFill>
                <a:latin typeface="MuktaMahee Regular" panose="020B0000000000000000" pitchFamily="34" charset="77"/>
                <a:cs typeface="MuktaMahee Regular" panose="020B0000000000000000" pitchFamily="34" charset="77"/>
              </a:rPr>
              <a:t>Solis)</a:t>
            </a:r>
            <a:endParaRPr lang="it-IT" sz="1800" dirty="0">
              <a:latin typeface="MuktaMahee Regular" panose="020B0000000000000000" pitchFamily="34" charset="77"/>
              <a:cs typeface="MuktaMahee Regular" panose="020B0000000000000000" pitchFamily="34" charset="77"/>
            </a:endParaRPr>
          </a:p>
        </p:txBody>
      </p:sp>
    </p:spTree>
    <p:extLst>
      <p:ext uri="{BB962C8B-B14F-4D97-AF65-F5344CB8AC3E}">
        <p14:creationId xmlns:p14="http://schemas.microsoft.com/office/powerpoint/2010/main" val="15479400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osa fare e vedere a Bari vecchia? Quanto costa vivere nel centro storico">
            <a:extLst>
              <a:ext uri="{FF2B5EF4-FFF2-40B4-BE49-F238E27FC236}">
                <a16:creationId xmlns:a16="http://schemas.microsoft.com/office/drawing/2014/main" id="{8B489624-ACEF-96D9-F370-D00D2A396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238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9611C417-47AF-36F8-61F4-9F95D0AC23F0}"/>
              </a:ext>
            </a:extLst>
          </p:cNvPr>
          <p:cNvSpPr txBox="1"/>
          <p:nvPr/>
        </p:nvSpPr>
        <p:spPr>
          <a:xfrm>
            <a:off x="6096000" y="5626100"/>
            <a:ext cx="3214341" cy="461665"/>
          </a:xfrm>
          <a:prstGeom prst="rect">
            <a:avLst/>
          </a:prstGeom>
          <a:noFill/>
        </p:spPr>
        <p:txBody>
          <a:bodyPr wrap="none" rtlCol="0">
            <a:spAutoFit/>
          </a:bodyPr>
          <a:lstStyle/>
          <a:p>
            <a:r>
              <a:rPr lang="it-IT" sz="2400" b="1" i="1" dirty="0">
                <a:solidFill>
                  <a:schemeClr val="bg1"/>
                </a:solidFill>
                <a:latin typeface="MuktaMahee Regular" panose="020B0000000000000000" pitchFamily="34" charset="77"/>
                <a:cs typeface="MuktaMahee Regular" panose="020B0000000000000000" pitchFamily="34" charset="77"/>
              </a:rPr>
              <a:t>Grazie per l’attenzione</a:t>
            </a:r>
          </a:p>
        </p:txBody>
      </p:sp>
    </p:spTree>
    <p:extLst>
      <p:ext uri="{BB962C8B-B14F-4D97-AF65-F5344CB8AC3E}">
        <p14:creationId xmlns:p14="http://schemas.microsoft.com/office/powerpoint/2010/main" val="4058283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47E97F73-681A-EEF9-89B8-C925831AA416}"/>
              </a:ext>
            </a:extLst>
          </p:cNvPr>
          <p:cNvSpPr txBox="1"/>
          <p:nvPr/>
        </p:nvSpPr>
        <p:spPr>
          <a:xfrm>
            <a:off x="838200" y="1275998"/>
            <a:ext cx="2020784" cy="369332"/>
          </a:xfrm>
          <a:prstGeom prst="rect">
            <a:avLst/>
          </a:prstGeom>
          <a:noFill/>
        </p:spPr>
        <p:txBody>
          <a:bodyPr wrap="square">
            <a:spAutoFit/>
          </a:bodyPr>
          <a:lstStyle/>
          <a:p>
            <a:r>
              <a:rPr lang="it-IT" sz="1800" b="1" dirty="0">
                <a:solidFill>
                  <a:srgbClr val="0066CC"/>
                </a:solidFill>
                <a:effectLst/>
                <a:latin typeface="TitilliumWeb"/>
              </a:rPr>
              <a:t>Visione e Strategia </a:t>
            </a:r>
            <a:endParaRPr lang="it-IT" dirty="0">
              <a:effectLst/>
            </a:endParaRPr>
          </a:p>
        </p:txBody>
      </p:sp>
      <p:sp>
        <p:nvSpPr>
          <p:cNvPr id="8" name="Titolo 1">
            <a:extLst>
              <a:ext uri="{FF2B5EF4-FFF2-40B4-BE49-F238E27FC236}">
                <a16:creationId xmlns:a16="http://schemas.microsoft.com/office/drawing/2014/main" id="{1EAEC638-53ED-5A61-7AA1-8C0D7F4C88D8}"/>
              </a:ext>
            </a:extLst>
          </p:cNvPr>
          <p:cNvSpPr txBox="1">
            <a:spLocks/>
          </p:cNvSpPr>
          <p:nvPr/>
        </p:nvSpPr>
        <p:spPr>
          <a:xfrm>
            <a:off x="2344389" y="478022"/>
            <a:ext cx="6360224" cy="7837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a:latin typeface="Arial" panose="020B0604020202020204" pitchFamily="34" charset="0"/>
                <a:cs typeface="Arial" panose="020B0604020202020204" pitchFamily="34" charset="0"/>
              </a:rPr>
              <a:t>Innovazione Strategica &amp; Innovazione Tecnologica</a:t>
            </a:r>
          </a:p>
          <a:p>
            <a:r>
              <a:rPr lang="it-IT" sz="2100" b="1" dirty="0">
                <a:effectLst/>
                <a:latin typeface="Arial" panose="020B0604020202020204" pitchFamily="34" charset="0"/>
                <a:cs typeface="Arial" panose="020B0604020202020204" pitchFamily="34" charset="0"/>
              </a:rPr>
              <a:t>La strategia digitale e tecnologica per l'Italia </a:t>
            </a:r>
          </a:p>
        </p:txBody>
      </p:sp>
      <p:pic>
        <p:nvPicPr>
          <p:cNvPr id="7169" name="Picture 1" descr="page6image32557712">
            <a:extLst>
              <a:ext uri="{FF2B5EF4-FFF2-40B4-BE49-F238E27FC236}">
                <a16:creationId xmlns:a16="http://schemas.microsoft.com/office/drawing/2014/main" id="{FFD75F3B-DA1D-8ED7-D08D-E57DCF127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335" y="1854364"/>
            <a:ext cx="7526813" cy="423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85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5BB33A3-E310-4EE4-AAA5-F3CDE9F85FCE}"/>
              </a:ext>
            </a:extLst>
          </p:cNvPr>
          <p:cNvPicPr>
            <a:picLocks noChangeAspect="1"/>
          </p:cNvPicPr>
          <p:nvPr/>
        </p:nvPicPr>
        <p:blipFill>
          <a:blip r:embed="rId2" cstate="print"/>
          <a:stretch>
            <a:fillRect/>
          </a:stretch>
        </p:blipFill>
        <p:spPr>
          <a:xfrm>
            <a:off x="1704607" y="197801"/>
            <a:ext cx="8616532" cy="6462398"/>
          </a:xfrm>
          <a:prstGeom prst="rect">
            <a:avLst/>
          </a:prstGeom>
        </p:spPr>
      </p:pic>
    </p:spTree>
    <p:extLst>
      <p:ext uri="{BB962C8B-B14F-4D97-AF65-F5344CB8AC3E}">
        <p14:creationId xmlns:p14="http://schemas.microsoft.com/office/powerpoint/2010/main" val="3334209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9F967BB-2708-76D0-57DA-BA15C4423100}"/>
              </a:ext>
            </a:extLst>
          </p:cNvPr>
          <p:cNvSpPr txBox="1"/>
          <p:nvPr/>
        </p:nvSpPr>
        <p:spPr>
          <a:xfrm>
            <a:off x="444500" y="276642"/>
            <a:ext cx="4800600" cy="6001643"/>
          </a:xfrm>
          <a:prstGeom prst="rect">
            <a:avLst/>
          </a:prstGeom>
          <a:noFill/>
        </p:spPr>
        <p:txBody>
          <a:bodyPr wrap="square">
            <a:spAutoFit/>
          </a:bodyPr>
          <a:lstStyle/>
          <a:p>
            <a:pPr algn="l"/>
            <a:r>
              <a:rPr lang="it-IT" sz="2200" b="1" i="0" u="none" strike="noStrike" dirty="0">
                <a:solidFill>
                  <a:srgbClr val="002060"/>
                </a:solidFill>
                <a:effectLst/>
                <a:latin typeface="MuktaMahee Regular" panose="020B0000000000000000" pitchFamily="34" charset="77"/>
                <a:cs typeface="MuktaMahee Regular" panose="020B0000000000000000" pitchFamily="34" charset="77"/>
              </a:rPr>
              <a:t>La nuova Sanità digitale fondata sulla telemedicina</a:t>
            </a:r>
          </a:p>
          <a:p>
            <a:pPr algn="l"/>
            <a:r>
              <a:rPr lang="it-IT" sz="2000" b="0" i="0" u="none" strike="noStrike" dirty="0">
                <a:effectLst/>
                <a:latin typeface="MuktaMahee Regular" panose="020B0000000000000000" pitchFamily="34" charset="77"/>
                <a:cs typeface="MuktaMahee Regular" panose="020B0000000000000000" pitchFamily="34" charset="77"/>
              </a:rPr>
              <a:t>Il 24 maggio 2022 sono state pubblicate sulla gazzetta ufficiale</a:t>
            </a:r>
            <a:r>
              <a:rPr lang="it-IT" sz="2000" b="1" i="0" u="none" strike="noStrike" dirty="0">
                <a:effectLst/>
                <a:latin typeface="MuktaMahee Regular" panose="020B0000000000000000" pitchFamily="34" charset="77"/>
                <a:cs typeface="MuktaMahee Regular" panose="020B0000000000000000" pitchFamily="34" charset="77"/>
              </a:rPr>
              <a:t> le linee guida organizzative contenenti il </a:t>
            </a:r>
            <a:r>
              <a:rPr lang="it-IT" sz="2000" b="1" i="0" u="none" strike="noStrike" dirty="0">
                <a:solidFill>
                  <a:srgbClr val="002060"/>
                </a:solidFill>
                <a:effectLst/>
                <a:latin typeface="MuktaMahee Regular" panose="020B0000000000000000" pitchFamily="34" charset="77"/>
                <a:cs typeface="MuktaMahee Regular" panose="020B0000000000000000" pitchFamily="34" charset="77"/>
              </a:rPr>
              <a:t>“Modello digitale per l’attuazione dell’assistenza domiciliare”</a:t>
            </a:r>
            <a:r>
              <a:rPr lang="it-IT" sz="2000" b="0" i="0" u="none" strike="noStrike" dirty="0">
                <a:effectLst/>
                <a:latin typeface="MuktaMahee Regular" panose="020B0000000000000000" pitchFamily="34" charset="77"/>
                <a:cs typeface="MuktaMahee Regular" panose="020B0000000000000000" pitchFamily="34" charset="77"/>
              </a:rPr>
              <a:t>, contenute nel decreto che l’ex Ministro della Salute, Roberto Speranza, ha firmato il decreto 29 aprile 2022, dopo aver acquisito il parere favorevole dalla Conferenza Stato Regioni.</a:t>
            </a:r>
          </a:p>
          <a:p>
            <a:pPr algn="l"/>
            <a:r>
              <a:rPr lang="it-IT" sz="2000" b="1" u="none" strike="noStrike" dirty="0">
                <a:effectLst/>
                <a:latin typeface="MuktaMahee Regular" panose="020B0000000000000000" pitchFamily="34" charset="77"/>
                <a:cs typeface="MuktaMahee Regular" panose="020B0000000000000000" pitchFamily="34" charset="77"/>
              </a:rPr>
              <a:t>I cinque assi di azione su cui si basano le linee di indirizzo nazionali per la telemedicina, sono:</a:t>
            </a:r>
          </a:p>
          <a:p>
            <a:pPr algn="l">
              <a:buFont typeface="+mj-lt"/>
              <a:buAutoNum type="arabicPeriod"/>
            </a:pPr>
            <a:r>
              <a:rPr lang="it-IT" sz="2000" b="1" u="none" strike="noStrike" dirty="0">
                <a:effectLst/>
                <a:latin typeface="MuktaMahee Regular" panose="020B0000000000000000" pitchFamily="34" charset="77"/>
                <a:cs typeface="MuktaMahee Regular" panose="020B0000000000000000" pitchFamily="34" charset="77"/>
              </a:rPr>
              <a:t> Lea, disuguaglianze e territorio;</a:t>
            </a:r>
          </a:p>
          <a:p>
            <a:pPr algn="l">
              <a:buFont typeface="+mj-lt"/>
              <a:buAutoNum type="arabicPeriod"/>
            </a:pPr>
            <a:r>
              <a:rPr lang="it-IT" sz="2000" b="1" u="none" strike="noStrike" dirty="0">
                <a:effectLst/>
                <a:latin typeface="MuktaMahee Regular" panose="020B0000000000000000" pitchFamily="34" charset="77"/>
                <a:cs typeface="MuktaMahee Regular" panose="020B0000000000000000" pitchFamily="34" charset="77"/>
              </a:rPr>
              <a:t> L’approccio One Health;</a:t>
            </a:r>
          </a:p>
          <a:p>
            <a:pPr algn="l">
              <a:buFont typeface="+mj-lt"/>
              <a:buAutoNum type="arabicPeriod"/>
            </a:pPr>
            <a:r>
              <a:rPr lang="it-IT" sz="2000" b="1" u="none" strike="noStrike" dirty="0">
                <a:effectLst/>
                <a:latin typeface="MuktaMahee Regular" panose="020B0000000000000000" pitchFamily="34" charset="77"/>
                <a:cs typeface="MuktaMahee Regular" panose="020B0000000000000000" pitchFamily="34" charset="77"/>
              </a:rPr>
              <a:t> Revisione della rete ospedaliera;</a:t>
            </a:r>
          </a:p>
          <a:p>
            <a:pPr algn="l">
              <a:buFont typeface="+mj-lt"/>
              <a:buAutoNum type="arabicPeriod"/>
            </a:pPr>
            <a:r>
              <a:rPr lang="it-IT" sz="2000" b="1" u="none" strike="noStrike" dirty="0">
                <a:effectLst/>
                <a:latin typeface="MuktaMahee Regular" panose="020B0000000000000000" pitchFamily="34" charset="77"/>
                <a:cs typeface="MuktaMahee Regular" panose="020B0000000000000000" pitchFamily="34" charset="77"/>
              </a:rPr>
              <a:t> Digitalizzazione e nuove tecnologie;</a:t>
            </a:r>
          </a:p>
          <a:p>
            <a:pPr algn="l">
              <a:buFont typeface="+mj-lt"/>
              <a:buAutoNum type="arabicPeriod"/>
            </a:pPr>
            <a:r>
              <a:rPr lang="it-IT" sz="2000" b="1" u="none" strike="noStrike" dirty="0">
                <a:effectLst/>
                <a:latin typeface="MuktaMahee Regular" panose="020B0000000000000000" pitchFamily="34" charset="77"/>
                <a:cs typeface="MuktaMahee Regular" panose="020B0000000000000000" pitchFamily="34" charset="77"/>
              </a:rPr>
              <a:t> Ecosistema “innovazione per la salute”.</a:t>
            </a:r>
          </a:p>
        </p:txBody>
      </p:sp>
      <p:sp>
        <p:nvSpPr>
          <p:cNvPr id="5" name="CasellaDiTesto 4">
            <a:extLst>
              <a:ext uri="{FF2B5EF4-FFF2-40B4-BE49-F238E27FC236}">
                <a16:creationId xmlns:a16="http://schemas.microsoft.com/office/drawing/2014/main" id="{536916D0-AB8B-FAD3-D283-9E819D2FFCC0}"/>
              </a:ext>
            </a:extLst>
          </p:cNvPr>
          <p:cNvSpPr txBox="1"/>
          <p:nvPr/>
        </p:nvSpPr>
        <p:spPr>
          <a:xfrm>
            <a:off x="5651500" y="1690062"/>
            <a:ext cx="6400800" cy="1077218"/>
          </a:xfrm>
          <a:prstGeom prst="rect">
            <a:avLst/>
          </a:prstGeom>
          <a:noFill/>
        </p:spPr>
        <p:txBody>
          <a:bodyPr wrap="square">
            <a:spAutoFit/>
          </a:bodyPr>
          <a:lstStyle/>
          <a:p>
            <a:r>
              <a:rPr lang="it-IT" sz="2200" b="1" dirty="0">
                <a:effectLst/>
                <a:latin typeface="MuktaMahee Regular" panose="020B0000000000000000" pitchFamily="34" charset="77"/>
                <a:ea typeface="Calibri" panose="020F0502020204030204" pitchFamily="34" charset="0"/>
                <a:cs typeface="MuktaMahee Regular" panose="020B0000000000000000" pitchFamily="34" charset="77"/>
              </a:rPr>
              <a:t>Approccio One Health e Transizione Digitale in Sanità</a:t>
            </a:r>
          </a:p>
          <a:p>
            <a:r>
              <a:rPr lang="it-IT" sz="2000" dirty="0">
                <a:latin typeface="MuktaMahee Regular" panose="020B0000000000000000" pitchFamily="34" charset="77"/>
                <a:ea typeface="Calibri" panose="020F0502020204030204" pitchFamily="34" charset="0"/>
                <a:cs typeface="MuktaMahee Regular" panose="020B0000000000000000" pitchFamily="34" charset="77"/>
              </a:rPr>
              <a:t>O</a:t>
            </a:r>
            <a:r>
              <a:rPr lang="it-IT" sz="2000" dirty="0">
                <a:effectLst/>
                <a:latin typeface="MuktaMahee Regular" panose="020B0000000000000000" pitchFamily="34" charset="77"/>
                <a:ea typeface="Calibri" panose="020F0502020204030204" pitchFamily="34" charset="0"/>
                <a:cs typeface="MuktaMahee Regular" panose="020B0000000000000000" pitchFamily="34" charset="77"/>
              </a:rPr>
              <a:t>biettivi di sviluppo sostenibile definiti dalle Nazioni Unite</a:t>
            </a:r>
          </a:p>
        </p:txBody>
      </p:sp>
      <p:sp>
        <p:nvSpPr>
          <p:cNvPr id="7" name="CasellaDiTesto 6">
            <a:extLst>
              <a:ext uri="{FF2B5EF4-FFF2-40B4-BE49-F238E27FC236}">
                <a16:creationId xmlns:a16="http://schemas.microsoft.com/office/drawing/2014/main" id="{A6F18482-66B9-E1C2-74B3-5C275497B0A7}"/>
              </a:ext>
            </a:extLst>
          </p:cNvPr>
          <p:cNvSpPr txBox="1"/>
          <p:nvPr/>
        </p:nvSpPr>
        <p:spPr>
          <a:xfrm>
            <a:off x="5651500" y="175042"/>
            <a:ext cx="6096000" cy="738664"/>
          </a:xfrm>
          <a:prstGeom prst="rect">
            <a:avLst/>
          </a:prstGeom>
          <a:noFill/>
        </p:spPr>
        <p:txBody>
          <a:bodyPr wrap="square">
            <a:spAutoFit/>
          </a:bodyPr>
          <a:lstStyle/>
          <a:p>
            <a:r>
              <a:rPr lang="it-IT" sz="2200" b="1" dirty="0">
                <a:solidFill>
                  <a:srgbClr val="FF0000"/>
                </a:solidFill>
                <a:latin typeface="MuktaMahee Regular" panose="020B0000000000000000" pitchFamily="34" charset="77"/>
                <a:ea typeface="Times New Roman" panose="02020603050405020304" pitchFamily="18" charset="0"/>
                <a:cs typeface="MuktaMahee Regular" panose="020B0000000000000000" pitchFamily="34" charset="77"/>
              </a:rPr>
              <a:t>P</a:t>
            </a:r>
            <a:r>
              <a:rPr lang="it-IT" sz="2200" b="1" dirty="0">
                <a:solidFill>
                  <a:srgbClr val="FF0000"/>
                </a:solidFill>
                <a:effectLst/>
                <a:latin typeface="MuktaMahee Regular" panose="020B0000000000000000" pitchFamily="34" charset="77"/>
                <a:ea typeface="Times New Roman" panose="02020603050405020304" pitchFamily="18" charset="0"/>
                <a:cs typeface="MuktaMahee Regular" panose="020B0000000000000000" pitchFamily="34" charset="77"/>
              </a:rPr>
              <a:t>atrimonio informativo digitale </a:t>
            </a:r>
            <a:endParaRPr lang="it-IT" sz="2200" dirty="0">
              <a:solidFill>
                <a:srgbClr val="FF0000"/>
              </a:solidFill>
              <a:effectLst/>
              <a:latin typeface="MuktaMahee Regular" panose="020B0000000000000000" pitchFamily="34" charset="77"/>
              <a:ea typeface="Times New Roman" panose="02020603050405020304" pitchFamily="18" charset="0"/>
              <a:cs typeface="MuktaMahee Regular" panose="020B0000000000000000" pitchFamily="34" charset="77"/>
            </a:endParaRPr>
          </a:p>
          <a:p>
            <a:r>
              <a:rPr lang="it-IT" sz="2000" dirty="0">
                <a:effectLst/>
                <a:latin typeface="MuktaMahee Regular" panose="020B0000000000000000" pitchFamily="34" charset="77"/>
                <a:ea typeface="Calibri" panose="020F0502020204030204" pitchFamily="34" charset="0"/>
                <a:cs typeface="MuktaMahee Regular" panose="020B0000000000000000" pitchFamily="34" charset="77"/>
              </a:rPr>
              <a:t>la nuova strategia di Governo</a:t>
            </a:r>
          </a:p>
        </p:txBody>
      </p:sp>
      <p:graphicFrame>
        <p:nvGraphicFramePr>
          <p:cNvPr id="10" name="Diagramma 9">
            <a:extLst>
              <a:ext uri="{FF2B5EF4-FFF2-40B4-BE49-F238E27FC236}">
                <a16:creationId xmlns:a16="http://schemas.microsoft.com/office/drawing/2014/main" id="{30FF8C2E-5FEA-AB2F-8A38-2062F5B4050D}"/>
              </a:ext>
            </a:extLst>
          </p:cNvPr>
          <p:cNvGraphicFramePr/>
          <p:nvPr>
            <p:extLst>
              <p:ext uri="{D42A27DB-BD31-4B8C-83A1-F6EECF244321}">
                <p14:modId xmlns:p14="http://schemas.microsoft.com/office/powerpoint/2010/main" val="750950705"/>
              </p:ext>
            </p:extLst>
          </p:nvPr>
        </p:nvGraphicFramePr>
        <p:xfrm>
          <a:off x="5803900" y="2767281"/>
          <a:ext cx="6096000" cy="3511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770239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4571</Words>
  <Application>Microsoft Office PowerPoint</Application>
  <PresentationFormat>Widescreen</PresentationFormat>
  <Paragraphs>803</Paragraphs>
  <Slides>61</Slides>
  <Notes>22</Notes>
  <HiddenSlides>0</HiddenSlides>
  <MMClips>0</MMClips>
  <ScaleCrop>false</ScaleCrop>
  <HeadingPairs>
    <vt:vector size="6" baseType="variant">
      <vt:variant>
        <vt:lpstr>Fonts Used</vt:lpstr>
      </vt:variant>
      <vt:variant>
        <vt:i4>24</vt:i4>
      </vt:variant>
      <vt:variant>
        <vt:lpstr>Theme</vt:lpstr>
      </vt:variant>
      <vt:variant>
        <vt:i4>1</vt:i4>
      </vt:variant>
      <vt:variant>
        <vt:lpstr>Slide Titles</vt:lpstr>
      </vt:variant>
      <vt:variant>
        <vt:i4>61</vt:i4>
      </vt:variant>
    </vt:vector>
  </HeadingPairs>
  <TitlesOfParts>
    <vt:vector size="86" baseType="lpstr">
      <vt:lpstr>Abadi MT Condensed Light</vt:lpstr>
      <vt:lpstr>Albertus Medium</vt:lpstr>
      <vt:lpstr>Arial</vt:lpstr>
      <vt:lpstr>Arial</vt:lpstr>
      <vt:lpstr>Arial MT</vt:lpstr>
      <vt:lpstr>Calibri</vt:lpstr>
      <vt:lpstr>Calibri Light</vt:lpstr>
      <vt:lpstr>Candara</vt:lpstr>
      <vt:lpstr>Century Gothic</vt:lpstr>
      <vt:lpstr>Corbel</vt:lpstr>
      <vt:lpstr>Google Sans</vt:lpstr>
      <vt:lpstr>Hypatia Sans Pro</vt:lpstr>
      <vt:lpstr>MuktaMahee Regular</vt:lpstr>
      <vt:lpstr>Noto Sans Oriya</vt:lpstr>
      <vt:lpstr>Noto Sans Zawgyi</vt:lpstr>
      <vt:lpstr>Nyala</vt:lpstr>
      <vt:lpstr>Segoe Print</vt:lpstr>
      <vt:lpstr>StarSymbol</vt:lpstr>
      <vt:lpstr>Tahoma</vt:lpstr>
      <vt:lpstr>Times New Roman</vt:lpstr>
      <vt:lpstr>TitilliumWeb</vt:lpstr>
      <vt:lpstr>Trebuchet MS</vt:lpstr>
      <vt:lpstr>Verdana</vt:lpstr>
      <vt:lpstr>Wingdings</vt:lpstr>
      <vt:lpstr>Tema di Office</vt:lpstr>
      <vt:lpstr>LA PROGRAMMAZIONE OPERATIVA.  SFIDE, COMPETENZE E IMPATTO.</vt:lpstr>
      <vt:lpstr>  La pianificazione considera le previsioni e gli ordini a lungo termine, mentre la programmazione considera la domanda di produzione dettagliata. </vt:lpstr>
      <vt:lpstr>PowerPoint Presentation</vt:lpstr>
      <vt:lpstr>PowerPoint Presentation</vt:lpstr>
      <vt:lpstr> Innovazione Strategica &amp; Innovazione Tecnologica   </vt:lpstr>
      <vt:lpstr>PowerPoint Presentation</vt:lpstr>
      <vt:lpstr>PowerPoint Presentation</vt:lpstr>
      <vt:lpstr>PowerPoint Presentation</vt:lpstr>
      <vt:lpstr>PowerPoint Presentation</vt:lpstr>
      <vt:lpstr>PowerPoint Presentation</vt:lpstr>
      <vt:lpstr>PowerPoint Presentation</vt:lpstr>
      <vt:lpstr>Il Quadro Finanziario Pluriennale (QFP) 2021-2027  dell’Unione Europea</vt:lpstr>
      <vt:lpstr>Le grandi «rubriche» del bilancio europeo</vt:lpstr>
      <vt:lpstr>PowerPoint Presentation</vt:lpstr>
      <vt:lpstr>PowerPoint Presentation</vt:lpstr>
      <vt:lpstr>I cinque «Obiettivi strategici» della coesione nel 2021-2027</vt:lpstr>
      <vt:lpstr>Le risorse finanziarie per l’Italia  PNRR, Fondo Complementare, REACT EU</vt:lpstr>
      <vt:lpstr>Il legame con il PNRR</vt:lpstr>
      <vt:lpstr>I rischi di attuazione del PNRR</vt:lpstr>
      <vt:lpstr>Programmi Regionali  e Programmi Nazionali</vt:lpstr>
      <vt:lpstr>Le risorse per l’Italia dei fondi 2021-2027</vt:lpstr>
      <vt:lpstr>Il quadro di finanza pubblica in cui calare le scelte</vt:lpstr>
      <vt:lpstr>PowerPoint Presentation</vt:lpstr>
      <vt:lpstr>PowerPoint Presentation</vt:lpstr>
      <vt:lpstr>PowerPoint Presentation</vt:lpstr>
      <vt:lpstr>Kick-off Meeting 3-4 October 2019  Leader Partner:  University Hospital Consortium Corporation “Polyclinic of Bari” Piazza Giulio Cesare - Bari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Telestroke</vt:lpstr>
      <vt:lpstr>Salviamo il cervello</vt:lpstr>
      <vt:lpstr>Rete Ictus</vt:lpstr>
      <vt:lpstr>Telestroke</vt:lpstr>
      <vt:lpstr>Telestroke</vt:lpstr>
      <vt:lpstr>Telestroke</vt:lpstr>
      <vt:lpstr>Carico Paziente – Compilazione scala CPSS</vt:lpstr>
      <vt:lpstr>Telestroke</vt:lpstr>
      <vt:lpstr>Avvio teleconsulto</vt:lpstr>
      <vt:lpstr>Teleconsulto / 1</vt:lpstr>
      <vt:lpstr>Telestroke</vt:lpstr>
      <vt:lpstr>Instradamento / 2</vt:lpstr>
      <vt:lpstr>Telestroke</vt:lpstr>
      <vt:lpstr>Benefici attesi</vt:lpstr>
      <vt:lpstr>PowerPoint Presentation</vt:lpstr>
      <vt:lpstr>PowerPoint Presentation</vt:lpstr>
      <vt:lpstr>PowerPoint Presentation</vt:lpstr>
      <vt:lpstr>PowerPoint Presentation</vt:lpstr>
      <vt:lpstr>PowerPoint Presentation</vt:lpstr>
      <vt:lpstr>PowerPoint Presentation</vt:lpstr>
      <vt:lpstr>Il piano di digitalizzazione per 5 cronicità complesse</vt:lpstr>
      <vt:lpstr>Per ogni punto chiave sono state definite le priorità di  implementazione per i pazienti affetti da Asma</vt:lpstr>
      <vt:lpstr>La Care Delivery Value Chain del Paziente affetto da Asma: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programmazione operativa. Sfide, competenze e impatto.</dc:title>
  <dc:creator>Ottavio Di Cillo</dc:creator>
  <cp:lastModifiedBy>utente</cp:lastModifiedBy>
  <cp:revision>12</cp:revision>
  <dcterms:created xsi:type="dcterms:W3CDTF">2023-11-10T10:01:16Z</dcterms:created>
  <dcterms:modified xsi:type="dcterms:W3CDTF">2023-11-16T10:20:28Z</dcterms:modified>
</cp:coreProperties>
</file>