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146849922" r:id="rId4"/>
    <p:sldId id="2146849938" r:id="rId5"/>
    <p:sldId id="2146849942" r:id="rId6"/>
    <p:sldId id="2146849945" r:id="rId7"/>
    <p:sldId id="2146849939" r:id="rId8"/>
    <p:sldId id="2146849923" r:id="rId9"/>
    <p:sldId id="2146849924" r:id="rId10"/>
    <p:sldId id="2146849926" r:id="rId11"/>
    <p:sldId id="2146849929" r:id="rId12"/>
    <p:sldId id="2146849933" r:id="rId13"/>
    <p:sldId id="2146849946" r:id="rId14"/>
    <p:sldId id="2146849943" r:id="rId15"/>
    <p:sldId id="2146849930" r:id="rId16"/>
    <p:sldId id="2146849931" r:id="rId17"/>
    <p:sldId id="2146849932" r:id="rId18"/>
    <p:sldId id="2146849944" r:id="rId19"/>
  </p:sldIdLst>
  <p:sldSz cx="12192000" cy="6858000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D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500" autoAdjust="0"/>
  </p:normalViewPr>
  <p:slideViewPr>
    <p:cSldViewPr snapToGrid="0">
      <p:cViewPr varScale="1">
        <p:scale>
          <a:sx n="103" d="100"/>
          <a:sy n="103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7F7ACC0-8298-40C4-B0B5-7433C1ECF7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5AA514-7E47-4D15-93BD-4D75E2EE28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A37CB-4A31-4EA3-8483-DCF3469CF6B7}" type="datetimeFigureOut">
              <a:rPr lang="it-IT" smtClean="0"/>
              <a:pPr/>
              <a:t>16/11/2023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3AC38E-250D-4EE9-A013-7626CE03F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BOZZA RISERVATA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F4F864-6209-4981-8868-6CAF0E470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B2ED-3EEB-4058-B03B-6FB06D6C51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171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D9301-1815-43FB-8CAC-388949EA2F71}" type="datetimeFigureOut">
              <a:rPr lang="it-IT" smtClean="0"/>
              <a:pPr/>
              <a:t>16/11/2023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BOZZA RISERVATA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BF9FD-2945-414E-9A4C-E146596F44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9525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978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5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51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18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18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71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8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98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BOZZA RISERVATA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BF9FD-2945-414E-9A4C-E146596F440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11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855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231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11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855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70818" y="357840"/>
            <a:ext cx="10849625" cy="377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11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855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231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11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855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188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>
            <a:extLst>
              <a:ext uri="{FF2B5EF4-FFF2-40B4-BE49-F238E27FC236}">
                <a16:creationId xmlns:a16="http://schemas.microsoft.com/office/drawing/2014/main" id="{B09F2001-5699-4A9F-B934-AFAD990C7AD0}"/>
              </a:ext>
            </a:extLst>
          </p:cNvPr>
          <p:cNvSpPr/>
          <p:nvPr/>
        </p:nvSpPr>
        <p:spPr>
          <a:xfrm>
            <a:off x="0" y="6652718"/>
            <a:ext cx="12186249" cy="259237"/>
          </a:xfrm>
          <a:prstGeom prst="rect">
            <a:avLst/>
          </a:prstGeom>
          <a:solidFill>
            <a:srgbClr val="01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chemeClr val="bg2"/>
              </a:solidFill>
            </a:endParaRPr>
          </a:p>
        </p:txBody>
      </p:sp>
      <p:sp>
        <p:nvSpPr>
          <p:cNvPr id="6" name="Rettangolo 2">
            <a:extLst>
              <a:ext uri="{FF2B5EF4-FFF2-40B4-BE49-F238E27FC236}">
                <a16:creationId xmlns:a16="http://schemas.microsoft.com/office/drawing/2014/main" id="{855B1C6B-4433-4001-8C82-E3FE08E6B372}"/>
              </a:ext>
            </a:extLst>
          </p:cNvPr>
          <p:cNvSpPr/>
          <p:nvPr/>
        </p:nvSpPr>
        <p:spPr>
          <a:xfrm>
            <a:off x="4458846" y="6298384"/>
            <a:ext cx="3530243" cy="62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chemeClr val="bg2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B1B2877-EB52-42DD-BEA8-5E05E6FC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1344" y="6556257"/>
            <a:ext cx="1945248" cy="36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F0137E3-7EE7-4A30-8DF1-009AE25393AA}"/>
              </a:ext>
            </a:extLst>
          </p:cNvPr>
          <p:cNvSpPr txBox="1">
            <a:spLocks/>
          </p:cNvSpPr>
          <p:nvPr/>
        </p:nvSpPr>
        <p:spPr>
          <a:xfrm>
            <a:off x="398335" y="301743"/>
            <a:ext cx="10515600" cy="649695"/>
          </a:xfrm>
          <a:prstGeom prst="rect">
            <a:avLst/>
          </a:prstGeom>
        </p:spPr>
        <p:txBody>
          <a:bodyPr/>
          <a:lstStyle>
            <a:lvl1pPr algn="ctr" defTabSz="798513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79851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79851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79851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79851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109" algn="ctr" defTabSz="799940" rtl="0" fontAlgn="base">
              <a:spcBef>
                <a:spcPct val="0"/>
              </a:spcBef>
              <a:spcAft>
                <a:spcPct val="0"/>
              </a:spcAft>
              <a:defRPr sz="3899">
                <a:solidFill>
                  <a:schemeClr val="tx1"/>
                </a:solidFill>
                <a:latin typeface="Trebuchet MS" pitchFamily="34" charset="0"/>
              </a:defRPr>
            </a:lvl6pPr>
            <a:lvl7pPr marL="914217" algn="ctr" defTabSz="799940" rtl="0" fontAlgn="base">
              <a:spcBef>
                <a:spcPct val="0"/>
              </a:spcBef>
              <a:spcAft>
                <a:spcPct val="0"/>
              </a:spcAft>
              <a:defRPr sz="3899">
                <a:solidFill>
                  <a:schemeClr val="tx1"/>
                </a:solidFill>
                <a:latin typeface="Trebuchet MS" pitchFamily="34" charset="0"/>
              </a:defRPr>
            </a:lvl7pPr>
            <a:lvl8pPr marL="1371326" algn="ctr" defTabSz="799940" rtl="0" fontAlgn="base">
              <a:spcBef>
                <a:spcPct val="0"/>
              </a:spcBef>
              <a:spcAft>
                <a:spcPct val="0"/>
              </a:spcAft>
              <a:defRPr sz="3899">
                <a:solidFill>
                  <a:schemeClr val="tx1"/>
                </a:solidFill>
                <a:latin typeface="Trebuchet MS" pitchFamily="34" charset="0"/>
              </a:defRPr>
            </a:lvl8pPr>
            <a:lvl9pPr marL="1828434" algn="ctr" defTabSz="799940" rtl="0" fontAlgn="base">
              <a:spcBef>
                <a:spcPct val="0"/>
              </a:spcBef>
              <a:spcAft>
                <a:spcPct val="0"/>
              </a:spcAft>
              <a:defRPr sz="3899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/>
            <a:endParaRPr lang="it-IT" sz="2000">
              <a:solidFill>
                <a:schemeClr val="tx1">
                  <a:lumMod val="75000"/>
                  <a:lumOff val="25000"/>
                </a:schemeClr>
              </a:solidFill>
              <a:latin typeface="Titillium Web" panose="00000500000000000000" pitchFamily="2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CCE38-65C3-42E5-8A37-6A6C52CAF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833" y="285364"/>
            <a:ext cx="11406832" cy="502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Titillium Web"/>
              </a:defRPr>
            </a:lvl1pPr>
            <a:lvl2pPr marL="401638" indent="0">
              <a:buNone/>
              <a:defRPr>
                <a:latin typeface="Titillium Web"/>
              </a:defRPr>
            </a:lvl2pPr>
            <a:lvl3pPr marL="801687" indent="0">
              <a:buNone/>
              <a:defRPr>
                <a:latin typeface="Titillium Web"/>
              </a:defRPr>
            </a:lvl3pPr>
            <a:lvl4pPr marL="1201737" indent="0">
              <a:buNone/>
              <a:defRPr>
                <a:latin typeface="Titillium Web"/>
              </a:defRPr>
            </a:lvl4pPr>
            <a:lvl5pPr marL="1603375" indent="0">
              <a:buNone/>
              <a:defRPr>
                <a:latin typeface="Titillium Web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B75AB1-CB00-4900-B47A-ECB6F07900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934" y="1577975"/>
            <a:ext cx="11253477" cy="4167188"/>
          </a:xfrm>
          <a:prstGeom prst="rect">
            <a:avLst/>
          </a:prstGeom>
        </p:spPr>
        <p:txBody>
          <a:bodyPr/>
          <a:lstStyle>
            <a:lvl1pPr marL="285750" marR="0" indent="-285750" algn="l" defTabSz="7985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latin typeface="Titillium Web" panose="00000500000000000000"/>
              </a:defRPr>
            </a:lvl1pPr>
            <a:lvl2pPr marL="401638" indent="0">
              <a:buNone/>
              <a:defRPr sz="1600">
                <a:latin typeface="Titillium Web" panose="00000500000000000000"/>
              </a:defRPr>
            </a:lvl2pPr>
            <a:lvl3pPr marL="801687" indent="0">
              <a:buNone/>
              <a:defRPr sz="1600">
                <a:latin typeface="Titillium Web" panose="00000500000000000000"/>
              </a:defRPr>
            </a:lvl3pPr>
            <a:lvl4pPr marL="1201737" indent="0">
              <a:buNone/>
              <a:defRPr sz="1600">
                <a:latin typeface="Titillium Web" panose="00000500000000000000"/>
              </a:defRPr>
            </a:lvl4pPr>
            <a:lvl5pPr marL="1603375" indent="0">
              <a:buNone/>
              <a:defRPr sz="1600">
                <a:latin typeface="Titillium Web" panose="000005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68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5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1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88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9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88" dirty="0"/>
              <a:t> </a:t>
            </a:r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88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78016" indent="0">
              <a:buNone/>
              <a:defRPr sz="1654" b="1"/>
            </a:lvl2pPr>
            <a:lvl3pPr marL="756032" indent="0">
              <a:buNone/>
              <a:defRPr sz="1488" b="1"/>
            </a:lvl3pPr>
            <a:lvl4pPr marL="1134046" indent="0">
              <a:buNone/>
              <a:defRPr sz="1323" b="1"/>
            </a:lvl4pPr>
            <a:lvl5pPr marL="1512062" indent="0">
              <a:buNone/>
              <a:defRPr sz="1323" b="1"/>
            </a:lvl5pPr>
            <a:lvl6pPr marL="1890078" indent="0">
              <a:buNone/>
              <a:defRPr sz="1323" b="1"/>
            </a:lvl6pPr>
            <a:lvl7pPr marL="2268094" indent="0">
              <a:buNone/>
              <a:defRPr sz="1323" b="1"/>
            </a:lvl7pPr>
            <a:lvl8pPr marL="2646109" indent="0">
              <a:buNone/>
              <a:defRPr sz="1323" b="1"/>
            </a:lvl8pPr>
            <a:lvl9pPr marL="3024125" indent="0">
              <a:buNone/>
              <a:defRPr sz="1323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7" y="5984434"/>
            <a:ext cx="79810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70818" y="357840"/>
            <a:ext cx="10849625" cy="377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52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;p17" descr="MASTER_slide 16-9_TAPPO con partner.png"/>
          <p:cNvPicPr/>
          <p:nvPr/>
        </p:nvPicPr>
        <p:blipFill>
          <a:blip r:embed="rId14"/>
          <a:stretch/>
        </p:blipFill>
        <p:spPr>
          <a:xfrm>
            <a:off x="0" y="0"/>
            <a:ext cx="12190818" cy="685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408600"/>
            <a:ext cx="12191705" cy="4042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6;p17" descr="MASTER_slide 16-9_TAPPO con partner.png"/>
          <p:cNvPicPr/>
          <p:nvPr/>
        </p:nvPicPr>
        <p:blipFill>
          <a:blip r:embed="rId17"/>
          <a:stretch/>
        </p:blipFill>
        <p:spPr>
          <a:xfrm>
            <a:off x="0" y="0"/>
            <a:ext cx="12190818" cy="6857640"/>
          </a:xfrm>
          <a:prstGeom prst="rect">
            <a:avLst/>
          </a:prstGeom>
          <a:ln w="0">
            <a:noFill/>
          </a:ln>
        </p:spPr>
      </p:pic>
      <p:pic>
        <p:nvPicPr>
          <p:cNvPr id="40" name="Google Shape;11;p19" descr="MASTER_slide 16-9_interno con partner.png"/>
          <p:cNvPicPr/>
          <p:nvPr/>
        </p:nvPicPr>
        <p:blipFill>
          <a:blip r:embed="rId18"/>
          <a:stretch/>
        </p:blipFill>
        <p:spPr>
          <a:xfrm>
            <a:off x="886" y="-360"/>
            <a:ext cx="12190818" cy="685764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70818" y="357840"/>
            <a:ext cx="10849625" cy="81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it-IT" sz="26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2" name="Google Shape;14;p19"/>
          <p:cNvSpPr/>
          <p:nvPr/>
        </p:nvSpPr>
        <p:spPr>
          <a:xfrm>
            <a:off x="-116972" y="1985400"/>
            <a:ext cx="245908" cy="4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Rettangolo 1"/>
          <p:cNvSpPr/>
          <p:nvPr/>
        </p:nvSpPr>
        <p:spPr>
          <a:xfrm>
            <a:off x="-62474" y="6457320"/>
            <a:ext cx="9779594" cy="487440"/>
          </a:xfrm>
          <a:prstGeom prst="rect">
            <a:avLst/>
          </a:prstGeom>
          <a:solidFill>
            <a:srgbClr val="297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ttangolo 7"/>
          <p:cNvSpPr/>
          <p:nvPr/>
        </p:nvSpPr>
        <p:spPr>
          <a:xfrm>
            <a:off x="11521772" y="6457320"/>
            <a:ext cx="1651348" cy="487440"/>
          </a:xfrm>
          <a:prstGeom prst="rect">
            <a:avLst/>
          </a:prstGeom>
          <a:solidFill>
            <a:srgbClr val="297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52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g"/><Relationship Id="rId11" Type="http://schemas.openxmlformats.org/officeDocument/2006/relationships/image" Target="../media/image40.svg"/><Relationship Id="rId5" Type="http://schemas.openxmlformats.org/officeDocument/2006/relationships/image" Target="../media/image45.jpg"/><Relationship Id="rId10" Type="http://schemas.openxmlformats.org/officeDocument/2006/relationships/image" Target="../media/image39.png"/><Relationship Id="rId4" Type="http://schemas.openxmlformats.org/officeDocument/2006/relationships/image" Target="../media/image44.jp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38">
            <a:extLst>
              <a:ext uri="{FF2B5EF4-FFF2-40B4-BE49-F238E27FC236}">
                <a16:creationId xmlns:a16="http://schemas.microsoft.com/office/drawing/2014/main" id="{E907597B-40BE-4571-A008-DDAB62AF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97" y="1237306"/>
            <a:ext cx="110630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4000" b="1" dirty="0">
                <a:solidFill>
                  <a:srgbClr val="00B050"/>
                </a:solidFill>
              </a:rPr>
              <a:t>La visione di Regione Lombardia per la Sanità Digitale</a:t>
            </a:r>
          </a:p>
          <a:p>
            <a:pPr algn="ctr"/>
            <a:endParaRPr lang="it-IT" sz="4000" b="1" dirty="0">
              <a:solidFill>
                <a:srgbClr val="00B050"/>
              </a:solidFill>
            </a:endParaRPr>
          </a:p>
          <a:p>
            <a:pPr algn="ctr"/>
            <a:r>
              <a:rPr lang="it-IT" sz="4000" b="1" dirty="0">
                <a:solidFill>
                  <a:srgbClr val="00B050"/>
                </a:solidFill>
              </a:rPr>
              <a:t>dalla progettazione alla attuazione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22041" y="3676522"/>
            <a:ext cx="82761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				     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					16 novembre 2023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Giovanni Delgrossi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U.O. Sistemi Informativi e Sanità Digitale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Direzione Generale Welfare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Regione Lombardia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giovanni_delgrossi@regione.lombardia.it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21" y="618845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Il Fascicolo Sanitario Elettronico 2.0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24363023-4710-65F6-E6F1-C076F690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1" y="4705894"/>
            <a:ext cx="1277432" cy="11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0FA980D0-AE78-9292-22D6-5048B680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12" y="5053790"/>
            <a:ext cx="1207732" cy="1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B40D1AB2-ACBE-A42F-60E1-E6EF187C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31" y="5543454"/>
            <a:ext cx="1207732" cy="8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6745BC4-5A80-3D7A-4B89-DC319378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806" y="1344942"/>
            <a:ext cx="7876440" cy="480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000" b="1" dirty="0">
                <a:latin typeface="Trebuchet MS" pitchFamily="34" charset="0"/>
              </a:rPr>
              <a:t>Dalla gestione documentale ai dati strutturati con introduzione di Clinical Data Repository nell’architettura regionale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endParaRPr lang="it-IT" sz="2000" b="1" dirty="0"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000" b="1" dirty="0">
                <a:latin typeface="Trebuchet MS" pitchFamily="34" charset="0"/>
              </a:rPr>
              <a:t>Nuove funzionalità per semplificare l’accesso ai servizi e per valorizzare la disponibilità dei dati a vantaggio dei cittadini e degli operatori (timeline multidimensionali – sintesi navigabili)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endParaRPr lang="it-IT" sz="2000" dirty="0"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000" b="1" dirty="0">
                <a:latin typeface="Trebuchet MS" pitchFamily="34" charset="0"/>
              </a:rPr>
              <a:t>Disponibilità di immagini digitali in tempo reale per tutti i cittadini e per gli operatori sociosanitari</a:t>
            </a:r>
          </a:p>
        </p:txBody>
      </p:sp>
      <p:pic>
        <p:nvPicPr>
          <p:cNvPr id="11" name="Immagine 1">
            <a:extLst>
              <a:ext uri="{FF2B5EF4-FFF2-40B4-BE49-F238E27FC236}">
                <a16:creationId xmlns:a16="http://schemas.microsoft.com/office/drawing/2014/main" id="{201EC2F0-87B8-9861-09D8-501A04BC8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3421" y="1454503"/>
            <a:ext cx="2356711" cy="1240374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C548E5-5BCD-7D2D-9419-222FA2DBB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6" y="3015009"/>
            <a:ext cx="2386295" cy="1487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B68D51-5749-907D-CB13-8CB1EC27C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1652" y="1507952"/>
            <a:ext cx="952500" cy="113347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F57751C-4345-CD39-8351-7E631B1E353B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111883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45" y="603173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La digitalizzazione dei servizi territoriali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F954128-103A-80BF-904F-8547DD8E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87" y="1321763"/>
            <a:ext cx="9639300" cy="503834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76FF3E2-300E-23EF-BCB0-3F32575C478C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358505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45" y="438613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La digitalizzazione dei servizi territoriali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76FF3E2-300E-23EF-BCB0-3F32575C478C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0BA1F1-E372-4C96-566D-1A4C52C4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31" y="992642"/>
            <a:ext cx="9371938" cy="53006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074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60" y="515526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Monitoraggio della diffusione dei servizi digitali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4EC811-C3B6-72C2-48D5-B19EBD63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9" y="1323975"/>
            <a:ext cx="7558148" cy="4357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CCBA37-2799-3E18-D155-C58BB1AD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89" y="2441152"/>
            <a:ext cx="6765451" cy="3901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290C57A-8D38-4C8F-2CE5-043C70CE1DE2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120280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0" y="607167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Infrastruttura Regionale di Telemedicina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1E5BEB-7740-0244-EA05-E1D51DE2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76" y="1356775"/>
            <a:ext cx="9954529" cy="471857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1397F8D-B745-ABCC-CFEB-3B26EE5A7D88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164628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0" y="607167"/>
            <a:ext cx="10481078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Attuazione della Telemedicina a livello regionale – strategie, opportunità, criticità</a:t>
            </a:r>
          </a:p>
        </p:txBody>
      </p:sp>
      <p:sp>
        <p:nvSpPr>
          <p:cNvPr id="2" name="Rectangle 115">
            <a:extLst>
              <a:ext uri="{FF2B5EF4-FFF2-40B4-BE49-F238E27FC236}">
                <a16:creationId xmlns:a16="http://schemas.microsoft.com/office/drawing/2014/main" id="{011C60F9-57FC-9149-2F5B-AEC548D54169}"/>
              </a:ext>
            </a:extLst>
          </p:cNvPr>
          <p:cNvSpPr>
            <a:spLocks/>
          </p:cNvSpPr>
          <p:nvPr/>
        </p:nvSpPr>
        <p:spPr>
          <a:xfrm>
            <a:off x="195156" y="2101669"/>
            <a:ext cx="3381032" cy="1432316"/>
          </a:xfrm>
          <a:prstGeom prst="rect">
            <a:avLst/>
          </a:prstGeom>
          <a:solidFill>
            <a:srgbClr val="97BDD9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1998" tIns="107997" rIns="107997" bIns="107997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INTEGRAZIONI</a:t>
            </a:r>
            <a:endParaRPr lang="en-US" sz="2699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Rectangle 115">
            <a:extLst>
              <a:ext uri="{FF2B5EF4-FFF2-40B4-BE49-F238E27FC236}">
                <a16:creationId xmlns:a16="http://schemas.microsoft.com/office/drawing/2014/main" id="{B41F96CA-CCFD-0E0B-B032-FD58DBB2B923}"/>
              </a:ext>
            </a:extLst>
          </p:cNvPr>
          <p:cNvSpPr>
            <a:spLocks/>
          </p:cNvSpPr>
          <p:nvPr/>
        </p:nvSpPr>
        <p:spPr>
          <a:xfrm>
            <a:off x="8628235" y="2101669"/>
            <a:ext cx="3381032" cy="1432316"/>
          </a:xfrm>
          <a:prstGeom prst="rect">
            <a:avLst/>
          </a:prstGeom>
          <a:solidFill>
            <a:srgbClr val="4385B8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1998" tIns="107997" rIns="107997" bIns="107997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SERVIZI </a:t>
            </a:r>
          </a:p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LOGISTICA</a:t>
            </a:r>
            <a:endParaRPr lang="en-US" sz="2699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115">
            <a:extLst>
              <a:ext uri="{FF2B5EF4-FFF2-40B4-BE49-F238E27FC236}">
                <a16:creationId xmlns:a16="http://schemas.microsoft.com/office/drawing/2014/main" id="{159A86B1-AB1F-D9EF-ED3D-74E6163011C2}"/>
              </a:ext>
            </a:extLst>
          </p:cNvPr>
          <p:cNvSpPr>
            <a:spLocks/>
          </p:cNvSpPr>
          <p:nvPr/>
        </p:nvSpPr>
        <p:spPr>
          <a:xfrm>
            <a:off x="4411695" y="2101669"/>
            <a:ext cx="3381032" cy="1432316"/>
          </a:xfrm>
          <a:prstGeom prst="rect">
            <a:avLst/>
          </a:prstGeom>
          <a:solidFill>
            <a:srgbClr val="00498B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1998" tIns="107997" rIns="107997" bIns="107997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DISPOSITIVI</a:t>
            </a:r>
          </a:p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MEDICI</a:t>
            </a:r>
            <a:endParaRPr lang="en-US" sz="2699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33164CB-10A9-5BA0-D030-6D94C9D1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7958" y="1171693"/>
            <a:ext cx="900000" cy="9000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F070784-3CFC-A6F2-526A-21F9D8423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6000" y="3694902"/>
            <a:ext cx="900000" cy="900000"/>
          </a:xfrm>
          <a:prstGeom prst="rect">
            <a:avLst/>
          </a:prstGeom>
        </p:spPr>
      </p:pic>
      <p:sp>
        <p:nvSpPr>
          <p:cNvPr id="10" name="Rectangle 115">
            <a:extLst>
              <a:ext uri="{FF2B5EF4-FFF2-40B4-BE49-F238E27FC236}">
                <a16:creationId xmlns:a16="http://schemas.microsoft.com/office/drawing/2014/main" id="{177F1452-B4AE-E52F-900B-566801529A2B}"/>
              </a:ext>
            </a:extLst>
          </p:cNvPr>
          <p:cNvSpPr>
            <a:spLocks/>
          </p:cNvSpPr>
          <p:nvPr/>
        </p:nvSpPr>
        <p:spPr>
          <a:xfrm>
            <a:off x="3417503" y="4746890"/>
            <a:ext cx="5356994" cy="1432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1998" tIns="107997" rIns="107997" bIns="107997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MODELLO </a:t>
            </a:r>
          </a:p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ORGANIZZATIVO</a:t>
            </a:r>
            <a:endParaRPr lang="en-US" sz="2699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1" name="Immagine 10" descr="Immagine che contiene cerchio, clipart, logo, Elementi grafici&#10;&#10;Descrizione generata automaticamente">
            <a:extLst>
              <a:ext uri="{FF2B5EF4-FFF2-40B4-BE49-F238E27FC236}">
                <a16:creationId xmlns:a16="http://schemas.microsoft.com/office/drawing/2014/main" id="{2F58A3D0-7154-4CD0-D616-C4B2B00CE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42" y="1284925"/>
            <a:ext cx="883259" cy="786768"/>
          </a:xfrm>
          <a:prstGeom prst="rect">
            <a:avLst/>
          </a:prstGeom>
        </p:spPr>
      </p:pic>
      <p:pic>
        <p:nvPicPr>
          <p:cNvPr id="12" name="Immagine 11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918B9E0F-AEFC-2348-D4C6-DF35FFCEE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02" y="1327961"/>
            <a:ext cx="879939" cy="73328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4CF493F-0FC9-37AB-B7B9-F211C4BAFCD9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350653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0" y="607167"/>
            <a:ext cx="10481078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Attuazione della Telemedicina a livello regionale – il modello organizzativo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D7FADD5C-F067-C2BC-A975-44DD8AC3DB3D}"/>
              </a:ext>
            </a:extLst>
          </p:cNvPr>
          <p:cNvSpPr>
            <a:spLocks/>
          </p:cNvSpPr>
          <p:nvPr/>
        </p:nvSpPr>
        <p:spPr>
          <a:xfrm>
            <a:off x="3417503" y="1396996"/>
            <a:ext cx="5356994" cy="1432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1998" tIns="107997" rIns="107997" bIns="107997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MODELLO </a:t>
            </a:r>
          </a:p>
          <a:p>
            <a:pPr marL="0" lvl="2" algn="ctr" defTabSz="914309">
              <a:spcAft>
                <a:spcPts val="600"/>
              </a:spcAft>
              <a:buClr>
                <a:srgbClr val="00338D"/>
              </a:buClr>
              <a:buSzPct val="100000"/>
              <a:tabLst>
                <a:tab pos="1714329" algn="l"/>
              </a:tabLst>
              <a:defRPr/>
            </a:pPr>
            <a:r>
              <a:rPr lang="en-US" sz="2699" b="1" dirty="0">
                <a:solidFill>
                  <a:schemeClr val="bg1"/>
                </a:solidFill>
                <a:latin typeface="Arial"/>
              </a:rPr>
              <a:t>ORGANIZZATIVO</a:t>
            </a:r>
            <a:endParaRPr lang="en-US" sz="2699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Immagine 13" descr="Immagine che contiene cartone animato, Cartoni animati, Animazione, schizzo&#10;&#10;Descrizione generata automaticamente">
            <a:extLst>
              <a:ext uri="{FF2B5EF4-FFF2-40B4-BE49-F238E27FC236}">
                <a16:creationId xmlns:a16="http://schemas.microsoft.com/office/drawing/2014/main" id="{7BEE816A-E132-F14D-CCEA-F3D7C6074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9" y="4615131"/>
            <a:ext cx="968862" cy="968862"/>
          </a:xfrm>
          <a:prstGeom prst="rect">
            <a:avLst/>
          </a:prstGeom>
        </p:spPr>
      </p:pic>
      <p:pic>
        <p:nvPicPr>
          <p:cNvPr id="15" name="Immagine 14" descr="Immagine che contiene testo, grafica, schermata, design&#10;&#10;Descrizione generata automaticamente">
            <a:extLst>
              <a:ext uri="{FF2B5EF4-FFF2-40B4-BE49-F238E27FC236}">
                <a16:creationId xmlns:a16="http://schemas.microsoft.com/office/drawing/2014/main" id="{CA11A9F3-C7C7-2719-40A9-5910E3316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1" y="3064342"/>
            <a:ext cx="1455940" cy="968862"/>
          </a:xfrm>
          <a:prstGeom prst="rect">
            <a:avLst/>
          </a:prstGeom>
        </p:spPr>
      </p:pic>
      <p:pic>
        <p:nvPicPr>
          <p:cNvPr id="16" name="Immagine 15" descr="Immagine che contiene Accessorio di moda, Portachiavi, Auricolari, accessorio&#10;&#10;Descrizione generata automaticamente">
            <a:extLst>
              <a:ext uri="{FF2B5EF4-FFF2-40B4-BE49-F238E27FC236}">
                <a16:creationId xmlns:a16="http://schemas.microsoft.com/office/drawing/2014/main" id="{EA56BEF3-EE56-68CD-9C47-8C5720F9B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67" y="4645531"/>
            <a:ext cx="1443171" cy="1080985"/>
          </a:xfrm>
          <a:prstGeom prst="rect">
            <a:avLst/>
          </a:prstGeom>
        </p:spPr>
      </p:pic>
      <p:pic>
        <p:nvPicPr>
          <p:cNvPr id="17" name="Immagine 16" descr="Immagine che contiene design, illustrazione, arte&#10;&#10;Descrizione generata automaticamente con attendibilità bassa">
            <a:extLst>
              <a:ext uri="{FF2B5EF4-FFF2-40B4-BE49-F238E27FC236}">
                <a16:creationId xmlns:a16="http://schemas.microsoft.com/office/drawing/2014/main" id="{5556ADB3-B1B6-9FE5-2C3B-2CD2BA318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09" y="3283186"/>
            <a:ext cx="1289504" cy="750018"/>
          </a:xfrm>
          <a:prstGeom prst="rect">
            <a:avLst/>
          </a:prstGeom>
        </p:spPr>
      </p:pic>
      <p:pic>
        <p:nvPicPr>
          <p:cNvPr id="18" name="Immagine 17" descr="Immagine che contiene mappa, arte&#10;&#10;Descrizione generata automaticamente">
            <a:extLst>
              <a:ext uri="{FF2B5EF4-FFF2-40B4-BE49-F238E27FC236}">
                <a16:creationId xmlns:a16="http://schemas.microsoft.com/office/drawing/2014/main" id="{3078A61E-D2F4-5B90-5FC9-B35C50EFC8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92" y="4419988"/>
            <a:ext cx="1266871" cy="1164005"/>
          </a:xfrm>
          <a:prstGeom prst="rect">
            <a:avLst/>
          </a:prstGeom>
        </p:spPr>
      </p:pic>
      <p:pic>
        <p:nvPicPr>
          <p:cNvPr id="19" name="Immagine 18" descr="Immagine che contiene clipart, design&#10;&#10;Descrizione generata automaticamente">
            <a:extLst>
              <a:ext uri="{FF2B5EF4-FFF2-40B4-BE49-F238E27FC236}">
                <a16:creationId xmlns:a16="http://schemas.microsoft.com/office/drawing/2014/main" id="{9A63C3FC-8D6C-98E8-2CE0-4D8EB757D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65" y="2881668"/>
            <a:ext cx="1072460" cy="1151536"/>
          </a:xfrm>
          <a:prstGeom prst="rect">
            <a:avLst/>
          </a:prstGeom>
        </p:spPr>
      </p:pic>
      <p:pic>
        <p:nvPicPr>
          <p:cNvPr id="20" name="Immagine 19" descr="Immagine che contiene clipart, Elementi grafici, design, illustrazione&#10;&#10;Descrizione generata automaticamente">
            <a:extLst>
              <a:ext uri="{FF2B5EF4-FFF2-40B4-BE49-F238E27FC236}">
                <a16:creationId xmlns:a16="http://schemas.microsoft.com/office/drawing/2014/main" id="{F94F52BB-C908-3587-D65D-9E39FACC4A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22" y="4419988"/>
            <a:ext cx="1164005" cy="1164005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AC2D8EB5-D150-F96B-6218-2992FC8FDA40}"/>
              </a:ext>
            </a:extLst>
          </p:cNvPr>
          <p:cNvSpPr>
            <a:spLocks/>
          </p:cNvSpPr>
          <p:nvPr/>
        </p:nvSpPr>
        <p:spPr>
          <a:xfrm>
            <a:off x="479599" y="5650833"/>
            <a:ext cx="968862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MMG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F40AF4F-03D8-3EBD-466C-93906D723EF6}"/>
              </a:ext>
            </a:extLst>
          </p:cNvPr>
          <p:cNvSpPr>
            <a:spLocks/>
          </p:cNvSpPr>
          <p:nvPr/>
        </p:nvSpPr>
        <p:spPr>
          <a:xfrm>
            <a:off x="3371569" y="5597922"/>
            <a:ext cx="1747569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Cooperative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9574BF9-F13D-ADE6-25BC-D74E538A7B8F}"/>
              </a:ext>
            </a:extLst>
          </p:cNvPr>
          <p:cNvSpPr>
            <a:spLocks/>
          </p:cNvSpPr>
          <p:nvPr/>
        </p:nvSpPr>
        <p:spPr>
          <a:xfrm>
            <a:off x="2005364" y="4068349"/>
            <a:ext cx="1340527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Farmacie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9997EC3-B7B5-1D2C-24F2-45A9B104AAC4}"/>
              </a:ext>
            </a:extLst>
          </p:cNvPr>
          <p:cNvSpPr>
            <a:spLocks/>
          </p:cNvSpPr>
          <p:nvPr/>
        </p:nvSpPr>
        <p:spPr>
          <a:xfrm>
            <a:off x="5085573" y="4033204"/>
            <a:ext cx="1340527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Pazienti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5B6C8D2-8174-FB9A-CE34-E38CEB1D272A}"/>
              </a:ext>
            </a:extLst>
          </p:cNvPr>
          <p:cNvSpPr>
            <a:spLocks/>
          </p:cNvSpPr>
          <p:nvPr/>
        </p:nvSpPr>
        <p:spPr>
          <a:xfrm>
            <a:off x="7026736" y="5650833"/>
            <a:ext cx="1340527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Territori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6CD2829-3E0A-9A20-754F-A8B4FEDF8FDA}"/>
              </a:ext>
            </a:extLst>
          </p:cNvPr>
          <p:cNvSpPr>
            <a:spLocks/>
          </p:cNvSpPr>
          <p:nvPr/>
        </p:nvSpPr>
        <p:spPr>
          <a:xfrm>
            <a:off x="8774131" y="4082780"/>
            <a:ext cx="1340527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Logistica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E509020-6425-3964-12AE-22F30046E485}"/>
              </a:ext>
            </a:extLst>
          </p:cNvPr>
          <p:cNvSpPr>
            <a:spLocks/>
          </p:cNvSpPr>
          <p:nvPr/>
        </p:nvSpPr>
        <p:spPr>
          <a:xfrm>
            <a:off x="10365134" y="5584597"/>
            <a:ext cx="1463047" cy="351846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Raleway" pitchFamily="2" charset="0"/>
              </a:rPr>
              <a:t>Dispositivi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95FC764E-D04D-9C88-2218-CBCBED0234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3827" y="1468031"/>
            <a:ext cx="900000" cy="900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C8CDC84-42AC-4789-BB70-2A528C5E70E5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180355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38">
            <a:extLst>
              <a:ext uri="{FF2B5EF4-FFF2-40B4-BE49-F238E27FC236}">
                <a16:creationId xmlns:a16="http://schemas.microsoft.com/office/drawing/2014/main" id="{E907597B-40BE-4571-A008-DDAB62AF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97" y="1237306"/>
            <a:ext cx="110630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4000" b="1" dirty="0">
                <a:solidFill>
                  <a:srgbClr val="00B050"/>
                </a:solidFill>
              </a:rPr>
              <a:t>La visione di Regione Lombardia per la Sanità Digitale</a:t>
            </a:r>
          </a:p>
          <a:p>
            <a:pPr algn="ctr"/>
            <a:endParaRPr lang="it-IT" sz="4000" b="1" dirty="0">
              <a:solidFill>
                <a:srgbClr val="00B050"/>
              </a:solidFill>
            </a:endParaRPr>
          </a:p>
          <a:p>
            <a:pPr algn="ctr"/>
            <a:r>
              <a:rPr lang="it-IT" sz="4000" b="1" dirty="0">
                <a:solidFill>
                  <a:srgbClr val="00B050"/>
                </a:solidFill>
              </a:rPr>
              <a:t>dalla progettazione alla attuazione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22041" y="3676522"/>
            <a:ext cx="82761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				     	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					16 novembre 2023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i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Giovanni Delgrossi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U.O. Sistemi Informativi e Sanità Digitale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Direzione Generale Welfare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Regione Lombardia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giovanni_delgrossi@regione.lombardia.it</a:t>
            </a:r>
          </a:p>
        </p:txBody>
      </p:sp>
    </p:spTree>
    <p:extLst>
      <p:ext uri="{BB962C8B-B14F-4D97-AF65-F5344CB8AC3E}">
        <p14:creationId xmlns:p14="http://schemas.microsoft.com/office/powerpoint/2010/main" val="33674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D0083D-B572-5000-7227-5DC979F0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56" y="1308674"/>
            <a:ext cx="3798128" cy="48764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C9C104-9F8E-6DC6-E2B7-5E4A32EE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859" y="1028620"/>
            <a:ext cx="5234841" cy="531760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B9CED57-12D9-A8F6-5409-A69998CA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20" y="474363"/>
            <a:ext cx="8636297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Il Piano Strategico di Sanità Digitale – dalla progettazione all’attuazione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057E6EB-9927-7BCE-C042-B7305505CA9F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12186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B9CED57-12D9-A8F6-5409-A69998CA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51" y="523526"/>
            <a:ext cx="7815203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Gli obiettivi strategici dell’Ecosistema di Sanità Digitale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C415099-20AA-7C4A-6A56-4FBBB8DC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01" y="1162468"/>
            <a:ext cx="7118127" cy="50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AE4A3E0-C75E-EC6B-D676-C68BF168F9C4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7EC623-986D-373F-0549-3232FDBCD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1" y="523526"/>
            <a:ext cx="1396936" cy="1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3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B9CED57-12D9-A8F6-5409-A69998CA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78" y="458863"/>
            <a:ext cx="7815203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I Trend innovativi di Sanità Digitale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73D376-5084-096D-6682-3ADB167F1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8" y="1321830"/>
            <a:ext cx="6206372" cy="4019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73BE37-AC8A-50E9-370D-581CFF96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33" y="2532238"/>
            <a:ext cx="6799655" cy="37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C03D11E-7923-F2B9-11B2-B0AFC6E234BA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1EBE84-51FB-23CC-F49E-CDADC6D2B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1" y="523526"/>
            <a:ext cx="1396936" cy="1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B9CED57-12D9-A8F6-5409-A69998CA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78" y="400110"/>
            <a:ext cx="7815203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I Trend tecnologici innovativi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03D11E-7923-F2B9-11B2-B0AFC6E234BA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7B2BCF-8FF2-B9DE-8077-D888A6C4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61" y="915636"/>
            <a:ext cx="4638907" cy="5313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06DED4-94B1-D591-7386-E1349EDAA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4" y="1233037"/>
            <a:ext cx="4566459" cy="5168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E3825DE-2888-9278-1EE1-2BC93367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1" y="523526"/>
            <a:ext cx="1396936" cy="1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B9CED57-12D9-A8F6-5409-A69998CA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27" y="511763"/>
            <a:ext cx="6920947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La programmazione e il monitoraggio degli interventi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F9F89D-7B10-1C08-A947-EA538328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22" y="1331301"/>
            <a:ext cx="3017488" cy="432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922C850-7890-61E4-652C-37BD494C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7" y="1523661"/>
            <a:ext cx="2989937" cy="43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DF25EA9-9EEE-3B46-012D-808961BD7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511" y="1846523"/>
            <a:ext cx="2981562" cy="432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EBE65AE-94F5-9AEC-1D79-218701534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399" y="2108107"/>
            <a:ext cx="2998331" cy="4320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49AD3C1-C3F0-855A-F746-1C8AD4DDE37E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52ABFE-DA9B-4F15-16E1-FA15DA394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9851" y="523526"/>
            <a:ext cx="1396936" cy="14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44" y="599818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L’attuazione del Piano Strategico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67D98B-5996-F2E0-6CAD-7102BFE93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4" y="1315053"/>
            <a:ext cx="11384111" cy="509450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CDA659C-3F12-CE1C-CF1E-3464FBFD59D8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342236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0" y="607167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Cartella Clinica Elettronica Regionale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F94720-EB38-FFC7-D7D4-38582FF2C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3"/>
          <a:stretch/>
        </p:blipFill>
        <p:spPr>
          <a:xfrm>
            <a:off x="203371" y="1319562"/>
            <a:ext cx="8249188" cy="49312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BEFE79F-5755-2142-51B9-801AE9475D7A}"/>
              </a:ext>
            </a:extLst>
          </p:cNvPr>
          <p:cNvSpPr/>
          <p:nvPr/>
        </p:nvSpPr>
        <p:spPr>
          <a:xfrm>
            <a:off x="8796737" y="3219062"/>
            <a:ext cx="3191892" cy="27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presidi </a:t>
            </a:r>
          </a:p>
          <a:p>
            <a:pPr marL="108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965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reparti</a:t>
            </a:r>
          </a:p>
          <a:p>
            <a:pPr marL="108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16.253 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posti letto</a:t>
            </a:r>
          </a:p>
          <a:p>
            <a:pPr marL="108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50.000</a:t>
            </a:r>
            <a:r>
              <a:rPr lang="it-IT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operatori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C69DC5-CC1A-5CDE-28BF-1F7846D89F3E}"/>
              </a:ext>
            </a:extLst>
          </p:cNvPr>
          <p:cNvSpPr txBox="1"/>
          <p:nvPr/>
        </p:nvSpPr>
        <p:spPr>
          <a:xfrm>
            <a:off x="8791418" y="2512405"/>
            <a:ext cx="3035710" cy="7132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08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Enti Sanitari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E95866B-F774-73D2-1040-5C1262F57675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  <p:pic>
        <p:nvPicPr>
          <p:cNvPr id="8" name="Immagine 7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4F140FC0-8CE2-BB42-8563-A2C53DD7D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88" y="677323"/>
            <a:ext cx="2392811" cy="18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298D93-B66A-BEBB-C261-088DFA63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38" y="585962"/>
            <a:ext cx="9027796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Titillium Web"/>
              </a:rPr>
              <a:t>Potenziamento dei sistemi informativi ospedalieri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AE9399-E1C6-3F25-4030-89F5B0ED1751}"/>
              </a:ext>
            </a:extLst>
          </p:cNvPr>
          <p:cNvSpPr txBox="1"/>
          <p:nvPr/>
        </p:nvSpPr>
        <p:spPr>
          <a:xfrm>
            <a:off x="4518267" y="2075175"/>
            <a:ext cx="664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BAA859-C18E-4AF3-EF89-8EEEF2A6F278}"/>
              </a:ext>
            </a:extLst>
          </p:cNvPr>
          <p:cNvSpPr txBox="1"/>
          <p:nvPr/>
        </p:nvSpPr>
        <p:spPr>
          <a:xfrm>
            <a:off x="4518267" y="2075175"/>
            <a:ext cx="664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D207BE-39D0-44AA-90F4-A3463DC6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449" y="1940389"/>
            <a:ext cx="7846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it-IT" sz="2000" b="1" dirty="0">
                <a:latin typeface="Trebuchet MS" pitchFamily="34" charset="0"/>
              </a:rPr>
              <a:t>Servizio regionale per la gestione per la automazione della logistica del farmaco</a:t>
            </a:r>
            <a:endParaRPr lang="it-IT" sz="2000" dirty="0">
              <a:latin typeface="Trebuchet MS" pitchFamily="34" charset="0"/>
            </a:endParaRPr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3A57F3B4-AD44-FEAB-DD61-91DC12BF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449" y="3502183"/>
            <a:ext cx="72073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it-IT" sz="2000" b="1" dirty="0">
                <a:latin typeface="Trebuchet MS" pitchFamily="34" charset="0"/>
              </a:rPr>
              <a:t>Sistema regionale e servizi digitali per la gestione dei Laboratori Analisi</a:t>
            </a:r>
          </a:p>
        </p:txBody>
      </p: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BB6CE231-476C-C57F-1D8A-EB331F14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51" y="5067076"/>
            <a:ext cx="6453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it-IT" sz="2000" b="1" dirty="0">
                <a:latin typeface="Trebuchet MS" pitchFamily="34" charset="0"/>
              </a:rPr>
              <a:t>Sistema regionale per l’introduzione diffusa della</a:t>
            </a:r>
          </a:p>
          <a:p>
            <a:pPr>
              <a:spcBef>
                <a:spcPts val="0"/>
              </a:spcBef>
              <a:defRPr/>
            </a:pPr>
            <a:r>
              <a:rPr lang="it-IT" sz="2000" b="1" dirty="0">
                <a:latin typeface="Trebuchet MS" pitchFamily="34" charset="0"/>
              </a:rPr>
              <a:t>Digital </a:t>
            </a:r>
            <a:r>
              <a:rPr lang="it-IT" sz="2000" b="1" dirty="0" err="1">
                <a:latin typeface="Trebuchet MS" pitchFamily="34" charset="0"/>
              </a:rPr>
              <a:t>Pathology</a:t>
            </a:r>
            <a:endParaRPr lang="it-IT" sz="2000" dirty="0">
              <a:latin typeface="Trebuchet MS" pitchFamily="34" charset="0"/>
            </a:endParaRP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6B4804ED-BA1F-316C-1943-FF5787CA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04" y="1433000"/>
            <a:ext cx="1162050" cy="15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>
            <a:extLst>
              <a:ext uri="{FF2B5EF4-FFF2-40B4-BE49-F238E27FC236}">
                <a16:creationId xmlns:a16="http://schemas.microsoft.com/office/drawing/2014/main" id="{052D7C5F-E09A-B54D-E77B-D22F082E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3" y="5315830"/>
            <a:ext cx="1504900" cy="9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>
            <a:extLst>
              <a:ext uri="{FF2B5EF4-FFF2-40B4-BE49-F238E27FC236}">
                <a16:creationId xmlns:a16="http://schemas.microsoft.com/office/drawing/2014/main" id="{BCB8C491-BFF4-8756-4908-73ABB623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1" y="4763127"/>
            <a:ext cx="1871662" cy="102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2">
            <a:extLst>
              <a:ext uri="{FF2B5EF4-FFF2-40B4-BE49-F238E27FC236}">
                <a16:creationId xmlns:a16="http://schemas.microsoft.com/office/drawing/2014/main" id="{1DE7C4EB-2C58-9CF5-0009-1A19245D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7" y="4937955"/>
            <a:ext cx="20478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4">
            <a:extLst>
              <a:ext uri="{FF2B5EF4-FFF2-40B4-BE49-F238E27FC236}">
                <a16:creationId xmlns:a16="http://schemas.microsoft.com/office/drawing/2014/main" id="{17A1623F-A1C7-70C3-FE42-930E1F01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" y="1679460"/>
            <a:ext cx="651414" cy="9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6">
            <a:extLst>
              <a:ext uri="{FF2B5EF4-FFF2-40B4-BE49-F238E27FC236}">
                <a16:creationId xmlns:a16="http://schemas.microsoft.com/office/drawing/2014/main" id="{8874ABAF-17FE-CD3D-8BA6-736097EF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52" y="1993486"/>
            <a:ext cx="651414" cy="9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Immagine 159" descr="Immagine che contiene luce&#10;&#10;Descrizione generata automaticamente">
            <a:extLst>
              <a:ext uri="{FF2B5EF4-FFF2-40B4-BE49-F238E27FC236}">
                <a16:creationId xmlns:a16="http://schemas.microsoft.com/office/drawing/2014/main" id="{86B4F3EF-6867-154B-5143-4F9B8EB23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3" y="3434971"/>
            <a:ext cx="1378438" cy="889315"/>
          </a:xfrm>
          <a:prstGeom prst="rect">
            <a:avLst/>
          </a:prstGeom>
        </p:spPr>
      </p:pic>
      <p:pic>
        <p:nvPicPr>
          <p:cNvPr id="161" name="Immagine 160" descr="Immagine che contiene luce&#10;&#10;Descrizione generata automaticamente">
            <a:extLst>
              <a:ext uri="{FF2B5EF4-FFF2-40B4-BE49-F238E27FC236}">
                <a16:creationId xmlns:a16="http://schemas.microsoft.com/office/drawing/2014/main" id="{44956E92-E036-A8E6-8DF0-CFB2AA67B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14" y="3223665"/>
            <a:ext cx="1378438" cy="88931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A18EDFE-254B-E25D-7F37-D569F8239025}"/>
              </a:ext>
            </a:extLst>
          </p:cNvPr>
          <p:cNvSpPr/>
          <p:nvPr/>
        </p:nvSpPr>
        <p:spPr>
          <a:xfrm>
            <a:off x="203371" y="0"/>
            <a:ext cx="1198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La visione di Regione Lombardia per la Sanità Digitale - dalla progettazione alla attuazione</a:t>
            </a:r>
          </a:p>
        </p:txBody>
      </p:sp>
    </p:spTree>
    <p:extLst>
      <p:ext uri="{BB962C8B-B14F-4D97-AF65-F5344CB8AC3E}">
        <p14:creationId xmlns:p14="http://schemas.microsoft.com/office/powerpoint/2010/main" val="111609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7171</TotalTime>
  <Words>557</Words>
  <Application>Microsoft Office PowerPoint</Application>
  <PresentationFormat>Widescreen</PresentationFormat>
  <Paragraphs>104</Paragraphs>
  <Slides>17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Calibri</vt:lpstr>
      <vt:lpstr>Raleway</vt:lpstr>
      <vt:lpstr>Symbol</vt:lpstr>
      <vt:lpstr>Tahoma</vt:lpstr>
      <vt:lpstr>Times New Roman</vt:lpstr>
      <vt:lpstr>Titillium Web</vt:lpstr>
      <vt:lpstr>Trebuchet MS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Marco Cozzoli</dc:creator>
  <dc:description/>
  <cp:lastModifiedBy>Giovanni Delgrossi</cp:lastModifiedBy>
  <cp:revision>458</cp:revision>
  <cp:lastPrinted>2021-05-24T08:00:49Z</cp:lastPrinted>
  <dcterms:modified xsi:type="dcterms:W3CDTF">2023-11-16T06:56:09Z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A4 (21x29,7 cm)</vt:lpwstr>
  </property>
  <property fmtid="{D5CDD505-2E9C-101B-9397-08002B2CF9AE}" pid="4" name="Slides">
    <vt:i4>18</vt:i4>
  </property>
</Properties>
</file>