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4"/>
  </p:notesMasterIdLst>
  <p:sldIdLst>
    <p:sldId id="256" r:id="rId2"/>
    <p:sldId id="258" r:id="rId3"/>
    <p:sldId id="271" r:id="rId4"/>
    <p:sldId id="270" r:id="rId5"/>
    <p:sldId id="272" r:id="rId6"/>
    <p:sldId id="275" r:id="rId7"/>
    <p:sldId id="282" r:id="rId8"/>
    <p:sldId id="274" r:id="rId9"/>
    <p:sldId id="277" r:id="rId10"/>
    <p:sldId id="279" r:id="rId11"/>
    <p:sldId id="281" r:id="rId12"/>
    <p:sldId id="268" r:id="rId13"/>
  </p:sldIdLst>
  <p:sldSz cx="12192000" cy="6858000"/>
  <p:notesSz cx="12192000" cy="6858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A6"/>
    <a:srgbClr val="509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BF80D1-CC3F-492C-BBE9-C686D6F4AA8E}">
  <a:tblStyle styleId="{D4BF80D1-CC3F-492C-BBE9-C686D6F4AA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4916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1303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a66f2c7b1_0_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28a66f2c7b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8250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a66f2c7b1_0_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28a66f2c7b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729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fa190d543c_0_8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g1fa190d543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226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a66f2c7b1_0_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28a66f2c7b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379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a66f2c7b1_0_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28a66f2c7b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282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a66f2c7b1_0_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28a66f2c7b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3867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a66f2c7b1_0_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28a66f2c7b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8558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a66f2c7b1_0_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28a66f2c7b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048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a66f2c7b1_0_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28a66f2c7b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7259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a66f2c7b1_0_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28a66f2c7b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165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a66f2c7b1_0_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28a66f2c7b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019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1161288" y="973836"/>
            <a:ext cx="11030712" cy="233781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156716" y="969264"/>
            <a:ext cx="11035665" cy="2346960"/>
          </a:xfrm>
          <a:custGeom>
            <a:avLst/>
            <a:gdLst/>
            <a:ahLst/>
            <a:cxnLst/>
            <a:rect l="l" t="t" r="r" b="b"/>
            <a:pathLst>
              <a:path w="11035665" h="2346960" extrusionOk="0">
                <a:moveTo>
                  <a:pt x="0" y="2346960"/>
                </a:moveTo>
                <a:lnTo>
                  <a:pt x="11035283" y="2346960"/>
                </a:lnTo>
              </a:path>
              <a:path w="11035665" h="2346960" extrusionOk="0">
                <a:moveTo>
                  <a:pt x="11035284" y="0"/>
                </a:moveTo>
                <a:lnTo>
                  <a:pt x="0" y="0"/>
                </a:lnTo>
                <a:lnTo>
                  <a:pt x="0" y="2346960"/>
                </a:lnTo>
              </a:path>
            </a:pathLst>
          </a:custGeom>
          <a:noFill/>
          <a:ln w="9525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3151" y="76200"/>
            <a:ext cx="1042416" cy="8656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8579" y="71628"/>
            <a:ext cx="1051560" cy="875030"/>
          </a:xfrm>
          <a:custGeom>
            <a:avLst/>
            <a:gdLst/>
            <a:ahLst/>
            <a:cxnLst/>
            <a:rect l="l" t="t" r="r" b="b"/>
            <a:pathLst>
              <a:path w="1051560" h="875030" extrusionOk="0">
                <a:moveTo>
                  <a:pt x="0" y="874776"/>
                </a:moveTo>
                <a:lnTo>
                  <a:pt x="1051560" y="874776"/>
                </a:lnTo>
                <a:lnTo>
                  <a:pt x="1051560" y="0"/>
                </a:lnTo>
                <a:lnTo>
                  <a:pt x="0" y="0"/>
                </a:lnTo>
                <a:lnTo>
                  <a:pt x="0" y="874776"/>
                </a:lnTo>
                <a:close/>
              </a:path>
            </a:pathLst>
          </a:custGeom>
          <a:noFill/>
          <a:ln w="9525" cap="flat" cmpd="sng">
            <a:solidFill>
              <a:srgbClr val="006F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2296" y="990600"/>
            <a:ext cx="1042416" cy="8656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7724" y="986028"/>
            <a:ext cx="1051560" cy="875030"/>
          </a:xfrm>
          <a:custGeom>
            <a:avLst/>
            <a:gdLst/>
            <a:ahLst/>
            <a:cxnLst/>
            <a:rect l="l" t="t" r="r" b="b"/>
            <a:pathLst>
              <a:path w="1051560" h="875030" extrusionOk="0">
                <a:moveTo>
                  <a:pt x="0" y="874776"/>
                </a:moveTo>
                <a:lnTo>
                  <a:pt x="1051560" y="874776"/>
                </a:lnTo>
                <a:lnTo>
                  <a:pt x="1051560" y="0"/>
                </a:lnTo>
                <a:lnTo>
                  <a:pt x="0" y="0"/>
                </a:lnTo>
                <a:lnTo>
                  <a:pt x="0" y="874776"/>
                </a:lnTo>
                <a:close/>
              </a:path>
            </a:pathLst>
          </a:custGeom>
          <a:noFill/>
          <a:ln w="9525" cap="flat" cmpd="sng">
            <a:solidFill>
              <a:srgbClr val="006F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82296" y="1961388"/>
            <a:ext cx="1042416" cy="86715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7724" y="1956816"/>
            <a:ext cx="1051560" cy="876300"/>
          </a:xfrm>
          <a:custGeom>
            <a:avLst/>
            <a:gdLst/>
            <a:ahLst/>
            <a:cxnLst/>
            <a:rect l="l" t="t" r="r" b="b"/>
            <a:pathLst>
              <a:path w="1051560" h="876300" extrusionOk="0">
                <a:moveTo>
                  <a:pt x="0" y="876300"/>
                </a:moveTo>
                <a:lnTo>
                  <a:pt x="1051560" y="876300"/>
                </a:lnTo>
                <a:lnTo>
                  <a:pt x="1051560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noFill/>
          <a:ln w="9525" cap="flat" cmpd="sng">
            <a:solidFill>
              <a:srgbClr val="006F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18872" y="2965704"/>
            <a:ext cx="1042416" cy="86715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14300" y="2961132"/>
            <a:ext cx="1051560" cy="876300"/>
          </a:xfrm>
          <a:custGeom>
            <a:avLst/>
            <a:gdLst/>
            <a:ahLst/>
            <a:cxnLst/>
            <a:rect l="l" t="t" r="r" b="b"/>
            <a:pathLst>
              <a:path w="1051560" h="876300" extrusionOk="0">
                <a:moveTo>
                  <a:pt x="0" y="876300"/>
                </a:moveTo>
                <a:lnTo>
                  <a:pt x="1051560" y="876300"/>
                </a:lnTo>
                <a:lnTo>
                  <a:pt x="1051560" y="0"/>
                </a:lnTo>
                <a:lnTo>
                  <a:pt x="0" y="0"/>
                </a:lnTo>
                <a:lnTo>
                  <a:pt x="0" y="876300"/>
                </a:lnTo>
                <a:close/>
              </a:path>
            </a:pathLst>
          </a:custGeom>
          <a:noFill/>
          <a:ln w="9525" cap="flat" cmpd="sng">
            <a:solidFill>
              <a:srgbClr val="006F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1068557" y="646521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marR="0" lvl="1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marR="0" lvl="2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marR="0" lvl="3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marR="0" lvl="4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marR="0" lvl="5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marR="0" lvl="6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marR="0" lvl="7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marR="0" lvl="8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2" name="Google Shape;152;p26">
            <a:extLst>
              <a:ext uri="{FF2B5EF4-FFF2-40B4-BE49-F238E27FC236}">
                <a16:creationId xmlns="" xmlns:a16="http://schemas.microsoft.com/office/drawing/2014/main" id="{EC9FE575-28E3-DB1E-7B0F-E57BFFDC41B7}"/>
              </a:ext>
            </a:extLst>
          </p:cNvPr>
          <p:cNvSpPr/>
          <p:nvPr userDrawn="1"/>
        </p:nvSpPr>
        <p:spPr>
          <a:xfrm>
            <a:off x="11068557" y="129468"/>
            <a:ext cx="941825" cy="51975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8;p1">
            <a:extLst>
              <a:ext uri="{FF2B5EF4-FFF2-40B4-BE49-F238E27FC236}">
                <a16:creationId xmlns="" xmlns:a16="http://schemas.microsoft.com/office/drawing/2014/main" id="{2D83A5CA-B8B5-1BAB-58D3-227F7274974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219700" y="6470472"/>
            <a:ext cx="17526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/>
              <a:t>UOC Sistemi Informativi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5277103" y="6470472"/>
            <a:ext cx="1752600" cy="20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1068557" y="646521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marR="0" lvl="1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marR="0" lvl="2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marR="0" lvl="3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marR="0" lvl="4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marR="0" lvl="5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marR="0" lvl="6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marR="0" lvl="7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marR="0" lvl="8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lassica 4">
  <p:cSld name="TITLE_5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ubTitle" idx="1"/>
          </p:nvPr>
        </p:nvSpPr>
        <p:spPr>
          <a:xfrm>
            <a:off x="1554900" y="937700"/>
            <a:ext cx="88917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500"/>
              <a:buNone/>
              <a:defRPr sz="2000" b="1">
                <a:solidFill>
                  <a:srgbClr val="0075A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1554900" y="148100"/>
            <a:ext cx="908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700"/>
              <a:buNone/>
              <a:defRPr b="1">
                <a:solidFill>
                  <a:srgbClr val="0075A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lassica 5">
  <p:cSld name="TITLE_6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1554900" y="937700"/>
            <a:ext cx="88917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500"/>
              <a:buNone/>
              <a:defRPr sz="2000" b="1">
                <a:solidFill>
                  <a:srgbClr val="0075A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554900" y="148100"/>
            <a:ext cx="908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700"/>
              <a:buNone/>
              <a:defRPr b="1">
                <a:solidFill>
                  <a:srgbClr val="0075A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lassica 6">
  <p:cSld name="TITLE_7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subTitle" idx="1"/>
          </p:nvPr>
        </p:nvSpPr>
        <p:spPr>
          <a:xfrm>
            <a:off x="1554900" y="937700"/>
            <a:ext cx="88917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500"/>
              <a:buNone/>
              <a:defRPr sz="2000" b="1">
                <a:solidFill>
                  <a:srgbClr val="0075A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1554900" y="148100"/>
            <a:ext cx="908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700"/>
              <a:buNone/>
              <a:defRPr b="1">
                <a:solidFill>
                  <a:srgbClr val="0075A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lassica 7">
  <p:cSld name="TITLE_8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1554900" y="937700"/>
            <a:ext cx="88917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500"/>
              <a:buNone/>
              <a:defRPr sz="2000" b="1">
                <a:solidFill>
                  <a:srgbClr val="0075A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554900" y="148100"/>
            <a:ext cx="908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700"/>
              <a:buNone/>
              <a:defRPr b="1">
                <a:solidFill>
                  <a:srgbClr val="0075A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lassica 8">
  <p:cSld name="TITLE_9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1554900" y="937700"/>
            <a:ext cx="88917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500"/>
              <a:buNone/>
              <a:defRPr sz="2000" b="1">
                <a:solidFill>
                  <a:srgbClr val="0075A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1554900" y="148100"/>
            <a:ext cx="908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700"/>
              <a:buNone/>
              <a:defRPr b="1">
                <a:solidFill>
                  <a:srgbClr val="0075A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lassica 9">
  <p:cSld name="TITLE_10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1554900" y="937700"/>
            <a:ext cx="88917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500"/>
              <a:buNone/>
              <a:defRPr sz="2000" b="1">
                <a:solidFill>
                  <a:srgbClr val="0075A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1554900" y="148100"/>
            <a:ext cx="908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700"/>
              <a:buNone/>
              <a:defRPr b="1">
                <a:solidFill>
                  <a:srgbClr val="0075A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lassica 10">
  <p:cSld name="TITLE_1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1554900" y="937700"/>
            <a:ext cx="88917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500"/>
              <a:buNone/>
              <a:defRPr sz="2000" b="1">
                <a:solidFill>
                  <a:srgbClr val="0075A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1554900" y="148100"/>
            <a:ext cx="908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700"/>
              <a:buNone/>
              <a:defRPr b="1">
                <a:solidFill>
                  <a:srgbClr val="0075A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lassica 11">
  <p:cSld name="TITLE_1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1554900" y="937700"/>
            <a:ext cx="88917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500"/>
              <a:buNone/>
              <a:defRPr sz="2000" b="1">
                <a:solidFill>
                  <a:srgbClr val="0075A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1554900" y="148100"/>
            <a:ext cx="908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700"/>
              <a:buNone/>
              <a:defRPr b="1">
                <a:solidFill>
                  <a:srgbClr val="0075A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lassica 12">
  <p:cSld name="TITLE_1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subTitle" idx="1"/>
          </p:nvPr>
        </p:nvSpPr>
        <p:spPr>
          <a:xfrm>
            <a:off x="1554900" y="937700"/>
            <a:ext cx="88917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500"/>
              <a:buNone/>
              <a:defRPr sz="2000" b="1">
                <a:solidFill>
                  <a:srgbClr val="0075A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1554900" y="148100"/>
            <a:ext cx="908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700"/>
              <a:buNone/>
              <a:defRPr b="1">
                <a:solidFill>
                  <a:srgbClr val="0075A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062476" y="1898395"/>
            <a:ext cx="406704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77355" y="2339619"/>
            <a:ext cx="11504295" cy="292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1068557" y="646521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marR="0" lvl="1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marR="0" lvl="2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marR="0" lvl="3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marR="0" lvl="4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marR="0" lvl="5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marR="0" lvl="6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marR="0" lvl="7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marR="0" lvl="8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lassica 13">
  <p:cSld name="TITLE_14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1554900" y="937700"/>
            <a:ext cx="88917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500"/>
              <a:buNone/>
              <a:defRPr sz="2000" b="1">
                <a:solidFill>
                  <a:srgbClr val="0075A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1554900" y="148100"/>
            <a:ext cx="908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700"/>
              <a:buNone/>
              <a:defRPr b="1">
                <a:solidFill>
                  <a:srgbClr val="0075A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PT gennaio 2019 3">
  <p:cSld name="TITLE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ctrTitle"/>
          </p:nvPr>
        </p:nvSpPr>
        <p:spPr>
          <a:xfrm>
            <a:off x="415611" y="1373767"/>
            <a:ext cx="11360700" cy="2736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1554900" y="632900"/>
            <a:ext cx="8891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 idx="2"/>
          </p:nvPr>
        </p:nvSpPr>
        <p:spPr>
          <a:xfrm>
            <a:off x="1554900" y="148100"/>
            <a:ext cx="908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400"/>
              <a:buNone/>
              <a:defRPr b="1">
                <a:solidFill>
                  <a:srgbClr val="0563C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lassica 1">
  <p:cSld name="TITLE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subTitle" idx="1"/>
          </p:nvPr>
        </p:nvSpPr>
        <p:spPr>
          <a:xfrm>
            <a:off x="1554900" y="937700"/>
            <a:ext cx="88917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500"/>
              <a:buFont typeface="Arial"/>
              <a:buNone/>
              <a:defRPr sz="2000" b="1" i="0" u="none" strike="noStrike" cap="none">
                <a:solidFill>
                  <a:srgbClr val="0075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554900" y="148100"/>
            <a:ext cx="908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700"/>
              <a:buNone/>
              <a:defRPr b="1">
                <a:solidFill>
                  <a:srgbClr val="0075A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lassica 3">
  <p:cSld name="TITLE_4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1554900" y="937700"/>
            <a:ext cx="88917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500"/>
              <a:buNone/>
              <a:defRPr sz="2000" b="1">
                <a:solidFill>
                  <a:srgbClr val="0075A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554900" y="148100"/>
            <a:ext cx="908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700"/>
              <a:buNone/>
              <a:defRPr b="1">
                <a:solidFill>
                  <a:srgbClr val="0075A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lassica 2">
  <p:cSld name="TITLE_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1554900" y="937700"/>
            <a:ext cx="88917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500"/>
              <a:buNone/>
              <a:defRPr sz="2000" b="1">
                <a:solidFill>
                  <a:srgbClr val="0075A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554900" y="148100"/>
            <a:ext cx="908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700"/>
              <a:buNone/>
              <a:defRPr b="1">
                <a:solidFill>
                  <a:srgbClr val="0075A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lassica">
  <p:cSld name="TITLE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554900" y="937700"/>
            <a:ext cx="88917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500"/>
              <a:buNone/>
              <a:defRPr sz="2000" b="1">
                <a:solidFill>
                  <a:srgbClr val="0075A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400"/>
              <a:buNone/>
              <a:defRPr sz="2400" b="1">
                <a:solidFill>
                  <a:srgbClr val="0563C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554900" y="148100"/>
            <a:ext cx="908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A6"/>
              </a:buClr>
              <a:buSzPts val="2700"/>
              <a:buNone/>
              <a:defRPr b="1">
                <a:solidFill>
                  <a:srgbClr val="0075A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10138164" y="217931"/>
            <a:ext cx="1591545" cy="86563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3619500" y="6324600"/>
            <a:ext cx="5069205" cy="462280"/>
          </a:xfrm>
          <a:custGeom>
            <a:avLst/>
            <a:gdLst/>
            <a:ahLst/>
            <a:cxnLst/>
            <a:rect l="l" t="t" r="r" b="b"/>
            <a:pathLst>
              <a:path w="5069205" h="462279" extrusionOk="0">
                <a:moveTo>
                  <a:pt x="5068824" y="0"/>
                </a:moveTo>
                <a:lnTo>
                  <a:pt x="0" y="0"/>
                </a:lnTo>
                <a:lnTo>
                  <a:pt x="0" y="461772"/>
                </a:lnTo>
                <a:lnTo>
                  <a:pt x="5068824" y="461772"/>
                </a:lnTo>
                <a:lnTo>
                  <a:pt x="5068824" y="0"/>
                </a:lnTo>
                <a:close/>
              </a:path>
            </a:pathLst>
          </a:custGeom>
          <a:solidFill>
            <a:srgbClr val="4985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062476" y="1898395"/>
            <a:ext cx="406704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5277103" y="6470472"/>
            <a:ext cx="1752600" cy="20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068557" y="646521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marR="0" lvl="1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marR="0" lvl="2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marR="0" lvl="3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marR="0" lvl="4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marR="0" lvl="5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marR="0" lvl="6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marR="0" lvl="7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marR="0" lvl="8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7150" y="237225"/>
            <a:ext cx="824375" cy="7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062476" y="1898395"/>
            <a:ext cx="406704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5277103" y="6470472"/>
            <a:ext cx="1752600" cy="20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11068557" y="646521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marR="0" lvl="1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marR="0" lvl="2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marR="0" lvl="3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marR="0" lvl="4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marR="0" lvl="5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marR="0" lvl="6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marR="0" lvl="7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marR="0" lvl="8" indent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062476" y="1898395"/>
            <a:ext cx="406704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7355" y="2339619"/>
            <a:ext cx="11504295" cy="292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5277103" y="6470472"/>
            <a:ext cx="1752600" cy="20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068557" y="6465214"/>
            <a:ext cx="23177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100" marR="0" lvl="1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100" marR="0" lvl="2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8100" marR="0" lvl="3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8100" marR="0" lvl="4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8100" marR="0" lvl="5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100" marR="0" lvl="6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100" marR="0" lvl="7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100" marR="0" lvl="8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7878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8;p3">
            <a:extLst>
              <a:ext uri="{FF2B5EF4-FFF2-40B4-BE49-F238E27FC236}">
                <a16:creationId xmlns="" xmlns:a16="http://schemas.microsoft.com/office/drawing/2014/main" id="{AA5BFB01-4D39-05D6-E7AC-87EC2406F35C}"/>
              </a:ext>
            </a:extLst>
          </p:cNvPr>
          <p:cNvSpPr txBox="1">
            <a:spLocks/>
          </p:cNvSpPr>
          <p:nvPr userDrawn="1"/>
        </p:nvSpPr>
        <p:spPr>
          <a:xfrm>
            <a:off x="5219700" y="6507048"/>
            <a:ext cx="17526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dirty="0"/>
              <a:t>UOC Sistemi Informativi</a:t>
            </a:r>
          </a:p>
        </p:txBody>
      </p:sp>
      <p:sp>
        <p:nvSpPr>
          <p:cNvPr id="3" name="Google Shape;152;p26">
            <a:extLst>
              <a:ext uri="{FF2B5EF4-FFF2-40B4-BE49-F238E27FC236}">
                <a16:creationId xmlns="" xmlns:a16="http://schemas.microsoft.com/office/drawing/2014/main" id="{86800133-8496-6933-F4F8-F296E421FDA2}"/>
              </a:ext>
            </a:extLst>
          </p:cNvPr>
          <p:cNvSpPr/>
          <p:nvPr userDrawn="1"/>
        </p:nvSpPr>
        <p:spPr>
          <a:xfrm>
            <a:off x="11068557" y="129468"/>
            <a:ext cx="941825" cy="519756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4.sv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9AA67B7A-D5C3-7677-5230-DD1A33E5CC07}"/>
              </a:ext>
            </a:extLst>
          </p:cNvPr>
          <p:cNvSpPr/>
          <p:nvPr/>
        </p:nvSpPr>
        <p:spPr>
          <a:xfrm>
            <a:off x="0" y="6585626"/>
            <a:ext cx="12192000" cy="272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509EF7"/>
                </a:solidFill>
              </a:rPr>
              <a:t>UOC Sistemi Informativi</a:t>
            </a:r>
          </a:p>
        </p:txBody>
      </p:sp>
      <p:grpSp>
        <p:nvGrpSpPr>
          <p:cNvPr id="129" name="Google Shape;129;p24"/>
          <p:cNvGrpSpPr/>
          <p:nvPr/>
        </p:nvGrpSpPr>
        <p:grpSpPr>
          <a:xfrm>
            <a:off x="111711" y="3922775"/>
            <a:ext cx="1051560" cy="876300"/>
            <a:chOff x="68579" y="3922775"/>
            <a:chExt cx="1051560" cy="876300"/>
          </a:xfrm>
        </p:grpSpPr>
        <p:sp>
          <p:nvSpPr>
            <p:cNvPr id="130" name="Google Shape;130;p24"/>
            <p:cNvSpPr/>
            <p:nvPr/>
          </p:nvSpPr>
          <p:spPr>
            <a:xfrm>
              <a:off x="73151" y="3927347"/>
              <a:ext cx="1042416" cy="8671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68579" y="3922775"/>
              <a:ext cx="1051560" cy="876300"/>
            </a:xfrm>
            <a:custGeom>
              <a:avLst/>
              <a:gdLst/>
              <a:ahLst/>
              <a:cxnLst/>
              <a:rect l="l" t="t" r="r" b="b"/>
              <a:pathLst>
                <a:path w="1051560" h="876300" extrusionOk="0">
                  <a:moveTo>
                    <a:pt x="0" y="876300"/>
                  </a:moveTo>
                  <a:lnTo>
                    <a:pt x="1051560" y="876300"/>
                  </a:lnTo>
                  <a:lnTo>
                    <a:pt x="1051560" y="0"/>
                  </a:lnTo>
                  <a:lnTo>
                    <a:pt x="0" y="0"/>
                  </a:lnTo>
                  <a:lnTo>
                    <a:pt x="0" y="876300"/>
                  </a:lnTo>
                  <a:close/>
                </a:path>
              </a:pathLst>
            </a:custGeom>
            <a:noFill/>
            <a:ln w="9525" cap="flat" cmpd="sng">
              <a:solidFill>
                <a:srgbClr val="006F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24"/>
          <p:cNvGrpSpPr/>
          <p:nvPr/>
        </p:nvGrpSpPr>
        <p:grpSpPr>
          <a:xfrm>
            <a:off x="111711" y="4913375"/>
            <a:ext cx="1051560" cy="876300"/>
            <a:chOff x="68579" y="4913375"/>
            <a:chExt cx="1051560" cy="876300"/>
          </a:xfrm>
        </p:grpSpPr>
        <p:sp>
          <p:nvSpPr>
            <p:cNvPr id="133" name="Google Shape;133;p24"/>
            <p:cNvSpPr/>
            <p:nvPr/>
          </p:nvSpPr>
          <p:spPr>
            <a:xfrm>
              <a:off x="73151" y="4917947"/>
              <a:ext cx="1042416" cy="86715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68579" y="4913375"/>
              <a:ext cx="1051560" cy="876300"/>
            </a:xfrm>
            <a:custGeom>
              <a:avLst/>
              <a:gdLst/>
              <a:ahLst/>
              <a:cxnLst/>
              <a:rect l="l" t="t" r="r" b="b"/>
              <a:pathLst>
                <a:path w="1051560" h="876300" extrusionOk="0">
                  <a:moveTo>
                    <a:pt x="0" y="876300"/>
                  </a:moveTo>
                  <a:lnTo>
                    <a:pt x="1051560" y="876300"/>
                  </a:lnTo>
                  <a:lnTo>
                    <a:pt x="1051560" y="0"/>
                  </a:lnTo>
                  <a:lnTo>
                    <a:pt x="0" y="0"/>
                  </a:lnTo>
                  <a:lnTo>
                    <a:pt x="0" y="876300"/>
                  </a:lnTo>
                  <a:close/>
                </a:path>
              </a:pathLst>
            </a:custGeom>
            <a:noFill/>
            <a:ln w="9525" cap="flat" cmpd="sng">
              <a:solidFill>
                <a:srgbClr val="006F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24"/>
          <p:cNvGrpSpPr/>
          <p:nvPr/>
        </p:nvGrpSpPr>
        <p:grpSpPr>
          <a:xfrm>
            <a:off x="111711" y="5903974"/>
            <a:ext cx="1051560" cy="876300"/>
            <a:chOff x="68579" y="5903974"/>
            <a:chExt cx="1051560" cy="876300"/>
          </a:xfrm>
        </p:grpSpPr>
        <p:sp>
          <p:nvSpPr>
            <p:cNvPr id="136" name="Google Shape;136;p24"/>
            <p:cNvSpPr/>
            <p:nvPr/>
          </p:nvSpPr>
          <p:spPr>
            <a:xfrm>
              <a:off x="73151" y="5908546"/>
              <a:ext cx="1042416" cy="8671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68579" y="5903974"/>
              <a:ext cx="1051560" cy="876300"/>
            </a:xfrm>
            <a:custGeom>
              <a:avLst/>
              <a:gdLst/>
              <a:ahLst/>
              <a:cxnLst/>
              <a:rect l="l" t="t" r="r" b="b"/>
              <a:pathLst>
                <a:path w="1051560" h="876300" extrusionOk="0">
                  <a:moveTo>
                    <a:pt x="0" y="876299"/>
                  </a:moveTo>
                  <a:lnTo>
                    <a:pt x="1051560" y="876299"/>
                  </a:lnTo>
                  <a:lnTo>
                    <a:pt x="1051560" y="0"/>
                  </a:lnTo>
                  <a:lnTo>
                    <a:pt x="0" y="0"/>
                  </a:lnTo>
                  <a:lnTo>
                    <a:pt x="0" y="876299"/>
                  </a:lnTo>
                  <a:close/>
                </a:path>
              </a:pathLst>
            </a:custGeom>
            <a:noFill/>
            <a:ln w="9525" cap="flat" cmpd="sng">
              <a:solidFill>
                <a:srgbClr val="006F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93134E70-9EFA-C4BC-B178-6B3DCBAD2A84}"/>
              </a:ext>
            </a:extLst>
          </p:cNvPr>
          <p:cNvSpPr txBox="1"/>
          <p:nvPr/>
        </p:nvSpPr>
        <p:spPr>
          <a:xfrm>
            <a:off x="1702340" y="3824035"/>
            <a:ext cx="1038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800" b="0" i="0" u="none" strike="noStrike" baseline="0" dirty="0">
                <a:solidFill>
                  <a:srgbClr val="509EF7"/>
                </a:solidFill>
                <a:latin typeface="+mj-lt"/>
                <a:cs typeface="Calibri" panose="020F0502020204030204" pitchFamily="34" charset="0"/>
              </a:rPr>
              <a:t>Convegno</a:t>
            </a:r>
          </a:p>
          <a:p>
            <a:pPr algn="r"/>
            <a:r>
              <a:rPr lang="it-IT" sz="1800" b="0" i="0" u="none" strike="noStrike" baseline="0" dirty="0">
                <a:solidFill>
                  <a:srgbClr val="509EF7"/>
                </a:solidFill>
                <a:latin typeface="+mj-lt"/>
                <a:cs typeface="Calibri" panose="020F0502020204030204" pitchFamily="34" charset="0"/>
              </a:rPr>
              <a:t>«Le Regioni e gli obiettivi di realizzazione dell’Ecosistema digitale della Sanità»</a:t>
            </a:r>
          </a:p>
          <a:p>
            <a:pPr algn="r"/>
            <a:r>
              <a:rPr lang="it-IT" sz="1200" b="0" i="1" u="none" strike="noStrike" baseline="0" dirty="0">
                <a:solidFill>
                  <a:srgbClr val="509EF7"/>
                </a:solidFill>
                <a:latin typeface="+mj-lt"/>
                <a:cs typeface="Calibri" panose="020F0502020204030204" pitchFamily="34" charset="0"/>
              </a:rPr>
              <a:t>Dall’infrastruttura del FSE ai servizi di Telemedicina. </a:t>
            </a:r>
          </a:p>
          <a:p>
            <a:pPr algn="r"/>
            <a:r>
              <a:rPr lang="it-IT" sz="1200" b="0" i="1" u="none" strike="noStrike" baseline="0" dirty="0">
                <a:solidFill>
                  <a:srgbClr val="509EF7"/>
                </a:solidFill>
                <a:latin typeface="+mj-lt"/>
                <a:cs typeface="Calibri" panose="020F0502020204030204" pitchFamily="34" charset="0"/>
              </a:rPr>
              <a:t>Il ruolo delle istituzioni e delle regioni nelle indicazioni programmatiche della Missione 6 del PNRR.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E0092D17-EAED-BC6A-D99F-E7CEC3DE48B4}"/>
              </a:ext>
            </a:extLst>
          </p:cNvPr>
          <p:cNvSpPr txBox="1"/>
          <p:nvPr/>
        </p:nvSpPr>
        <p:spPr>
          <a:xfrm>
            <a:off x="6935820" y="7110920"/>
            <a:ext cx="6442789" cy="867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La Digital Health rappresenta un tassello importante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della gestione della cronicità, anche alla luce della riforma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dell’assistenza di prossimità, che si intende attuare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nell’ambito del Piano Nazionale di Ripresa e Resilienza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(PNRR) Missione 6 C1 e C2 e, a tale scopo, risulta strategico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l’inserimento degli strumenti di Digital Health nel SSN.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Nella seduta della Conferenza delle Regioni del 3,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marzo, 2022 sono state indicate la Regione Lombardia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e la regione Puglia come regioni capofila per la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realizzazione delle gare finalizzate all’acquisizione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delle componenti hardware e software per l’attuazione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della telemedicina, come previsto dai POR regionali,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con l’obiettivo di raggiungere entro il 2026 il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target di 200.000 pazienti assistiti target nazionale.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In questo processo è centrale il ruolo di AGENAS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nella costruzione dell’ecosistema digitale della sanità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attraverso le azioni che riguardano la messa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a terra della Piattaforma nazionale di telemedicina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e il coordinamento con le regioni rispetto ai POR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che dovranno essere attuati nel prossimo triennio.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E insieme il ruolo e i compiti del Ministero della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Salute per quanto concerne le linee di indirizzo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e la valutazione degli outcome di sistema.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L’incontro intende essere un momento di riferimento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per orientare verso la programmazione e gli obiettivi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comuni la comunità sanitaria nazionale per favorire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e sostenere la transizione verso l’innovazione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del SSN e dei suoi processi di cura e di assistenza.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Durante l’incontro si delineerà il ruolo delle regioni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benchmark e delle modalità di accompagnamento alla</a:t>
            </a:r>
          </a:p>
          <a:p>
            <a:pPr algn="l"/>
            <a:r>
              <a:rPr lang="it-IT" sz="1800" b="0" i="0" u="none" strike="noStrike" baseline="0" dirty="0">
                <a:solidFill>
                  <a:srgbClr val="FF0000"/>
                </a:solidFill>
                <a:latin typeface="PTSans-Regular"/>
              </a:rPr>
              <a:t>realizzazione dei POR regionali.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E3E10CF2-01CF-7949-EE4C-3285C04D90A4}"/>
              </a:ext>
            </a:extLst>
          </p:cNvPr>
          <p:cNvSpPr txBox="1"/>
          <p:nvPr/>
        </p:nvSpPr>
        <p:spPr>
          <a:xfrm>
            <a:off x="9728844" y="4930936"/>
            <a:ext cx="234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0" i="0" u="none" strike="noStrike" baseline="0" dirty="0">
                <a:solidFill>
                  <a:srgbClr val="509EF7"/>
                </a:solidFill>
                <a:latin typeface="+mj-lt"/>
                <a:cs typeface="Calibri" panose="020F0502020204030204" pitchFamily="34" charset="0"/>
              </a:rPr>
              <a:t>Roma, 16 Novembre 2023</a:t>
            </a:r>
            <a:endParaRPr lang="it-IT" sz="1050" i="1" dirty="0">
              <a:solidFill>
                <a:srgbClr val="509EF7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5D6C7408-D5E9-37FB-FD13-C4246869244C}"/>
              </a:ext>
            </a:extLst>
          </p:cNvPr>
          <p:cNvSpPr txBox="1"/>
          <p:nvPr/>
        </p:nvSpPr>
        <p:spPr>
          <a:xfrm>
            <a:off x="1536971" y="1652680"/>
            <a:ext cx="1038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i="0" u="none" strike="noStrike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Infrastruttura del FSE e Servizi di Telemedicina per la realizzazione dell’Ecosistema digitale della Sanità e della Missione 6 del PNRR in Regione Veneto</a:t>
            </a:r>
            <a:endParaRPr lang="it-IT" sz="1600" i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/>
        </p:nvSpPr>
        <p:spPr>
          <a:xfrm>
            <a:off x="305550" y="184315"/>
            <a:ext cx="986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Il ruolo delle Aziende Sanitarie nell’attuazione del programma complessivo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9DF17B5E-4853-0326-28FD-85233A6C05B5}"/>
              </a:ext>
            </a:extLst>
          </p:cNvPr>
          <p:cNvSpPr txBox="1"/>
          <p:nvPr/>
        </p:nvSpPr>
        <p:spPr>
          <a:xfrm>
            <a:off x="305550" y="65305"/>
            <a:ext cx="1009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u="none" strike="noStrike" baseline="0" dirty="0">
                <a:solidFill>
                  <a:srgbClr val="509EF7"/>
                </a:solidFill>
                <a:latin typeface="+mj-lt"/>
                <a:cs typeface="Calibri" panose="020F0502020204030204" pitchFamily="34" charset="0"/>
              </a:rPr>
              <a:t>Conclusioni</a:t>
            </a:r>
          </a:p>
        </p:txBody>
      </p:sp>
      <p:sp>
        <p:nvSpPr>
          <p:cNvPr id="7" name="Google Shape;152;p26">
            <a:extLst>
              <a:ext uri="{FF2B5EF4-FFF2-40B4-BE49-F238E27FC236}">
                <a16:creationId xmlns="" xmlns:a16="http://schemas.microsoft.com/office/drawing/2014/main" id="{0343A8D3-2453-70C4-E6A9-77D14B796F23}"/>
              </a:ext>
            </a:extLst>
          </p:cNvPr>
          <p:cNvSpPr/>
          <p:nvPr/>
        </p:nvSpPr>
        <p:spPr>
          <a:xfrm>
            <a:off x="11068557" y="129468"/>
            <a:ext cx="941825" cy="5197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="" xmlns:a16="http://schemas.microsoft.com/office/drawing/2014/main" id="{EADC1BF4-01C4-36DF-DB3D-7F64E101424A}"/>
              </a:ext>
            </a:extLst>
          </p:cNvPr>
          <p:cNvSpPr/>
          <p:nvPr/>
        </p:nvSpPr>
        <p:spPr>
          <a:xfrm>
            <a:off x="0" y="6585626"/>
            <a:ext cx="12192000" cy="272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509EF7"/>
                </a:solidFill>
              </a:rPr>
              <a:t>UOC Sistemi Informativi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E1119A92-7DDB-BC2F-C1C7-F36F7CDDFB39}"/>
              </a:ext>
            </a:extLst>
          </p:cNvPr>
          <p:cNvSpPr txBox="1"/>
          <p:nvPr/>
        </p:nvSpPr>
        <p:spPr>
          <a:xfrm>
            <a:off x="305549" y="700942"/>
            <a:ext cx="11698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quanto la Regione e le Direzioni possano dedicarsi alla programmazione di strategie di digitalizzazione e innovazione, il ruolo delle Aziende Sanitarie continua ad essere centrale nell’attuazione delle stesse: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0ED5481F-5174-B3E9-E5E6-919E12B0D6E8}"/>
              </a:ext>
            </a:extLst>
          </p:cNvPr>
          <p:cNvSpPr/>
          <p:nvPr/>
        </p:nvSpPr>
        <p:spPr>
          <a:xfrm>
            <a:off x="745309" y="1297287"/>
            <a:ext cx="10827564" cy="253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="" xmlns:a16="http://schemas.microsoft.com/office/drawing/2014/main" id="{91F04C07-ECDA-0138-7979-8261BEEA3213}"/>
              </a:ext>
            </a:extLst>
          </p:cNvPr>
          <p:cNvCxnSpPr>
            <a:cxnSpLocks/>
          </p:cNvCxnSpPr>
          <p:nvPr/>
        </p:nvCxnSpPr>
        <p:spPr>
          <a:xfrm>
            <a:off x="1069763" y="1214325"/>
            <a:ext cx="0" cy="27360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>
            <a:extLst>
              <a:ext uri="{FF2B5EF4-FFF2-40B4-BE49-F238E27FC236}">
                <a16:creationId xmlns="" xmlns:a16="http://schemas.microsoft.com/office/drawing/2014/main" id="{90C96D00-003C-CE13-01AA-0EB707780961}"/>
              </a:ext>
            </a:extLst>
          </p:cNvPr>
          <p:cNvSpPr/>
          <p:nvPr/>
        </p:nvSpPr>
        <p:spPr>
          <a:xfrm>
            <a:off x="997763" y="1595706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007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E5162E88-2B6B-81DC-7A69-DAF30819632C}"/>
              </a:ext>
            </a:extLst>
          </p:cNvPr>
          <p:cNvSpPr txBox="1"/>
          <p:nvPr/>
        </p:nvSpPr>
        <p:spPr>
          <a:xfrm>
            <a:off x="1190887" y="1441786"/>
            <a:ext cx="10051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n-lt"/>
                <a:cs typeface="Calibri" panose="020F0502020204030204" pitchFamily="34" charset="0"/>
              </a:rPr>
              <a:t>Può rappresentare un modello di innovazione da attivare successivamente su scala regionale, come sede di innovazione, sperimentazione, «</a:t>
            </a:r>
            <a:r>
              <a:rPr lang="it-IT" sz="1600" b="1" dirty="0">
                <a:solidFill>
                  <a:srgbClr val="0075A6"/>
                </a:solidFill>
                <a:latin typeface="+mn-lt"/>
                <a:cs typeface="Calibri" panose="020F0502020204030204" pitchFamily="34" charset="0"/>
              </a:rPr>
              <a:t>pilota</a:t>
            </a:r>
            <a:r>
              <a:rPr lang="it-IT" sz="1200" dirty="0">
                <a:latin typeface="+mn-lt"/>
                <a:cs typeface="Calibri" panose="020F0502020204030204" pitchFamily="34" charset="0"/>
              </a:rPr>
              <a:t>» di prima implementazione, guida e formazione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="" xmlns:a16="http://schemas.microsoft.com/office/drawing/2014/main" id="{F8BFB767-256D-9B02-E717-0176BA751C3A}"/>
              </a:ext>
            </a:extLst>
          </p:cNvPr>
          <p:cNvSpPr/>
          <p:nvPr/>
        </p:nvSpPr>
        <p:spPr>
          <a:xfrm>
            <a:off x="1000070" y="2324829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007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B70DF14F-53F0-A2A3-7F22-5D972829F6E2}"/>
              </a:ext>
            </a:extLst>
          </p:cNvPr>
          <p:cNvSpPr txBox="1"/>
          <p:nvPr/>
        </p:nvSpPr>
        <p:spPr>
          <a:xfrm>
            <a:off x="1190887" y="2149459"/>
            <a:ext cx="10111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n-lt"/>
                <a:cs typeface="Calibri" panose="020F0502020204030204" pitchFamily="34" charset="0"/>
              </a:rPr>
              <a:t>È fondamentale valorizzare le </a:t>
            </a:r>
            <a:r>
              <a:rPr lang="it-IT" sz="1600" b="1" dirty="0">
                <a:solidFill>
                  <a:srgbClr val="0075A6"/>
                </a:solidFill>
                <a:latin typeface="+mn-lt"/>
                <a:cs typeface="Calibri" panose="020F0502020204030204" pitchFamily="34" charset="0"/>
              </a:rPr>
              <a:t>esperienze</a:t>
            </a:r>
            <a:r>
              <a:rPr lang="it-IT" sz="1200" dirty="0">
                <a:latin typeface="+mn-lt"/>
                <a:cs typeface="Calibri" panose="020F0502020204030204" pitchFamily="34" charset="0"/>
              </a:rPr>
              <a:t> e le </a:t>
            </a:r>
            <a:r>
              <a:rPr lang="it-IT" sz="1600" b="1" dirty="0">
                <a:solidFill>
                  <a:srgbClr val="0075A6"/>
                </a:solidFill>
                <a:latin typeface="+mn-lt"/>
                <a:cs typeface="Calibri" panose="020F0502020204030204" pitchFamily="34" charset="0"/>
              </a:rPr>
              <a:t>competenze</a:t>
            </a:r>
            <a:r>
              <a:rPr lang="it-IT" sz="1200" dirty="0">
                <a:latin typeface="+mn-lt"/>
                <a:cs typeface="Calibri" panose="020F0502020204030204" pitchFamily="34" charset="0"/>
              </a:rPr>
              <a:t> locali delle Aziende Sanitarie per evitare il fenomeno di «rifiuto del cambiamento» in caso di soluzioni non condivise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="" xmlns:a16="http://schemas.microsoft.com/office/drawing/2014/main" id="{1379ECFA-DFAD-7550-F470-1B4013EB9D3C}"/>
              </a:ext>
            </a:extLst>
          </p:cNvPr>
          <p:cNvSpPr/>
          <p:nvPr/>
        </p:nvSpPr>
        <p:spPr>
          <a:xfrm>
            <a:off x="997763" y="3151564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007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265395E0-6743-D96C-D280-AF67BCB7E8FB}"/>
              </a:ext>
            </a:extLst>
          </p:cNvPr>
          <p:cNvSpPr txBox="1"/>
          <p:nvPr/>
        </p:nvSpPr>
        <p:spPr>
          <a:xfrm>
            <a:off x="1211455" y="2905755"/>
            <a:ext cx="10111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n-lt"/>
                <a:cs typeface="Calibri" panose="020F0502020204030204" pitchFamily="34" charset="0"/>
              </a:rPr>
              <a:t>Per la pianificazione e la gestione progressiva del change management, può essere utile fare riferimento e “sfruttare” le organizzazioni delle </a:t>
            </a:r>
            <a:r>
              <a:rPr lang="it-IT" sz="1600" b="1" dirty="0">
                <a:solidFill>
                  <a:srgbClr val="0075A6"/>
                </a:solidFill>
                <a:latin typeface="+mn-lt"/>
                <a:cs typeface="Calibri" panose="020F0502020204030204" pitchFamily="34" charset="0"/>
              </a:rPr>
              <a:t>Direzioni Mediche </a:t>
            </a:r>
            <a:r>
              <a:rPr lang="it-IT" sz="1200" dirty="0">
                <a:latin typeface="+mn-lt"/>
                <a:cs typeface="Calibri" panose="020F0502020204030204" pitchFamily="34" charset="0"/>
              </a:rPr>
              <a:t>e delle professioni sanitarie, gerarchicamente strutturate nei propri livelli, e non far calare le direttive «dall’alto» senza confronto</a:t>
            </a:r>
          </a:p>
        </p:txBody>
      </p:sp>
    </p:spTree>
    <p:extLst>
      <p:ext uri="{BB962C8B-B14F-4D97-AF65-F5344CB8AC3E}">
        <p14:creationId xmlns:p14="http://schemas.microsoft.com/office/powerpoint/2010/main" val="10571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/>
        </p:nvSpPr>
        <p:spPr>
          <a:xfrm>
            <a:off x="305550" y="184315"/>
            <a:ext cx="986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Le principali criticità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9DF17B5E-4853-0326-28FD-85233A6C05B5}"/>
              </a:ext>
            </a:extLst>
          </p:cNvPr>
          <p:cNvSpPr txBox="1"/>
          <p:nvPr/>
        </p:nvSpPr>
        <p:spPr>
          <a:xfrm>
            <a:off x="305550" y="65305"/>
            <a:ext cx="1009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u="none" strike="noStrike" baseline="0" dirty="0">
                <a:solidFill>
                  <a:srgbClr val="509EF7"/>
                </a:solidFill>
                <a:latin typeface="+mj-lt"/>
                <a:cs typeface="Calibri" panose="020F0502020204030204" pitchFamily="34" charset="0"/>
              </a:rPr>
              <a:t>Conclusioni</a:t>
            </a:r>
          </a:p>
        </p:txBody>
      </p:sp>
      <p:sp>
        <p:nvSpPr>
          <p:cNvPr id="7" name="Google Shape;152;p26">
            <a:extLst>
              <a:ext uri="{FF2B5EF4-FFF2-40B4-BE49-F238E27FC236}">
                <a16:creationId xmlns="" xmlns:a16="http://schemas.microsoft.com/office/drawing/2014/main" id="{0343A8D3-2453-70C4-E6A9-77D14B796F23}"/>
              </a:ext>
            </a:extLst>
          </p:cNvPr>
          <p:cNvSpPr/>
          <p:nvPr/>
        </p:nvSpPr>
        <p:spPr>
          <a:xfrm>
            <a:off x="11068557" y="129468"/>
            <a:ext cx="941825" cy="5197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="" xmlns:a16="http://schemas.microsoft.com/office/drawing/2014/main" id="{EADC1BF4-01C4-36DF-DB3D-7F64E101424A}"/>
              </a:ext>
            </a:extLst>
          </p:cNvPr>
          <p:cNvSpPr/>
          <p:nvPr/>
        </p:nvSpPr>
        <p:spPr>
          <a:xfrm>
            <a:off x="0" y="6585626"/>
            <a:ext cx="12192000" cy="272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509EF7"/>
                </a:solidFill>
              </a:rPr>
              <a:t>UOC Sistemi Informativi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E1119A92-7DDB-BC2F-C1C7-F36F7CDDFB39}"/>
              </a:ext>
            </a:extLst>
          </p:cNvPr>
          <p:cNvSpPr txBox="1"/>
          <p:nvPr/>
        </p:nvSpPr>
        <p:spPr>
          <a:xfrm>
            <a:off x="305549" y="700942"/>
            <a:ext cx="11698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programmazione regionale prevede </a:t>
            </a:r>
            <a:r>
              <a:rPr lang="it-IT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diversi interventi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ospedalieri e territoriali, fortemente interconnessi tra di loro. Queste, oltre alla intrinseca complessità individuale, presentano inoltre elementi di criticità ulteriore, sui quali si sta intervenendo prontamente con focus mirati e azioni di </a:t>
            </a:r>
            <a:r>
              <a:rPr lang="it-IT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mitigazione.</a:t>
            </a:r>
            <a:endParaRPr lang="it-IT" sz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EAFC8D8-5EE0-E84C-62A7-632E74813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85" y="1448401"/>
            <a:ext cx="461665" cy="46166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F1E510FD-5A92-8823-2198-ACF1CFFFF851}"/>
              </a:ext>
            </a:extLst>
          </p:cNvPr>
          <p:cNvSpPr txBox="1"/>
          <p:nvPr/>
        </p:nvSpPr>
        <p:spPr>
          <a:xfrm>
            <a:off x="1041608" y="1448401"/>
            <a:ext cx="107580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Concomitanza tra le 7 progettualità dipartimentali e il progetto SIO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oltre che con le iniziative digitali sul territorio, che spesso intervengono sullo stesso personale </a:t>
            </a:r>
            <a:r>
              <a:rPr lang="it-IT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all’interno 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 modello organizzativo regionale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57F65776-9528-FEEA-3B8F-5132489B5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85" y="2023388"/>
            <a:ext cx="461665" cy="46166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59288259-05A9-953E-54FB-624541768518}"/>
              </a:ext>
            </a:extLst>
          </p:cNvPr>
          <p:cNvSpPr txBox="1"/>
          <p:nvPr/>
        </p:nvSpPr>
        <p:spPr>
          <a:xfrm>
            <a:off x="1041608" y="2023388"/>
            <a:ext cx="107580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Gestione del </a:t>
            </a:r>
            <a:r>
              <a:rPr lang="it-IT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macro-cosmo dei fornitori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 tutte le soluzioni applicative sopra citate, che spesso faticano a rispondere in modo veloce ed efficace alle esigenze regionali e alle tempistiche (le opportunità PNRR spesso sono concentrate sui medesimi fornitori in tantissimi ambiti)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39671DDD-ECDB-6A97-F6DA-C8CA1007C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85" y="2592148"/>
            <a:ext cx="461665" cy="46166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C1E6EE73-DC50-3419-31F2-BB984152CAD7}"/>
              </a:ext>
            </a:extLst>
          </p:cNvPr>
          <p:cNvSpPr txBox="1"/>
          <p:nvPr/>
        </p:nvSpPr>
        <p:spPr>
          <a:xfrm>
            <a:off x="1041608" y="2592148"/>
            <a:ext cx="107580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Individuazione in corso d’opera di </a:t>
            </a:r>
            <a:r>
              <a:rPr lang="it-IT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nuovi modelli organizzativi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che </a:t>
            </a:r>
            <a:r>
              <a:rPr lang="it-IT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faticano ad 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essere imposti dal coordinamento </a:t>
            </a:r>
            <a:r>
              <a:rPr lang="it-IT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regionale, meglio se progettati 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 da subito con le diverse realtà aziendali e territoriali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B2DCF8F6-9ECB-ECEB-D761-9CCB04390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85" y="3155759"/>
            <a:ext cx="461665" cy="46166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BE548ACB-B5FE-34BF-EEB1-80BFFA65C8AC}"/>
              </a:ext>
            </a:extLst>
          </p:cNvPr>
          <p:cNvSpPr txBox="1"/>
          <p:nvPr/>
        </p:nvSpPr>
        <p:spPr>
          <a:xfrm>
            <a:off x="1041608" y="3155759"/>
            <a:ext cx="107580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Tempistiche strette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dettate dai diversi finanziamenti, ma attuazione che interdipendente anche da altri fattori esterni, come predisposizione di altri bandi di gara e attuazione di norme nazionali/regionali prodromiche agli interventi stessi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B2DCF8F6-9ECB-ECEB-D761-9CCB04390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85" y="3827163"/>
            <a:ext cx="461665" cy="46166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BE548ACB-B5FE-34BF-EEB1-80BFFA65C8AC}"/>
              </a:ext>
            </a:extLst>
          </p:cNvPr>
          <p:cNvSpPr txBox="1"/>
          <p:nvPr/>
        </p:nvSpPr>
        <p:spPr>
          <a:xfrm>
            <a:off x="1041608" y="3827163"/>
            <a:ext cx="107580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condivisione della documentazione clinica </a:t>
            </a:r>
            <a:r>
              <a:rPr lang="it-IT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tramite della base giuridica del FSE ha delle limitazioni in termini di tipologie di documenti che andrebbero a mio parere superate: esempio le </a:t>
            </a:r>
            <a:r>
              <a:rPr lang="it-IT" sz="1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immagini </a:t>
            </a:r>
            <a:r>
              <a:rPr lang="it-IT" sz="12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radiologiche</a:t>
            </a:r>
            <a:r>
              <a:rPr lang="it-IT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rif.</a:t>
            </a:r>
            <a:r>
              <a:rPr lang="it-IT" sz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/>
              <a:t>DECRETO 7 settembre 2023 </a:t>
            </a:r>
            <a:r>
              <a:rPr lang="it-IT" sz="1200" dirty="0" smtClean="0"/>
              <a:t>sul Fascicolo </a:t>
            </a:r>
            <a:r>
              <a:rPr lang="it-IT" sz="1200" dirty="0"/>
              <a:t>sanitario elettronico </a:t>
            </a:r>
            <a:r>
              <a:rPr lang="it-IT" sz="1200" dirty="0" smtClean="0"/>
              <a:t>2.0).</a:t>
            </a:r>
            <a:endParaRPr lang="it-IT" sz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 txBox="1"/>
          <p:nvPr/>
        </p:nvSpPr>
        <p:spPr>
          <a:xfrm>
            <a:off x="5277103" y="6425895"/>
            <a:ext cx="17526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UOC Sistemi Informativi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6"/>
          <p:cNvSpPr txBox="1">
            <a:spLocks noGrp="1"/>
          </p:cNvSpPr>
          <p:nvPr>
            <p:ph type="title"/>
          </p:nvPr>
        </p:nvSpPr>
        <p:spPr>
          <a:xfrm>
            <a:off x="2585250" y="3028800"/>
            <a:ext cx="7021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3600" b="1" dirty="0" err="1">
                <a:solidFill>
                  <a:srgbClr val="0075A6"/>
                </a:solidFill>
                <a:latin typeface="+mn-lt"/>
              </a:rPr>
              <a:t>Grazie</a:t>
            </a:r>
            <a:r>
              <a:rPr lang="en-US" sz="3600" b="1" dirty="0">
                <a:solidFill>
                  <a:srgbClr val="0075A6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75A6"/>
                </a:solidFill>
                <a:latin typeface="+mn-lt"/>
              </a:rPr>
              <a:t>dell’attenzione</a:t>
            </a:r>
            <a:endParaRPr sz="3600" b="1" dirty="0">
              <a:solidFill>
                <a:srgbClr val="0075A6"/>
              </a:solidFill>
              <a:latin typeface="+mn-lt"/>
            </a:endParaRPr>
          </a:p>
        </p:txBody>
      </p:sp>
      <p:sp>
        <p:nvSpPr>
          <p:cNvPr id="322" name="Google Shape;322;p36"/>
          <p:cNvSpPr txBox="1"/>
          <p:nvPr/>
        </p:nvSpPr>
        <p:spPr>
          <a:xfrm>
            <a:off x="5277103" y="6425895"/>
            <a:ext cx="17526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UOC Sistemi Informativi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2241253C-C6B0-CD52-7444-C72F5285DF31}"/>
              </a:ext>
            </a:extLst>
          </p:cNvPr>
          <p:cNvSpPr/>
          <p:nvPr/>
        </p:nvSpPr>
        <p:spPr>
          <a:xfrm>
            <a:off x="0" y="6585626"/>
            <a:ext cx="12192000" cy="272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509EF7"/>
                </a:solidFill>
              </a:rPr>
              <a:t>UOC Sistemi Informativi</a:t>
            </a:r>
          </a:p>
        </p:txBody>
      </p:sp>
      <p:sp>
        <p:nvSpPr>
          <p:cNvPr id="3" name="Google Shape;152;p26">
            <a:extLst>
              <a:ext uri="{FF2B5EF4-FFF2-40B4-BE49-F238E27FC236}">
                <a16:creationId xmlns="" xmlns:a16="http://schemas.microsoft.com/office/drawing/2014/main" id="{A073659C-A719-39F5-C9ED-F423D88EFB06}"/>
              </a:ext>
            </a:extLst>
          </p:cNvPr>
          <p:cNvSpPr/>
          <p:nvPr/>
        </p:nvSpPr>
        <p:spPr>
          <a:xfrm>
            <a:off x="11068557" y="129468"/>
            <a:ext cx="941825" cy="5197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/>
        </p:nvSpPr>
        <p:spPr>
          <a:xfrm>
            <a:off x="305550" y="184315"/>
            <a:ext cx="986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Il </a:t>
            </a:r>
            <a:r>
              <a:rPr lang="en-US" sz="2000" b="1" dirty="0" err="1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contesto</a:t>
            </a:r>
            <a:r>
              <a:rPr lang="en-US" sz="2000" b="1" dirty="0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 Veneto</a:t>
            </a:r>
            <a:endParaRPr sz="2000" b="1" dirty="0">
              <a:solidFill>
                <a:srgbClr val="0075A6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9DF17B5E-4853-0326-28FD-85233A6C05B5}"/>
              </a:ext>
            </a:extLst>
          </p:cNvPr>
          <p:cNvSpPr txBox="1"/>
          <p:nvPr/>
        </p:nvSpPr>
        <p:spPr>
          <a:xfrm>
            <a:off x="305550" y="65305"/>
            <a:ext cx="1009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u="none" strike="noStrike" baseline="0" dirty="0">
                <a:solidFill>
                  <a:srgbClr val="509EF7"/>
                </a:solidFill>
                <a:latin typeface="+mj-lt"/>
                <a:cs typeface="Calibri" panose="020F0502020204030204" pitchFamily="34" charset="0"/>
              </a:rPr>
              <a:t>Premessa</a:t>
            </a:r>
          </a:p>
        </p:txBody>
      </p:sp>
      <p:sp>
        <p:nvSpPr>
          <p:cNvPr id="7" name="Google Shape;152;p26">
            <a:extLst>
              <a:ext uri="{FF2B5EF4-FFF2-40B4-BE49-F238E27FC236}">
                <a16:creationId xmlns="" xmlns:a16="http://schemas.microsoft.com/office/drawing/2014/main" id="{0343A8D3-2453-70C4-E6A9-77D14B796F23}"/>
              </a:ext>
            </a:extLst>
          </p:cNvPr>
          <p:cNvSpPr/>
          <p:nvPr/>
        </p:nvSpPr>
        <p:spPr>
          <a:xfrm>
            <a:off x="11068557" y="129468"/>
            <a:ext cx="941825" cy="5197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ruppo 130">
            <a:extLst>
              <a:ext uri="{FF2B5EF4-FFF2-40B4-BE49-F238E27FC236}">
                <a16:creationId xmlns="" xmlns:a16="http://schemas.microsoft.com/office/drawing/2014/main" id="{CCABC509-D4BD-368C-E3B5-5E836B3B5900}"/>
              </a:ext>
            </a:extLst>
          </p:cNvPr>
          <p:cNvGrpSpPr>
            <a:grpSpLocks noChangeAspect="1"/>
          </p:cNvGrpSpPr>
          <p:nvPr/>
        </p:nvGrpSpPr>
        <p:grpSpPr>
          <a:xfrm>
            <a:off x="368775" y="1312864"/>
            <a:ext cx="11461086" cy="4646698"/>
            <a:chOff x="51419" y="1573740"/>
            <a:chExt cx="12428033" cy="5038725"/>
          </a:xfrm>
        </p:grpSpPr>
        <p:pic>
          <p:nvPicPr>
            <p:cNvPr id="132" name="Picture 2" descr="Territorio e Popolazione">
              <a:extLst>
                <a:ext uri="{FF2B5EF4-FFF2-40B4-BE49-F238E27FC236}">
                  <a16:creationId xmlns="" xmlns:a16="http://schemas.microsoft.com/office/drawing/2014/main" id="{E69CBAC0-7A85-BA5B-5541-F91202311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F0F0F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264" y="1573740"/>
              <a:ext cx="4762500" cy="503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Ovale 132">
              <a:extLst>
                <a:ext uri="{FF2B5EF4-FFF2-40B4-BE49-F238E27FC236}">
                  <a16:creationId xmlns="" xmlns:a16="http://schemas.microsoft.com/office/drawing/2014/main" id="{739A6043-6504-9C60-3538-24A1462866A3}"/>
                </a:ext>
              </a:extLst>
            </p:cNvPr>
            <p:cNvSpPr/>
            <p:nvPr/>
          </p:nvSpPr>
          <p:spPr>
            <a:xfrm>
              <a:off x="6285297" y="2421714"/>
              <a:ext cx="360000" cy="360000"/>
            </a:xfrm>
            <a:prstGeom prst="ellipse">
              <a:avLst/>
            </a:prstGeom>
            <a:solidFill>
              <a:srgbClr val="D4D4D4"/>
            </a:solidFill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  <p:txBody>
            <a:bodyPr lIns="54610" tIns="54610" rIns="54610" bIns="5461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7F"/>
                  </a:solidFill>
                  <a:effectLst/>
                  <a:uLnTx/>
                  <a:uFillTx/>
                  <a:latin typeface="+mn-lt"/>
                  <a:ea typeface="Lato" panose="020F0502020204030203" pitchFamily="34" charset="0"/>
                  <a:cs typeface="Lato" panose="020F0502020204030203" pitchFamily="34" charset="0"/>
                </a:rPr>
                <a:t>1</a:t>
              </a:r>
            </a:p>
          </p:txBody>
        </p:sp>
        <p:sp>
          <p:nvSpPr>
            <p:cNvPr id="134" name="Ovale 133">
              <a:extLst>
                <a:ext uri="{FF2B5EF4-FFF2-40B4-BE49-F238E27FC236}">
                  <a16:creationId xmlns="" xmlns:a16="http://schemas.microsoft.com/office/drawing/2014/main" id="{48BF85DE-47A9-94A8-2253-E74AD3C4978E}"/>
                </a:ext>
              </a:extLst>
            </p:cNvPr>
            <p:cNvSpPr/>
            <p:nvPr/>
          </p:nvSpPr>
          <p:spPr>
            <a:xfrm>
              <a:off x="6446047" y="3733102"/>
              <a:ext cx="360000" cy="360000"/>
            </a:xfrm>
            <a:prstGeom prst="ellipse">
              <a:avLst/>
            </a:prstGeom>
            <a:solidFill>
              <a:srgbClr val="D4D4D4"/>
            </a:solidFill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  <p:txBody>
            <a:bodyPr lIns="54610" tIns="54610" rIns="54610" bIns="5461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7F"/>
                  </a:solidFill>
                  <a:effectLst/>
                  <a:uLnTx/>
                  <a:uFillTx/>
                  <a:latin typeface="+mn-lt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</a:p>
          </p:txBody>
        </p:sp>
        <p:sp>
          <p:nvSpPr>
            <p:cNvPr id="135" name="Ovale 134">
              <a:extLst>
                <a:ext uri="{FF2B5EF4-FFF2-40B4-BE49-F238E27FC236}">
                  <a16:creationId xmlns="" xmlns:a16="http://schemas.microsoft.com/office/drawing/2014/main" id="{1D08030E-A06E-E140-4F54-1597A129609D}"/>
                </a:ext>
              </a:extLst>
            </p:cNvPr>
            <p:cNvSpPr/>
            <p:nvPr/>
          </p:nvSpPr>
          <p:spPr>
            <a:xfrm>
              <a:off x="7464720" y="3984530"/>
              <a:ext cx="360000" cy="360000"/>
            </a:xfrm>
            <a:prstGeom prst="ellipse">
              <a:avLst/>
            </a:prstGeom>
            <a:solidFill>
              <a:srgbClr val="D4D4D4"/>
            </a:solidFill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  <p:txBody>
            <a:bodyPr lIns="54610" tIns="54610" rIns="54610" bIns="5461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7F"/>
                  </a:solidFill>
                  <a:effectLst/>
                  <a:uLnTx/>
                  <a:uFillTx/>
                  <a:latin typeface="+mn-lt"/>
                  <a:ea typeface="Lato" panose="020F0502020204030203" pitchFamily="34" charset="0"/>
                  <a:cs typeface="Lato" panose="020F0502020204030203" pitchFamily="34" charset="0"/>
                </a:rPr>
                <a:t>4</a:t>
              </a:r>
            </a:p>
          </p:txBody>
        </p:sp>
        <p:sp>
          <p:nvSpPr>
            <p:cNvPr id="136" name="Ovale 135">
              <a:extLst>
                <a:ext uri="{FF2B5EF4-FFF2-40B4-BE49-F238E27FC236}">
                  <a16:creationId xmlns="" xmlns:a16="http://schemas.microsoft.com/office/drawing/2014/main" id="{48524486-055E-D79E-F757-E54110437EAC}"/>
                </a:ext>
              </a:extLst>
            </p:cNvPr>
            <p:cNvSpPr/>
            <p:nvPr/>
          </p:nvSpPr>
          <p:spPr>
            <a:xfrm>
              <a:off x="5164992" y="3733102"/>
              <a:ext cx="360000" cy="360000"/>
            </a:xfrm>
            <a:prstGeom prst="ellipse">
              <a:avLst/>
            </a:prstGeom>
            <a:solidFill>
              <a:srgbClr val="D4D4D4"/>
            </a:solidFill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  <p:txBody>
            <a:bodyPr lIns="54610" tIns="54610" rIns="54610" bIns="5461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7F"/>
                  </a:solidFill>
                  <a:effectLst/>
                  <a:uLnTx/>
                  <a:uFillTx/>
                  <a:latin typeface="+mn-lt"/>
                  <a:ea typeface="Lato" panose="020F0502020204030203" pitchFamily="34" charset="0"/>
                  <a:cs typeface="Lato" panose="020F0502020204030203" pitchFamily="34" charset="0"/>
                </a:rPr>
                <a:t>7</a:t>
              </a:r>
            </a:p>
          </p:txBody>
        </p:sp>
        <p:sp>
          <p:nvSpPr>
            <p:cNvPr id="137" name="Ovale 136">
              <a:extLst>
                <a:ext uri="{FF2B5EF4-FFF2-40B4-BE49-F238E27FC236}">
                  <a16:creationId xmlns="" xmlns:a16="http://schemas.microsoft.com/office/drawing/2014/main" id="{3DC8DF25-E2B9-4713-6956-7698F5A05E14}"/>
                </a:ext>
              </a:extLst>
            </p:cNvPr>
            <p:cNvSpPr/>
            <p:nvPr/>
          </p:nvSpPr>
          <p:spPr>
            <a:xfrm>
              <a:off x="5145832" y="4514886"/>
              <a:ext cx="360000" cy="360000"/>
            </a:xfrm>
            <a:prstGeom prst="ellipse">
              <a:avLst/>
            </a:prstGeom>
            <a:solidFill>
              <a:srgbClr val="D4D4D4"/>
            </a:solidFill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  <p:txBody>
            <a:bodyPr lIns="54610" tIns="54610" rIns="54610" bIns="5461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7F"/>
                  </a:solidFill>
                  <a:effectLst/>
                  <a:uLnTx/>
                  <a:uFillTx/>
                  <a:latin typeface="+mn-lt"/>
                  <a:ea typeface="Lato" panose="020F0502020204030203" pitchFamily="34" charset="0"/>
                  <a:cs typeface="Lato" panose="020F0502020204030203" pitchFamily="34" charset="0"/>
                </a:rPr>
                <a:t>8</a:t>
              </a:r>
            </a:p>
          </p:txBody>
        </p:sp>
        <p:sp>
          <p:nvSpPr>
            <p:cNvPr id="138" name="Ovale 137">
              <a:extLst>
                <a:ext uri="{FF2B5EF4-FFF2-40B4-BE49-F238E27FC236}">
                  <a16:creationId xmlns="" xmlns:a16="http://schemas.microsoft.com/office/drawing/2014/main" id="{034A18EA-B837-0E68-416B-62ECAF3581FB}"/>
                </a:ext>
              </a:extLst>
            </p:cNvPr>
            <p:cNvSpPr/>
            <p:nvPr/>
          </p:nvSpPr>
          <p:spPr>
            <a:xfrm>
              <a:off x="4315725" y="4746530"/>
              <a:ext cx="360000" cy="360000"/>
            </a:xfrm>
            <a:prstGeom prst="ellipse">
              <a:avLst/>
            </a:prstGeom>
            <a:solidFill>
              <a:srgbClr val="D4D4D4"/>
            </a:solidFill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  <p:txBody>
            <a:bodyPr lIns="54610" tIns="54610" rIns="54610" bIns="5461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7F"/>
                  </a:solidFill>
                  <a:effectLst/>
                  <a:uLnTx/>
                  <a:uFillTx/>
                  <a:latin typeface="+mn-lt"/>
                  <a:ea typeface="Lato" panose="020F0502020204030203" pitchFamily="34" charset="0"/>
                  <a:cs typeface="Lato" panose="020F0502020204030203" pitchFamily="34" charset="0"/>
                </a:rPr>
                <a:t>9</a:t>
              </a:r>
            </a:p>
          </p:txBody>
        </p:sp>
        <p:sp>
          <p:nvSpPr>
            <p:cNvPr id="139" name="Ovale 138">
              <a:extLst>
                <a:ext uri="{FF2B5EF4-FFF2-40B4-BE49-F238E27FC236}">
                  <a16:creationId xmlns="" xmlns:a16="http://schemas.microsoft.com/office/drawing/2014/main" id="{012873AF-9FFB-5C05-F7DB-97EE630FDAE9}"/>
                </a:ext>
              </a:extLst>
            </p:cNvPr>
            <p:cNvSpPr/>
            <p:nvPr/>
          </p:nvSpPr>
          <p:spPr>
            <a:xfrm>
              <a:off x="5756089" y="4740743"/>
              <a:ext cx="360000" cy="360000"/>
            </a:xfrm>
            <a:prstGeom prst="ellipse">
              <a:avLst/>
            </a:prstGeom>
            <a:solidFill>
              <a:srgbClr val="D4D4D4"/>
            </a:solidFill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  <p:txBody>
            <a:bodyPr lIns="54610" tIns="54610" rIns="54610" bIns="5461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7F"/>
                  </a:solidFill>
                  <a:effectLst/>
                  <a:uLnTx/>
                  <a:uFillTx/>
                  <a:latin typeface="+mn-lt"/>
                  <a:ea typeface="Lato" panose="020F0502020204030203" pitchFamily="34" charset="0"/>
                  <a:cs typeface="Lato" panose="020F0502020204030203" pitchFamily="34" charset="0"/>
                </a:rPr>
                <a:t>6</a:t>
              </a:r>
            </a:p>
          </p:txBody>
        </p:sp>
        <p:sp>
          <p:nvSpPr>
            <p:cNvPr id="140" name="Ovale 139">
              <a:extLst>
                <a:ext uri="{FF2B5EF4-FFF2-40B4-BE49-F238E27FC236}">
                  <a16:creationId xmlns="" xmlns:a16="http://schemas.microsoft.com/office/drawing/2014/main" id="{E33AC8F0-CC8C-F767-3D94-18D81347F4E3}"/>
                </a:ext>
              </a:extLst>
            </p:cNvPr>
            <p:cNvSpPr/>
            <p:nvPr/>
          </p:nvSpPr>
          <p:spPr>
            <a:xfrm>
              <a:off x="5976632" y="5722860"/>
              <a:ext cx="360000" cy="360000"/>
            </a:xfrm>
            <a:prstGeom prst="ellipse">
              <a:avLst/>
            </a:prstGeom>
            <a:solidFill>
              <a:srgbClr val="D4D4D4"/>
            </a:solidFill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  <p:txBody>
            <a:bodyPr lIns="54610" tIns="54610" rIns="54610" bIns="5461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7F"/>
                  </a:solidFill>
                  <a:effectLst/>
                  <a:uLnTx/>
                  <a:uFillTx/>
                  <a:latin typeface="+mn-lt"/>
                  <a:ea typeface="Lato" panose="020F0502020204030203" pitchFamily="34" charset="0"/>
                  <a:cs typeface="Lato" panose="020F0502020204030203" pitchFamily="34" charset="0"/>
                </a:rPr>
                <a:t>5</a:t>
              </a:r>
            </a:p>
          </p:txBody>
        </p:sp>
        <p:sp>
          <p:nvSpPr>
            <p:cNvPr id="141" name="Ovale 140">
              <a:extLst>
                <a:ext uri="{FF2B5EF4-FFF2-40B4-BE49-F238E27FC236}">
                  <a16:creationId xmlns="" xmlns:a16="http://schemas.microsoft.com/office/drawing/2014/main" id="{79D8494D-8A38-A780-04B4-A932FF3CD947}"/>
                </a:ext>
              </a:extLst>
            </p:cNvPr>
            <p:cNvSpPr/>
            <p:nvPr/>
          </p:nvSpPr>
          <p:spPr>
            <a:xfrm>
              <a:off x="5786514" y="5091784"/>
              <a:ext cx="360000" cy="360000"/>
            </a:xfrm>
            <a:prstGeom prst="ellipse">
              <a:avLst/>
            </a:prstGeom>
            <a:solidFill>
              <a:srgbClr val="D4D4D4"/>
            </a:solidFill>
            <a:ln w="19050" cap="flat" cmpd="sng" algn="ctr">
              <a:solidFill>
                <a:srgbClr val="F68D2E"/>
              </a:solidFill>
              <a:prstDash val="solid"/>
              <a:miter lim="800000"/>
            </a:ln>
            <a:effectLst/>
          </p:spPr>
          <p:txBody>
            <a:bodyPr lIns="54610" tIns="54610" rIns="54610" bIns="5461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68D2E"/>
                  </a:solidFill>
                  <a:effectLst/>
                  <a:uLnTx/>
                  <a:uFillTx/>
                  <a:latin typeface="+mn-lt"/>
                  <a:ea typeface="Lato" panose="020F0502020204030203" pitchFamily="34" charset="0"/>
                  <a:cs typeface="Lato" panose="020F0502020204030203" pitchFamily="34" charset="0"/>
                </a:rPr>
                <a:t>AO</a:t>
              </a:r>
            </a:p>
          </p:txBody>
        </p:sp>
        <p:sp>
          <p:nvSpPr>
            <p:cNvPr id="142" name="Ovale 141">
              <a:extLst>
                <a:ext uri="{FF2B5EF4-FFF2-40B4-BE49-F238E27FC236}">
                  <a16:creationId xmlns="" xmlns:a16="http://schemas.microsoft.com/office/drawing/2014/main" id="{FA30078A-E497-62EF-6A8A-87C900A7D856}"/>
                </a:ext>
              </a:extLst>
            </p:cNvPr>
            <p:cNvSpPr/>
            <p:nvPr/>
          </p:nvSpPr>
          <p:spPr>
            <a:xfrm>
              <a:off x="4550778" y="4993261"/>
              <a:ext cx="360000" cy="360000"/>
            </a:xfrm>
            <a:prstGeom prst="ellipse">
              <a:avLst/>
            </a:prstGeom>
            <a:solidFill>
              <a:srgbClr val="D4D4D4"/>
            </a:solidFill>
            <a:ln w="19050" cap="flat" cmpd="sng" algn="ctr">
              <a:solidFill>
                <a:srgbClr val="F68D2E"/>
              </a:solidFill>
              <a:prstDash val="solid"/>
              <a:miter lim="800000"/>
            </a:ln>
            <a:effectLst/>
          </p:spPr>
          <p:txBody>
            <a:bodyPr lIns="54610" tIns="54610" rIns="54610" bIns="5461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68D2E"/>
                  </a:solidFill>
                  <a:effectLst/>
                  <a:uLnTx/>
                  <a:uFillTx/>
                  <a:latin typeface="+mn-lt"/>
                  <a:ea typeface="Lato" panose="020F0502020204030203" pitchFamily="34" charset="0"/>
                  <a:cs typeface="Lato" panose="020F0502020204030203" pitchFamily="34" charset="0"/>
                </a:rPr>
                <a:t>AO</a:t>
              </a:r>
            </a:p>
          </p:txBody>
        </p:sp>
        <p:cxnSp>
          <p:nvCxnSpPr>
            <p:cNvPr id="143" name="Connettore diritto 142">
              <a:extLst>
                <a:ext uri="{FF2B5EF4-FFF2-40B4-BE49-F238E27FC236}">
                  <a16:creationId xmlns="" xmlns:a16="http://schemas.microsoft.com/office/drawing/2014/main" id="{723BC8EA-00E6-FBD0-6E37-8FAB5AFEE581}"/>
                </a:ext>
              </a:extLst>
            </p:cNvPr>
            <p:cNvCxnSpPr>
              <a:cxnSpLocks/>
              <a:stCxn id="133" idx="6"/>
            </p:cNvCxnSpPr>
            <p:nvPr/>
          </p:nvCxnSpPr>
          <p:spPr>
            <a:xfrm flipV="1">
              <a:off x="6645297" y="1998412"/>
              <a:ext cx="1478654" cy="603302"/>
            </a:xfrm>
            <a:prstGeom prst="line">
              <a:avLst/>
            </a:prstGeom>
            <a:noFill/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</p:cxnSp>
        <p:grpSp>
          <p:nvGrpSpPr>
            <p:cNvPr id="144" name="Gruppo 143">
              <a:extLst>
                <a:ext uri="{FF2B5EF4-FFF2-40B4-BE49-F238E27FC236}">
                  <a16:creationId xmlns="" xmlns:a16="http://schemas.microsoft.com/office/drawing/2014/main" id="{ADD66167-9990-E6F4-5A2D-99F6F5C816BE}"/>
                </a:ext>
              </a:extLst>
            </p:cNvPr>
            <p:cNvGrpSpPr/>
            <p:nvPr/>
          </p:nvGrpSpPr>
          <p:grpSpPr>
            <a:xfrm>
              <a:off x="8123951" y="1831736"/>
              <a:ext cx="3448911" cy="216234"/>
              <a:chOff x="8123951" y="2077271"/>
              <a:chExt cx="3448911" cy="216234"/>
            </a:xfrm>
          </p:grpSpPr>
          <p:sp>
            <p:nvSpPr>
              <p:cNvPr id="197" name="Segnaposto testo 1">
                <a:extLst>
                  <a:ext uri="{FF2B5EF4-FFF2-40B4-BE49-F238E27FC236}">
                    <a16:creationId xmlns="" xmlns:a16="http://schemas.microsoft.com/office/drawing/2014/main" id="{785EFD26-F5FE-0726-E9F5-5DBF0441D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1144" y="2077271"/>
                <a:ext cx="3401718" cy="200246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b="1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2pPr>
                <a:lvl3pPr marL="288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3pPr>
                <a:lvl4pPr marL="432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4pPr>
                <a:lvl5pPr marL="720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5pPr>
                <a:lvl6pPr marL="864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152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296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Lato" panose="020F0502020204030203" pitchFamily="34" charset="0"/>
                    <a:cs typeface="Lato" panose="020F0502020204030203" pitchFamily="34" charset="0"/>
                  </a:rPr>
                  <a:t>Azienda ULSS 1 - Dolomiti</a:t>
                </a:r>
              </a:p>
            </p:txBody>
          </p:sp>
          <p:cxnSp>
            <p:nvCxnSpPr>
              <p:cNvPr id="198" name="Connettore diritto 197">
                <a:extLst>
                  <a:ext uri="{FF2B5EF4-FFF2-40B4-BE49-F238E27FC236}">
                    <a16:creationId xmlns="" xmlns:a16="http://schemas.microsoft.com/office/drawing/2014/main" id="{FFE26E57-BC80-9DB8-5A8C-1854765A02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23951" y="2098319"/>
                <a:ext cx="0" cy="195186"/>
              </a:xfrm>
              <a:prstGeom prst="line">
                <a:avLst/>
              </a:prstGeom>
              <a:noFill/>
              <a:ln w="38100" cap="flat" cmpd="sng" algn="ctr">
                <a:solidFill>
                  <a:srgbClr val="00647F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45" name="Connettore diritto 144">
              <a:extLst>
                <a:ext uri="{FF2B5EF4-FFF2-40B4-BE49-F238E27FC236}">
                  <a16:creationId xmlns="" xmlns:a16="http://schemas.microsoft.com/office/drawing/2014/main" id="{420C1D73-5725-32BB-9D35-A3F50FD0331A}"/>
                </a:ext>
              </a:extLst>
            </p:cNvPr>
            <p:cNvCxnSpPr>
              <a:cxnSpLocks/>
              <a:stCxn id="134" idx="7"/>
            </p:cNvCxnSpPr>
            <p:nvPr/>
          </p:nvCxnSpPr>
          <p:spPr>
            <a:xfrm flipV="1">
              <a:off x="6753326" y="2709467"/>
              <a:ext cx="1370625" cy="1076356"/>
            </a:xfrm>
            <a:prstGeom prst="line">
              <a:avLst/>
            </a:prstGeom>
            <a:noFill/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</p:cxnSp>
        <p:grpSp>
          <p:nvGrpSpPr>
            <p:cNvPr id="146" name="Gruppo 145">
              <a:extLst>
                <a:ext uri="{FF2B5EF4-FFF2-40B4-BE49-F238E27FC236}">
                  <a16:creationId xmlns="" xmlns:a16="http://schemas.microsoft.com/office/drawing/2014/main" id="{6048064E-BF55-2B77-89C7-76205BD0045B}"/>
                </a:ext>
              </a:extLst>
            </p:cNvPr>
            <p:cNvGrpSpPr/>
            <p:nvPr/>
          </p:nvGrpSpPr>
          <p:grpSpPr>
            <a:xfrm>
              <a:off x="8131152" y="2595771"/>
              <a:ext cx="4348300" cy="216234"/>
              <a:chOff x="8251655" y="3494969"/>
              <a:chExt cx="4348300" cy="216234"/>
            </a:xfrm>
          </p:grpSpPr>
          <p:sp>
            <p:nvSpPr>
              <p:cNvPr id="195" name="Segnaposto testo 1">
                <a:extLst>
                  <a:ext uri="{FF2B5EF4-FFF2-40B4-BE49-F238E27FC236}">
                    <a16:creationId xmlns="" xmlns:a16="http://schemas.microsoft.com/office/drawing/2014/main" id="{AFF9DA8C-9712-DB1A-AC98-FEBB32FF7C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98845" y="3494969"/>
                <a:ext cx="4301110" cy="200246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b="1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2pPr>
                <a:lvl3pPr marL="288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3pPr>
                <a:lvl4pPr marL="432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4pPr>
                <a:lvl5pPr marL="720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5pPr>
                <a:lvl6pPr marL="864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152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296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Lato" panose="020F0502020204030203" pitchFamily="34" charset="0"/>
                    <a:cs typeface="Lato" panose="020F0502020204030203" pitchFamily="34" charset="0"/>
                  </a:rPr>
                  <a:t>Azienda ULSS 2 – Marca Trevigiana</a:t>
                </a:r>
              </a:p>
            </p:txBody>
          </p:sp>
          <p:cxnSp>
            <p:nvCxnSpPr>
              <p:cNvPr id="196" name="Connettore diritto 195">
                <a:extLst>
                  <a:ext uri="{FF2B5EF4-FFF2-40B4-BE49-F238E27FC236}">
                    <a16:creationId xmlns="" xmlns:a16="http://schemas.microsoft.com/office/drawing/2014/main" id="{84B694C0-43D5-2836-C873-F43FDA0A6F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51655" y="3516017"/>
                <a:ext cx="0" cy="195186"/>
              </a:xfrm>
              <a:prstGeom prst="line">
                <a:avLst/>
              </a:prstGeom>
              <a:noFill/>
              <a:ln w="38100" cap="flat" cmpd="sng" algn="ctr">
                <a:solidFill>
                  <a:srgbClr val="00647F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47" name="Connettore diritto 146">
              <a:extLst>
                <a:ext uri="{FF2B5EF4-FFF2-40B4-BE49-F238E27FC236}">
                  <a16:creationId xmlns="" xmlns:a16="http://schemas.microsoft.com/office/drawing/2014/main" id="{961231A9-D8F7-1B89-3E54-A7FD95664D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2400" y="3497926"/>
              <a:ext cx="351551" cy="522927"/>
            </a:xfrm>
            <a:prstGeom prst="line">
              <a:avLst/>
            </a:prstGeom>
            <a:noFill/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</p:cxnSp>
        <p:grpSp>
          <p:nvGrpSpPr>
            <p:cNvPr id="148" name="Gruppo 147">
              <a:extLst>
                <a:ext uri="{FF2B5EF4-FFF2-40B4-BE49-F238E27FC236}">
                  <a16:creationId xmlns="" xmlns:a16="http://schemas.microsoft.com/office/drawing/2014/main" id="{0E7C0799-87EC-3F85-AA1F-9A88AF6CA0DB}"/>
                </a:ext>
              </a:extLst>
            </p:cNvPr>
            <p:cNvGrpSpPr/>
            <p:nvPr/>
          </p:nvGrpSpPr>
          <p:grpSpPr>
            <a:xfrm>
              <a:off x="8123951" y="3386878"/>
              <a:ext cx="3448911" cy="216234"/>
              <a:chOff x="8660571" y="4358279"/>
              <a:chExt cx="3448911" cy="216234"/>
            </a:xfrm>
          </p:grpSpPr>
          <p:sp>
            <p:nvSpPr>
              <p:cNvPr id="193" name="Segnaposto testo 1">
                <a:extLst>
                  <a:ext uri="{FF2B5EF4-FFF2-40B4-BE49-F238E27FC236}">
                    <a16:creationId xmlns="" xmlns:a16="http://schemas.microsoft.com/office/drawing/2014/main" id="{F14F042C-8F7A-921D-23F6-B8B6B3483D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07764" y="4358279"/>
                <a:ext cx="3401718" cy="200246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b="1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2pPr>
                <a:lvl3pPr marL="288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3pPr>
                <a:lvl4pPr marL="432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4pPr>
                <a:lvl5pPr marL="720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5pPr>
                <a:lvl6pPr marL="864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152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296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  <a:buClrTx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Lato" panose="020F0502020204030203" pitchFamily="34" charset="0"/>
                    <a:cs typeface="Lato" panose="020F0502020204030203" pitchFamily="34" charset="0"/>
                  </a:rPr>
                  <a:t>Azienda ULSS 4 – Veneto Orientale</a:t>
                </a:r>
              </a:p>
            </p:txBody>
          </p:sp>
          <p:cxnSp>
            <p:nvCxnSpPr>
              <p:cNvPr id="194" name="Connettore diritto 193">
                <a:extLst>
                  <a:ext uri="{FF2B5EF4-FFF2-40B4-BE49-F238E27FC236}">
                    <a16:creationId xmlns="" xmlns:a16="http://schemas.microsoft.com/office/drawing/2014/main" id="{0DB0129D-C035-51E4-B191-CF072CFB58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60571" y="4379327"/>
                <a:ext cx="0" cy="195186"/>
              </a:xfrm>
              <a:prstGeom prst="line">
                <a:avLst/>
              </a:prstGeom>
              <a:noFill/>
              <a:ln w="38100" cap="flat" cmpd="sng" algn="ctr">
                <a:solidFill>
                  <a:srgbClr val="00647F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49" name="Connettore diritto 148">
              <a:extLst>
                <a:ext uri="{FF2B5EF4-FFF2-40B4-BE49-F238E27FC236}">
                  <a16:creationId xmlns="" xmlns:a16="http://schemas.microsoft.com/office/drawing/2014/main" id="{CC5F7D73-FF2D-EE8A-8696-A61008881587}"/>
                </a:ext>
              </a:extLst>
            </p:cNvPr>
            <p:cNvCxnSpPr>
              <a:cxnSpLocks/>
              <a:stCxn id="164" idx="6"/>
            </p:cNvCxnSpPr>
            <p:nvPr/>
          </p:nvCxnSpPr>
          <p:spPr>
            <a:xfrm flipV="1">
              <a:off x="6879706" y="4343823"/>
              <a:ext cx="1468058" cy="519928"/>
            </a:xfrm>
            <a:prstGeom prst="line">
              <a:avLst/>
            </a:prstGeom>
            <a:noFill/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</p:cxnSp>
        <p:grpSp>
          <p:nvGrpSpPr>
            <p:cNvPr id="150" name="Gruppo 149">
              <a:extLst>
                <a:ext uri="{FF2B5EF4-FFF2-40B4-BE49-F238E27FC236}">
                  <a16:creationId xmlns="" xmlns:a16="http://schemas.microsoft.com/office/drawing/2014/main" id="{4809A0D4-467E-46EC-C45C-2A904E32E355}"/>
                </a:ext>
              </a:extLst>
            </p:cNvPr>
            <p:cNvGrpSpPr/>
            <p:nvPr/>
          </p:nvGrpSpPr>
          <p:grpSpPr>
            <a:xfrm>
              <a:off x="8373621" y="4238750"/>
              <a:ext cx="3965363" cy="216234"/>
              <a:chOff x="8270311" y="3612498"/>
              <a:chExt cx="3965363" cy="216234"/>
            </a:xfrm>
          </p:grpSpPr>
          <p:sp>
            <p:nvSpPr>
              <p:cNvPr id="191" name="Segnaposto testo 1">
                <a:extLst>
                  <a:ext uri="{FF2B5EF4-FFF2-40B4-BE49-F238E27FC236}">
                    <a16:creationId xmlns="" xmlns:a16="http://schemas.microsoft.com/office/drawing/2014/main" id="{0580E7B6-028C-C9C6-5B11-5DD11658D8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17502" y="3612498"/>
                <a:ext cx="3918172" cy="200246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b="1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2pPr>
                <a:lvl3pPr marL="288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3pPr>
                <a:lvl4pPr marL="432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4pPr>
                <a:lvl5pPr marL="720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5pPr>
                <a:lvl6pPr marL="864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152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296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Lato" panose="020F0502020204030203" pitchFamily="34" charset="0"/>
                    <a:cs typeface="Lato" panose="020F0502020204030203" pitchFamily="34" charset="0"/>
                  </a:rPr>
                  <a:t>Azienda ULSS 3 – Serenissima</a:t>
                </a:r>
              </a:p>
            </p:txBody>
          </p:sp>
          <p:cxnSp>
            <p:nvCxnSpPr>
              <p:cNvPr id="192" name="Connettore diritto 191">
                <a:extLst>
                  <a:ext uri="{FF2B5EF4-FFF2-40B4-BE49-F238E27FC236}">
                    <a16:creationId xmlns="" xmlns:a16="http://schemas.microsoft.com/office/drawing/2014/main" id="{7AB8AD7F-5402-10A5-A628-03F742A034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70311" y="3633546"/>
                <a:ext cx="0" cy="195186"/>
              </a:xfrm>
              <a:prstGeom prst="line">
                <a:avLst/>
              </a:prstGeom>
              <a:noFill/>
              <a:ln w="38100" cap="flat" cmpd="sng" algn="ctr">
                <a:solidFill>
                  <a:srgbClr val="00647F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51" name="Connettore diritto 150">
              <a:extLst>
                <a:ext uri="{FF2B5EF4-FFF2-40B4-BE49-F238E27FC236}">
                  <a16:creationId xmlns="" xmlns:a16="http://schemas.microsoft.com/office/drawing/2014/main" id="{F52108DF-325E-BF75-BA38-831FAB32DD37}"/>
                </a:ext>
              </a:extLst>
            </p:cNvPr>
            <p:cNvCxnSpPr>
              <a:cxnSpLocks/>
              <a:stCxn id="139" idx="5"/>
            </p:cNvCxnSpPr>
            <p:nvPr/>
          </p:nvCxnSpPr>
          <p:spPr>
            <a:xfrm>
              <a:off x="6063368" y="5048022"/>
              <a:ext cx="1217856" cy="206765"/>
            </a:xfrm>
            <a:prstGeom prst="line">
              <a:avLst/>
            </a:prstGeom>
            <a:noFill/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</p:cxnSp>
        <p:grpSp>
          <p:nvGrpSpPr>
            <p:cNvPr id="163" name="Gruppo 162">
              <a:extLst>
                <a:ext uri="{FF2B5EF4-FFF2-40B4-BE49-F238E27FC236}">
                  <a16:creationId xmlns="" xmlns:a16="http://schemas.microsoft.com/office/drawing/2014/main" id="{824E3E98-F233-9086-4BB1-80CD2A89D8A1}"/>
                </a:ext>
              </a:extLst>
            </p:cNvPr>
            <p:cNvGrpSpPr/>
            <p:nvPr/>
          </p:nvGrpSpPr>
          <p:grpSpPr>
            <a:xfrm>
              <a:off x="7269494" y="5133877"/>
              <a:ext cx="3570269" cy="216234"/>
              <a:chOff x="8232724" y="3487755"/>
              <a:chExt cx="3570269" cy="216234"/>
            </a:xfrm>
          </p:grpSpPr>
          <p:sp>
            <p:nvSpPr>
              <p:cNvPr id="189" name="Segnaposto testo 1">
                <a:extLst>
                  <a:ext uri="{FF2B5EF4-FFF2-40B4-BE49-F238E27FC236}">
                    <a16:creationId xmlns="" xmlns:a16="http://schemas.microsoft.com/office/drawing/2014/main" id="{D8055789-D438-FD63-A98D-D00B3777CD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9916" y="3487755"/>
                <a:ext cx="3523077" cy="200246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b="1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2pPr>
                <a:lvl3pPr marL="288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3pPr>
                <a:lvl4pPr marL="432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4pPr>
                <a:lvl5pPr marL="720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5pPr>
                <a:lvl6pPr marL="864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152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296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Lato" panose="020F0502020204030203" pitchFamily="34" charset="0"/>
                    <a:cs typeface="Lato" panose="020F0502020204030203" pitchFamily="34" charset="0"/>
                  </a:rPr>
                  <a:t>Azienda ULSS 6 – Euganea</a:t>
                </a:r>
              </a:p>
            </p:txBody>
          </p:sp>
          <p:cxnSp>
            <p:nvCxnSpPr>
              <p:cNvPr id="190" name="Connettore diritto 189">
                <a:extLst>
                  <a:ext uri="{FF2B5EF4-FFF2-40B4-BE49-F238E27FC236}">
                    <a16:creationId xmlns="" xmlns:a16="http://schemas.microsoft.com/office/drawing/2014/main" id="{A14A7667-3E8A-5B87-743F-B8AF519E8B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2724" y="3508803"/>
                <a:ext cx="0" cy="195186"/>
              </a:xfrm>
              <a:prstGeom prst="line">
                <a:avLst/>
              </a:prstGeom>
              <a:noFill/>
              <a:ln w="38100" cap="flat" cmpd="sng" algn="ctr">
                <a:solidFill>
                  <a:srgbClr val="00647F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64" name="Ovale 163">
              <a:extLst>
                <a:ext uri="{FF2B5EF4-FFF2-40B4-BE49-F238E27FC236}">
                  <a16:creationId xmlns="" xmlns:a16="http://schemas.microsoft.com/office/drawing/2014/main" id="{AFFA96D1-014F-AE37-C0CD-817856E1B74B}"/>
                </a:ext>
              </a:extLst>
            </p:cNvPr>
            <p:cNvSpPr/>
            <p:nvPr/>
          </p:nvSpPr>
          <p:spPr>
            <a:xfrm>
              <a:off x="6519706" y="4683751"/>
              <a:ext cx="360000" cy="360000"/>
            </a:xfrm>
            <a:prstGeom prst="ellipse">
              <a:avLst/>
            </a:prstGeom>
            <a:solidFill>
              <a:srgbClr val="D4D4D4"/>
            </a:solidFill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  <p:txBody>
            <a:bodyPr lIns="54610" tIns="54610" rIns="54610" bIns="5461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647F"/>
                  </a:solidFill>
                  <a:effectLst/>
                  <a:uLnTx/>
                  <a:uFillTx/>
                  <a:latin typeface="+mn-lt"/>
                  <a:ea typeface="Lato" panose="020F0502020204030203" pitchFamily="34" charset="0"/>
                  <a:cs typeface="Lato" panose="020F0502020204030203" pitchFamily="34" charset="0"/>
                </a:rPr>
                <a:t>3</a:t>
              </a:r>
            </a:p>
          </p:txBody>
        </p:sp>
        <p:cxnSp>
          <p:nvCxnSpPr>
            <p:cNvPr id="165" name="Connettore diritto 164">
              <a:extLst>
                <a:ext uri="{FF2B5EF4-FFF2-40B4-BE49-F238E27FC236}">
                  <a16:creationId xmlns="" xmlns:a16="http://schemas.microsoft.com/office/drawing/2014/main" id="{9C608D50-A73C-F279-5450-3D81C5B1A075}"/>
                </a:ext>
              </a:extLst>
            </p:cNvPr>
            <p:cNvCxnSpPr>
              <a:cxnSpLocks/>
              <a:stCxn id="141" idx="6"/>
            </p:cNvCxnSpPr>
            <p:nvPr/>
          </p:nvCxnSpPr>
          <p:spPr>
            <a:xfrm>
              <a:off x="6146515" y="5271784"/>
              <a:ext cx="1235312" cy="757220"/>
            </a:xfrm>
            <a:prstGeom prst="line">
              <a:avLst/>
            </a:prstGeom>
            <a:noFill/>
            <a:ln w="19050" cap="flat" cmpd="sng" algn="ctr">
              <a:solidFill>
                <a:srgbClr val="F68D2E"/>
              </a:solidFill>
              <a:prstDash val="solid"/>
              <a:miter lim="800000"/>
            </a:ln>
            <a:effectLst/>
          </p:spPr>
        </p:cxnSp>
        <p:grpSp>
          <p:nvGrpSpPr>
            <p:cNvPr id="166" name="Gruppo 165">
              <a:extLst>
                <a:ext uri="{FF2B5EF4-FFF2-40B4-BE49-F238E27FC236}">
                  <a16:creationId xmlns="" xmlns:a16="http://schemas.microsoft.com/office/drawing/2014/main" id="{99FBA3AA-304F-305A-44CC-A568A9B2E8FD}"/>
                </a:ext>
              </a:extLst>
            </p:cNvPr>
            <p:cNvGrpSpPr/>
            <p:nvPr/>
          </p:nvGrpSpPr>
          <p:grpSpPr>
            <a:xfrm>
              <a:off x="7389855" y="5818671"/>
              <a:ext cx="3844347" cy="400491"/>
              <a:chOff x="8353085" y="3344106"/>
              <a:chExt cx="3844347" cy="400491"/>
            </a:xfrm>
          </p:grpSpPr>
          <p:sp>
            <p:nvSpPr>
              <p:cNvPr id="187" name="Segnaposto testo 1">
                <a:extLst>
                  <a:ext uri="{FF2B5EF4-FFF2-40B4-BE49-F238E27FC236}">
                    <a16:creationId xmlns="" xmlns:a16="http://schemas.microsoft.com/office/drawing/2014/main" id="{31E2D89B-3032-2E6E-ED69-0250DEF399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9310" y="3344106"/>
                <a:ext cx="3778122" cy="400491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b="1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2pPr>
                <a:lvl3pPr marL="288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3pPr>
                <a:lvl4pPr marL="432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4pPr>
                <a:lvl5pPr marL="720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5pPr>
                <a:lvl6pPr marL="864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152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296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Lato" panose="020F0502020204030203" pitchFamily="34" charset="0"/>
                    <a:cs typeface="Lato" panose="020F0502020204030203" pitchFamily="34" charset="0"/>
                  </a:rPr>
                  <a:t>Azienda Ospedaliera di Padova +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200" b="0" dirty="0">
                    <a:solidFill>
                      <a:srgbClr val="000000"/>
                    </a:solidFill>
                    <a:latin typeface="+mn-lt"/>
                  </a:rPr>
                  <a:t>IRCCS Istituto Oncologico Veneto</a:t>
                </a:r>
                <a:endParaRPr kumimoji="0" lang="it-IT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188" name="Connettore diritto 187">
                <a:extLst>
                  <a:ext uri="{FF2B5EF4-FFF2-40B4-BE49-F238E27FC236}">
                    <a16:creationId xmlns="" xmlns:a16="http://schemas.microsoft.com/office/drawing/2014/main" id="{A2445F15-D80E-45DA-DC01-D3824CE49E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53085" y="3344107"/>
                <a:ext cx="0" cy="390372"/>
              </a:xfrm>
              <a:prstGeom prst="line">
                <a:avLst/>
              </a:prstGeom>
              <a:noFill/>
              <a:ln w="38100" cap="flat" cmpd="sng" algn="ctr">
                <a:solidFill>
                  <a:srgbClr val="F68D2E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67" name="Connettore diritto 166">
              <a:extLst>
                <a:ext uri="{FF2B5EF4-FFF2-40B4-BE49-F238E27FC236}">
                  <a16:creationId xmlns="" xmlns:a16="http://schemas.microsoft.com/office/drawing/2014/main" id="{101007EF-BE78-52CF-6DFA-9F2209349AAE}"/>
                </a:ext>
              </a:extLst>
            </p:cNvPr>
            <p:cNvCxnSpPr>
              <a:cxnSpLocks/>
              <a:stCxn id="140" idx="2"/>
            </p:cNvCxnSpPr>
            <p:nvPr/>
          </p:nvCxnSpPr>
          <p:spPr>
            <a:xfrm flipH="1">
              <a:off x="4426665" y="5902860"/>
              <a:ext cx="1549967" cy="129978"/>
            </a:xfrm>
            <a:prstGeom prst="line">
              <a:avLst/>
            </a:prstGeom>
            <a:noFill/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</p:cxnSp>
        <p:grpSp>
          <p:nvGrpSpPr>
            <p:cNvPr id="168" name="Gruppo 167">
              <a:extLst>
                <a:ext uri="{FF2B5EF4-FFF2-40B4-BE49-F238E27FC236}">
                  <a16:creationId xmlns="" xmlns:a16="http://schemas.microsoft.com/office/drawing/2014/main" id="{43C1FC36-9E31-7597-5996-6F999A353C62}"/>
                </a:ext>
              </a:extLst>
            </p:cNvPr>
            <p:cNvGrpSpPr/>
            <p:nvPr/>
          </p:nvGrpSpPr>
          <p:grpSpPr>
            <a:xfrm>
              <a:off x="1921381" y="5939716"/>
              <a:ext cx="3401718" cy="216378"/>
              <a:chOff x="8600036" y="4341753"/>
              <a:chExt cx="3401718" cy="216378"/>
            </a:xfrm>
          </p:grpSpPr>
          <p:sp>
            <p:nvSpPr>
              <p:cNvPr id="185" name="Segnaposto testo 1">
                <a:extLst>
                  <a:ext uri="{FF2B5EF4-FFF2-40B4-BE49-F238E27FC236}">
                    <a16:creationId xmlns="" xmlns:a16="http://schemas.microsoft.com/office/drawing/2014/main" id="{24E1C3FF-08D1-30BD-1D53-191EDE0F44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00036" y="4341753"/>
                <a:ext cx="3401718" cy="200246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b="1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2pPr>
                <a:lvl3pPr marL="288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3pPr>
                <a:lvl4pPr marL="432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4pPr>
                <a:lvl5pPr marL="720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5pPr>
                <a:lvl6pPr marL="864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152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296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Lato" panose="020F0502020204030203" pitchFamily="34" charset="0"/>
                    <a:cs typeface="Lato" panose="020F0502020204030203" pitchFamily="34" charset="0"/>
                  </a:rPr>
                  <a:t>Azienda ULSS 5 – Pedemontana</a:t>
                </a:r>
              </a:p>
            </p:txBody>
          </p:sp>
          <p:cxnSp>
            <p:nvCxnSpPr>
              <p:cNvPr id="186" name="Connettore diritto 185">
                <a:extLst>
                  <a:ext uri="{FF2B5EF4-FFF2-40B4-BE49-F238E27FC236}">
                    <a16:creationId xmlns="" xmlns:a16="http://schemas.microsoft.com/office/drawing/2014/main" id="{17A07F66-D7DF-8A5A-C696-42776BF431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05321" y="4362945"/>
                <a:ext cx="0" cy="195186"/>
              </a:xfrm>
              <a:prstGeom prst="line">
                <a:avLst/>
              </a:prstGeom>
              <a:noFill/>
              <a:ln w="38100" cap="flat" cmpd="sng" algn="ctr">
                <a:solidFill>
                  <a:srgbClr val="00647F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69" name="Connettore diritto 168">
              <a:extLst>
                <a:ext uri="{FF2B5EF4-FFF2-40B4-BE49-F238E27FC236}">
                  <a16:creationId xmlns="" xmlns:a16="http://schemas.microsoft.com/office/drawing/2014/main" id="{BB7D1CD4-C4BC-42B0-22DB-8A15581ECEB6}"/>
                </a:ext>
              </a:extLst>
            </p:cNvPr>
            <p:cNvCxnSpPr>
              <a:cxnSpLocks/>
              <a:stCxn id="136" idx="1"/>
            </p:cNvCxnSpPr>
            <p:nvPr/>
          </p:nvCxnSpPr>
          <p:spPr>
            <a:xfrm flipH="1" flipV="1">
              <a:off x="3793024" y="2058517"/>
              <a:ext cx="1424688" cy="1727306"/>
            </a:xfrm>
            <a:prstGeom prst="line">
              <a:avLst/>
            </a:prstGeom>
            <a:noFill/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</p:cxnSp>
        <p:grpSp>
          <p:nvGrpSpPr>
            <p:cNvPr id="170" name="Gruppo 169">
              <a:extLst>
                <a:ext uri="{FF2B5EF4-FFF2-40B4-BE49-F238E27FC236}">
                  <a16:creationId xmlns="" xmlns:a16="http://schemas.microsoft.com/office/drawing/2014/main" id="{6DE4EDA4-4BDB-D50F-A69A-2ABE48555654}"/>
                </a:ext>
              </a:extLst>
            </p:cNvPr>
            <p:cNvGrpSpPr/>
            <p:nvPr/>
          </p:nvGrpSpPr>
          <p:grpSpPr>
            <a:xfrm>
              <a:off x="304654" y="1927359"/>
              <a:ext cx="3491220" cy="228751"/>
              <a:chOff x="8171144" y="2077271"/>
              <a:chExt cx="3491220" cy="228751"/>
            </a:xfrm>
          </p:grpSpPr>
          <p:sp>
            <p:nvSpPr>
              <p:cNvPr id="183" name="Segnaposto testo 1">
                <a:extLst>
                  <a:ext uri="{FF2B5EF4-FFF2-40B4-BE49-F238E27FC236}">
                    <a16:creationId xmlns="" xmlns:a16="http://schemas.microsoft.com/office/drawing/2014/main" id="{3EC449FB-F277-3EB1-04AE-57A4C50475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1144" y="2077271"/>
                <a:ext cx="3401718" cy="200246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b="1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2pPr>
                <a:lvl3pPr marL="288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3pPr>
                <a:lvl4pPr marL="432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4pPr>
                <a:lvl5pPr marL="720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5pPr>
                <a:lvl6pPr marL="864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152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296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Lato" panose="020F0502020204030203" pitchFamily="34" charset="0"/>
                    <a:cs typeface="Lato" panose="020F0502020204030203" pitchFamily="34" charset="0"/>
                  </a:rPr>
                  <a:t>Azienda ULSS 7 - Pedemontana</a:t>
                </a:r>
              </a:p>
            </p:txBody>
          </p:sp>
          <p:cxnSp>
            <p:nvCxnSpPr>
              <p:cNvPr id="184" name="Connettore diritto 183">
                <a:extLst>
                  <a:ext uri="{FF2B5EF4-FFF2-40B4-BE49-F238E27FC236}">
                    <a16:creationId xmlns="" xmlns:a16="http://schemas.microsoft.com/office/drawing/2014/main" id="{4128F42C-568B-0A82-F859-6ADB7367D4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62364" y="2110836"/>
                <a:ext cx="0" cy="195186"/>
              </a:xfrm>
              <a:prstGeom prst="line">
                <a:avLst/>
              </a:prstGeom>
              <a:noFill/>
              <a:ln w="38100" cap="flat" cmpd="sng" algn="ctr">
                <a:solidFill>
                  <a:srgbClr val="00647F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71" name="Connettore diritto 170">
              <a:extLst>
                <a:ext uri="{FF2B5EF4-FFF2-40B4-BE49-F238E27FC236}">
                  <a16:creationId xmlns="" xmlns:a16="http://schemas.microsoft.com/office/drawing/2014/main" id="{B6F44374-1821-C67C-299D-4BF1EFA56A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66452" y="2802968"/>
              <a:ext cx="1437512" cy="1758342"/>
            </a:xfrm>
            <a:prstGeom prst="line">
              <a:avLst/>
            </a:prstGeom>
            <a:noFill/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</p:cxnSp>
        <p:grpSp>
          <p:nvGrpSpPr>
            <p:cNvPr id="172" name="Gruppo 171">
              <a:extLst>
                <a:ext uri="{FF2B5EF4-FFF2-40B4-BE49-F238E27FC236}">
                  <a16:creationId xmlns="" xmlns:a16="http://schemas.microsoft.com/office/drawing/2014/main" id="{9C840304-7A9C-96E3-77C7-0BE42CB7F826}"/>
                </a:ext>
              </a:extLst>
            </p:cNvPr>
            <p:cNvGrpSpPr/>
            <p:nvPr/>
          </p:nvGrpSpPr>
          <p:grpSpPr>
            <a:xfrm>
              <a:off x="290905" y="2702846"/>
              <a:ext cx="3491220" cy="228751"/>
              <a:chOff x="8171144" y="2077271"/>
              <a:chExt cx="3491220" cy="228751"/>
            </a:xfrm>
          </p:grpSpPr>
          <p:sp>
            <p:nvSpPr>
              <p:cNvPr id="181" name="Segnaposto testo 1">
                <a:extLst>
                  <a:ext uri="{FF2B5EF4-FFF2-40B4-BE49-F238E27FC236}">
                    <a16:creationId xmlns="" xmlns:a16="http://schemas.microsoft.com/office/drawing/2014/main" id="{35428730-9026-FF0C-9B42-B42D2E784F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1144" y="2077271"/>
                <a:ext cx="3401718" cy="200246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b="1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2pPr>
                <a:lvl3pPr marL="288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3pPr>
                <a:lvl4pPr marL="432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4pPr>
                <a:lvl5pPr marL="720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5pPr>
                <a:lvl6pPr marL="864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152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296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Lato" panose="020F0502020204030203" pitchFamily="34" charset="0"/>
                    <a:cs typeface="Lato" panose="020F0502020204030203" pitchFamily="34" charset="0"/>
                  </a:rPr>
                  <a:t>Azienda ULSS 8 – Berica</a:t>
                </a:r>
              </a:p>
            </p:txBody>
          </p:sp>
          <p:cxnSp>
            <p:nvCxnSpPr>
              <p:cNvPr id="182" name="Connettore diritto 181">
                <a:extLst>
                  <a:ext uri="{FF2B5EF4-FFF2-40B4-BE49-F238E27FC236}">
                    <a16:creationId xmlns="" xmlns:a16="http://schemas.microsoft.com/office/drawing/2014/main" id="{F151909E-2A79-CAF6-E32C-5B19208BB1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62364" y="2110836"/>
                <a:ext cx="0" cy="195186"/>
              </a:xfrm>
              <a:prstGeom prst="line">
                <a:avLst/>
              </a:prstGeom>
              <a:noFill/>
              <a:ln w="38100" cap="flat" cmpd="sng" algn="ctr">
                <a:solidFill>
                  <a:srgbClr val="00647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3" name="Gruppo 172">
              <a:extLst>
                <a:ext uri="{FF2B5EF4-FFF2-40B4-BE49-F238E27FC236}">
                  <a16:creationId xmlns="" xmlns:a16="http://schemas.microsoft.com/office/drawing/2014/main" id="{E85CD0CD-11BD-AD39-A920-0EF04132D967}"/>
                </a:ext>
              </a:extLst>
            </p:cNvPr>
            <p:cNvGrpSpPr/>
            <p:nvPr/>
          </p:nvGrpSpPr>
          <p:grpSpPr>
            <a:xfrm>
              <a:off x="51419" y="3517346"/>
              <a:ext cx="3491220" cy="228751"/>
              <a:chOff x="8171144" y="2077271"/>
              <a:chExt cx="3491220" cy="228751"/>
            </a:xfrm>
          </p:grpSpPr>
          <p:sp>
            <p:nvSpPr>
              <p:cNvPr id="179" name="Segnaposto testo 1">
                <a:extLst>
                  <a:ext uri="{FF2B5EF4-FFF2-40B4-BE49-F238E27FC236}">
                    <a16:creationId xmlns="" xmlns:a16="http://schemas.microsoft.com/office/drawing/2014/main" id="{37664328-5091-E9E1-849F-F5D26D7122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1144" y="2077271"/>
                <a:ext cx="3401718" cy="200246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b="1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2pPr>
                <a:lvl3pPr marL="288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3pPr>
                <a:lvl4pPr marL="432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4pPr>
                <a:lvl5pPr marL="720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5pPr>
                <a:lvl6pPr marL="864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152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296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Lato" panose="020F0502020204030203" pitchFamily="34" charset="0"/>
                    <a:cs typeface="Lato" panose="020F0502020204030203" pitchFamily="34" charset="0"/>
                  </a:rPr>
                  <a:t>Azienda ULSS 9 – Scaligera</a:t>
                </a:r>
              </a:p>
            </p:txBody>
          </p:sp>
          <p:cxnSp>
            <p:nvCxnSpPr>
              <p:cNvPr id="180" name="Connettore diritto 179">
                <a:extLst>
                  <a:ext uri="{FF2B5EF4-FFF2-40B4-BE49-F238E27FC236}">
                    <a16:creationId xmlns="" xmlns:a16="http://schemas.microsoft.com/office/drawing/2014/main" id="{286844F3-CA2E-26E4-04EF-DE942177EF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62364" y="2110836"/>
                <a:ext cx="0" cy="195186"/>
              </a:xfrm>
              <a:prstGeom prst="line">
                <a:avLst/>
              </a:prstGeom>
              <a:noFill/>
              <a:ln w="38100" cap="flat" cmpd="sng" algn="ctr">
                <a:solidFill>
                  <a:srgbClr val="00647F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74" name="Connettore diritto 173">
              <a:extLst>
                <a:ext uri="{FF2B5EF4-FFF2-40B4-BE49-F238E27FC236}">
                  <a16:creationId xmlns="" xmlns:a16="http://schemas.microsoft.com/office/drawing/2014/main" id="{B65232AF-4EF4-4EAD-854F-DA3758119CB8}"/>
                </a:ext>
              </a:extLst>
            </p:cNvPr>
            <p:cNvCxnSpPr>
              <a:cxnSpLocks/>
              <a:stCxn id="138" idx="1"/>
            </p:cNvCxnSpPr>
            <p:nvPr/>
          </p:nvCxnSpPr>
          <p:spPr>
            <a:xfrm flipH="1" flipV="1">
              <a:off x="3537592" y="3635562"/>
              <a:ext cx="830854" cy="1163689"/>
            </a:xfrm>
            <a:prstGeom prst="line">
              <a:avLst/>
            </a:prstGeom>
            <a:noFill/>
            <a:ln w="19050" cap="flat" cmpd="sng" algn="ctr">
              <a:solidFill>
                <a:srgbClr val="00647F"/>
              </a:solidFill>
              <a:prstDash val="solid"/>
              <a:miter lim="800000"/>
            </a:ln>
            <a:effectLst/>
          </p:spPr>
        </p:cxnSp>
        <p:grpSp>
          <p:nvGrpSpPr>
            <p:cNvPr id="175" name="Gruppo 174">
              <a:extLst>
                <a:ext uri="{FF2B5EF4-FFF2-40B4-BE49-F238E27FC236}">
                  <a16:creationId xmlns="" xmlns:a16="http://schemas.microsoft.com/office/drawing/2014/main" id="{F1DCBDBF-A478-668F-BB18-33CC67E6536A}"/>
                </a:ext>
              </a:extLst>
            </p:cNvPr>
            <p:cNvGrpSpPr/>
            <p:nvPr/>
          </p:nvGrpSpPr>
          <p:grpSpPr>
            <a:xfrm>
              <a:off x="476843" y="4629657"/>
              <a:ext cx="3035372" cy="407412"/>
              <a:chOff x="8626992" y="2077271"/>
              <a:chExt cx="3035372" cy="407412"/>
            </a:xfrm>
          </p:grpSpPr>
          <p:sp>
            <p:nvSpPr>
              <p:cNvPr id="177" name="Segnaposto testo 1">
                <a:extLst>
                  <a:ext uri="{FF2B5EF4-FFF2-40B4-BE49-F238E27FC236}">
                    <a16:creationId xmlns="" xmlns:a16="http://schemas.microsoft.com/office/drawing/2014/main" id="{3C59B359-2FB2-F83B-4F6D-4AA5E818F8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26992" y="2077271"/>
                <a:ext cx="2945869" cy="400491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b="1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1pPr>
                <a:lvl2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None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2pPr>
                <a:lvl3pPr marL="288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3pPr>
                <a:lvl4pPr marL="432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4pPr>
                <a:lvl5pPr marL="720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lvl5pPr>
                <a:lvl6pPr marL="864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152000" indent="-288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—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296000" indent="-1440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tx2"/>
                  </a:buClr>
                  <a:buFont typeface="Arial" panose="020B0604020202020204" pitchFamily="34" charset="0"/>
                  <a:buChar char="-"/>
                  <a:defRPr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Lato" panose="020F0502020204030203" pitchFamily="34" charset="0"/>
                    <a:cs typeface="Lato" panose="020F0502020204030203" pitchFamily="34" charset="0"/>
                  </a:rPr>
                  <a:t>Azienda Ospedaliera Universitaria Integrata di Verona</a:t>
                </a:r>
              </a:p>
            </p:txBody>
          </p:sp>
          <p:cxnSp>
            <p:nvCxnSpPr>
              <p:cNvPr id="178" name="Connettore diritto 177">
                <a:extLst>
                  <a:ext uri="{FF2B5EF4-FFF2-40B4-BE49-F238E27FC236}">
                    <a16:creationId xmlns="" xmlns:a16="http://schemas.microsoft.com/office/drawing/2014/main" id="{1DC87AED-8BF1-C1D5-1746-6A4F8EE109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62364" y="2094311"/>
                <a:ext cx="0" cy="390372"/>
              </a:xfrm>
              <a:prstGeom prst="line">
                <a:avLst/>
              </a:prstGeom>
              <a:noFill/>
              <a:ln w="38100" cap="flat" cmpd="sng" algn="ctr">
                <a:solidFill>
                  <a:srgbClr val="F68D2E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76" name="Connettore diritto 175">
              <a:extLst>
                <a:ext uri="{FF2B5EF4-FFF2-40B4-BE49-F238E27FC236}">
                  <a16:creationId xmlns="" xmlns:a16="http://schemas.microsoft.com/office/drawing/2014/main" id="{126B407B-5E89-A248-7898-9438C76D2FD8}"/>
                </a:ext>
              </a:extLst>
            </p:cNvPr>
            <p:cNvCxnSpPr>
              <a:cxnSpLocks/>
              <a:stCxn id="142" idx="2"/>
            </p:cNvCxnSpPr>
            <p:nvPr/>
          </p:nvCxnSpPr>
          <p:spPr>
            <a:xfrm flipH="1" flipV="1">
              <a:off x="3518850" y="4825223"/>
              <a:ext cx="1031928" cy="348038"/>
            </a:xfrm>
            <a:prstGeom prst="line">
              <a:avLst/>
            </a:prstGeom>
            <a:noFill/>
            <a:ln w="19050" cap="flat" cmpd="sng" algn="ctr">
              <a:solidFill>
                <a:srgbClr val="F68D2E"/>
              </a:solidFill>
              <a:prstDash val="solid"/>
              <a:miter lim="800000"/>
            </a:ln>
            <a:effectLst/>
          </p:spPr>
        </p:cxnSp>
      </p:grpSp>
      <p:sp>
        <p:nvSpPr>
          <p:cNvPr id="202" name="CasellaDiTesto 201">
            <a:extLst>
              <a:ext uri="{FF2B5EF4-FFF2-40B4-BE49-F238E27FC236}">
                <a16:creationId xmlns="" xmlns:a16="http://schemas.microsoft.com/office/drawing/2014/main" id="{CBAD7899-F7BA-E143-AEF5-4FFD8C9DB9F7}"/>
              </a:ext>
            </a:extLst>
          </p:cNvPr>
          <p:cNvSpPr txBox="1"/>
          <p:nvPr/>
        </p:nvSpPr>
        <p:spPr>
          <a:xfrm>
            <a:off x="305550" y="700942"/>
            <a:ext cx="11641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n-lt"/>
                <a:cs typeface="Calibri" panose="020F0502020204030204" pitchFamily="34" charset="0"/>
              </a:rPr>
              <a:t>In Regione del Veneto troviamo 9 Aziende ULSS (AULSS), 2 Aziende Ospedaliere, 1 IRCSS, e un’Azienda Zero a coordinamento e supporto di queste.</a:t>
            </a:r>
          </a:p>
        </p:txBody>
      </p:sp>
      <p:sp>
        <p:nvSpPr>
          <p:cNvPr id="203" name="Google Shape;152;p26">
            <a:extLst>
              <a:ext uri="{FF2B5EF4-FFF2-40B4-BE49-F238E27FC236}">
                <a16:creationId xmlns="" xmlns:a16="http://schemas.microsoft.com/office/drawing/2014/main" id="{A75C981B-4142-C048-DC91-503CFE0DDFDA}"/>
              </a:ext>
            </a:extLst>
          </p:cNvPr>
          <p:cNvSpPr>
            <a:spLocks noChangeAspect="1"/>
          </p:cNvSpPr>
          <p:nvPr/>
        </p:nvSpPr>
        <p:spPr>
          <a:xfrm>
            <a:off x="5236118" y="4705252"/>
            <a:ext cx="456336" cy="2518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Rettangolo 203">
            <a:extLst>
              <a:ext uri="{FF2B5EF4-FFF2-40B4-BE49-F238E27FC236}">
                <a16:creationId xmlns="" xmlns:a16="http://schemas.microsoft.com/office/drawing/2014/main" id="{112557DD-AEB2-410C-63B2-6261FA655A5F}"/>
              </a:ext>
            </a:extLst>
          </p:cNvPr>
          <p:cNvSpPr/>
          <p:nvPr/>
        </p:nvSpPr>
        <p:spPr>
          <a:xfrm>
            <a:off x="0" y="6585626"/>
            <a:ext cx="12192000" cy="272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509EF7"/>
                </a:solidFill>
              </a:rPr>
              <a:t>UOC Sistemi Informativi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Freccia circolare a sinistra 286">
            <a:extLst>
              <a:ext uri="{FF2B5EF4-FFF2-40B4-BE49-F238E27FC236}">
                <a16:creationId xmlns="" xmlns:a16="http://schemas.microsoft.com/office/drawing/2014/main" id="{E96B4044-82AE-5B4D-4D71-139A117716EA}"/>
              </a:ext>
            </a:extLst>
          </p:cNvPr>
          <p:cNvSpPr/>
          <p:nvPr/>
        </p:nvSpPr>
        <p:spPr>
          <a:xfrm rot="16200000">
            <a:off x="5461422" y="145768"/>
            <a:ext cx="1456005" cy="3711483"/>
          </a:xfrm>
          <a:prstGeom prst="curvedLeftArrow">
            <a:avLst>
              <a:gd name="adj1" fmla="val 6031"/>
              <a:gd name="adj2" fmla="val 23629"/>
              <a:gd name="adj3" fmla="val 133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305550" y="184315"/>
            <a:ext cx="986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L’ecosistema</a:t>
            </a:r>
            <a:r>
              <a:rPr lang="en-US" sz="2000" b="1" dirty="0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 di </a:t>
            </a:r>
            <a:r>
              <a:rPr lang="en-US" sz="2000" b="1" dirty="0" err="1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digitalizzazione</a:t>
            </a:r>
            <a:r>
              <a:rPr lang="en-US" sz="2000" b="1" dirty="0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 Veneto</a:t>
            </a:r>
            <a:endParaRPr sz="2000" b="1" dirty="0">
              <a:solidFill>
                <a:srgbClr val="0075A6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9DF17B5E-4853-0326-28FD-85233A6C05B5}"/>
              </a:ext>
            </a:extLst>
          </p:cNvPr>
          <p:cNvSpPr txBox="1"/>
          <p:nvPr/>
        </p:nvSpPr>
        <p:spPr>
          <a:xfrm>
            <a:off x="305550" y="65305"/>
            <a:ext cx="1009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u="none" strike="noStrike" baseline="0" dirty="0">
                <a:solidFill>
                  <a:srgbClr val="509EF7"/>
                </a:solidFill>
                <a:latin typeface="+mj-lt"/>
                <a:cs typeface="Calibri" panose="020F0502020204030204" pitchFamily="34" charset="0"/>
              </a:rPr>
              <a:t>Premessa</a:t>
            </a:r>
          </a:p>
        </p:txBody>
      </p:sp>
      <p:sp>
        <p:nvSpPr>
          <p:cNvPr id="7" name="Google Shape;152;p26">
            <a:extLst>
              <a:ext uri="{FF2B5EF4-FFF2-40B4-BE49-F238E27FC236}">
                <a16:creationId xmlns="" xmlns:a16="http://schemas.microsoft.com/office/drawing/2014/main" id="{0343A8D3-2453-70C4-E6A9-77D14B796F23}"/>
              </a:ext>
            </a:extLst>
          </p:cNvPr>
          <p:cNvSpPr/>
          <p:nvPr/>
        </p:nvSpPr>
        <p:spPr>
          <a:xfrm>
            <a:off x="11068557" y="129468"/>
            <a:ext cx="941825" cy="5197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CasellaDiTesto 201">
            <a:extLst>
              <a:ext uri="{FF2B5EF4-FFF2-40B4-BE49-F238E27FC236}">
                <a16:creationId xmlns="" xmlns:a16="http://schemas.microsoft.com/office/drawing/2014/main" id="{CBAD7899-F7BA-E143-AEF5-4FFD8C9DB9F7}"/>
              </a:ext>
            </a:extLst>
          </p:cNvPr>
          <p:cNvSpPr txBox="1"/>
          <p:nvPr/>
        </p:nvSpPr>
        <p:spPr>
          <a:xfrm>
            <a:off x="305550" y="700942"/>
            <a:ext cx="11641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n-lt"/>
                <a:cs typeface="Calibri" panose="020F0502020204030204" pitchFamily="34" charset="0"/>
              </a:rPr>
              <a:t>Gli obiettivi di Regione del Veneto per il potenziamento dell’Ecosistema Digitale Sanitario si concretizzano in diverse iniziative di digitalizzazione: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="" xmlns:a16="http://schemas.microsoft.com/office/drawing/2014/main" id="{9ECEE63A-516C-D18B-0389-527187CF2435}"/>
              </a:ext>
            </a:extLst>
          </p:cNvPr>
          <p:cNvGrpSpPr>
            <a:grpSpLocks noChangeAspect="1"/>
          </p:cNvGrpSpPr>
          <p:nvPr/>
        </p:nvGrpSpPr>
        <p:grpSpPr>
          <a:xfrm>
            <a:off x="3600583" y="1270472"/>
            <a:ext cx="4446749" cy="4767051"/>
            <a:chOff x="8131113" y="1725282"/>
            <a:chExt cx="1503265" cy="1611546"/>
          </a:xfrm>
        </p:grpSpPr>
        <p:grpSp>
          <p:nvGrpSpPr>
            <p:cNvPr id="36" name="Gruppo 35">
              <a:extLst>
                <a:ext uri="{FF2B5EF4-FFF2-40B4-BE49-F238E27FC236}">
                  <a16:creationId xmlns="" xmlns:a16="http://schemas.microsoft.com/office/drawing/2014/main" id="{1B48C039-114E-2946-0272-F8665C4FA551}"/>
                </a:ext>
              </a:extLst>
            </p:cNvPr>
            <p:cNvGrpSpPr/>
            <p:nvPr/>
          </p:nvGrpSpPr>
          <p:grpSpPr>
            <a:xfrm>
              <a:off x="8131113" y="1725282"/>
              <a:ext cx="1503265" cy="1611546"/>
              <a:chOff x="1927042" y="1725282"/>
              <a:chExt cx="1503265" cy="1611546"/>
            </a:xfrm>
          </p:grpSpPr>
          <p:pic>
            <p:nvPicPr>
              <p:cNvPr id="55" name="Immagine 54">
                <a:extLst>
                  <a:ext uri="{FF2B5EF4-FFF2-40B4-BE49-F238E27FC236}">
                    <a16:creationId xmlns="" xmlns:a16="http://schemas.microsoft.com/office/drawing/2014/main" id="{64437BF4-272F-8870-C47F-56880FD91B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E7E6E6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27042" y="1725282"/>
                <a:ext cx="1503265" cy="1611546"/>
              </a:xfrm>
              <a:prstGeom prst="rect">
                <a:avLst/>
              </a:prstGeom>
            </p:spPr>
          </p:pic>
          <p:sp>
            <p:nvSpPr>
              <p:cNvPr id="56" name="Ovale 55">
                <a:extLst>
                  <a:ext uri="{FF2B5EF4-FFF2-40B4-BE49-F238E27FC236}">
                    <a16:creationId xmlns="" xmlns:a16="http://schemas.microsoft.com/office/drawing/2014/main" id="{9928B6F3-3EC1-6689-F72C-51F2E5184D47}"/>
                  </a:ext>
                </a:extLst>
              </p:cNvPr>
              <p:cNvSpPr/>
              <p:nvPr/>
            </p:nvSpPr>
            <p:spPr>
              <a:xfrm>
                <a:off x="2174874" y="2785483"/>
                <a:ext cx="72000" cy="72000"/>
              </a:xfrm>
              <a:prstGeom prst="ellipse">
                <a:avLst/>
              </a:prstGeom>
              <a:solidFill>
                <a:srgbClr val="0064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vale 56">
                <a:extLst>
                  <a:ext uri="{FF2B5EF4-FFF2-40B4-BE49-F238E27FC236}">
                    <a16:creationId xmlns="" xmlns:a16="http://schemas.microsoft.com/office/drawing/2014/main" id="{12ADF140-AE0A-4591-0AFE-62C2F4E1271B}"/>
                  </a:ext>
                </a:extLst>
              </p:cNvPr>
              <p:cNvSpPr/>
              <p:nvPr/>
            </p:nvSpPr>
            <p:spPr>
              <a:xfrm>
                <a:off x="2422706" y="2676320"/>
                <a:ext cx="72000" cy="72000"/>
              </a:xfrm>
              <a:prstGeom prst="ellipse">
                <a:avLst/>
              </a:prstGeom>
              <a:solidFill>
                <a:srgbClr val="0064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Ovale 57">
                <a:extLst>
                  <a:ext uri="{FF2B5EF4-FFF2-40B4-BE49-F238E27FC236}">
                    <a16:creationId xmlns="" xmlns:a16="http://schemas.microsoft.com/office/drawing/2014/main" id="{CE5F67BF-782B-2BC6-9365-11AB01B6610C}"/>
                  </a:ext>
                </a:extLst>
              </p:cNvPr>
              <p:cNvSpPr/>
              <p:nvPr/>
            </p:nvSpPr>
            <p:spPr>
              <a:xfrm>
                <a:off x="2624674" y="2793546"/>
                <a:ext cx="72000" cy="72000"/>
              </a:xfrm>
              <a:prstGeom prst="ellipse">
                <a:avLst/>
              </a:prstGeom>
              <a:solidFill>
                <a:srgbClr val="0064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e 58">
                <a:extLst>
                  <a:ext uri="{FF2B5EF4-FFF2-40B4-BE49-F238E27FC236}">
                    <a16:creationId xmlns="" xmlns:a16="http://schemas.microsoft.com/office/drawing/2014/main" id="{507AAE4B-68FF-70F7-83A9-51C258B03583}"/>
                  </a:ext>
                </a:extLst>
              </p:cNvPr>
              <p:cNvSpPr/>
              <p:nvPr/>
            </p:nvSpPr>
            <p:spPr>
              <a:xfrm>
                <a:off x="2696674" y="3073859"/>
                <a:ext cx="72000" cy="72000"/>
              </a:xfrm>
              <a:prstGeom prst="ellipse">
                <a:avLst/>
              </a:prstGeom>
              <a:solidFill>
                <a:srgbClr val="0064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Ovale 59">
                <a:extLst>
                  <a:ext uri="{FF2B5EF4-FFF2-40B4-BE49-F238E27FC236}">
                    <a16:creationId xmlns="" xmlns:a16="http://schemas.microsoft.com/office/drawing/2014/main" id="{8CA88778-B995-514B-37F1-D41BDEDA59E4}"/>
                  </a:ext>
                </a:extLst>
              </p:cNvPr>
              <p:cNvSpPr/>
              <p:nvPr/>
            </p:nvSpPr>
            <p:spPr>
              <a:xfrm>
                <a:off x="2861522" y="2767404"/>
                <a:ext cx="72000" cy="72000"/>
              </a:xfrm>
              <a:prstGeom prst="ellipse">
                <a:avLst/>
              </a:prstGeom>
              <a:solidFill>
                <a:srgbClr val="0064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vale 60">
                <a:extLst>
                  <a:ext uri="{FF2B5EF4-FFF2-40B4-BE49-F238E27FC236}">
                    <a16:creationId xmlns="" xmlns:a16="http://schemas.microsoft.com/office/drawing/2014/main" id="{073E45A7-BD38-F605-D1C0-923AB4EA6BF5}"/>
                  </a:ext>
                </a:extLst>
              </p:cNvPr>
              <p:cNvSpPr/>
              <p:nvPr/>
            </p:nvSpPr>
            <p:spPr>
              <a:xfrm>
                <a:off x="3149372" y="2516446"/>
                <a:ext cx="72000" cy="72000"/>
              </a:xfrm>
              <a:prstGeom prst="ellipse">
                <a:avLst/>
              </a:prstGeom>
              <a:solidFill>
                <a:srgbClr val="0064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Ovale 61">
                <a:extLst>
                  <a:ext uri="{FF2B5EF4-FFF2-40B4-BE49-F238E27FC236}">
                    <a16:creationId xmlns="" xmlns:a16="http://schemas.microsoft.com/office/drawing/2014/main" id="{53D3CB41-D0C8-EFB8-540A-19261D561C2D}"/>
                  </a:ext>
                </a:extLst>
              </p:cNvPr>
              <p:cNvSpPr/>
              <p:nvPr/>
            </p:nvSpPr>
            <p:spPr>
              <a:xfrm>
                <a:off x="2833794" y="2439763"/>
                <a:ext cx="72000" cy="72000"/>
              </a:xfrm>
              <a:prstGeom prst="ellipse">
                <a:avLst/>
              </a:prstGeom>
              <a:solidFill>
                <a:srgbClr val="0064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Ovale 62">
                <a:extLst>
                  <a:ext uri="{FF2B5EF4-FFF2-40B4-BE49-F238E27FC236}">
                    <a16:creationId xmlns="" xmlns:a16="http://schemas.microsoft.com/office/drawing/2014/main" id="{39A8189A-10C3-F60A-244C-A395784FBEB8}"/>
                  </a:ext>
                </a:extLst>
              </p:cNvPr>
              <p:cNvSpPr/>
              <p:nvPr/>
            </p:nvSpPr>
            <p:spPr>
              <a:xfrm>
                <a:off x="2433173" y="2415854"/>
                <a:ext cx="72000" cy="72000"/>
              </a:xfrm>
              <a:prstGeom prst="ellipse">
                <a:avLst/>
              </a:prstGeom>
              <a:solidFill>
                <a:srgbClr val="0064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Ovale 127">
                <a:extLst>
                  <a:ext uri="{FF2B5EF4-FFF2-40B4-BE49-F238E27FC236}">
                    <a16:creationId xmlns="" xmlns:a16="http://schemas.microsoft.com/office/drawing/2014/main" id="{F61720CB-ACE3-7713-CB6F-1D28074E1426}"/>
                  </a:ext>
                </a:extLst>
              </p:cNvPr>
              <p:cNvSpPr/>
              <p:nvPr/>
            </p:nvSpPr>
            <p:spPr>
              <a:xfrm>
                <a:off x="2786674" y="2002780"/>
                <a:ext cx="72000" cy="72000"/>
              </a:xfrm>
              <a:prstGeom prst="ellipse">
                <a:avLst/>
              </a:prstGeom>
              <a:solidFill>
                <a:srgbClr val="0064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7" name="Connettore 2 36">
              <a:extLst>
                <a:ext uri="{FF2B5EF4-FFF2-40B4-BE49-F238E27FC236}">
                  <a16:creationId xmlns="" xmlns:a16="http://schemas.microsoft.com/office/drawing/2014/main" id="{2DEF1CBD-727E-8558-AB04-B4B7324A9880}"/>
                </a:ext>
              </a:extLst>
            </p:cNvPr>
            <p:cNvCxnSpPr/>
            <p:nvPr/>
          </p:nvCxnSpPr>
          <p:spPr>
            <a:xfrm flipV="1">
              <a:off x="8477250" y="2748320"/>
              <a:ext cx="149527" cy="55084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38" name="Connettore 2 37">
              <a:extLst>
                <a:ext uri="{FF2B5EF4-FFF2-40B4-BE49-F238E27FC236}">
                  <a16:creationId xmlns="" xmlns:a16="http://schemas.microsoft.com/office/drawing/2014/main" id="{12734CA0-4CC5-F83E-E4C4-451F43A944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0945" y="2495491"/>
              <a:ext cx="186299" cy="252829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39" name="Connettore 2 38">
              <a:extLst>
                <a:ext uri="{FF2B5EF4-FFF2-40B4-BE49-F238E27FC236}">
                  <a16:creationId xmlns="" xmlns:a16="http://schemas.microsoft.com/office/drawing/2014/main" id="{4F4F1184-678D-F941-C389-405122AB5918}"/>
                </a:ext>
              </a:extLst>
            </p:cNvPr>
            <p:cNvCxnSpPr>
              <a:cxnSpLocks/>
            </p:cNvCxnSpPr>
            <p:nvPr/>
          </p:nvCxnSpPr>
          <p:spPr>
            <a:xfrm>
              <a:off x="8466783" y="2857484"/>
              <a:ext cx="410761" cy="225858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40" name="Connettore 2 39">
              <a:extLst>
                <a:ext uri="{FF2B5EF4-FFF2-40B4-BE49-F238E27FC236}">
                  <a16:creationId xmlns="" xmlns:a16="http://schemas.microsoft.com/office/drawing/2014/main" id="{220C2E15-9A8E-EF81-AA37-CDA4FDD6B737}"/>
                </a:ext>
              </a:extLst>
            </p:cNvPr>
            <p:cNvCxnSpPr>
              <a:cxnSpLocks/>
            </p:cNvCxnSpPr>
            <p:nvPr/>
          </p:nvCxnSpPr>
          <p:spPr>
            <a:xfrm>
              <a:off x="8477250" y="2827920"/>
              <a:ext cx="309365" cy="7654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41" name="Connettore 2 40">
              <a:extLst>
                <a:ext uri="{FF2B5EF4-FFF2-40B4-BE49-F238E27FC236}">
                  <a16:creationId xmlns="" xmlns:a16="http://schemas.microsoft.com/office/drawing/2014/main" id="{3486E2DB-1605-D94B-3489-336B01252D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9244" y="2082926"/>
              <a:ext cx="281501" cy="329477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42" name="Connettore 2 41">
              <a:extLst>
                <a:ext uri="{FF2B5EF4-FFF2-40B4-BE49-F238E27FC236}">
                  <a16:creationId xmlns="" xmlns:a16="http://schemas.microsoft.com/office/drawing/2014/main" id="{8C15DCE6-9997-33D8-37B1-6BFA22436465}"/>
                </a:ext>
              </a:extLst>
            </p:cNvPr>
            <p:cNvCxnSpPr>
              <a:cxnSpLocks/>
            </p:cNvCxnSpPr>
            <p:nvPr/>
          </p:nvCxnSpPr>
          <p:spPr>
            <a:xfrm>
              <a:off x="8732804" y="2441967"/>
              <a:ext cx="293941" cy="23915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43" name="Connettore 2 42">
              <a:extLst>
                <a:ext uri="{FF2B5EF4-FFF2-40B4-BE49-F238E27FC236}">
                  <a16:creationId xmlns="" xmlns:a16="http://schemas.microsoft.com/office/drawing/2014/main" id="{6066C2BF-86FF-85B0-DA37-97EA383B4B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9244" y="2520614"/>
              <a:ext cx="328621" cy="162144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44" name="Connettore 2 43">
              <a:extLst>
                <a:ext uri="{FF2B5EF4-FFF2-40B4-BE49-F238E27FC236}">
                  <a16:creationId xmlns="" xmlns:a16="http://schemas.microsoft.com/office/drawing/2014/main" id="{39A75E0B-B039-FA99-494D-0B406AF5C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3554" y="2529820"/>
              <a:ext cx="189191" cy="247566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45" name="Connettore 2 44">
              <a:extLst>
                <a:ext uri="{FF2B5EF4-FFF2-40B4-BE49-F238E27FC236}">
                  <a16:creationId xmlns="" xmlns:a16="http://schemas.microsoft.com/office/drawing/2014/main" id="{84107626-94F3-A4BE-AE06-279A9375A3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69633" y="2848198"/>
              <a:ext cx="105716" cy="207581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46" name="Connettore 2 45">
              <a:extLst>
                <a:ext uri="{FF2B5EF4-FFF2-40B4-BE49-F238E27FC236}">
                  <a16:creationId xmlns="" xmlns:a16="http://schemas.microsoft.com/office/drawing/2014/main" id="{F54848E2-DFD0-A52F-16B0-CD55ED6745FA}"/>
                </a:ext>
              </a:extLst>
            </p:cNvPr>
            <p:cNvCxnSpPr>
              <a:cxnSpLocks/>
            </p:cNvCxnSpPr>
            <p:nvPr/>
          </p:nvCxnSpPr>
          <p:spPr>
            <a:xfrm>
              <a:off x="8913544" y="2808236"/>
              <a:ext cx="149201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47" name="Connettore 2 46">
              <a:extLst>
                <a:ext uri="{FF2B5EF4-FFF2-40B4-BE49-F238E27FC236}">
                  <a16:creationId xmlns="" xmlns:a16="http://schemas.microsoft.com/office/drawing/2014/main" id="{C2067E17-F7D3-E796-D839-5071AA4801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60687" y="2875254"/>
              <a:ext cx="52857" cy="180525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48" name="Connettore 2 47">
              <a:extLst>
                <a:ext uri="{FF2B5EF4-FFF2-40B4-BE49-F238E27FC236}">
                  <a16:creationId xmlns="" xmlns:a16="http://schemas.microsoft.com/office/drawing/2014/main" id="{81E20CB4-8999-ABF7-185F-A7FE59B81E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5617" y="2581411"/>
              <a:ext cx="227826" cy="178852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49" name="Connettore 2 48">
              <a:extLst>
                <a:ext uri="{FF2B5EF4-FFF2-40B4-BE49-F238E27FC236}">
                  <a16:creationId xmlns="" xmlns:a16="http://schemas.microsoft.com/office/drawing/2014/main" id="{D3BDB7E2-3B02-8E7A-32D3-2A49D4ECE921}"/>
                </a:ext>
              </a:extLst>
            </p:cNvPr>
            <p:cNvCxnSpPr>
              <a:cxnSpLocks/>
            </p:cNvCxnSpPr>
            <p:nvPr/>
          </p:nvCxnSpPr>
          <p:spPr>
            <a:xfrm>
              <a:off x="9120985" y="2482245"/>
              <a:ext cx="232458" cy="66870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50" name="Connettore 2 49">
              <a:extLst>
                <a:ext uri="{FF2B5EF4-FFF2-40B4-BE49-F238E27FC236}">
                  <a16:creationId xmlns="" xmlns:a16="http://schemas.microsoft.com/office/drawing/2014/main" id="{9269EA68-1E01-6F8F-72F6-FFE830B6DD1F}"/>
                </a:ext>
              </a:extLst>
            </p:cNvPr>
            <p:cNvCxnSpPr>
              <a:cxnSpLocks/>
            </p:cNvCxnSpPr>
            <p:nvPr/>
          </p:nvCxnSpPr>
          <p:spPr>
            <a:xfrm>
              <a:off x="9062103" y="2082926"/>
              <a:ext cx="291340" cy="415727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51" name="Connettore 2 50">
              <a:extLst>
                <a:ext uri="{FF2B5EF4-FFF2-40B4-BE49-F238E27FC236}">
                  <a16:creationId xmlns="" xmlns:a16="http://schemas.microsoft.com/office/drawing/2014/main" id="{BB5049AA-A095-7FD4-8F22-9CFD46F20460}"/>
                </a:ext>
              </a:extLst>
            </p:cNvPr>
            <p:cNvCxnSpPr>
              <a:cxnSpLocks/>
            </p:cNvCxnSpPr>
            <p:nvPr/>
          </p:nvCxnSpPr>
          <p:spPr>
            <a:xfrm>
              <a:off x="9021543" y="2081051"/>
              <a:ext cx="48868" cy="328775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52" name="Connettore 2 51">
              <a:extLst>
                <a:ext uri="{FF2B5EF4-FFF2-40B4-BE49-F238E27FC236}">
                  <a16:creationId xmlns="" xmlns:a16="http://schemas.microsoft.com/office/drawing/2014/main" id="{531C5217-6E07-7387-27ED-CD8628B17435}"/>
                </a:ext>
              </a:extLst>
            </p:cNvPr>
            <p:cNvCxnSpPr>
              <a:cxnSpLocks/>
            </p:cNvCxnSpPr>
            <p:nvPr/>
          </p:nvCxnSpPr>
          <p:spPr>
            <a:xfrm>
              <a:off x="9098654" y="2511442"/>
              <a:ext cx="4059" cy="248821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53" name="Connettore 2 52">
              <a:extLst>
                <a:ext uri="{FF2B5EF4-FFF2-40B4-BE49-F238E27FC236}">
                  <a16:creationId xmlns="" xmlns:a16="http://schemas.microsoft.com/office/drawing/2014/main" id="{711A7E29-4C0E-2A85-E1AC-9A3CA678DD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66650" y="2498294"/>
              <a:ext cx="6503" cy="172316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54" name="Connettore 2 53">
              <a:extLst>
                <a:ext uri="{FF2B5EF4-FFF2-40B4-BE49-F238E27FC236}">
                  <a16:creationId xmlns="" xmlns:a16="http://schemas.microsoft.com/office/drawing/2014/main" id="{47148B83-BBE3-9F8E-5D5C-A4A6D506A22A}"/>
                </a:ext>
              </a:extLst>
            </p:cNvPr>
            <p:cNvCxnSpPr>
              <a:cxnSpLocks/>
            </p:cNvCxnSpPr>
            <p:nvPr/>
          </p:nvCxnSpPr>
          <p:spPr>
            <a:xfrm>
              <a:off x="8700759" y="2736838"/>
              <a:ext cx="120834" cy="61392"/>
            </a:xfrm>
            <a:prstGeom prst="straightConnector1">
              <a:avLst/>
            </a:prstGeom>
            <a:noFill/>
            <a:ln w="6350" cap="flat" cmpd="sng" algn="ctr">
              <a:solidFill>
                <a:srgbClr val="00647F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</p:grpSp>
      <p:sp>
        <p:nvSpPr>
          <p:cNvPr id="277" name="CasellaDiTesto 276">
            <a:extLst>
              <a:ext uri="{FF2B5EF4-FFF2-40B4-BE49-F238E27FC236}">
                <a16:creationId xmlns="" xmlns:a16="http://schemas.microsoft.com/office/drawing/2014/main" id="{5F77C523-3891-407B-4479-67E2967DC8B5}"/>
              </a:ext>
            </a:extLst>
          </p:cNvPr>
          <p:cNvSpPr txBox="1"/>
          <p:nvPr/>
        </p:nvSpPr>
        <p:spPr>
          <a:xfrm>
            <a:off x="1195771" y="1498253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75A6"/>
                </a:solidFill>
                <a:latin typeface="+mn-lt"/>
                <a:cs typeface="Calibri" panose="020F0502020204030204" pitchFamily="34" charset="0"/>
              </a:rPr>
              <a:t>A livello </a:t>
            </a:r>
            <a:r>
              <a:rPr lang="it-IT" sz="1800" b="1" dirty="0">
                <a:solidFill>
                  <a:srgbClr val="0075A6"/>
                </a:solidFill>
                <a:latin typeface="+mn-lt"/>
                <a:cs typeface="Calibri" panose="020F0502020204030204" pitchFamily="34" charset="0"/>
              </a:rPr>
              <a:t>ospedaliero</a:t>
            </a:r>
            <a:endParaRPr lang="it-IT" sz="1200" b="1" dirty="0">
              <a:solidFill>
                <a:srgbClr val="0075A6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79" name="CasellaDiTesto 278">
            <a:extLst>
              <a:ext uri="{FF2B5EF4-FFF2-40B4-BE49-F238E27FC236}">
                <a16:creationId xmlns="" xmlns:a16="http://schemas.microsoft.com/office/drawing/2014/main" id="{DC072EB0-1D3F-277A-FC0E-9402132625A3}"/>
              </a:ext>
            </a:extLst>
          </p:cNvPr>
          <p:cNvSpPr txBox="1"/>
          <p:nvPr/>
        </p:nvSpPr>
        <p:spPr>
          <a:xfrm>
            <a:off x="108420" y="1867585"/>
            <a:ext cx="4225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>
                <a:latin typeface="+mn-lt"/>
                <a:cs typeface="Calibri" panose="020F0502020204030204" pitchFamily="34" charset="0"/>
              </a:defRPr>
            </a:lvl1pPr>
          </a:lstStyle>
          <a:p>
            <a:pPr algn="ctr"/>
            <a:r>
              <a:rPr lang="it-IT" b="1" dirty="0"/>
              <a:t>Potenziamento del livello di digitalizzazione </a:t>
            </a:r>
            <a:r>
              <a:rPr lang="it-IT" dirty="0"/>
              <a:t>delle strutture sede di Dipartimenti di Emergenza e accettazione (DEA) di I e II livello coerentemente con quanto previsto dai principi stabiliti dal PNRR: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RIS-PACS e Diagnostica per Immagini</a:t>
            </a:r>
          </a:p>
          <a:p>
            <a:pPr algn="ctr"/>
            <a:r>
              <a:rPr lang="it-IT" dirty="0"/>
              <a:t>Anatomia Patologica e Digital </a:t>
            </a:r>
            <a:r>
              <a:rPr lang="it-IT" dirty="0" err="1"/>
              <a:t>Pathology</a:t>
            </a:r>
            <a:endParaRPr lang="it-IT" dirty="0"/>
          </a:p>
          <a:p>
            <a:pPr algn="ctr"/>
            <a:r>
              <a:rPr lang="it-IT" dirty="0"/>
              <a:t>Laboratorio</a:t>
            </a:r>
          </a:p>
          <a:p>
            <a:pPr algn="ctr"/>
            <a:r>
              <a:rPr lang="it-IT" dirty="0"/>
              <a:t>Medicina Trasfusionale</a:t>
            </a:r>
          </a:p>
          <a:p>
            <a:pPr algn="ctr"/>
            <a:r>
              <a:rPr lang="it-IT" dirty="0"/>
              <a:t>Procreazione Medicalmente Assistita</a:t>
            </a:r>
          </a:p>
          <a:p>
            <a:pPr algn="ctr"/>
            <a:r>
              <a:rPr lang="it-IT" dirty="0"/>
              <a:t>118 ed Emergenza</a:t>
            </a:r>
          </a:p>
          <a:p>
            <a:pPr algn="ctr"/>
            <a:r>
              <a:rPr lang="it-IT" dirty="0"/>
              <a:t>Logistica del Farmaco</a:t>
            </a:r>
          </a:p>
        </p:txBody>
      </p:sp>
      <p:sp>
        <p:nvSpPr>
          <p:cNvPr id="280" name="CasellaDiTesto 279">
            <a:extLst>
              <a:ext uri="{FF2B5EF4-FFF2-40B4-BE49-F238E27FC236}">
                <a16:creationId xmlns="" xmlns:a16="http://schemas.microsoft.com/office/drawing/2014/main" id="{B918E0FE-9B2F-3733-02A5-256BAE52D5AA}"/>
              </a:ext>
            </a:extLst>
          </p:cNvPr>
          <p:cNvSpPr txBox="1"/>
          <p:nvPr/>
        </p:nvSpPr>
        <p:spPr>
          <a:xfrm>
            <a:off x="108418" y="4457690"/>
            <a:ext cx="42252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>
                <a:latin typeface="+mn-lt"/>
                <a:cs typeface="Calibri" panose="020F0502020204030204" pitchFamily="34" charset="0"/>
              </a:defRPr>
            </a:lvl1pPr>
          </a:lstStyle>
          <a:p>
            <a:pPr algn="ctr"/>
            <a:r>
              <a:rPr lang="it-IT" dirty="0"/>
              <a:t>Potenziamento e individuazione del </a:t>
            </a:r>
            <a:r>
              <a:rPr lang="it-IT" b="1" dirty="0"/>
              <a:t>Sistema </a:t>
            </a:r>
          </a:p>
          <a:p>
            <a:pPr algn="ctr"/>
            <a:r>
              <a:rPr lang="it-IT" b="1" dirty="0"/>
              <a:t>Informativo Ospedaliero (SIO)</a:t>
            </a:r>
            <a:r>
              <a:rPr lang="it-IT" dirty="0"/>
              <a:t>, che intervenga su </a:t>
            </a:r>
          </a:p>
          <a:p>
            <a:pPr algn="ctr"/>
            <a:r>
              <a:rPr lang="it-IT" dirty="0"/>
              <a:t>diverse </a:t>
            </a:r>
            <a:r>
              <a:rPr lang="it-IT" dirty="0" smtClean="0"/>
              <a:t>aree ospedaliere:</a:t>
            </a:r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Ambulatoriale</a:t>
            </a:r>
          </a:p>
          <a:p>
            <a:pPr algn="ctr"/>
            <a:r>
              <a:rPr lang="it-IT" dirty="0"/>
              <a:t>Sala operatoria</a:t>
            </a:r>
          </a:p>
          <a:p>
            <a:pPr algn="ctr"/>
            <a:r>
              <a:rPr lang="it-IT" dirty="0"/>
              <a:t>Farmacoterapia</a:t>
            </a:r>
          </a:p>
          <a:p>
            <a:pPr algn="ctr"/>
            <a:r>
              <a:rPr lang="it-IT" dirty="0"/>
              <a:t>CUP</a:t>
            </a:r>
          </a:p>
          <a:p>
            <a:pPr algn="ctr"/>
            <a:r>
              <a:rPr lang="it-IT" dirty="0"/>
              <a:t>Cassa</a:t>
            </a:r>
          </a:p>
          <a:p>
            <a:pPr algn="ctr"/>
            <a:r>
              <a:rPr lang="it-IT" dirty="0"/>
              <a:t>Pronto Soccorso</a:t>
            </a:r>
          </a:p>
          <a:p>
            <a:pPr algn="ctr"/>
            <a:r>
              <a:rPr lang="it-IT" dirty="0"/>
              <a:t>Ricoveri</a:t>
            </a:r>
          </a:p>
        </p:txBody>
      </p:sp>
      <p:sp>
        <p:nvSpPr>
          <p:cNvPr id="281" name="CasellaDiTesto 280">
            <a:extLst>
              <a:ext uri="{FF2B5EF4-FFF2-40B4-BE49-F238E27FC236}">
                <a16:creationId xmlns="" xmlns:a16="http://schemas.microsoft.com/office/drawing/2014/main" id="{C9E48627-7A29-1C64-C584-E712EDAF0F1D}"/>
              </a:ext>
            </a:extLst>
          </p:cNvPr>
          <p:cNvSpPr txBox="1"/>
          <p:nvPr/>
        </p:nvSpPr>
        <p:spPr>
          <a:xfrm>
            <a:off x="8990145" y="2480753"/>
            <a:ext cx="18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solidFill>
                  <a:srgbClr val="0075A6"/>
                </a:solidFill>
                <a:latin typeface="+mn-lt"/>
                <a:cs typeface="Calibri" panose="020F0502020204030204" pitchFamily="34" charset="0"/>
              </a:rPr>
              <a:t>A livello </a:t>
            </a:r>
            <a:r>
              <a:rPr lang="it-IT" sz="1800" b="1" dirty="0">
                <a:solidFill>
                  <a:srgbClr val="0075A6"/>
                </a:solidFill>
                <a:latin typeface="+mn-lt"/>
                <a:cs typeface="Calibri" panose="020F0502020204030204" pitchFamily="34" charset="0"/>
              </a:rPr>
              <a:t>territoriale</a:t>
            </a:r>
            <a:endParaRPr lang="it-IT" sz="1200" b="1" dirty="0">
              <a:solidFill>
                <a:srgbClr val="0075A6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82" name="CasellaDiTesto 281">
            <a:extLst>
              <a:ext uri="{FF2B5EF4-FFF2-40B4-BE49-F238E27FC236}">
                <a16:creationId xmlns="" xmlns:a16="http://schemas.microsoft.com/office/drawing/2014/main" id="{B90E23C5-A2E6-F019-3BCD-8D9099E206C9}"/>
              </a:ext>
            </a:extLst>
          </p:cNvPr>
          <p:cNvSpPr txBox="1"/>
          <p:nvPr/>
        </p:nvSpPr>
        <p:spPr>
          <a:xfrm>
            <a:off x="7825848" y="2850085"/>
            <a:ext cx="4225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>
                <a:latin typeface="+mn-lt"/>
                <a:cs typeface="Calibri" panose="020F0502020204030204" pitchFamily="34" charset="0"/>
              </a:defRPr>
            </a:lvl1pPr>
          </a:lstStyle>
          <a:p>
            <a:pPr algn="ctr"/>
            <a:r>
              <a:rPr lang="it-IT" b="1" dirty="0"/>
              <a:t>Potenziamento dei servizi territoriali</a:t>
            </a:r>
            <a:r>
              <a:rPr lang="it-IT" dirty="0"/>
              <a:t> coerentemente con quanto previsto dalla normativa e alle Linee Guida ministeriali nazionali:</a:t>
            </a:r>
          </a:p>
          <a:p>
            <a:pPr algn="ctr"/>
            <a:endParaRPr lang="it-IT" dirty="0">
              <a:highlight>
                <a:srgbClr val="FFFF00"/>
              </a:highlight>
            </a:endParaRPr>
          </a:p>
          <a:p>
            <a:pPr algn="ctr"/>
            <a:r>
              <a:rPr lang="it-IT" dirty="0"/>
              <a:t>DM77 </a:t>
            </a:r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Telemedicina</a:t>
            </a:r>
          </a:p>
          <a:p>
            <a:pPr algn="ctr"/>
            <a:r>
              <a:rPr lang="it-IT" dirty="0" smtClean="0"/>
              <a:t>Fascicolo </a:t>
            </a:r>
            <a:r>
              <a:rPr lang="it-IT" dirty="0"/>
              <a:t>Sanitario </a:t>
            </a:r>
            <a:r>
              <a:rPr lang="it-IT" dirty="0" smtClean="0"/>
              <a:t>Elettronico</a:t>
            </a:r>
            <a:endParaRPr lang="it-IT" dirty="0"/>
          </a:p>
        </p:txBody>
      </p:sp>
      <p:sp>
        <p:nvSpPr>
          <p:cNvPr id="283" name="Rettangolo 282">
            <a:extLst>
              <a:ext uri="{FF2B5EF4-FFF2-40B4-BE49-F238E27FC236}">
                <a16:creationId xmlns="" xmlns:a16="http://schemas.microsoft.com/office/drawing/2014/main" id="{6F545A11-6883-AE69-1110-DBEE10AADC3A}"/>
              </a:ext>
            </a:extLst>
          </p:cNvPr>
          <p:cNvSpPr/>
          <p:nvPr/>
        </p:nvSpPr>
        <p:spPr>
          <a:xfrm>
            <a:off x="8251108" y="4566112"/>
            <a:ext cx="3628417" cy="906513"/>
          </a:xfrm>
          <a:prstGeom prst="rect">
            <a:avLst/>
          </a:prstGeom>
          <a:solidFill>
            <a:srgbClr val="007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5A6"/>
              </a:solidFill>
            </a:endParaRPr>
          </a:p>
        </p:txBody>
      </p:sp>
      <p:sp>
        <p:nvSpPr>
          <p:cNvPr id="284" name="CasellaDiTesto 283">
            <a:extLst>
              <a:ext uri="{FF2B5EF4-FFF2-40B4-BE49-F238E27FC236}">
                <a16:creationId xmlns="" xmlns:a16="http://schemas.microsoft.com/office/drawing/2014/main" id="{7277AB34-1A2B-3137-3F9C-45EEE1063F1B}"/>
              </a:ext>
            </a:extLst>
          </p:cNvPr>
          <p:cNvSpPr txBox="1"/>
          <p:nvPr/>
        </p:nvSpPr>
        <p:spPr>
          <a:xfrm>
            <a:off x="8251107" y="4526405"/>
            <a:ext cx="3628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>
                <a:latin typeface="+mn-lt"/>
                <a:cs typeface="Calibri" panose="020F0502020204030204" pitchFamily="34" charset="0"/>
              </a:defRPr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È fondamentale che gli interventi previsti a livello ospedaliero e territoriale siano </a:t>
            </a:r>
            <a:r>
              <a:rPr lang="it-IT" sz="1600" b="1" dirty="0">
                <a:solidFill>
                  <a:schemeClr val="bg1"/>
                </a:solidFill>
              </a:rPr>
              <a:t>fortemente interconnessi</a:t>
            </a:r>
            <a:r>
              <a:rPr lang="it-IT" dirty="0">
                <a:solidFill>
                  <a:schemeClr val="bg1"/>
                </a:solidFill>
              </a:rPr>
              <a:t> tra di </a:t>
            </a:r>
            <a:r>
              <a:rPr lang="it-IT" dirty="0" smtClean="0">
                <a:solidFill>
                  <a:schemeClr val="bg1"/>
                </a:solidFill>
              </a:rPr>
              <a:t>loro: </a:t>
            </a:r>
            <a:r>
              <a:rPr lang="it-IT" dirty="0" smtClean="0">
                <a:solidFill>
                  <a:schemeClr val="bg1"/>
                </a:solidFill>
              </a:rPr>
              <a:t>importante il </a:t>
            </a:r>
            <a:r>
              <a:rPr lang="it-IT" dirty="0" smtClean="0">
                <a:solidFill>
                  <a:schemeClr val="bg1"/>
                </a:solidFill>
              </a:rPr>
              <a:t>ruolo di FSE e Telemedicina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85" name="Rettangolo 284">
            <a:extLst>
              <a:ext uri="{FF2B5EF4-FFF2-40B4-BE49-F238E27FC236}">
                <a16:creationId xmlns="" xmlns:a16="http://schemas.microsoft.com/office/drawing/2014/main" id="{0F78080E-A9A6-5D97-14DD-AD741278D679}"/>
              </a:ext>
            </a:extLst>
          </p:cNvPr>
          <p:cNvSpPr/>
          <p:nvPr/>
        </p:nvSpPr>
        <p:spPr>
          <a:xfrm>
            <a:off x="0" y="6585626"/>
            <a:ext cx="12192000" cy="272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509EF7"/>
                </a:solidFill>
              </a:rPr>
              <a:t>UOC Sistemi Informativi</a:t>
            </a:r>
          </a:p>
        </p:txBody>
      </p:sp>
      <p:sp>
        <p:nvSpPr>
          <p:cNvPr id="288" name="Freccia circolare a sinistra 287">
            <a:extLst>
              <a:ext uri="{FF2B5EF4-FFF2-40B4-BE49-F238E27FC236}">
                <a16:creationId xmlns="" xmlns:a16="http://schemas.microsoft.com/office/drawing/2014/main" id="{002BC5CB-D936-259F-4CCF-B518C8E1C6D3}"/>
              </a:ext>
            </a:extLst>
          </p:cNvPr>
          <p:cNvSpPr/>
          <p:nvPr/>
        </p:nvSpPr>
        <p:spPr>
          <a:xfrm rot="5400000">
            <a:off x="5362178" y="3596222"/>
            <a:ext cx="1456005" cy="3711483"/>
          </a:xfrm>
          <a:prstGeom prst="curvedLeftArrow">
            <a:avLst>
              <a:gd name="adj1" fmla="val 6031"/>
              <a:gd name="adj2" fmla="val 23629"/>
              <a:gd name="adj3" fmla="val 1339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="" xmlns:a16="http://schemas.microsoft.com/office/drawing/2014/main" id="{637830F7-CD1D-142A-3824-5D0F104465E1}"/>
              </a:ext>
            </a:extLst>
          </p:cNvPr>
          <p:cNvSpPr/>
          <p:nvPr/>
        </p:nvSpPr>
        <p:spPr>
          <a:xfrm>
            <a:off x="8482519" y="2461377"/>
            <a:ext cx="3628417" cy="2898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6" name="Google Shape;156;p26"/>
          <p:cNvSpPr txBox="1"/>
          <p:nvPr/>
        </p:nvSpPr>
        <p:spPr>
          <a:xfrm>
            <a:off x="305550" y="184315"/>
            <a:ext cx="986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I numeri e gli </a:t>
            </a:r>
            <a:r>
              <a:rPr lang="en-US" sz="2000" b="1" dirty="0" err="1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obiettivi</a:t>
            </a:r>
            <a:r>
              <a:rPr lang="en-US" sz="2000" b="1" dirty="0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 della </a:t>
            </a:r>
            <a:r>
              <a:rPr lang="en-US" sz="2000" b="1" dirty="0" err="1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telemedicina</a:t>
            </a:r>
            <a:endParaRPr sz="2000" b="1" dirty="0">
              <a:solidFill>
                <a:srgbClr val="0075A6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9DF17B5E-4853-0326-28FD-85233A6C05B5}"/>
              </a:ext>
            </a:extLst>
          </p:cNvPr>
          <p:cNvSpPr txBox="1"/>
          <p:nvPr/>
        </p:nvSpPr>
        <p:spPr>
          <a:xfrm>
            <a:off x="305550" y="65305"/>
            <a:ext cx="1009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u="none" strike="noStrike" baseline="0" dirty="0">
                <a:solidFill>
                  <a:srgbClr val="509EF7"/>
                </a:solidFill>
                <a:latin typeface="+mj-lt"/>
                <a:cs typeface="Calibri" panose="020F0502020204030204" pitchFamily="34" charset="0"/>
              </a:rPr>
              <a:t>Le progettualità a livello territoriale</a:t>
            </a:r>
          </a:p>
        </p:txBody>
      </p:sp>
      <p:sp>
        <p:nvSpPr>
          <p:cNvPr id="7" name="Google Shape;152;p26">
            <a:extLst>
              <a:ext uri="{FF2B5EF4-FFF2-40B4-BE49-F238E27FC236}">
                <a16:creationId xmlns="" xmlns:a16="http://schemas.microsoft.com/office/drawing/2014/main" id="{0343A8D3-2453-70C4-E6A9-77D14B796F23}"/>
              </a:ext>
            </a:extLst>
          </p:cNvPr>
          <p:cNvSpPr/>
          <p:nvPr/>
        </p:nvSpPr>
        <p:spPr>
          <a:xfrm>
            <a:off x="11068557" y="129468"/>
            <a:ext cx="941825" cy="5197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oogle Shape;159;p26">
            <a:extLst>
              <a:ext uri="{FF2B5EF4-FFF2-40B4-BE49-F238E27FC236}">
                <a16:creationId xmlns="" xmlns:a16="http://schemas.microsoft.com/office/drawing/2014/main" id="{28F32D14-F207-77DD-E5EC-C5B56A365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665308"/>
              </p:ext>
            </p:extLst>
          </p:nvPr>
        </p:nvGraphicFramePr>
        <p:xfrm>
          <a:off x="408560" y="1457799"/>
          <a:ext cx="7597303" cy="4407580"/>
        </p:xfrm>
        <a:graphic>
          <a:graphicData uri="http://schemas.openxmlformats.org/drawingml/2006/table">
            <a:tbl>
              <a:tblPr>
                <a:noFill/>
                <a:tableStyleId>{D4BF80D1-CC3F-492C-BBE9-C686D6F4AA8E}</a:tableStyleId>
              </a:tblPr>
              <a:tblGrid>
                <a:gridCol w="17377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4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26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2619">
                  <a:extLst>
                    <a:ext uri="{9D8B030D-6E8A-4147-A177-3AD203B41FA5}">
                      <a16:colId xmlns="" xmlns:a16="http://schemas.microsoft.com/office/drawing/2014/main" val="804687572"/>
                    </a:ext>
                  </a:extLst>
                </a:gridCol>
              </a:tblGrid>
              <a:tr h="37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Azienda sanitaria di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assistenza</a:t>
                      </a:r>
                      <a:endParaRPr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75A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Numero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pazienti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cronici</a:t>
                      </a:r>
                      <a:endParaRPr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75A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Numero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pazienti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in telemonitoraggio (5%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dei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cronici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75A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Numero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professionisti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sanitari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*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coinvolti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75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AULSS1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84.259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4.213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1.401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AULSS2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325.455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16.273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5.003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AULSS3 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247.979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12.399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4.116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1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AULSS4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84.433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4.222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1.299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AULSS5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100.309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5.015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1.629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1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AULSS6/AOUPD/IOV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/>
                        <a:t>357.401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17.870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6.493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1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AULSS7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138.028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6.901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2.131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1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AULSS8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174.873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8.744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3.065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1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AULSS9/AOUIVR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357.316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17.366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5.730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1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Totale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/>
                        <a:t>1.870.053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93.004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30.867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Google Shape;161;p26">
            <a:extLst>
              <a:ext uri="{FF2B5EF4-FFF2-40B4-BE49-F238E27FC236}">
                <a16:creationId xmlns="" xmlns:a16="http://schemas.microsoft.com/office/drawing/2014/main" id="{D41AF3BB-7C95-4239-A692-59176655296E}"/>
              </a:ext>
            </a:extLst>
          </p:cNvPr>
          <p:cNvSpPr txBox="1"/>
          <p:nvPr/>
        </p:nvSpPr>
        <p:spPr>
          <a:xfrm>
            <a:off x="408560" y="6055103"/>
            <a:ext cx="4238774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+mj-lt"/>
                <a:ea typeface="Calibri"/>
                <a:cs typeface="Calibri" panose="020F0502020204030204" pitchFamily="34" charset="0"/>
                <a:sym typeface="Calibri"/>
              </a:rPr>
              <a:t>*MAP, PLS, Medici </a:t>
            </a:r>
            <a:r>
              <a:rPr lang="en-US" sz="1000" dirty="0" err="1">
                <a:solidFill>
                  <a:schemeClr val="dk1"/>
                </a:solidFill>
                <a:latin typeface="+mj-lt"/>
                <a:ea typeface="Calibri"/>
                <a:cs typeface="Calibri" panose="020F0502020204030204" pitchFamily="34" charset="0"/>
                <a:sym typeface="Calibri"/>
              </a:rPr>
              <a:t>specialisti</a:t>
            </a:r>
            <a:r>
              <a:rPr lang="en-US" sz="1000" dirty="0">
                <a:solidFill>
                  <a:schemeClr val="dk1"/>
                </a:solidFill>
                <a:latin typeface="+mj-lt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en-US" sz="1000" dirty="0" err="1">
                <a:solidFill>
                  <a:schemeClr val="dk1"/>
                </a:solidFill>
                <a:latin typeface="+mj-lt"/>
                <a:ea typeface="Calibri"/>
                <a:cs typeface="Calibri" panose="020F0502020204030204" pitchFamily="34" charset="0"/>
                <a:sym typeface="Calibri"/>
              </a:rPr>
              <a:t>altro</a:t>
            </a:r>
            <a:r>
              <a:rPr lang="en-US" sz="1000" dirty="0">
                <a:solidFill>
                  <a:schemeClr val="dk1"/>
                </a:solidFill>
                <a:latin typeface="+mj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+mj-lt"/>
                <a:ea typeface="Calibri"/>
                <a:cs typeface="Calibri" panose="020F0502020204030204" pitchFamily="34" charset="0"/>
                <a:sym typeface="Calibri"/>
              </a:rPr>
              <a:t>personale</a:t>
            </a:r>
            <a:r>
              <a:rPr lang="en-US" sz="1000" dirty="0">
                <a:solidFill>
                  <a:schemeClr val="dk1"/>
                </a:solidFill>
                <a:latin typeface="+mj-lt"/>
                <a:ea typeface="Calibri"/>
                <a:cs typeface="Calibri" panose="020F0502020204030204" pitchFamily="34" charset="0"/>
                <a:sym typeface="Calibri"/>
              </a:rPr>
              <a:t> sanitario e </a:t>
            </a:r>
            <a:r>
              <a:rPr lang="en-US" sz="1000" dirty="0" err="1">
                <a:solidFill>
                  <a:schemeClr val="dk1"/>
                </a:solidFill>
                <a:latin typeface="+mj-lt"/>
                <a:ea typeface="Calibri"/>
                <a:cs typeface="Calibri" panose="020F0502020204030204" pitchFamily="34" charset="0"/>
                <a:sym typeface="Calibri"/>
              </a:rPr>
              <a:t>sociosanitario</a:t>
            </a:r>
            <a:endParaRPr sz="1000" dirty="0">
              <a:solidFill>
                <a:schemeClr val="dk1"/>
              </a:solidFill>
              <a:latin typeface="+mj-lt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62;p26">
            <a:extLst>
              <a:ext uri="{FF2B5EF4-FFF2-40B4-BE49-F238E27FC236}">
                <a16:creationId xmlns="" xmlns:a16="http://schemas.microsoft.com/office/drawing/2014/main" id="{B476EA55-FD8E-40AB-7E1D-572265818EDC}"/>
              </a:ext>
            </a:extLst>
          </p:cNvPr>
          <p:cNvSpPr txBox="1"/>
          <p:nvPr/>
        </p:nvSpPr>
        <p:spPr>
          <a:xfrm>
            <a:off x="408561" y="5865379"/>
            <a:ext cx="6189878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Fonte: Piano di </a:t>
            </a:r>
            <a:r>
              <a:rPr lang="en-US" sz="1000" dirty="0" err="1">
                <a:solidFill>
                  <a:schemeClr val="dk1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fabbisogno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Regionale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Telemedicina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Calibri"/>
                <a:cs typeface="Calibri" panose="020F0502020204030204" pitchFamily="34" charset="0"/>
                <a:sym typeface="Calibri"/>
              </a:rPr>
              <a:t> (DDR 43 del 03/05/2023)</a:t>
            </a:r>
            <a:endParaRPr sz="1000" dirty="0">
              <a:solidFill>
                <a:schemeClr val="dk1"/>
              </a:solidFill>
              <a:latin typeface="+mn-lt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30" name="Gruppo 29">
            <a:extLst>
              <a:ext uri="{FF2B5EF4-FFF2-40B4-BE49-F238E27FC236}">
                <a16:creationId xmlns="" xmlns:a16="http://schemas.microsoft.com/office/drawing/2014/main" id="{5183834B-4F20-F840-19A2-3E41CCFD3CC8}"/>
              </a:ext>
            </a:extLst>
          </p:cNvPr>
          <p:cNvGrpSpPr/>
          <p:nvPr/>
        </p:nvGrpSpPr>
        <p:grpSpPr>
          <a:xfrm>
            <a:off x="8573649" y="1911767"/>
            <a:ext cx="3436733" cy="3603816"/>
            <a:chOff x="8573649" y="1843673"/>
            <a:chExt cx="3436733" cy="3603816"/>
          </a:xfrm>
        </p:grpSpPr>
        <p:pic>
          <p:nvPicPr>
            <p:cNvPr id="8" name="Immagine 7">
              <a:extLst>
                <a:ext uri="{FF2B5EF4-FFF2-40B4-BE49-F238E27FC236}">
                  <a16:creationId xmlns="" xmlns:a16="http://schemas.microsoft.com/office/drawing/2014/main" id="{30D670BF-269A-B133-17C8-E4ED5EB2C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73649" y="1843673"/>
              <a:ext cx="466648" cy="466648"/>
            </a:xfrm>
            <a:prstGeom prst="rect">
              <a:avLst/>
            </a:prstGeom>
          </p:spPr>
        </p:pic>
        <p:cxnSp>
          <p:nvCxnSpPr>
            <p:cNvPr id="12" name="Connettore diritto 11">
              <a:extLst>
                <a:ext uri="{FF2B5EF4-FFF2-40B4-BE49-F238E27FC236}">
                  <a16:creationId xmlns="" xmlns:a16="http://schemas.microsoft.com/office/drawing/2014/main" id="{849B23F2-7A01-3009-DDD4-8C11808ED665}"/>
                </a:ext>
              </a:extLst>
            </p:cNvPr>
            <p:cNvCxnSpPr>
              <a:stCxn id="8" idx="2"/>
            </p:cNvCxnSpPr>
            <p:nvPr/>
          </p:nvCxnSpPr>
          <p:spPr>
            <a:xfrm>
              <a:off x="8806973" y="2310321"/>
              <a:ext cx="0" cy="3137168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="" xmlns:a16="http://schemas.microsoft.com/office/drawing/2014/main" id="{DE68BCD0-4162-BE07-25C4-4F6FC96DE5F5}"/>
                </a:ext>
              </a:extLst>
            </p:cNvPr>
            <p:cNvSpPr txBox="1"/>
            <p:nvPr/>
          </p:nvSpPr>
          <p:spPr>
            <a:xfrm>
              <a:off x="8878973" y="2540785"/>
              <a:ext cx="1181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solidFill>
                    <a:srgbClr val="0075A6"/>
                  </a:solidFill>
                  <a:cs typeface="Calibri" panose="020F0502020204030204" pitchFamily="34" charset="0"/>
                </a:rPr>
                <a:t>31/03/</a:t>
              </a:r>
              <a:r>
                <a:rPr lang="it-IT" sz="2000" b="1" dirty="0">
                  <a:solidFill>
                    <a:srgbClr val="0075A6"/>
                  </a:solidFill>
                  <a:cs typeface="Calibri" panose="020F0502020204030204" pitchFamily="34" charset="0"/>
                </a:rPr>
                <a:t>2024</a:t>
              </a:r>
              <a:endParaRPr lang="it-IT" sz="12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="" xmlns:a16="http://schemas.microsoft.com/office/drawing/2014/main" id="{27988DFF-B0BA-0042-C05C-D05C920C2D8E}"/>
                </a:ext>
              </a:extLst>
            </p:cNvPr>
            <p:cNvSpPr txBox="1"/>
            <p:nvPr/>
          </p:nvSpPr>
          <p:spPr>
            <a:xfrm>
              <a:off x="10060707" y="2440536"/>
              <a:ext cx="19496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+mn-lt"/>
                  <a:cs typeface="Calibri" panose="020F0502020204030204" pitchFamily="34" charset="0"/>
                </a:rPr>
                <a:t>Attivazione di tutti i servizi di telemedicina (almeno 1 paziente per servizio)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="" xmlns:a16="http://schemas.microsoft.com/office/drawing/2014/main" id="{7588D649-A183-9287-2F59-A27F98689CFB}"/>
                </a:ext>
              </a:extLst>
            </p:cNvPr>
            <p:cNvSpPr txBox="1"/>
            <p:nvPr/>
          </p:nvSpPr>
          <p:spPr>
            <a:xfrm>
              <a:off x="8881280" y="3317331"/>
              <a:ext cx="1181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solidFill>
                    <a:srgbClr val="0075A6"/>
                  </a:solidFill>
                  <a:cs typeface="Calibri" panose="020F0502020204030204" pitchFamily="34" charset="0"/>
                </a:rPr>
                <a:t>31/12/</a:t>
              </a:r>
              <a:r>
                <a:rPr lang="it-IT" sz="2000" b="1" dirty="0" smtClean="0">
                  <a:solidFill>
                    <a:srgbClr val="0075A6"/>
                  </a:solidFill>
                  <a:cs typeface="Calibri" panose="020F0502020204030204" pitchFamily="34" charset="0"/>
                </a:rPr>
                <a:t>2024</a:t>
              </a:r>
              <a:endParaRPr lang="it-IT" sz="1200" b="1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="" xmlns:a16="http://schemas.microsoft.com/office/drawing/2014/main" id="{FD8CBC2C-9D01-E53A-938F-7123A61AA366}"/>
                </a:ext>
              </a:extLst>
            </p:cNvPr>
            <p:cNvSpPr txBox="1"/>
            <p:nvPr/>
          </p:nvSpPr>
          <p:spPr>
            <a:xfrm>
              <a:off x="10060706" y="3286553"/>
              <a:ext cx="1949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+mn-lt"/>
                  <a:cs typeface="Calibri" panose="020F0502020204030204" pitchFamily="34" charset="0"/>
                </a:rPr>
                <a:t>18.601 pazienti in telemonitoraggio</a:t>
              </a:r>
            </a:p>
          </p:txBody>
        </p:sp>
        <p:sp>
          <p:nvSpPr>
            <p:cNvPr id="22" name="Ovale 21">
              <a:extLst>
                <a:ext uri="{FF2B5EF4-FFF2-40B4-BE49-F238E27FC236}">
                  <a16:creationId xmlns="" xmlns:a16="http://schemas.microsoft.com/office/drawing/2014/main" id="{6963B821-C4AA-F8D5-752B-4AA00B4836E0}"/>
                </a:ext>
              </a:extLst>
            </p:cNvPr>
            <p:cNvSpPr/>
            <p:nvPr/>
          </p:nvSpPr>
          <p:spPr>
            <a:xfrm>
              <a:off x="8737280" y="4116964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="" xmlns:a16="http://schemas.microsoft.com/office/drawing/2014/main" id="{656714CD-6A37-127B-E15B-86D9E17B9962}"/>
                </a:ext>
              </a:extLst>
            </p:cNvPr>
            <p:cNvSpPr txBox="1"/>
            <p:nvPr/>
          </p:nvSpPr>
          <p:spPr>
            <a:xfrm>
              <a:off x="8881280" y="3966047"/>
              <a:ext cx="1181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solidFill>
                    <a:srgbClr val="0075A6"/>
                  </a:solidFill>
                  <a:latin typeface="+mn-lt"/>
                  <a:cs typeface="Calibri" panose="020F0502020204030204" pitchFamily="34" charset="0"/>
                </a:rPr>
                <a:t>30/09/</a:t>
              </a:r>
              <a:r>
                <a:rPr lang="it-IT" sz="2000" b="1" dirty="0">
                  <a:solidFill>
                    <a:srgbClr val="0075A6"/>
                  </a:solidFill>
                  <a:latin typeface="+mn-lt"/>
                  <a:cs typeface="Calibri" panose="020F0502020204030204" pitchFamily="34" charset="0"/>
                </a:rPr>
                <a:t>2025</a:t>
              </a:r>
              <a:endParaRPr lang="it-IT" sz="1200" b="1" dirty="0">
                <a:solidFill>
                  <a:srgbClr val="0075A6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="" xmlns:a16="http://schemas.microsoft.com/office/drawing/2014/main" id="{DAC0356D-69A7-7FE2-8B0D-F0DAE2EB83EF}"/>
                </a:ext>
              </a:extLst>
            </p:cNvPr>
            <p:cNvSpPr txBox="1"/>
            <p:nvPr/>
          </p:nvSpPr>
          <p:spPr>
            <a:xfrm>
              <a:off x="10060706" y="3935269"/>
              <a:ext cx="1949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+mn-lt"/>
                  <a:cs typeface="Calibri" panose="020F0502020204030204" pitchFamily="34" charset="0"/>
                </a:rPr>
                <a:t>55.802 pazienti in telemonitoraggio</a:t>
              </a:r>
            </a:p>
          </p:txBody>
        </p:sp>
        <p:sp>
          <p:nvSpPr>
            <p:cNvPr id="25" name="Ovale 24">
              <a:extLst>
                <a:ext uri="{FF2B5EF4-FFF2-40B4-BE49-F238E27FC236}">
                  <a16:creationId xmlns="" xmlns:a16="http://schemas.microsoft.com/office/drawing/2014/main" id="{3001541C-F96D-E93F-07E0-788CD8C9C61F}"/>
                </a:ext>
              </a:extLst>
            </p:cNvPr>
            <p:cNvSpPr/>
            <p:nvPr/>
          </p:nvSpPr>
          <p:spPr>
            <a:xfrm>
              <a:off x="8734973" y="4747319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="" xmlns:a16="http://schemas.microsoft.com/office/drawing/2014/main" id="{DA14CA4C-B4B8-9D2D-8012-2D96493DE274}"/>
                </a:ext>
              </a:extLst>
            </p:cNvPr>
            <p:cNvSpPr txBox="1"/>
            <p:nvPr/>
          </p:nvSpPr>
          <p:spPr>
            <a:xfrm>
              <a:off x="8878973" y="4596402"/>
              <a:ext cx="1181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solidFill>
                    <a:srgbClr val="0075A6"/>
                  </a:solidFill>
                  <a:latin typeface="+mn-lt"/>
                  <a:cs typeface="Calibri" panose="020F0502020204030204" pitchFamily="34" charset="0"/>
                </a:rPr>
                <a:t>30/09/</a:t>
              </a:r>
              <a:r>
                <a:rPr lang="it-IT" sz="2000" b="1" dirty="0">
                  <a:solidFill>
                    <a:srgbClr val="0075A6"/>
                  </a:solidFill>
                  <a:latin typeface="+mn-lt"/>
                  <a:cs typeface="Calibri" panose="020F0502020204030204" pitchFamily="34" charset="0"/>
                </a:rPr>
                <a:t>2026</a:t>
              </a:r>
              <a:endParaRPr lang="it-IT" sz="1200" b="1" dirty="0">
                <a:solidFill>
                  <a:srgbClr val="0075A6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="" xmlns:a16="http://schemas.microsoft.com/office/drawing/2014/main" id="{6C5930BB-48EA-0507-775F-85D5A1510921}"/>
                </a:ext>
              </a:extLst>
            </p:cNvPr>
            <p:cNvSpPr txBox="1"/>
            <p:nvPr/>
          </p:nvSpPr>
          <p:spPr>
            <a:xfrm>
              <a:off x="10058399" y="4565624"/>
              <a:ext cx="1949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+mn-lt"/>
                  <a:cs typeface="Calibri" panose="020F0502020204030204" pitchFamily="34" charset="0"/>
                </a:rPr>
                <a:t>93.004 pazienti in telemonitoraggio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="" xmlns:a16="http://schemas.microsoft.com/office/drawing/2014/main" id="{A4039781-9FAF-2067-CFDE-8C120EDE0859}"/>
                </a:ext>
              </a:extLst>
            </p:cNvPr>
            <p:cNvSpPr txBox="1"/>
            <p:nvPr/>
          </p:nvSpPr>
          <p:spPr>
            <a:xfrm>
              <a:off x="9040297" y="2003737"/>
              <a:ext cx="17363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solidFill>
                    <a:srgbClr val="0075A6"/>
                  </a:solidFill>
                  <a:latin typeface="+mn-lt"/>
                  <a:cs typeface="Calibri" panose="020F0502020204030204" pitchFamily="34" charset="0"/>
                </a:rPr>
                <a:t>I target da raggiungere</a:t>
              </a:r>
            </a:p>
          </p:txBody>
        </p:sp>
      </p:grpSp>
      <p:sp>
        <p:nvSpPr>
          <p:cNvPr id="29" name="Google Shape;173;p27">
            <a:extLst>
              <a:ext uri="{FF2B5EF4-FFF2-40B4-BE49-F238E27FC236}">
                <a16:creationId xmlns="" xmlns:a16="http://schemas.microsoft.com/office/drawing/2014/main" id="{79AD8B4E-92E0-8A29-FB6C-49D9D7830C94}"/>
              </a:ext>
            </a:extLst>
          </p:cNvPr>
          <p:cNvSpPr txBox="1"/>
          <p:nvPr/>
        </p:nvSpPr>
        <p:spPr>
          <a:xfrm>
            <a:off x="8806972" y="5865379"/>
            <a:ext cx="3197417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Fonti: Piano di </a:t>
            </a:r>
            <a:r>
              <a:rPr lang="en-US" sz="1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fabbisogno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Regionale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Telemedicina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(DDR 43 del 03/05/2023 ; Schema di </a:t>
            </a:r>
            <a:r>
              <a:rPr lang="en-US" sz="1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decreto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del </a:t>
            </a:r>
            <a:r>
              <a:rPr lang="en-US" sz="1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Ministero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della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0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salute 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 </a:t>
            </a:r>
            <a:r>
              <a:rPr lang="en-US" sz="1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ripartizione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delle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risorse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di cui </a:t>
            </a:r>
            <a:r>
              <a:rPr lang="en-US" sz="1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all'investimento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0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M6C1 1.2.3</a:t>
            </a:r>
            <a:endParaRPr sz="1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="" xmlns:a16="http://schemas.microsoft.com/office/drawing/2014/main" id="{EADC1BF4-01C4-36DF-DB3D-7F64E101424A}"/>
              </a:ext>
            </a:extLst>
          </p:cNvPr>
          <p:cNvSpPr/>
          <p:nvPr/>
        </p:nvSpPr>
        <p:spPr>
          <a:xfrm>
            <a:off x="0" y="6585626"/>
            <a:ext cx="12192000" cy="272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509EF7"/>
                </a:solidFill>
              </a:rPr>
              <a:t>UOC Sistemi Informativi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E1119A92-7DDB-BC2F-C1C7-F36F7CDDFB39}"/>
              </a:ext>
            </a:extLst>
          </p:cNvPr>
          <p:cNvSpPr txBox="1"/>
          <p:nvPr/>
        </p:nvSpPr>
        <p:spPr>
          <a:xfrm>
            <a:off x="305549" y="700942"/>
            <a:ext cx="11698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Trasformazione Digitale 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può supportare la spostamento del baricentro dell’assistenza sanitaria </a:t>
            </a:r>
            <a:r>
              <a:rPr lang="it-IT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dall’ospedale verso il territorio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favorendo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modelli assistenziali innovativi focalizzati sul cittadino, facilitando l’accesso alle prestazioni sul territorio nazionale e fornendo: un </a:t>
            </a:r>
            <a:r>
              <a:rPr lang="it-IT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supporto alla gestione delle cronicità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un canale di accesso all’alta specializzazione, una </a:t>
            </a:r>
            <a:r>
              <a:rPr lang="it-IT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migliore continuità della cura 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un </a:t>
            </a:r>
            <a:r>
              <a:rPr lang="it-IT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ausilio per i servizi di emergenza-urgenza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C89954AA-5229-7B43-E2CC-C4A8F3AC91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05" t="20591" r="21232" b="14512"/>
          <a:stretch/>
        </p:blipFill>
        <p:spPr>
          <a:xfrm>
            <a:off x="11455770" y="4597380"/>
            <a:ext cx="655340" cy="742705"/>
          </a:xfrm>
          <a:prstGeom prst="rect">
            <a:avLst/>
          </a:prstGeom>
        </p:spPr>
      </p:pic>
      <p:sp>
        <p:nvSpPr>
          <p:cNvPr id="33" name="Ovale 32">
            <a:extLst>
              <a:ext uri="{FF2B5EF4-FFF2-40B4-BE49-F238E27FC236}">
                <a16:creationId xmlns="" xmlns:a16="http://schemas.microsoft.com/office/drawing/2014/main" id="{6963B821-C4AA-F8D5-752B-4AA00B4836E0}"/>
              </a:ext>
            </a:extLst>
          </p:cNvPr>
          <p:cNvSpPr/>
          <p:nvPr/>
        </p:nvSpPr>
        <p:spPr>
          <a:xfrm>
            <a:off x="8731947" y="355776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007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="" xmlns:a16="http://schemas.microsoft.com/office/drawing/2014/main" id="{6963B821-C4AA-F8D5-752B-4AA00B4836E0}"/>
              </a:ext>
            </a:extLst>
          </p:cNvPr>
          <p:cNvSpPr/>
          <p:nvPr/>
        </p:nvSpPr>
        <p:spPr>
          <a:xfrm>
            <a:off x="8717609" y="2759795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007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tangolo 56">
            <a:extLst>
              <a:ext uri="{FF2B5EF4-FFF2-40B4-BE49-F238E27FC236}">
                <a16:creationId xmlns="" xmlns:a16="http://schemas.microsoft.com/office/drawing/2014/main" id="{9884DC3D-2645-F4CD-8D0A-3A759FE36942}"/>
              </a:ext>
            </a:extLst>
          </p:cNvPr>
          <p:cNvSpPr/>
          <p:nvPr/>
        </p:nvSpPr>
        <p:spPr>
          <a:xfrm>
            <a:off x="5112416" y="3321158"/>
            <a:ext cx="6648324" cy="1036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6" name="Google Shape;156;p26"/>
          <p:cNvSpPr txBox="1"/>
          <p:nvPr/>
        </p:nvSpPr>
        <p:spPr>
          <a:xfrm>
            <a:off x="305550" y="184315"/>
            <a:ext cx="986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Il </a:t>
            </a:r>
            <a:r>
              <a:rPr lang="en-US" sz="2000" b="1" dirty="0" err="1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Fascicolo</a:t>
            </a:r>
            <a:r>
              <a:rPr lang="en-US" sz="2000" b="1" dirty="0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 Sanitario </a:t>
            </a:r>
            <a:r>
              <a:rPr lang="en-US" sz="2000" b="1" dirty="0" err="1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Elettronico</a:t>
            </a:r>
            <a:endParaRPr sz="2000" b="1" dirty="0">
              <a:solidFill>
                <a:srgbClr val="0075A6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9DF17B5E-4853-0326-28FD-85233A6C05B5}"/>
              </a:ext>
            </a:extLst>
          </p:cNvPr>
          <p:cNvSpPr txBox="1"/>
          <p:nvPr/>
        </p:nvSpPr>
        <p:spPr>
          <a:xfrm>
            <a:off x="305550" y="65305"/>
            <a:ext cx="1009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u="none" strike="noStrike" baseline="0" dirty="0">
                <a:solidFill>
                  <a:srgbClr val="509EF7"/>
                </a:solidFill>
                <a:latin typeface="+mj-lt"/>
                <a:cs typeface="Calibri" panose="020F0502020204030204" pitchFamily="34" charset="0"/>
              </a:rPr>
              <a:t>Le progettualità a livello territoriale</a:t>
            </a:r>
          </a:p>
        </p:txBody>
      </p:sp>
      <p:sp>
        <p:nvSpPr>
          <p:cNvPr id="7" name="Google Shape;152;p26">
            <a:extLst>
              <a:ext uri="{FF2B5EF4-FFF2-40B4-BE49-F238E27FC236}">
                <a16:creationId xmlns="" xmlns:a16="http://schemas.microsoft.com/office/drawing/2014/main" id="{0343A8D3-2453-70C4-E6A9-77D14B796F23}"/>
              </a:ext>
            </a:extLst>
          </p:cNvPr>
          <p:cNvSpPr/>
          <p:nvPr/>
        </p:nvSpPr>
        <p:spPr>
          <a:xfrm>
            <a:off x="11068557" y="129468"/>
            <a:ext cx="941825" cy="5197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="" xmlns:a16="http://schemas.microsoft.com/office/drawing/2014/main" id="{EADC1BF4-01C4-36DF-DB3D-7F64E101424A}"/>
              </a:ext>
            </a:extLst>
          </p:cNvPr>
          <p:cNvSpPr/>
          <p:nvPr/>
        </p:nvSpPr>
        <p:spPr>
          <a:xfrm>
            <a:off x="0" y="6585626"/>
            <a:ext cx="12192000" cy="272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509EF7"/>
                </a:solidFill>
              </a:rPr>
              <a:t>UOC Sistemi Informativi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E1119A92-7DDB-BC2F-C1C7-F36F7CDDFB39}"/>
              </a:ext>
            </a:extLst>
          </p:cNvPr>
          <p:cNvSpPr txBox="1"/>
          <p:nvPr/>
        </p:nvSpPr>
        <p:spPr>
          <a:xfrm>
            <a:off x="305549" y="700942"/>
            <a:ext cx="11698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La Digitalizzazione </a:t>
            </a:r>
            <a:r>
              <a:rPr lang="it-IT" sz="1200" dirty="0" smtClean="0"/>
              <a:t>non </a:t>
            </a:r>
            <a:r>
              <a:rPr lang="it-IT" sz="1200" dirty="0"/>
              <a:t>può prescindere dalla </a:t>
            </a:r>
            <a:r>
              <a:rPr lang="it-IT" sz="1200" b="1" dirty="0"/>
              <a:t>condivisione della documentazione sanitaria</a:t>
            </a:r>
            <a:r>
              <a:rPr lang="it-IT" sz="1200" dirty="0"/>
              <a:t> a livello di Paziente/ Medico/ Struttura. </a:t>
            </a:r>
          </a:p>
          <a:p>
            <a:r>
              <a:rPr lang="it-IT" sz="1200" dirty="0"/>
              <a:t>Il </a:t>
            </a:r>
            <a:r>
              <a:rPr lang="it-IT" sz="1200" b="1" dirty="0"/>
              <a:t>Fascicolo Sanitario Elettronico </a:t>
            </a:r>
            <a:r>
              <a:rPr lang="it-IT" sz="1200" dirty="0"/>
              <a:t>svolge un compito fondamentale in questo senso</a:t>
            </a:r>
            <a:r>
              <a:rPr lang="it-IT" sz="1200" dirty="0" smtClean="0"/>
              <a:t>.</a:t>
            </a:r>
            <a:endParaRPr lang="it-IT" sz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180;p28">
            <a:extLst>
              <a:ext uri="{FF2B5EF4-FFF2-40B4-BE49-F238E27FC236}">
                <a16:creationId xmlns="" xmlns:a16="http://schemas.microsoft.com/office/drawing/2014/main" id="{DFA3AD16-6010-D6D7-72C0-01C89E49F1D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4175" y="2596934"/>
            <a:ext cx="2301399" cy="231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1;p28">
            <a:extLst>
              <a:ext uri="{FF2B5EF4-FFF2-40B4-BE49-F238E27FC236}">
                <a16:creationId xmlns="" xmlns:a16="http://schemas.microsoft.com/office/drawing/2014/main" id="{30E389A4-9465-7732-A391-C5BA114FF41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47717"/>
          <a:stretch/>
        </p:blipFill>
        <p:spPr>
          <a:xfrm>
            <a:off x="2777236" y="4020883"/>
            <a:ext cx="1194073" cy="20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2;p28">
            <a:extLst>
              <a:ext uri="{FF2B5EF4-FFF2-40B4-BE49-F238E27FC236}">
                <a16:creationId xmlns="" xmlns:a16="http://schemas.microsoft.com/office/drawing/2014/main" id="{27943E75-9F35-712C-4E66-4CC12A1A482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443" r="5604" b="63224"/>
          <a:stretch/>
        </p:blipFill>
        <p:spPr>
          <a:xfrm>
            <a:off x="2769508" y="3570596"/>
            <a:ext cx="1131453" cy="41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3;p28">
            <a:extLst>
              <a:ext uri="{FF2B5EF4-FFF2-40B4-BE49-F238E27FC236}">
                <a16:creationId xmlns="" xmlns:a16="http://schemas.microsoft.com/office/drawing/2014/main" id="{2E79ABBC-4C5D-6D73-4D72-1F770693252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75228" y="1179847"/>
            <a:ext cx="1720012" cy="162716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85;p28">
            <a:extLst>
              <a:ext uri="{FF2B5EF4-FFF2-40B4-BE49-F238E27FC236}">
                <a16:creationId xmlns="" xmlns:a16="http://schemas.microsoft.com/office/drawing/2014/main" id="{1A71A42C-56C5-6AE6-5591-58033DD6389D}"/>
              </a:ext>
            </a:extLst>
          </p:cNvPr>
          <p:cNvSpPr txBox="1"/>
          <p:nvPr/>
        </p:nvSpPr>
        <p:spPr>
          <a:xfrm>
            <a:off x="4596624" y="1100704"/>
            <a:ext cx="5671629" cy="209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563C1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Ogni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Azienda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MMG/PLS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 SSSR produce e firma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referti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clinici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 err="1">
                <a:solidFill>
                  <a:srgbClr val="0075A6"/>
                </a:solidFill>
                <a:latin typeface="Arial"/>
                <a:ea typeface="Arial"/>
                <a:cs typeface="Arial"/>
                <a:sym typeface="Arial"/>
              </a:rPr>
              <a:t>assegnando</a:t>
            </a:r>
            <a:r>
              <a:rPr lang="en-US" sz="1200" b="1" i="0" u="none" strike="noStrike" cap="none" dirty="0">
                <a:solidFill>
                  <a:srgbClr val="0075A6"/>
                </a:solidFill>
                <a:latin typeface="Arial"/>
                <a:ea typeface="Arial"/>
                <a:cs typeface="Arial"/>
                <a:sym typeface="Arial"/>
              </a:rPr>
              <a:t> le informazioni </a:t>
            </a:r>
            <a:r>
              <a:rPr lang="en-US" sz="1200" b="1" i="0" u="none" strike="noStrike" cap="none" dirty="0" err="1">
                <a:solidFill>
                  <a:srgbClr val="0075A6"/>
                </a:solidFill>
                <a:latin typeface="Arial"/>
                <a:ea typeface="Arial"/>
                <a:cs typeface="Arial"/>
                <a:sym typeface="Arial"/>
              </a:rPr>
              <a:t>necessarie</a:t>
            </a:r>
            <a:r>
              <a:rPr lang="en-US" sz="1200" b="1" i="0" u="none" strike="noStrike" cap="none" dirty="0">
                <a:solidFill>
                  <a:srgbClr val="0075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 err="1">
                <a:solidFill>
                  <a:srgbClr val="0075A6"/>
                </a:solidFill>
                <a:latin typeface="Arial"/>
                <a:ea typeface="Arial"/>
                <a:cs typeface="Arial"/>
                <a:sym typeface="Arial"/>
              </a:rPr>
              <a:t>alla</a:t>
            </a:r>
            <a:r>
              <a:rPr lang="en-US" sz="1200" b="1" i="0" u="none" strike="noStrike" cap="none" dirty="0">
                <a:solidFill>
                  <a:srgbClr val="0075A6"/>
                </a:solidFill>
                <a:latin typeface="Arial"/>
                <a:ea typeface="Arial"/>
                <a:cs typeface="Arial"/>
                <a:sym typeface="Arial"/>
              </a:rPr>
              <a:t> loro </a:t>
            </a:r>
            <a:r>
              <a:rPr lang="en-US" sz="1200" b="1" i="0" u="none" strike="noStrike" cap="none" dirty="0" err="1">
                <a:solidFill>
                  <a:srgbClr val="0075A6"/>
                </a:solidFill>
                <a:latin typeface="Arial"/>
                <a:ea typeface="Arial"/>
                <a:cs typeface="Arial"/>
                <a:sym typeface="Arial"/>
              </a:rPr>
              <a:t>indicizzazione</a:t>
            </a:r>
            <a:r>
              <a:rPr lang="en-US" sz="1200" b="1" i="0" u="none" strike="noStrike" cap="none" dirty="0">
                <a:solidFill>
                  <a:srgbClr val="0075A6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200" b="1" i="0" u="none" strike="noStrike" cap="none" dirty="0" err="1">
                <a:solidFill>
                  <a:srgbClr val="0075A6"/>
                </a:solidFill>
                <a:latin typeface="Arial"/>
                <a:ea typeface="Arial"/>
                <a:cs typeface="Arial"/>
                <a:sym typeface="Arial"/>
              </a:rPr>
              <a:t>classificazione</a:t>
            </a:r>
            <a:r>
              <a:rPr lang="en-US" sz="1200" b="1" i="0" u="none" strike="noStrike" cap="none" dirty="0">
                <a:solidFill>
                  <a:srgbClr val="0075A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just">
              <a:lnSpc>
                <a:spcPct val="115000"/>
              </a:lnSpc>
              <a:spcBef>
                <a:spcPts val="1100"/>
              </a:spcBef>
              <a:buClr>
                <a:srgbClr val="0563C1"/>
              </a:buClr>
              <a:buSzPts val="1700"/>
              <a:buFont typeface="Arial" panose="020B0604020202020204" pitchFamily="34" charset="0"/>
              <a:buChar char="•"/>
            </a:pPr>
            <a:r>
              <a:rPr lang="it-IT" sz="1200" dirty="0"/>
              <a:t>Tali documenti possono essere visualizzati dagli operatori SSN autorizzati, previo espliciti consensi e secondo normativa vigente</a:t>
            </a:r>
            <a:r>
              <a:rPr lang="it-IT" sz="1200" dirty="0" smtClean="0"/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563C1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futuro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sempre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più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sarà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possibile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visualizzare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prodotti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anche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altre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Regioni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formati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standardizzati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186;p28">
            <a:extLst>
              <a:ext uri="{FF2B5EF4-FFF2-40B4-BE49-F238E27FC236}">
                <a16:creationId xmlns="" xmlns:a16="http://schemas.microsoft.com/office/drawing/2014/main" id="{AF35803E-FBEF-B8CA-F403-F377CD50B2BB}"/>
              </a:ext>
            </a:extLst>
          </p:cNvPr>
          <p:cNvGrpSpPr/>
          <p:nvPr/>
        </p:nvGrpSpPr>
        <p:grpSpPr>
          <a:xfrm>
            <a:off x="2964954" y="2403915"/>
            <a:ext cx="611894" cy="605080"/>
            <a:chOff x="3658150" y="2636375"/>
            <a:chExt cx="663300" cy="1060800"/>
          </a:xfrm>
        </p:grpSpPr>
        <p:sp>
          <p:nvSpPr>
            <p:cNvPr id="33" name="Google Shape;187;p28">
              <a:extLst>
                <a:ext uri="{FF2B5EF4-FFF2-40B4-BE49-F238E27FC236}">
                  <a16:creationId xmlns="" xmlns:a16="http://schemas.microsoft.com/office/drawing/2014/main" id="{B5022EA0-7669-DEE5-1944-D15514C17991}"/>
                </a:ext>
              </a:extLst>
            </p:cNvPr>
            <p:cNvSpPr/>
            <p:nvPr/>
          </p:nvSpPr>
          <p:spPr>
            <a:xfrm rot="5400000">
              <a:off x="3649900" y="3025625"/>
              <a:ext cx="1060800" cy="282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8;p28">
              <a:extLst>
                <a:ext uri="{FF2B5EF4-FFF2-40B4-BE49-F238E27FC236}">
                  <a16:creationId xmlns="" xmlns:a16="http://schemas.microsoft.com/office/drawing/2014/main" id="{2372CDBA-F5EA-F0F0-0D3C-DE1E3DA16E27}"/>
                </a:ext>
              </a:extLst>
            </p:cNvPr>
            <p:cNvSpPr/>
            <p:nvPr/>
          </p:nvSpPr>
          <p:spPr>
            <a:xfrm rot="-5400000">
              <a:off x="3268900" y="3025625"/>
              <a:ext cx="1060800" cy="282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192;p28">
            <a:extLst>
              <a:ext uri="{FF2B5EF4-FFF2-40B4-BE49-F238E27FC236}">
                <a16:creationId xmlns="" xmlns:a16="http://schemas.microsoft.com/office/drawing/2014/main" id="{62E1573D-4D40-0372-137C-978CC2184DB8}"/>
              </a:ext>
            </a:extLst>
          </p:cNvPr>
          <p:cNvGrpSpPr/>
          <p:nvPr/>
        </p:nvGrpSpPr>
        <p:grpSpPr>
          <a:xfrm>
            <a:off x="3013355" y="4528925"/>
            <a:ext cx="611894" cy="605080"/>
            <a:chOff x="3658150" y="2636375"/>
            <a:chExt cx="663300" cy="1060800"/>
          </a:xfrm>
        </p:grpSpPr>
        <p:sp>
          <p:nvSpPr>
            <p:cNvPr id="41" name="Google Shape;193;p28">
              <a:extLst>
                <a:ext uri="{FF2B5EF4-FFF2-40B4-BE49-F238E27FC236}">
                  <a16:creationId xmlns="" xmlns:a16="http://schemas.microsoft.com/office/drawing/2014/main" id="{88E8C2EF-1892-0F5F-83FB-8E9C2775DE96}"/>
                </a:ext>
              </a:extLst>
            </p:cNvPr>
            <p:cNvSpPr/>
            <p:nvPr/>
          </p:nvSpPr>
          <p:spPr>
            <a:xfrm rot="5400000">
              <a:off x="3649900" y="3025625"/>
              <a:ext cx="1060800" cy="282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94;p28">
              <a:extLst>
                <a:ext uri="{FF2B5EF4-FFF2-40B4-BE49-F238E27FC236}">
                  <a16:creationId xmlns="" xmlns:a16="http://schemas.microsoft.com/office/drawing/2014/main" id="{443A6C4C-E48E-A4FD-31CC-B2E35F25887A}"/>
                </a:ext>
              </a:extLst>
            </p:cNvPr>
            <p:cNvSpPr/>
            <p:nvPr/>
          </p:nvSpPr>
          <p:spPr>
            <a:xfrm rot="-5400000">
              <a:off x="3268900" y="3025625"/>
              <a:ext cx="1060800" cy="282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198;p28">
            <a:extLst>
              <a:ext uri="{FF2B5EF4-FFF2-40B4-BE49-F238E27FC236}">
                <a16:creationId xmlns="" xmlns:a16="http://schemas.microsoft.com/office/drawing/2014/main" id="{50FC70C4-EF29-322B-67CE-35EA33847E5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54144" y="5357803"/>
            <a:ext cx="523748" cy="527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99;p28">
            <a:extLst>
              <a:ext uri="{FF2B5EF4-FFF2-40B4-BE49-F238E27FC236}">
                <a16:creationId xmlns="" xmlns:a16="http://schemas.microsoft.com/office/drawing/2014/main" id="{BC7A995C-2B94-9626-7558-CCEB370388B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4460" r="-4460" b="10104"/>
          <a:stretch/>
        </p:blipFill>
        <p:spPr>
          <a:xfrm>
            <a:off x="512117" y="3448014"/>
            <a:ext cx="1131453" cy="1106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200;p28">
            <a:extLst>
              <a:ext uri="{FF2B5EF4-FFF2-40B4-BE49-F238E27FC236}">
                <a16:creationId xmlns="" xmlns:a16="http://schemas.microsoft.com/office/drawing/2014/main" id="{4D5130C6-6D23-7533-1350-D76020644179}"/>
              </a:ext>
            </a:extLst>
          </p:cNvPr>
          <p:cNvGrpSpPr/>
          <p:nvPr/>
        </p:nvGrpSpPr>
        <p:grpSpPr>
          <a:xfrm rot="5400000">
            <a:off x="1560764" y="3455923"/>
            <a:ext cx="616537" cy="600519"/>
            <a:chOff x="3658150" y="2636375"/>
            <a:chExt cx="663300" cy="1060800"/>
          </a:xfrm>
        </p:grpSpPr>
        <p:sp>
          <p:nvSpPr>
            <p:cNvPr id="49" name="Google Shape;201;p28">
              <a:extLst>
                <a:ext uri="{FF2B5EF4-FFF2-40B4-BE49-F238E27FC236}">
                  <a16:creationId xmlns="" xmlns:a16="http://schemas.microsoft.com/office/drawing/2014/main" id="{54D985C4-AF36-77F4-F3D9-6AF466447B52}"/>
                </a:ext>
              </a:extLst>
            </p:cNvPr>
            <p:cNvSpPr/>
            <p:nvPr/>
          </p:nvSpPr>
          <p:spPr>
            <a:xfrm rot="5400000">
              <a:off x="3649900" y="3025625"/>
              <a:ext cx="1060800" cy="282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02;p28">
              <a:extLst>
                <a:ext uri="{FF2B5EF4-FFF2-40B4-BE49-F238E27FC236}">
                  <a16:creationId xmlns="" xmlns:a16="http://schemas.microsoft.com/office/drawing/2014/main" id="{C5C28373-6624-8ACC-CE41-69F532003BD8}"/>
                </a:ext>
              </a:extLst>
            </p:cNvPr>
            <p:cNvSpPr/>
            <p:nvPr/>
          </p:nvSpPr>
          <p:spPr>
            <a:xfrm rot="-5400000">
              <a:off x="3268900" y="3025625"/>
              <a:ext cx="1060800" cy="282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FC5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2" name="Google Shape;204;p28">
            <a:extLst>
              <a:ext uri="{FF2B5EF4-FFF2-40B4-BE49-F238E27FC236}">
                <a16:creationId xmlns="" xmlns:a16="http://schemas.microsoft.com/office/drawing/2014/main" id="{721CBC63-7D5B-BE7E-CFE0-27320F475F4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27138" r="27005" b="25367"/>
          <a:stretch/>
        </p:blipFill>
        <p:spPr>
          <a:xfrm>
            <a:off x="3769101" y="5171293"/>
            <a:ext cx="771675" cy="8420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ruppo 57">
            <a:extLst>
              <a:ext uri="{FF2B5EF4-FFF2-40B4-BE49-F238E27FC236}">
                <a16:creationId xmlns="" xmlns:a16="http://schemas.microsoft.com/office/drawing/2014/main" id="{9603D846-A7B7-1171-631A-F03AA5B6A7C2}"/>
              </a:ext>
            </a:extLst>
          </p:cNvPr>
          <p:cNvGrpSpPr/>
          <p:nvPr/>
        </p:nvGrpSpPr>
        <p:grpSpPr>
          <a:xfrm>
            <a:off x="5131872" y="3272526"/>
            <a:ext cx="850639" cy="1154509"/>
            <a:chOff x="5112416" y="3311438"/>
            <a:chExt cx="850639" cy="1154509"/>
          </a:xfrm>
        </p:grpSpPr>
        <p:sp>
          <p:nvSpPr>
            <p:cNvPr id="36" name="Google Shape;242;p31">
              <a:extLst>
                <a:ext uri="{FF2B5EF4-FFF2-40B4-BE49-F238E27FC236}">
                  <a16:creationId xmlns="" xmlns:a16="http://schemas.microsoft.com/office/drawing/2014/main" id="{09824F4E-F06B-3462-4FD4-E429ECFEDB1F}"/>
                </a:ext>
              </a:extLst>
            </p:cNvPr>
            <p:cNvSpPr txBox="1"/>
            <p:nvPr/>
          </p:nvSpPr>
          <p:spPr>
            <a:xfrm>
              <a:off x="5112416" y="4068946"/>
              <a:ext cx="850639" cy="397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Aft>
                  <a:spcPts val="0"/>
                </a:spcAft>
                <a:buNone/>
              </a:pPr>
              <a:r>
                <a:rPr lang="it-IT" sz="1200" dirty="0">
                  <a:solidFill>
                    <a:schemeClr val="dk1"/>
                  </a:solidFill>
                </a:rPr>
                <a:t>Ospedale</a:t>
              </a:r>
            </a:p>
          </p:txBody>
        </p:sp>
        <p:pic>
          <p:nvPicPr>
            <p:cNvPr id="53" name="Elemento grafico 52" descr="Freccia circolare con riempimento a tinta unita">
              <a:extLst>
                <a:ext uri="{FF2B5EF4-FFF2-40B4-BE49-F238E27FC236}">
                  <a16:creationId xmlns="" xmlns:a16="http://schemas.microsoft.com/office/drawing/2014/main" id="{F833A216-B04D-E069-8026-FAA8FA8FB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81787" y="3511461"/>
              <a:ext cx="711897" cy="711897"/>
            </a:xfrm>
            <a:prstGeom prst="rect">
              <a:avLst/>
            </a:prstGeom>
          </p:spPr>
        </p:pic>
        <p:sp>
          <p:nvSpPr>
            <p:cNvPr id="54" name="Google Shape;242;p31">
              <a:extLst>
                <a:ext uri="{FF2B5EF4-FFF2-40B4-BE49-F238E27FC236}">
                  <a16:creationId xmlns="" xmlns:a16="http://schemas.microsoft.com/office/drawing/2014/main" id="{139C8587-F5C9-63B5-E997-1469FAA228D7}"/>
                </a:ext>
              </a:extLst>
            </p:cNvPr>
            <p:cNvSpPr txBox="1"/>
            <p:nvPr/>
          </p:nvSpPr>
          <p:spPr>
            <a:xfrm>
              <a:off x="5112416" y="3311438"/>
              <a:ext cx="850639" cy="3970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Aft>
                  <a:spcPts val="0"/>
                </a:spcAft>
                <a:buNone/>
              </a:pPr>
              <a:r>
                <a:rPr lang="it-IT" sz="1200" dirty="0"/>
                <a:t>Territorio</a:t>
              </a:r>
              <a:endParaRPr lang="it-IT" sz="1200" dirty="0">
                <a:solidFill>
                  <a:schemeClr val="dk1"/>
                </a:solidFill>
              </a:endParaRPr>
            </a:p>
          </p:txBody>
        </p:sp>
      </p:grpSp>
      <p:sp>
        <p:nvSpPr>
          <p:cNvPr id="55" name="CasellaDiTesto 54">
            <a:extLst>
              <a:ext uri="{FF2B5EF4-FFF2-40B4-BE49-F238E27FC236}">
                <a16:creationId xmlns="" xmlns:a16="http://schemas.microsoft.com/office/drawing/2014/main" id="{18C2A511-D593-32A2-BA72-B9D8F9D60379}"/>
              </a:ext>
            </a:extLst>
          </p:cNvPr>
          <p:cNvSpPr txBox="1"/>
          <p:nvPr/>
        </p:nvSpPr>
        <p:spPr>
          <a:xfrm>
            <a:off x="6278862" y="3612391"/>
            <a:ext cx="485410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È imprescindibile il ruolo del FSE, oltr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che a livello territoriale,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>
                <a:solidFill>
                  <a:srgbClr val="0075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livello </a:t>
            </a:r>
            <a:r>
              <a:rPr lang="it-IT" sz="1600" b="1" dirty="0">
                <a:solidFill>
                  <a:srgbClr val="0075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ospedaliero</a:t>
            </a:r>
            <a:endParaRPr lang="it-IT" sz="1200" b="1" dirty="0">
              <a:solidFill>
                <a:srgbClr val="0075A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="" xmlns:a16="http://schemas.microsoft.com/office/drawing/2014/main" id="{7023BE45-659A-025D-050C-782934F85ECD}"/>
              </a:ext>
            </a:extLst>
          </p:cNvPr>
          <p:cNvSpPr txBox="1"/>
          <p:nvPr/>
        </p:nvSpPr>
        <p:spPr>
          <a:xfrm>
            <a:off x="5112416" y="4664474"/>
            <a:ext cx="6648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L’implementazione del FSE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consentirà 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necessaria condivisione di </a:t>
            </a:r>
            <a:r>
              <a:rPr lang="it-IT" sz="1200" dirty="0">
                <a:solidFill>
                  <a:srgbClr val="0075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dati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strutturati e standardizzati, e di tutta la documentazione clinica a supporto del funzionamento delle </a:t>
            </a:r>
            <a:r>
              <a:rPr lang="it-IT" sz="1200" dirty="0">
                <a:solidFill>
                  <a:srgbClr val="0075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Reti Diagnostiche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di </a:t>
            </a:r>
            <a:r>
              <a:rPr lang="it-IT" sz="1200" dirty="0">
                <a:solidFill>
                  <a:srgbClr val="0075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Patologia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Veneto</a:t>
            </a:r>
          </a:p>
        </p:txBody>
      </p:sp>
      <p:grpSp>
        <p:nvGrpSpPr>
          <p:cNvPr id="59" name="Group 72">
            <a:extLst>
              <a:ext uri="{FF2B5EF4-FFF2-40B4-BE49-F238E27FC236}">
                <a16:creationId xmlns="" xmlns:a16="http://schemas.microsoft.com/office/drawing/2014/main" id="{EE39BFB3-7399-C6DB-D4F6-04E867C9729A}"/>
              </a:ext>
            </a:extLst>
          </p:cNvPr>
          <p:cNvGrpSpPr>
            <a:grpSpLocks noChangeAspect="1"/>
          </p:cNvGrpSpPr>
          <p:nvPr/>
        </p:nvGrpSpPr>
        <p:grpSpPr>
          <a:xfrm rot="20629585" flipH="1">
            <a:off x="8655646" y="4063476"/>
            <a:ext cx="431959" cy="687787"/>
            <a:chOff x="1624013" y="2192636"/>
            <a:chExt cx="515938" cy="1030288"/>
          </a:xfrm>
          <a:solidFill>
            <a:srgbClr val="0075A6"/>
          </a:solidFill>
        </p:grpSpPr>
        <p:sp>
          <p:nvSpPr>
            <p:cNvPr id="60" name="Freeform 723">
              <a:extLst>
                <a:ext uri="{FF2B5EF4-FFF2-40B4-BE49-F238E27FC236}">
                  <a16:creationId xmlns="" xmlns:a16="http://schemas.microsoft.com/office/drawing/2014/main" id="{D867EBAF-F2D4-D663-4E9B-96F8A4D4EB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2113" y="2716511"/>
              <a:ext cx="477838" cy="506413"/>
            </a:xfrm>
            <a:custGeom>
              <a:avLst/>
              <a:gdLst/>
              <a:ahLst/>
              <a:cxnLst>
                <a:cxn ang="0">
                  <a:pos x="0" y="303"/>
                </a:cxn>
                <a:cxn ang="0">
                  <a:pos x="0" y="303"/>
                </a:cxn>
                <a:cxn ang="0">
                  <a:pos x="251" y="0"/>
                </a:cxn>
                <a:cxn ang="0">
                  <a:pos x="242" y="1"/>
                </a:cxn>
                <a:cxn ang="0">
                  <a:pos x="218" y="11"/>
                </a:cxn>
                <a:cxn ang="0">
                  <a:pos x="177" y="48"/>
                </a:cxn>
                <a:cxn ang="0">
                  <a:pos x="129" y="98"/>
                </a:cxn>
                <a:cxn ang="0">
                  <a:pos x="99" y="127"/>
                </a:cxn>
                <a:cxn ang="0">
                  <a:pos x="96" y="135"/>
                </a:cxn>
                <a:cxn ang="0">
                  <a:pos x="88" y="164"/>
                </a:cxn>
                <a:cxn ang="0">
                  <a:pos x="87" y="164"/>
                </a:cxn>
                <a:cxn ang="0">
                  <a:pos x="93" y="133"/>
                </a:cxn>
                <a:cxn ang="0">
                  <a:pos x="80" y="147"/>
                </a:cxn>
                <a:cxn ang="0">
                  <a:pos x="76" y="162"/>
                </a:cxn>
                <a:cxn ang="0">
                  <a:pos x="71" y="186"/>
                </a:cxn>
                <a:cxn ang="0">
                  <a:pos x="68" y="191"/>
                </a:cxn>
                <a:cxn ang="0">
                  <a:pos x="66" y="186"/>
                </a:cxn>
                <a:cxn ang="0">
                  <a:pos x="60" y="179"/>
                </a:cxn>
                <a:cxn ang="0">
                  <a:pos x="60" y="177"/>
                </a:cxn>
                <a:cxn ang="0">
                  <a:pos x="58" y="174"/>
                </a:cxn>
                <a:cxn ang="0">
                  <a:pos x="59" y="207"/>
                </a:cxn>
                <a:cxn ang="0">
                  <a:pos x="63" y="290"/>
                </a:cxn>
                <a:cxn ang="0">
                  <a:pos x="66" y="295"/>
                </a:cxn>
                <a:cxn ang="0">
                  <a:pos x="70" y="299"/>
                </a:cxn>
                <a:cxn ang="0">
                  <a:pos x="71" y="313"/>
                </a:cxn>
                <a:cxn ang="0">
                  <a:pos x="67" y="316"/>
                </a:cxn>
                <a:cxn ang="0">
                  <a:pos x="59" y="315"/>
                </a:cxn>
                <a:cxn ang="0">
                  <a:pos x="42" y="312"/>
                </a:cxn>
                <a:cxn ang="0">
                  <a:pos x="29" y="308"/>
                </a:cxn>
                <a:cxn ang="0">
                  <a:pos x="21" y="308"/>
                </a:cxn>
                <a:cxn ang="0">
                  <a:pos x="34" y="312"/>
                </a:cxn>
                <a:cxn ang="0">
                  <a:pos x="59" y="319"/>
                </a:cxn>
                <a:cxn ang="0">
                  <a:pos x="68" y="316"/>
                </a:cxn>
                <a:cxn ang="0">
                  <a:pos x="78" y="301"/>
                </a:cxn>
                <a:cxn ang="0">
                  <a:pos x="84" y="280"/>
                </a:cxn>
                <a:cxn ang="0">
                  <a:pos x="120" y="213"/>
                </a:cxn>
                <a:cxn ang="0">
                  <a:pos x="141" y="181"/>
                </a:cxn>
                <a:cxn ang="0">
                  <a:pos x="223" y="89"/>
                </a:cxn>
                <a:cxn ang="0">
                  <a:pos x="269" y="49"/>
                </a:cxn>
                <a:cxn ang="0">
                  <a:pos x="295" y="34"/>
                </a:cxn>
                <a:cxn ang="0">
                  <a:pos x="301" y="28"/>
                </a:cxn>
                <a:cxn ang="0">
                  <a:pos x="295" y="22"/>
                </a:cxn>
                <a:cxn ang="0">
                  <a:pos x="285" y="15"/>
                </a:cxn>
                <a:cxn ang="0">
                  <a:pos x="277" y="14"/>
                </a:cxn>
                <a:cxn ang="0">
                  <a:pos x="265" y="6"/>
                </a:cxn>
                <a:cxn ang="0">
                  <a:pos x="261" y="5"/>
                </a:cxn>
                <a:cxn ang="0">
                  <a:pos x="261" y="5"/>
                </a:cxn>
                <a:cxn ang="0">
                  <a:pos x="255" y="1"/>
                </a:cxn>
              </a:cxnLst>
              <a:rect l="0" t="0" r="r" b="b"/>
              <a:pathLst>
                <a:path w="301" h="319">
                  <a:moveTo>
                    <a:pt x="0" y="303"/>
                  </a:moveTo>
                  <a:lnTo>
                    <a:pt x="0" y="303"/>
                  </a:lnTo>
                  <a:lnTo>
                    <a:pt x="0" y="303"/>
                  </a:lnTo>
                  <a:close/>
                  <a:moveTo>
                    <a:pt x="0" y="303"/>
                  </a:moveTo>
                  <a:lnTo>
                    <a:pt x="0" y="303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0" y="303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35" y="3"/>
                  </a:lnTo>
                  <a:lnTo>
                    <a:pt x="227" y="6"/>
                  </a:lnTo>
                  <a:lnTo>
                    <a:pt x="218" y="1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177" y="48"/>
                  </a:lnTo>
                  <a:lnTo>
                    <a:pt x="151" y="74"/>
                  </a:lnTo>
                  <a:lnTo>
                    <a:pt x="151" y="74"/>
                  </a:lnTo>
                  <a:lnTo>
                    <a:pt x="129" y="98"/>
                  </a:lnTo>
                  <a:lnTo>
                    <a:pt x="109" y="118"/>
                  </a:lnTo>
                  <a:lnTo>
                    <a:pt x="109" y="118"/>
                  </a:lnTo>
                  <a:lnTo>
                    <a:pt x="99" y="127"/>
                  </a:lnTo>
                  <a:lnTo>
                    <a:pt x="99" y="127"/>
                  </a:lnTo>
                  <a:lnTo>
                    <a:pt x="96" y="135"/>
                  </a:lnTo>
                  <a:lnTo>
                    <a:pt x="96" y="135"/>
                  </a:lnTo>
                  <a:lnTo>
                    <a:pt x="89" y="162"/>
                  </a:lnTo>
                  <a:lnTo>
                    <a:pt x="89" y="162"/>
                  </a:lnTo>
                  <a:lnTo>
                    <a:pt x="88" y="164"/>
                  </a:lnTo>
                  <a:lnTo>
                    <a:pt x="87" y="165"/>
                  </a:lnTo>
                  <a:lnTo>
                    <a:pt x="87" y="165"/>
                  </a:lnTo>
                  <a:lnTo>
                    <a:pt x="87" y="164"/>
                  </a:lnTo>
                  <a:lnTo>
                    <a:pt x="87" y="162"/>
                  </a:lnTo>
                  <a:lnTo>
                    <a:pt x="87" y="162"/>
                  </a:lnTo>
                  <a:lnTo>
                    <a:pt x="93" y="133"/>
                  </a:lnTo>
                  <a:lnTo>
                    <a:pt x="93" y="133"/>
                  </a:lnTo>
                  <a:lnTo>
                    <a:pt x="80" y="147"/>
                  </a:lnTo>
                  <a:lnTo>
                    <a:pt x="80" y="147"/>
                  </a:lnTo>
                  <a:lnTo>
                    <a:pt x="79" y="153"/>
                  </a:lnTo>
                  <a:lnTo>
                    <a:pt x="79" y="153"/>
                  </a:lnTo>
                  <a:lnTo>
                    <a:pt x="76" y="16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1" y="186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1"/>
                  </a:lnTo>
                  <a:lnTo>
                    <a:pt x="68" y="191"/>
                  </a:lnTo>
                  <a:lnTo>
                    <a:pt x="67" y="189"/>
                  </a:lnTo>
                  <a:lnTo>
                    <a:pt x="66" y="186"/>
                  </a:lnTo>
                  <a:lnTo>
                    <a:pt x="64" y="183"/>
                  </a:lnTo>
                  <a:lnTo>
                    <a:pt x="60" y="179"/>
                  </a:lnTo>
                  <a:lnTo>
                    <a:pt x="60" y="179"/>
                  </a:lnTo>
                  <a:lnTo>
                    <a:pt x="60" y="181"/>
                  </a:lnTo>
                  <a:lnTo>
                    <a:pt x="60" y="181"/>
                  </a:lnTo>
                  <a:lnTo>
                    <a:pt x="60" y="177"/>
                  </a:lnTo>
                  <a:lnTo>
                    <a:pt x="60" y="177"/>
                  </a:lnTo>
                  <a:lnTo>
                    <a:pt x="59" y="175"/>
                  </a:lnTo>
                  <a:lnTo>
                    <a:pt x="58" y="174"/>
                  </a:lnTo>
                  <a:lnTo>
                    <a:pt x="58" y="174"/>
                  </a:lnTo>
                  <a:lnTo>
                    <a:pt x="59" y="192"/>
                  </a:lnTo>
                  <a:lnTo>
                    <a:pt x="59" y="207"/>
                  </a:lnTo>
                  <a:lnTo>
                    <a:pt x="59" y="207"/>
                  </a:lnTo>
                  <a:lnTo>
                    <a:pt x="60" y="250"/>
                  </a:lnTo>
                  <a:lnTo>
                    <a:pt x="63" y="290"/>
                  </a:lnTo>
                  <a:lnTo>
                    <a:pt x="63" y="290"/>
                  </a:lnTo>
                  <a:lnTo>
                    <a:pt x="63" y="294"/>
                  </a:lnTo>
                  <a:lnTo>
                    <a:pt x="66" y="295"/>
                  </a:lnTo>
                  <a:lnTo>
                    <a:pt x="68" y="296"/>
                  </a:lnTo>
                  <a:lnTo>
                    <a:pt x="70" y="299"/>
                  </a:lnTo>
                  <a:lnTo>
                    <a:pt x="70" y="299"/>
                  </a:lnTo>
                  <a:lnTo>
                    <a:pt x="72" y="305"/>
                  </a:lnTo>
                  <a:lnTo>
                    <a:pt x="72" y="309"/>
                  </a:lnTo>
                  <a:lnTo>
                    <a:pt x="71" y="313"/>
                  </a:lnTo>
                  <a:lnTo>
                    <a:pt x="71" y="313"/>
                  </a:lnTo>
                  <a:lnTo>
                    <a:pt x="70" y="315"/>
                  </a:lnTo>
                  <a:lnTo>
                    <a:pt x="67" y="316"/>
                  </a:lnTo>
                  <a:lnTo>
                    <a:pt x="67" y="316"/>
                  </a:lnTo>
                  <a:lnTo>
                    <a:pt x="63" y="315"/>
                  </a:lnTo>
                  <a:lnTo>
                    <a:pt x="59" y="315"/>
                  </a:lnTo>
                  <a:lnTo>
                    <a:pt x="59" y="315"/>
                  </a:lnTo>
                  <a:lnTo>
                    <a:pt x="51" y="313"/>
                  </a:lnTo>
                  <a:lnTo>
                    <a:pt x="42" y="312"/>
                  </a:lnTo>
                  <a:lnTo>
                    <a:pt x="42" y="312"/>
                  </a:lnTo>
                  <a:lnTo>
                    <a:pt x="33" y="309"/>
                  </a:lnTo>
                  <a:lnTo>
                    <a:pt x="29" y="308"/>
                  </a:lnTo>
                  <a:lnTo>
                    <a:pt x="24" y="308"/>
                  </a:lnTo>
                  <a:lnTo>
                    <a:pt x="24" y="308"/>
                  </a:lnTo>
                  <a:lnTo>
                    <a:pt x="21" y="308"/>
                  </a:lnTo>
                  <a:lnTo>
                    <a:pt x="21" y="308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47" y="316"/>
                  </a:lnTo>
                  <a:lnTo>
                    <a:pt x="59" y="319"/>
                  </a:lnTo>
                  <a:lnTo>
                    <a:pt x="59" y="319"/>
                  </a:lnTo>
                  <a:lnTo>
                    <a:pt x="66" y="317"/>
                  </a:lnTo>
                  <a:lnTo>
                    <a:pt x="66" y="317"/>
                  </a:lnTo>
                  <a:lnTo>
                    <a:pt x="68" y="316"/>
                  </a:lnTo>
                  <a:lnTo>
                    <a:pt x="71" y="315"/>
                  </a:lnTo>
                  <a:lnTo>
                    <a:pt x="75" y="309"/>
                  </a:lnTo>
                  <a:lnTo>
                    <a:pt x="78" y="301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84" y="280"/>
                  </a:lnTo>
                  <a:lnTo>
                    <a:pt x="91" y="265"/>
                  </a:lnTo>
                  <a:lnTo>
                    <a:pt x="102" y="242"/>
                  </a:lnTo>
                  <a:lnTo>
                    <a:pt x="120" y="213"/>
                  </a:lnTo>
                  <a:lnTo>
                    <a:pt x="120" y="213"/>
                  </a:lnTo>
                  <a:lnTo>
                    <a:pt x="130" y="196"/>
                  </a:lnTo>
                  <a:lnTo>
                    <a:pt x="141" y="181"/>
                  </a:lnTo>
                  <a:lnTo>
                    <a:pt x="167" y="148"/>
                  </a:lnTo>
                  <a:lnTo>
                    <a:pt x="196" y="118"/>
                  </a:lnTo>
                  <a:lnTo>
                    <a:pt x="223" y="89"/>
                  </a:lnTo>
                  <a:lnTo>
                    <a:pt x="223" y="89"/>
                  </a:lnTo>
                  <a:lnTo>
                    <a:pt x="248" y="65"/>
                  </a:lnTo>
                  <a:lnTo>
                    <a:pt x="269" y="49"/>
                  </a:lnTo>
                  <a:lnTo>
                    <a:pt x="285" y="39"/>
                  </a:lnTo>
                  <a:lnTo>
                    <a:pt x="295" y="34"/>
                  </a:lnTo>
                  <a:lnTo>
                    <a:pt x="295" y="34"/>
                  </a:lnTo>
                  <a:lnTo>
                    <a:pt x="298" y="32"/>
                  </a:lnTo>
                  <a:lnTo>
                    <a:pt x="299" y="31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298" y="24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0" y="15"/>
                  </a:lnTo>
                  <a:lnTo>
                    <a:pt x="280" y="15"/>
                  </a:lnTo>
                  <a:lnTo>
                    <a:pt x="277" y="14"/>
                  </a:lnTo>
                  <a:lnTo>
                    <a:pt x="274" y="13"/>
                  </a:lnTo>
                  <a:lnTo>
                    <a:pt x="265" y="6"/>
                  </a:lnTo>
                  <a:lnTo>
                    <a:pt x="265" y="6"/>
                  </a:lnTo>
                  <a:lnTo>
                    <a:pt x="260" y="3"/>
                  </a:lnTo>
                  <a:lnTo>
                    <a:pt x="260" y="3"/>
                  </a:lnTo>
                  <a:lnTo>
                    <a:pt x="261" y="5"/>
                  </a:lnTo>
                  <a:lnTo>
                    <a:pt x="261" y="5"/>
                  </a:lnTo>
                  <a:lnTo>
                    <a:pt x="261" y="5"/>
                  </a:lnTo>
                  <a:lnTo>
                    <a:pt x="261" y="5"/>
                  </a:lnTo>
                  <a:lnTo>
                    <a:pt x="259" y="2"/>
                  </a:lnTo>
                  <a:lnTo>
                    <a:pt x="259" y="2"/>
                  </a:lnTo>
                  <a:lnTo>
                    <a:pt x="255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724">
              <a:extLst>
                <a:ext uri="{FF2B5EF4-FFF2-40B4-BE49-F238E27FC236}">
                  <a16:creationId xmlns="" xmlns:a16="http://schemas.microsoft.com/office/drawing/2014/main" id="{243A1800-CE88-0013-471A-00AD3997A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19752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725">
              <a:extLst>
                <a:ext uri="{FF2B5EF4-FFF2-40B4-BE49-F238E27FC236}">
                  <a16:creationId xmlns="" xmlns:a16="http://schemas.microsoft.com/office/drawing/2014/main" id="{4442372D-7429-8886-96B6-C22D64C9D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113" y="3197523"/>
              <a:ext cx="1588" cy="1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26">
              <a:extLst>
                <a:ext uri="{FF2B5EF4-FFF2-40B4-BE49-F238E27FC236}">
                  <a16:creationId xmlns="" xmlns:a16="http://schemas.microsoft.com/office/drawing/2014/main" id="{DA90EF02-2E05-467A-7A22-1BED496FC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2716511"/>
              <a:ext cx="444500" cy="506413"/>
            </a:xfrm>
            <a:custGeom>
              <a:avLst/>
              <a:gdLst/>
              <a:ahLst/>
              <a:cxnLst>
                <a:cxn ang="0">
                  <a:pos x="221" y="1"/>
                </a:cxn>
                <a:cxn ang="0">
                  <a:pos x="206" y="6"/>
                </a:cxn>
                <a:cxn ang="0">
                  <a:pos x="186" y="21"/>
                </a:cxn>
                <a:cxn ang="0">
                  <a:pos x="130" y="74"/>
                </a:cxn>
                <a:cxn ang="0">
                  <a:pos x="88" y="118"/>
                </a:cxn>
                <a:cxn ang="0">
                  <a:pos x="75" y="135"/>
                </a:cxn>
                <a:cxn ang="0">
                  <a:pos x="68" y="162"/>
                </a:cxn>
                <a:cxn ang="0">
                  <a:pos x="66" y="165"/>
                </a:cxn>
                <a:cxn ang="0">
                  <a:pos x="66" y="162"/>
                </a:cxn>
                <a:cxn ang="0">
                  <a:pos x="59" y="147"/>
                </a:cxn>
                <a:cxn ang="0">
                  <a:pos x="58" y="153"/>
                </a:cxn>
                <a:cxn ang="0">
                  <a:pos x="53" y="174"/>
                </a:cxn>
                <a:cxn ang="0">
                  <a:pos x="47" y="192"/>
                </a:cxn>
                <a:cxn ang="0">
                  <a:pos x="46" y="189"/>
                </a:cxn>
                <a:cxn ang="0">
                  <a:pos x="39" y="179"/>
                </a:cxn>
                <a:cxn ang="0">
                  <a:pos x="39" y="181"/>
                </a:cxn>
                <a:cxn ang="0">
                  <a:pos x="38" y="175"/>
                </a:cxn>
                <a:cxn ang="0">
                  <a:pos x="38" y="192"/>
                </a:cxn>
                <a:cxn ang="0">
                  <a:pos x="39" y="250"/>
                </a:cxn>
                <a:cxn ang="0">
                  <a:pos x="42" y="294"/>
                </a:cxn>
                <a:cxn ang="0">
                  <a:pos x="49" y="299"/>
                </a:cxn>
                <a:cxn ang="0">
                  <a:pos x="51" y="309"/>
                </a:cxn>
                <a:cxn ang="0">
                  <a:pos x="49" y="315"/>
                </a:cxn>
                <a:cxn ang="0">
                  <a:pos x="42" y="315"/>
                </a:cxn>
                <a:cxn ang="0">
                  <a:pos x="30" y="313"/>
                </a:cxn>
                <a:cxn ang="0">
                  <a:pos x="12" y="309"/>
                </a:cxn>
                <a:cxn ang="0">
                  <a:pos x="3" y="308"/>
                </a:cxn>
                <a:cxn ang="0">
                  <a:pos x="13" y="312"/>
                </a:cxn>
                <a:cxn ang="0">
                  <a:pos x="38" y="319"/>
                </a:cxn>
                <a:cxn ang="0">
                  <a:pos x="45" y="317"/>
                </a:cxn>
                <a:cxn ang="0">
                  <a:pos x="54" y="309"/>
                </a:cxn>
                <a:cxn ang="0">
                  <a:pos x="59" y="292"/>
                </a:cxn>
                <a:cxn ang="0">
                  <a:pos x="81" y="242"/>
                </a:cxn>
                <a:cxn ang="0">
                  <a:pos x="109" y="196"/>
                </a:cxn>
                <a:cxn ang="0">
                  <a:pos x="175" y="118"/>
                </a:cxn>
                <a:cxn ang="0">
                  <a:pos x="227" y="65"/>
                </a:cxn>
                <a:cxn ang="0">
                  <a:pos x="274" y="34"/>
                </a:cxn>
                <a:cxn ang="0">
                  <a:pos x="278" y="31"/>
                </a:cxn>
                <a:cxn ang="0">
                  <a:pos x="277" y="24"/>
                </a:cxn>
                <a:cxn ang="0">
                  <a:pos x="264" y="15"/>
                </a:cxn>
                <a:cxn ang="0">
                  <a:pos x="259" y="15"/>
                </a:cxn>
                <a:cxn ang="0">
                  <a:pos x="244" y="6"/>
                </a:cxn>
                <a:cxn ang="0">
                  <a:pos x="239" y="3"/>
                </a:cxn>
                <a:cxn ang="0">
                  <a:pos x="240" y="5"/>
                </a:cxn>
                <a:cxn ang="0">
                  <a:pos x="238" y="2"/>
                </a:cxn>
              </a:cxnLst>
              <a:rect l="0" t="0" r="r" b="b"/>
              <a:pathLst>
                <a:path w="280" h="319">
                  <a:moveTo>
                    <a:pt x="230" y="0"/>
                  </a:moveTo>
                  <a:lnTo>
                    <a:pt x="230" y="0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14" y="3"/>
                  </a:lnTo>
                  <a:lnTo>
                    <a:pt x="206" y="6"/>
                  </a:lnTo>
                  <a:lnTo>
                    <a:pt x="197" y="11"/>
                  </a:lnTo>
                  <a:lnTo>
                    <a:pt x="186" y="21"/>
                  </a:lnTo>
                  <a:lnTo>
                    <a:pt x="186" y="21"/>
                  </a:lnTo>
                  <a:lnTo>
                    <a:pt x="156" y="48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08" y="98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78" y="127"/>
                  </a:lnTo>
                  <a:lnTo>
                    <a:pt x="78" y="127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67" y="164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4"/>
                  </a:lnTo>
                  <a:lnTo>
                    <a:pt x="66" y="162"/>
                  </a:lnTo>
                  <a:lnTo>
                    <a:pt x="66" y="162"/>
                  </a:lnTo>
                  <a:lnTo>
                    <a:pt x="72" y="133"/>
                  </a:lnTo>
                  <a:lnTo>
                    <a:pt x="72" y="133"/>
                  </a:lnTo>
                  <a:lnTo>
                    <a:pt x="59" y="147"/>
                  </a:lnTo>
                  <a:lnTo>
                    <a:pt x="59" y="147"/>
                  </a:lnTo>
                  <a:lnTo>
                    <a:pt x="58" y="153"/>
                  </a:lnTo>
                  <a:lnTo>
                    <a:pt x="58" y="153"/>
                  </a:lnTo>
                  <a:lnTo>
                    <a:pt x="55" y="162"/>
                  </a:lnTo>
                  <a:lnTo>
                    <a:pt x="53" y="174"/>
                  </a:lnTo>
                  <a:lnTo>
                    <a:pt x="53" y="174"/>
                  </a:lnTo>
                  <a:lnTo>
                    <a:pt x="50" y="186"/>
                  </a:lnTo>
                  <a:lnTo>
                    <a:pt x="47" y="192"/>
                  </a:lnTo>
                  <a:lnTo>
                    <a:pt x="47" y="192"/>
                  </a:lnTo>
                  <a:lnTo>
                    <a:pt x="47" y="191"/>
                  </a:lnTo>
                  <a:lnTo>
                    <a:pt x="47" y="191"/>
                  </a:lnTo>
                  <a:lnTo>
                    <a:pt x="46" y="189"/>
                  </a:lnTo>
                  <a:lnTo>
                    <a:pt x="45" y="186"/>
                  </a:lnTo>
                  <a:lnTo>
                    <a:pt x="43" y="183"/>
                  </a:lnTo>
                  <a:lnTo>
                    <a:pt x="39" y="179"/>
                  </a:lnTo>
                  <a:lnTo>
                    <a:pt x="39" y="179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77"/>
                  </a:lnTo>
                  <a:lnTo>
                    <a:pt x="39" y="177"/>
                  </a:lnTo>
                  <a:lnTo>
                    <a:pt x="38" y="175"/>
                  </a:lnTo>
                  <a:lnTo>
                    <a:pt x="37" y="174"/>
                  </a:lnTo>
                  <a:lnTo>
                    <a:pt x="37" y="174"/>
                  </a:lnTo>
                  <a:lnTo>
                    <a:pt x="38" y="192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9" y="250"/>
                  </a:lnTo>
                  <a:lnTo>
                    <a:pt x="42" y="290"/>
                  </a:lnTo>
                  <a:lnTo>
                    <a:pt x="42" y="290"/>
                  </a:lnTo>
                  <a:lnTo>
                    <a:pt x="42" y="294"/>
                  </a:lnTo>
                  <a:lnTo>
                    <a:pt x="45" y="295"/>
                  </a:lnTo>
                  <a:lnTo>
                    <a:pt x="47" y="296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51" y="305"/>
                  </a:lnTo>
                  <a:lnTo>
                    <a:pt x="51" y="309"/>
                  </a:lnTo>
                  <a:lnTo>
                    <a:pt x="50" y="313"/>
                  </a:lnTo>
                  <a:lnTo>
                    <a:pt x="50" y="313"/>
                  </a:lnTo>
                  <a:lnTo>
                    <a:pt x="49" y="315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2" y="315"/>
                  </a:lnTo>
                  <a:lnTo>
                    <a:pt x="38" y="315"/>
                  </a:lnTo>
                  <a:lnTo>
                    <a:pt x="38" y="315"/>
                  </a:lnTo>
                  <a:lnTo>
                    <a:pt x="30" y="313"/>
                  </a:lnTo>
                  <a:lnTo>
                    <a:pt x="21" y="312"/>
                  </a:lnTo>
                  <a:lnTo>
                    <a:pt x="21" y="312"/>
                  </a:lnTo>
                  <a:lnTo>
                    <a:pt x="12" y="309"/>
                  </a:lnTo>
                  <a:lnTo>
                    <a:pt x="8" y="308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13" y="312"/>
                  </a:lnTo>
                  <a:lnTo>
                    <a:pt x="13" y="312"/>
                  </a:lnTo>
                  <a:lnTo>
                    <a:pt x="26" y="316"/>
                  </a:lnTo>
                  <a:lnTo>
                    <a:pt x="38" y="319"/>
                  </a:lnTo>
                  <a:lnTo>
                    <a:pt x="38" y="319"/>
                  </a:lnTo>
                  <a:lnTo>
                    <a:pt x="45" y="317"/>
                  </a:lnTo>
                  <a:lnTo>
                    <a:pt x="45" y="317"/>
                  </a:lnTo>
                  <a:lnTo>
                    <a:pt x="47" y="316"/>
                  </a:lnTo>
                  <a:lnTo>
                    <a:pt x="50" y="315"/>
                  </a:lnTo>
                  <a:lnTo>
                    <a:pt x="54" y="309"/>
                  </a:lnTo>
                  <a:lnTo>
                    <a:pt x="57" y="301"/>
                  </a:lnTo>
                  <a:lnTo>
                    <a:pt x="59" y="292"/>
                  </a:lnTo>
                  <a:lnTo>
                    <a:pt x="59" y="292"/>
                  </a:lnTo>
                  <a:lnTo>
                    <a:pt x="63" y="280"/>
                  </a:lnTo>
                  <a:lnTo>
                    <a:pt x="70" y="265"/>
                  </a:lnTo>
                  <a:lnTo>
                    <a:pt x="81" y="242"/>
                  </a:lnTo>
                  <a:lnTo>
                    <a:pt x="99" y="213"/>
                  </a:lnTo>
                  <a:lnTo>
                    <a:pt x="99" y="213"/>
                  </a:lnTo>
                  <a:lnTo>
                    <a:pt x="109" y="196"/>
                  </a:lnTo>
                  <a:lnTo>
                    <a:pt x="120" y="181"/>
                  </a:lnTo>
                  <a:lnTo>
                    <a:pt x="146" y="148"/>
                  </a:lnTo>
                  <a:lnTo>
                    <a:pt x="175" y="118"/>
                  </a:lnTo>
                  <a:lnTo>
                    <a:pt x="202" y="89"/>
                  </a:lnTo>
                  <a:lnTo>
                    <a:pt x="202" y="89"/>
                  </a:lnTo>
                  <a:lnTo>
                    <a:pt x="227" y="65"/>
                  </a:lnTo>
                  <a:lnTo>
                    <a:pt x="248" y="49"/>
                  </a:lnTo>
                  <a:lnTo>
                    <a:pt x="264" y="39"/>
                  </a:lnTo>
                  <a:lnTo>
                    <a:pt x="274" y="34"/>
                  </a:lnTo>
                  <a:lnTo>
                    <a:pt x="274" y="34"/>
                  </a:lnTo>
                  <a:lnTo>
                    <a:pt x="277" y="32"/>
                  </a:lnTo>
                  <a:lnTo>
                    <a:pt x="278" y="31"/>
                  </a:lnTo>
                  <a:lnTo>
                    <a:pt x="280" y="28"/>
                  </a:lnTo>
                  <a:lnTo>
                    <a:pt x="280" y="27"/>
                  </a:lnTo>
                  <a:lnTo>
                    <a:pt x="277" y="24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64" y="15"/>
                  </a:lnTo>
                  <a:lnTo>
                    <a:pt x="264" y="15"/>
                  </a:lnTo>
                  <a:lnTo>
                    <a:pt x="259" y="15"/>
                  </a:lnTo>
                  <a:lnTo>
                    <a:pt x="259" y="15"/>
                  </a:lnTo>
                  <a:lnTo>
                    <a:pt x="256" y="14"/>
                  </a:lnTo>
                  <a:lnTo>
                    <a:pt x="253" y="13"/>
                  </a:lnTo>
                  <a:lnTo>
                    <a:pt x="244" y="6"/>
                  </a:lnTo>
                  <a:lnTo>
                    <a:pt x="244" y="6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4" y="1"/>
                  </a:lnTo>
                  <a:lnTo>
                    <a:pt x="23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727">
              <a:extLst>
                <a:ext uri="{FF2B5EF4-FFF2-40B4-BE49-F238E27FC236}">
                  <a16:creationId xmlns="" xmlns:a16="http://schemas.microsoft.com/office/drawing/2014/main" id="{AFE99E49-9B62-CAB4-DFE7-41A9F95B63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2754611"/>
              <a:ext cx="128588" cy="450850"/>
            </a:xfrm>
            <a:custGeom>
              <a:avLst/>
              <a:gdLst/>
              <a:ahLst/>
              <a:cxnLst>
                <a:cxn ang="0">
                  <a:pos x="24" y="279"/>
                </a:cxn>
                <a:cxn ang="0">
                  <a:pos x="45" y="284"/>
                </a:cxn>
                <a:cxn ang="0">
                  <a:pos x="33" y="281"/>
                </a:cxn>
                <a:cxn ang="0">
                  <a:pos x="24" y="279"/>
                </a:cxn>
                <a:cxn ang="0">
                  <a:pos x="24" y="279"/>
                </a:cxn>
                <a:cxn ang="0">
                  <a:pos x="24" y="279"/>
                </a:cxn>
                <a:cxn ang="0">
                  <a:pos x="24" y="279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" y="69"/>
                </a:cxn>
                <a:cxn ang="0">
                  <a:pos x="10" y="170"/>
                </a:cxn>
                <a:cxn ang="0">
                  <a:pos x="14" y="209"/>
                </a:cxn>
                <a:cxn ang="0">
                  <a:pos x="16" y="243"/>
                </a:cxn>
                <a:cxn ang="0">
                  <a:pos x="16" y="262"/>
                </a:cxn>
                <a:cxn ang="0">
                  <a:pos x="16" y="272"/>
                </a:cxn>
                <a:cxn ang="0">
                  <a:pos x="20" y="277"/>
                </a:cxn>
                <a:cxn ang="0">
                  <a:pos x="24" y="279"/>
                </a:cxn>
                <a:cxn ang="0">
                  <a:pos x="18" y="271"/>
                </a:cxn>
                <a:cxn ang="0">
                  <a:pos x="20" y="259"/>
                </a:cxn>
                <a:cxn ang="0">
                  <a:pos x="25" y="245"/>
                </a:cxn>
                <a:cxn ang="0">
                  <a:pos x="32" y="229"/>
                </a:cxn>
                <a:cxn ang="0">
                  <a:pos x="42" y="207"/>
                </a:cxn>
                <a:cxn ang="0">
                  <a:pos x="54" y="186"/>
                </a:cxn>
                <a:cxn ang="0">
                  <a:pos x="75" y="154"/>
                </a:cxn>
                <a:cxn ang="0">
                  <a:pos x="81" y="149"/>
                </a:cxn>
                <a:cxn ang="0">
                  <a:pos x="79" y="147"/>
                </a:cxn>
                <a:cxn ang="0">
                  <a:pos x="78" y="144"/>
                </a:cxn>
                <a:cxn ang="0">
                  <a:pos x="77" y="129"/>
                </a:cxn>
                <a:cxn ang="0">
                  <a:pos x="74" y="116"/>
                </a:cxn>
                <a:cxn ang="0">
                  <a:pos x="74" y="95"/>
                </a:cxn>
                <a:cxn ang="0">
                  <a:pos x="75" y="91"/>
                </a:cxn>
                <a:cxn ang="0">
                  <a:pos x="74" y="62"/>
                </a:cxn>
                <a:cxn ang="0">
                  <a:pos x="73" y="31"/>
                </a:cxn>
                <a:cxn ang="0">
                  <a:pos x="74" y="25"/>
                </a:cxn>
                <a:cxn ang="0">
                  <a:pos x="73" y="16"/>
                </a:cxn>
                <a:cxn ang="0">
                  <a:pos x="69" y="12"/>
                </a:cxn>
                <a:cxn ang="0">
                  <a:pos x="57" y="8"/>
                </a:cxn>
                <a:cxn ang="0">
                  <a:pos x="39" y="6"/>
                </a:cxn>
                <a:cxn ang="0">
                  <a:pos x="20" y="2"/>
                </a:cxn>
                <a:cxn ang="0">
                  <a:pos x="8" y="0"/>
                </a:cxn>
              </a:cxnLst>
              <a:rect l="0" t="0" r="r" b="b"/>
              <a:pathLst>
                <a:path w="81" h="284">
                  <a:moveTo>
                    <a:pt x="24" y="279"/>
                  </a:moveTo>
                  <a:lnTo>
                    <a:pt x="24" y="279"/>
                  </a:lnTo>
                  <a:lnTo>
                    <a:pt x="35" y="281"/>
                  </a:lnTo>
                  <a:lnTo>
                    <a:pt x="45" y="284"/>
                  </a:lnTo>
                  <a:lnTo>
                    <a:pt x="45" y="284"/>
                  </a:lnTo>
                  <a:lnTo>
                    <a:pt x="33" y="281"/>
                  </a:lnTo>
                  <a:lnTo>
                    <a:pt x="33" y="281"/>
                  </a:lnTo>
                  <a:lnTo>
                    <a:pt x="24" y="279"/>
                  </a:lnTo>
                  <a:close/>
                  <a:moveTo>
                    <a:pt x="24" y="279"/>
                  </a:moveTo>
                  <a:lnTo>
                    <a:pt x="24" y="279"/>
                  </a:lnTo>
                  <a:lnTo>
                    <a:pt x="24" y="279"/>
                  </a:lnTo>
                  <a:close/>
                  <a:moveTo>
                    <a:pt x="24" y="279"/>
                  </a:moveTo>
                  <a:lnTo>
                    <a:pt x="24" y="279"/>
                  </a:lnTo>
                  <a:lnTo>
                    <a:pt x="24" y="279"/>
                  </a:lnTo>
                  <a:lnTo>
                    <a:pt x="24" y="279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6" y="12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4" y="209"/>
                  </a:lnTo>
                  <a:lnTo>
                    <a:pt x="16" y="243"/>
                  </a:lnTo>
                  <a:lnTo>
                    <a:pt x="16" y="243"/>
                  </a:lnTo>
                  <a:lnTo>
                    <a:pt x="15" y="253"/>
                  </a:lnTo>
                  <a:lnTo>
                    <a:pt x="16" y="262"/>
                  </a:lnTo>
                  <a:lnTo>
                    <a:pt x="16" y="262"/>
                  </a:lnTo>
                  <a:lnTo>
                    <a:pt x="16" y="272"/>
                  </a:lnTo>
                  <a:lnTo>
                    <a:pt x="19" y="276"/>
                  </a:lnTo>
                  <a:lnTo>
                    <a:pt x="20" y="277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0" y="276"/>
                  </a:lnTo>
                  <a:lnTo>
                    <a:pt x="18" y="271"/>
                  </a:lnTo>
                  <a:lnTo>
                    <a:pt x="18" y="266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5" y="245"/>
                  </a:lnTo>
                  <a:lnTo>
                    <a:pt x="32" y="229"/>
                  </a:lnTo>
                  <a:lnTo>
                    <a:pt x="32" y="229"/>
                  </a:lnTo>
                  <a:lnTo>
                    <a:pt x="36" y="220"/>
                  </a:lnTo>
                  <a:lnTo>
                    <a:pt x="42" y="207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65" y="168"/>
                  </a:lnTo>
                  <a:lnTo>
                    <a:pt x="75" y="154"/>
                  </a:lnTo>
                  <a:lnTo>
                    <a:pt x="75" y="154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79" y="147"/>
                  </a:lnTo>
                  <a:lnTo>
                    <a:pt x="78" y="144"/>
                  </a:lnTo>
                  <a:lnTo>
                    <a:pt x="78" y="144"/>
                  </a:lnTo>
                  <a:lnTo>
                    <a:pt x="77" y="136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4" y="116"/>
                  </a:lnTo>
                  <a:lnTo>
                    <a:pt x="74" y="107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4" y="25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2" y="10"/>
                  </a:lnTo>
                  <a:lnTo>
                    <a:pt x="57" y="8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28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728">
              <a:extLst>
                <a:ext uri="{FF2B5EF4-FFF2-40B4-BE49-F238E27FC236}">
                  <a16:creationId xmlns="" xmlns:a16="http://schemas.microsoft.com/office/drawing/2014/main" id="{6EBB963E-9619-C09A-BDB7-EA1579447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197523"/>
              <a:ext cx="33338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0"/>
                </a:cxn>
              </a:cxnLst>
              <a:rect l="0" t="0" r="r" b="b"/>
              <a:pathLst>
                <a:path w="21" h="5">
                  <a:moveTo>
                    <a:pt x="0" y="0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729">
              <a:extLst>
                <a:ext uri="{FF2B5EF4-FFF2-40B4-BE49-F238E27FC236}">
                  <a16:creationId xmlns="" xmlns:a16="http://schemas.microsoft.com/office/drawing/2014/main" id="{A3B472AC-DA29-2107-1F6D-11094D60D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19752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730">
              <a:extLst>
                <a:ext uri="{FF2B5EF4-FFF2-40B4-BE49-F238E27FC236}">
                  <a16:creationId xmlns="" xmlns:a16="http://schemas.microsoft.com/office/drawing/2014/main" id="{DDCED572-FD9C-1E15-CEBD-05B1FDD79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19752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731">
              <a:extLst>
                <a:ext uri="{FF2B5EF4-FFF2-40B4-BE49-F238E27FC236}">
                  <a16:creationId xmlns="" xmlns:a16="http://schemas.microsoft.com/office/drawing/2014/main" id="{3C075F82-9BFB-9F8B-916F-A72602A54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013" y="2754611"/>
              <a:ext cx="128588" cy="4429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3" y="69"/>
                </a:cxn>
                <a:cxn ang="0">
                  <a:pos x="6" y="120"/>
                </a:cxn>
                <a:cxn ang="0">
                  <a:pos x="10" y="170"/>
                </a:cxn>
                <a:cxn ang="0">
                  <a:pos x="16" y="243"/>
                </a:cxn>
                <a:cxn ang="0">
                  <a:pos x="15" y="253"/>
                </a:cxn>
                <a:cxn ang="0">
                  <a:pos x="16" y="262"/>
                </a:cxn>
                <a:cxn ang="0">
                  <a:pos x="19" y="276"/>
                </a:cxn>
                <a:cxn ang="0">
                  <a:pos x="24" y="279"/>
                </a:cxn>
                <a:cxn ang="0">
                  <a:pos x="20" y="276"/>
                </a:cxn>
                <a:cxn ang="0">
                  <a:pos x="18" y="266"/>
                </a:cxn>
                <a:cxn ang="0">
                  <a:pos x="20" y="259"/>
                </a:cxn>
                <a:cxn ang="0">
                  <a:pos x="32" y="229"/>
                </a:cxn>
                <a:cxn ang="0">
                  <a:pos x="36" y="220"/>
                </a:cxn>
                <a:cxn ang="0">
                  <a:pos x="54" y="186"/>
                </a:cxn>
                <a:cxn ang="0">
                  <a:pos x="65" y="168"/>
                </a:cxn>
                <a:cxn ang="0">
                  <a:pos x="75" y="154"/>
                </a:cxn>
                <a:cxn ang="0">
                  <a:pos x="81" y="149"/>
                </a:cxn>
                <a:cxn ang="0">
                  <a:pos x="78" y="144"/>
                </a:cxn>
                <a:cxn ang="0">
                  <a:pos x="77" y="136"/>
                </a:cxn>
                <a:cxn ang="0">
                  <a:pos x="77" y="129"/>
                </a:cxn>
                <a:cxn ang="0">
                  <a:pos x="74" y="107"/>
                </a:cxn>
                <a:cxn ang="0">
                  <a:pos x="74" y="95"/>
                </a:cxn>
                <a:cxn ang="0">
                  <a:pos x="75" y="91"/>
                </a:cxn>
                <a:cxn ang="0">
                  <a:pos x="74" y="62"/>
                </a:cxn>
                <a:cxn ang="0">
                  <a:pos x="73" y="31"/>
                </a:cxn>
                <a:cxn ang="0">
                  <a:pos x="74" y="20"/>
                </a:cxn>
                <a:cxn ang="0">
                  <a:pos x="69" y="12"/>
                </a:cxn>
                <a:cxn ang="0">
                  <a:pos x="62" y="10"/>
                </a:cxn>
                <a:cxn ang="0">
                  <a:pos x="39" y="6"/>
                </a:cxn>
                <a:cxn ang="0">
                  <a:pos x="28" y="4"/>
                </a:cxn>
                <a:cxn ang="0">
                  <a:pos x="14" y="0"/>
                </a:cxn>
              </a:cxnLst>
              <a:rect l="0" t="0" r="r" b="b"/>
              <a:pathLst>
                <a:path w="81" h="279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6" y="12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4" y="209"/>
                  </a:lnTo>
                  <a:lnTo>
                    <a:pt x="16" y="243"/>
                  </a:lnTo>
                  <a:lnTo>
                    <a:pt x="16" y="243"/>
                  </a:lnTo>
                  <a:lnTo>
                    <a:pt x="15" y="253"/>
                  </a:lnTo>
                  <a:lnTo>
                    <a:pt x="16" y="262"/>
                  </a:lnTo>
                  <a:lnTo>
                    <a:pt x="16" y="262"/>
                  </a:lnTo>
                  <a:lnTo>
                    <a:pt x="16" y="272"/>
                  </a:lnTo>
                  <a:lnTo>
                    <a:pt x="19" y="276"/>
                  </a:lnTo>
                  <a:lnTo>
                    <a:pt x="20" y="277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0" y="276"/>
                  </a:lnTo>
                  <a:lnTo>
                    <a:pt x="18" y="271"/>
                  </a:lnTo>
                  <a:lnTo>
                    <a:pt x="18" y="266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5" y="245"/>
                  </a:lnTo>
                  <a:lnTo>
                    <a:pt x="32" y="229"/>
                  </a:lnTo>
                  <a:lnTo>
                    <a:pt x="32" y="229"/>
                  </a:lnTo>
                  <a:lnTo>
                    <a:pt x="36" y="220"/>
                  </a:lnTo>
                  <a:lnTo>
                    <a:pt x="42" y="207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65" y="168"/>
                  </a:lnTo>
                  <a:lnTo>
                    <a:pt x="75" y="154"/>
                  </a:lnTo>
                  <a:lnTo>
                    <a:pt x="75" y="154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79" y="147"/>
                  </a:lnTo>
                  <a:lnTo>
                    <a:pt x="78" y="144"/>
                  </a:lnTo>
                  <a:lnTo>
                    <a:pt x="78" y="144"/>
                  </a:lnTo>
                  <a:lnTo>
                    <a:pt x="77" y="136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4" y="116"/>
                  </a:lnTo>
                  <a:lnTo>
                    <a:pt x="74" y="107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4" y="25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2" y="10"/>
                  </a:lnTo>
                  <a:lnTo>
                    <a:pt x="57" y="8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28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732">
              <a:extLst>
                <a:ext uri="{FF2B5EF4-FFF2-40B4-BE49-F238E27FC236}">
                  <a16:creationId xmlns="" xmlns:a16="http://schemas.microsoft.com/office/drawing/2014/main" id="{18E88953-EA17-F570-A084-206EF99CD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991148"/>
              <a:ext cx="123825" cy="227013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3" y="0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47" y="19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24" y="58"/>
                </a:cxn>
                <a:cxn ang="0">
                  <a:pos x="18" y="71"/>
                </a:cxn>
                <a:cxn ang="0">
                  <a:pos x="14" y="80"/>
                </a:cxn>
                <a:cxn ang="0">
                  <a:pos x="14" y="80"/>
                </a:cxn>
                <a:cxn ang="0">
                  <a:pos x="7" y="96"/>
                </a:cxn>
                <a:cxn ang="0">
                  <a:pos x="2" y="110"/>
                </a:cxn>
                <a:cxn ang="0">
                  <a:pos x="2" y="110"/>
                </a:cxn>
                <a:cxn ang="0">
                  <a:pos x="0" y="117"/>
                </a:cxn>
                <a:cxn ang="0">
                  <a:pos x="0" y="122"/>
                </a:cxn>
                <a:cxn ang="0">
                  <a:pos x="2" y="127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15" y="132"/>
                </a:cxn>
                <a:cxn ang="0">
                  <a:pos x="15" y="132"/>
                </a:cxn>
                <a:cxn ang="0">
                  <a:pos x="27" y="135"/>
                </a:cxn>
                <a:cxn ang="0">
                  <a:pos x="27" y="135"/>
                </a:cxn>
                <a:cxn ang="0">
                  <a:pos x="30" y="135"/>
                </a:cxn>
                <a:cxn ang="0">
                  <a:pos x="30" y="135"/>
                </a:cxn>
                <a:cxn ang="0">
                  <a:pos x="35" y="135"/>
                </a:cxn>
                <a:cxn ang="0">
                  <a:pos x="39" y="136"/>
                </a:cxn>
                <a:cxn ang="0">
                  <a:pos x="48" y="139"/>
                </a:cxn>
                <a:cxn ang="0">
                  <a:pos x="48" y="139"/>
                </a:cxn>
                <a:cxn ang="0">
                  <a:pos x="57" y="140"/>
                </a:cxn>
                <a:cxn ang="0">
                  <a:pos x="65" y="142"/>
                </a:cxn>
                <a:cxn ang="0">
                  <a:pos x="65" y="142"/>
                </a:cxn>
                <a:cxn ang="0">
                  <a:pos x="69" y="142"/>
                </a:cxn>
                <a:cxn ang="0">
                  <a:pos x="73" y="143"/>
                </a:cxn>
                <a:cxn ang="0">
                  <a:pos x="73" y="143"/>
                </a:cxn>
                <a:cxn ang="0">
                  <a:pos x="76" y="142"/>
                </a:cxn>
                <a:cxn ang="0">
                  <a:pos x="77" y="140"/>
                </a:cxn>
                <a:cxn ang="0">
                  <a:pos x="77" y="140"/>
                </a:cxn>
                <a:cxn ang="0">
                  <a:pos x="78" y="136"/>
                </a:cxn>
                <a:cxn ang="0">
                  <a:pos x="78" y="132"/>
                </a:cxn>
                <a:cxn ang="0">
                  <a:pos x="76" y="126"/>
                </a:cxn>
                <a:cxn ang="0">
                  <a:pos x="76" y="126"/>
                </a:cxn>
                <a:cxn ang="0">
                  <a:pos x="74" y="123"/>
                </a:cxn>
                <a:cxn ang="0">
                  <a:pos x="72" y="122"/>
                </a:cxn>
                <a:cxn ang="0">
                  <a:pos x="69" y="121"/>
                </a:cxn>
                <a:cxn ang="0">
                  <a:pos x="69" y="117"/>
                </a:cxn>
                <a:cxn ang="0">
                  <a:pos x="69" y="117"/>
                </a:cxn>
                <a:cxn ang="0">
                  <a:pos x="66" y="77"/>
                </a:cxn>
                <a:cxn ang="0">
                  <a:pos x="65" y="34"/>
                </a:cxn>
                <a:cxn ang="0">
                  <a:pos x="65" y="34"/>
                </a:cxn>
                <a:cxn ang="0">
                  <a:pos x="65" y="19"/>
                </a:cxn>
                <a:cxn ang="0">
                  <a:pos x="64" y="1"/>
                </a:cxn>
                <a:cxn ang="0">
                  <a:pos x="64" y="1"/>
                </a:cxn>
                <a:cxn ang="0">
                  <a:pos x="63" y="0"/>
                </a:cxn>
              </a:cxnLst>
              <a:rect l="0" t="0" r="r" b="b"/>
              <a:pathLst>
                <a:path w="78" h="143">
                  <a:moveTo>
                    <a:pt x="63" y="0"/>
                  </a:moveTo>
                  <a:lnTo>
                    <a:pt x="63" y="0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47" y="1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24" y="58"/>
                  </a:lnTo>
                  <a:lnTo>
                    <a:pt x="18" y="7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7" y="9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0" y="117"/>
                  </a:lnTo>
                  <a:lnTo>
                    <a:pt x="0" y="122"/>
                  </a:lnTo>
                  <a:lnTo>
                    <a:pt x="2" y="127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5" y="135"/>
                  </a:lnTo>
                  <a:lnTo>
                    <a:pt x="39" y="136"/>
                  </a:lnTo>
                  <a:lnTo>
                    <a:pt x="48" y="139"/>
                  </a:lnTo>
                  <a:lnTo>
                    <a:pt x="48" y="139"/>
                  </a:lnTo>
                  <a:lnTo>
                    <a:pt x="57" y="140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9" y="142"/>
                  </a:lnTo>
                  <a:lnTo>
                    <a:pt x="73" y="143"/>
                  </a:lnTo>
                  <a:lnTo>
                    <a:pt x="73" y="143"/>
                  </a:lnTo>
                  <a:lnTo>
                    <a:pt x="76" y="142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8" y="136"/>
                  </a:lnTo>
                  <a:lnTo>
                    <a:pt x="78" y="132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6" y="77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19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733">
              <a:extLst>
                <a:ext uri="{FF2B5EF4-FFF2-40B4-BE49-F238E27FC236}">
                  <a16:creationId xmlns="" xmlns:a16="http://schemas.microsoft.com/office/drawing/2014/main" id="{66F19B59-5348-DEBB-F0B9-C0AD3401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991148"/>
              <a:ext cx="123825" cy="227013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3" y="0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47" y="19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24" y="58"/>
                </a:cxn>
                <a:cxn ang="0">
                  <a:pos x="18" y="71"/>
                </a:cxn>
                <a:cxn ang="0">
                  <a:pos x="14" y="80"/>
                </a:cxn>
                <a:cxn ang="0">
                  <a:pos x="14" y="80"/>
                </a:cxn>
                <a:cxn ang="0">
                  <a:pos x="7" y="96"/>
                </a:cxn>
                <a:cxn ang="0">
                  <a:pos x="2" y="110"/>
                </a:cxn>
                <a:cxn ang="0">
                  <a:pos x="2" y="110"/>
                </a:cxn>
                <a:cxn ang="0">
                  <a:pos x="0" y="117"/>
                </a:cxn>
                <a:cxn ang="0">
                  <a:pos x="0" y="122"/>
                </a:cxn>
                <a:cxn ang="0">
                  <a:pos x="2" y="127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15" y="132"/>
                </a:cxn>
                <a:cxn ang="0">
                  <a:pos x="15" y="132"/>
                </a:cxn>
                <a:cxn ang="0">
                  <a:pos x="27" y="135"/>
                </a:cxn>
                <a:cxn ang="0">
                  <a:pos x="27" y="135"/>
                </a:cxn>
                <a:cxn ang="0">
                  <a:pos x="30" y="135"/>
                </a:cxn>
                <a:cxn ang="0">
                  <a:pos x="30" y="135"/>
                </a:cxn>
                <a:cxn ang="0">
                  <a:pos x="35" y="135"/>
                </a:cxn>
                <a:cxn ang="0">
                  <a:pos x="39" y="136"/>
                </a:cxn>
                <a:cxn ang="0">
                  <a:pos x="48" y="139"/>
                </a:cxn>
                <a:cxn ang="0">
                  <a:pos x="48" y="139"/>
                </a:cxn>
                <a:cxn ang="0">
                  <a:pos x="57" y="140"/>
                </a:cxn>
                <a:cxn ang="0">
                  <a:pos x="65" y="142"/>
                </a:cxn>
                <a:cxn ang="0">
                  <a:pos x="65" y="142"/>
                </a:cxn>
                <a:cxn ang="0">
                  <a:pos x="69" y="142"/>
                </a:cxn>
                <a:cxn ang="0">
                  <a:pos x="73" y="143"/>
                </a:cxn>
                <a:cxn ang="0">
                  <a:pos x="73" y="143"/>
                </a:cxn>
                <a:cxn ang="0">
                  <a:pos x="76" y="142"/>
                </a:cxn>
                <a:cxn ang="0">
                  <a:pos x="77" y="140"/>
                </a:cxn>
                <a:cxn ang="0">
                  <a:pos x="77" y="140"/>
                </a:cxn>
                <a:cxn ang="0">
                  <a:pos x="78" y="136"/>
                </a:cxn>
                <a:cxn ang="0">
                  <a:pos x="78" y="132"/>
                </a:cxn>
                <a:cxn ang="0">
                  <a:pos x="76" y="126"/>
                </a:cxn>
                <a:cxn ang="0">
                  <a:pos x="76" y="126"/>
                </a:cxn>
                <a:cxn ang="0">
                  <a:pos x="74" y="123"/>
                </a:cxn>
                <a:cxn ang="0">
                  <a:pos x="72" y="122"/>
                </a:cxn>
                <a:cxn ang="0">
                  <a:pos x="69" y="121"/>
                </a:cxn>
                <a:cxn ang="0">
                  <a:pos x="69" y="117"/>
                </a:cxn>
                <a:cxn ang="0">
                  <a:pos x="69" y="117"/>
                </a:cxn>
                <a:cxn ang="0">
                  <a:pos x="66" y="77"/>
                </a:cxn>
                <a:cxn ang="0">
                  <a:pos x="65" y="34"/>
                </a:cxn>
                <a:cxn ang="0">
                  <a:pos x="65" y="34"/>
                </a:cxn>
                <a:cxn ang="0">
                  <a:pos x="65" y="19"/>
                </a:cxn>
                <a:cxn ang="0">
                  <a:pos x="64" y="1"/>
                </a:cxn>
                <a:cxn ang="0">
                  <a:pos x="64" y="1"/>
                </a:cxn>
                <a:cxn ang="0">
                  <a:pos x="63" y="0"/>
                </a:cxn>
              </a:cxnLst>
              <a:rect l="0" t="0" r="r" b="b"/>
              <a:pathLst>
                <a:path w="78" h="143">
                  <a:moveTo>
                    <a:pt x="63" y="0"/>
                  </a:moveTo>
                  <a:lnTo>
                    <a:pt x="63" y="0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47" y="1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24" y="58"/>
                  </a:lnTo>
                  <a:lnTo>
                    <a:pt x="18" y="7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7" y="9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0" y="117"/>
                  </a:lnTo>
                  <a:lnTo>
                    <a:pt x="0" y="122"/>
                  </a:lnTo>
                  <a:lnTo>
                    <a:pt x="2" y="127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5" y="135"/>
                  </a:lnTo>
                  <a:lnTo>
                    <a:pt x="39" y="136"/>
                  </a:lnTo>
                  <a:lnTo>
                    <a:pt x="48" y="139"/>
                  </a:lnTo>
                  <a:lnTo>
                    <a:pt x="48" y="139"/>
                  </a:lnTo>
                  <a:lnTo>
                    <a:pt x="57" y="140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9" y="142"/>
                  </a:lnTo>
                  <a:lnTo>
                    <a:pt x="73" y="143"/>
                  </a:lnTo>
                  <a:lnTo>
                    <a:pt x="73" y="143"/>
                  </a:lnTo>
                  <a:lnTo>
                    <a:pt x="76" y="142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8" y="136"/>
                  </a:lnTo>
                  <a:lnTo>
                    <a:pt x="78" y="132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6" y="77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19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734">
              <a:extLst>
                <a:ext uri="{FF2B5EF4-FFF2-40B4-BE49-F238E27FC236}">
                  <a16:creationId xmlns="" xmlns:a16="http://schemas.microsoft.com/office/drawing/2014/main" id="{F85E4780-A073-4BBD-E983-969F6BFF5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2192636"/>
              <a:ext cx="379413" cy="795338"/>
            </a:xfrm>
            <a:custGeom>
              <a:avLst/>
              <a:gdLst/>
              <a:ahLst/>
              <a:cxnLst>
                <a:cxn ang="0">
                  <a:pos x="180" y="1"/>
                </a:cxn>
                <a:cxn ang="0">
                  <a:pos x="175" y="4"/>
                </a:cxn>
                <a:cxn ang="0">
                  <a:pos x="146" y="47"/>
                </a:cxn>
                <a:cxn ang="0">
                  <a:pos x="107" y="116"/>
                </a:cxn>
                <a:cxn ang="0">
                  <a:pos x="80" y="164"/>
                </a:cxn>
                <a:cxn ang="0">
                  <a:pos x="46" y="263"/>
                </a:cxn>
                <a:cxn ang="0">
                  <a:pos x="27" y="331"/>
                </a:cxn>
                <a:cxn ang="0">
                  <a:pos x="0" y="445"/>
                </a:cxn>
                <a:cxn ang="0">
                  <a:pos x="4" y="486"/>
                </a:cxn>
                <a:cxn ang="0">
                  <a:pos x="29" y="477"/>
                </a:cxn>
                <a:cxn ang="0">
                  <a:pos x="29" y="477"/>
                </a:cxn>
                <a:cxn ang="0">
                  <a:pos x="53" y="372"/>
                </a:cxn>
                <a:cxn ang="0">
                  <a:pos x="90" y="245"/>
                </a:cxn>
                <a:cxn ang="0">
                  <a:pos x="95" y="239"/>
                </a:cxn>
                <a:cxn ang="0">
                  <a:pos x="95" y="240"/>
                </a:cxn>
                <a:cxn ang="0">
                  <a:pos x="97" y="238"/>
                </a:cxn>
                <a:cxn ang="0">
                  <a:pos x="109" y="211"/>
                </a:cxn>
                <a:cxn ang="0">
                  <a:pos x="116" y="197"/>
                </a:cxn>
                <a:cxn ang="0">
                  <a:pos x="107" y="224"/>
                </a:cxn>
                <a:cxn ang="0">
                  <a:pos x="95" y="261"/>
                </a:cxn>
                <a:cxn ang="0">
                  <a:pos x="57" y="398"/>
                </a:cxn>
                <a:cxn ang="0">
                  <a:pos x="42" y="463"/>
                </a:cxn>
                <a:cxn ang="0">
                  <a:pos x="48" y="457"/>
                </a:cxn>
                <a:cxn ang="0">
                  <a:pos x="62" y="400"/>
                </a:cxn>
                <a:cxn ang="0">
                  <a:pos x="79" y="337"/>
                </a:cxn>
                <a:cxn ang="0">
                  <a:pos x="103" y="280"/>
                </a:cxn>
                <a:cxn ang="0">
                  <a:pos x="133" y="209"/>
                </a:cxn>
                <a:cxn ang="0">
                  <a:pos x="133" y="209"/>
                </a:cxn>
                <a:cxn ang="0">
                  <a:pos x="128" y="221"/>
                </a:cxn>
                <a:cxn ang="0">
                  <a:pos x="132" y="217"/>
                </a:cxn>
                <a:cxn ang="0">
                  <a:pos x="150" y="179"/>
                </a:cxn>
                <a:cxn ang="0">
                  <a:pos x="166" y="147"/>
                </a:cxn>
                <a:cxn ang="0">
                  <a:pos x="180" y="122"/>
                </a:cxn>
                <a:cxn ang="0">
                  <a:pos x="183" y="123"/>
                </a:cxn>
                <a:cxn ang="0">
                  <a:pos x="174" y="140"/>
                </a:cxn>
                <a:cxn ang="0">
                  <a:pos x="159" y="164"/>
                </a:cxn>
                <a:cxn ang="0">
                  <a:pos x="146" y="192"/>
                </a:cxn>
                <a:cxn ang="0">
                  <a:pos x="141" y="203"/>
                </a:cxn>
                <a:cxn ang="0">
                  <a:pos x="142" y="202"/>
                </a:cxn>
                <a:cxn ang="0">
                  <a:pos x="159" y="168"/>
                </a:cxn>
                <a:cxn ang="0">
                  <a:pos x="205" y="93"/>
                </a:cxn>
                <a:cxn ang="0">
                  <a:pos x="239" y="53"/>
                </a:cxn>
                <a:cxn ang="0">
                  <a:pos x="239" y="47"/>
                </a:cxn>
                <a:cxn ang="0">
                  <a:pos x="230" y="34"/>
                </a:cxn>
                <a:cxn ang="0">
                  <a:pos x="205" y="12"/>
                </a:cxn>
                <a:cxn ang="0">
                  <a:pos x="192" y="1"/>
                </a:cxn>
              </a:cxnLst>
              <a:rect l="0" t="0" r="r" b="b"/>
              <a:pathLst>
                <a:path w="239" h="501">
                  <a:moveTo>
                    <a:pt x="188" y="0"/>
                  </a:moveTo>
                  <a:lnTo>
                    <a:pt x="188" y="0"/>
                  </a:lnTo>
                  <a:lnTo>
                    <a:pt x="180" y="1"/>
                  </a:lnTo>
                  <a:lnTo>
                    <a:pt x="180" y="1"/>
                  </a:lnTo>
                  <a:lnTo>
                    <a:pt x="176" y="3"/>
                  </a:lnTo>
                  <a:lnTo>
                    <a:pt x="175" y="4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5" y="83"/>
                  </a:lnTo>
                  <a:lnTo>
                    <a:pt x="107" y="116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0" y="164"/>
                  </a:lnTo>
                  <a:lnTo>
                    <a:pt x="72" y="184"/>
                  </a:lnTo>
                  <a:lnTo>
                    <a:pt x="58" y="223"/>
                  </a:lnTo>
                  <a:lnTo>
                    <a:pt x="46" y="263"/>
                  </a:lnTo>
                  <a:lnTo>
                    <a:pt x="36" y="297"/>
                  </a:lnTo>
                  <a:lnTo>
                    <a:pt x="36" y="297"/>
                  </a:lnTo>
                  <a:lnTo>
                    <a:pt x="27" y="331"/>
                  </a:lnTo>
                  <a:lnTo>
                    <a:pt x="15" y="375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2" y="469"/>
                  </a:lnTo>
                  <a:lnTo>
                    <a:pt x="4" y="486"/>
                  </a:lnTo>
                  <a:lnTo>
                    <a:pt x="4" y="486"/>
                  </a:lnTo>
                  <a:lnTo>
                    <a:pt x="7" y="501"/>
                  </a:lnTo>
                  <a:lnTo>
                    <a:pt x="7" y="501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41" y="423"/>
                  </a:lnTo>
                  <a:lnTo>
                    <a:pt x="53" y="372"/>
                  </a:lnTo>
                  <a:lnTo>
                    <a:pt x="53" y="372"/>
                  </a:lnTo>
                  <a:lnTo>
                    <a:pt x="72" y="305"/>
                  </a:lnTo>
                  <a:lnTo>
                    <a:pt x="83" y="266"/>
                  </a:lnTo>
                  <a:lnTo>
                    <a:pt x="90" y="245"/>
                  </a:lnTo>
                  <a:lnTo>
                    <a:pt x="90" y="245"/>
                  </a:lnTo>
                  <a:lnTo>
                    <a:pt x="93" y="240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7" y="238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9" y="211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3" y="206"/>
                  </a:lnTo>
                  <a:lnTo>
                    <a:pt x="107" y="224"/>
                  </a:lnTo>
                  <a:lnTo>
                    <a:pt x="107" y="224"/>
                  </a:lnTo>
                  <a:lnTo>
                    <a:pt x="95" y="261"/>
                  </a:lnTo>
                  <a:lnTo>
                    <a:pt x="95" y="261"/>
                  </a:lnTo>
                  <a:lnTo>
                    <a:pt x="62" y="373"/>
                  </a:lnTo>
                  <a:lnTo>
                    <a:pt x="62" y="373"/>
                  </a:lnTo>
                  <a:lnTo>
                    <a:pt x="57" y="398"/>
                  </a:lnTo>
                  <a:lnTo>
                    <a:pt x="51" y="423"/>
                  </a:lnTo>
                  <a:lnTo>
                    <a:pt x="51" y="423"/>
                  </a:lnTo>
                  <a:lnTo>
                    <a:pt x="42" y="463"/>
                  </a:lnTo>
                  <a:lnTo>
                    <a:pt x="42" y="463"/>
                  </a:lnTo>
                  <a:lnTo>
                    <a:pt x="48" y="457"/>
                  </a:lnTo>
                  <a:lnTo>
                    <a:pt x="48" y="457"/>
                  </a:lnTo>
                  <a:lnTo>
                    <a:pt x="53" y="437"/>
                  </a:lnTo>
                  <a:lnTo>
                    <a:pt x="53" y="437"/>
                  </a:lnTo>
                  <a:lnTo>
                    <a:pt x="62" y="400"/>
                  </a:lnTo>
                  <a:lnTo>
                    <a:pt x="62" y="400"/>
                  </a:lnTo>
                  <a:lnTo>
                    <a:pt x="71" y="368"/>
                  </a:lnTo>
                  <a:lnTo>
                    <a:pt x="79" y="337"/>
                  </a:lnTo>
                  <a:lnTo>
                    <a:pt x="79" y="337"/>
                  </a:lnTo>
                  <a:lnTo>
                    <a:pt x="103" y="280"/>
                  </a:lnTo>
                  <a:lnTo>
                    <a:pt x="103" y="280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0" y="21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2"/>
                  </a:lnTo>
                  <a:lnTo>
                    <a:pt x="128" y="222"/>
                  </a:lnTo>
                  <a:lnTo>
                    <a:pt x="132" y="217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66" y="147"/>
                  </a:lnTo>
                  <a:lnTo>
                    <a:pt x="166" y="147"/>
                  </a:lnTo>
                  <a:lnTo>
                    <a:pt x="172" y="135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83" y="121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4" y="140"/>
                  </a:lnTo>
                  <a:lnTo>
                    <a:pt x="174" y="140"/>
                  </a:lnTo>
                  <a:lnTo>
                    <a:pt x="167" y="151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3" y="176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2" y="200"/>
                  </a:lnTo>
                  <a:lnTo>
                    <a:pt x="141" y="203"/>
                  </a:lnTo>
                  <a:lnTo>
                    <a:pt x="141" y="203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50" y="185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80" y="133"/>
                  </a:lnTo>
                  <a:lnTo>
                    <a:pt x="180" y="133"/>
                  </a:lnTo>
                  <a:lnTo>
                    <a:pt x="205" y="93"/>
                  </a:lnTo>
                  <a:lnTo>
                    <a:pt x="205" y="93"/>
                  </a:lnTo>
                  <a:lnTo>
                    <a:pt x="222" y="72"/>
                  </a:lnTo>
                  <a:lnTo>
                    <a:pt x="239" y="53"/>
                  </a:lnTo>
                  <a:lnTo>
                    <a:pt x="239" y="53"/>
                  </a:lnTo>
                  <a:lnTo>
                    <a:pt x="239" y="50"/>
                  </a:lnTo>
                  <a:lnTo>
                    <a:pt x="239" y="47"/>
                  </a:lnTo>
                  <a:lnTo>
                    <a:pt x="237" y="42"/>
                  </a:lnTo>
                  <a:lnTo>
                    <a:pt x="234" y="37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17" y="24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198" y="7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735">
              <a:extLst>
                <a:ext uri="{FF2B5EF4-FFF2-40B4-BE49-F238E27FC236}">
                  <a16:creationId xmlns="" xmlns:a16="http://schemas.microsoft.com/office/drawing/2014/main" id="{DD8507F2-AF25-590A-86BB-C92E41F9F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2192636"/>
              <a:ext cx="379413" cy="795338"/>
            </a:xfrm>
            <a:custGeom>
              <a:avLst/>
              <a:gdLst/>
              <a:ahLst/>
              <a:cxnLst>
                <a:cxn ang="0">
                  <a:pos x="180" y="1"/>
                </a:cxn>
                <a:cxn ang="0">
                  <a:pos x="175" y="4"/>
                </a:cxn>
                <a:cxn ang="0">
                  <a:pos x="146" y="47"/>
                </a:cxn>
                <a:cxn ang="0">
                  <a:pos x="107" y="116"/>
                </a:cxn>
                <a:cxn ang="0">
                  <a:pos x="80" y="164"/>
                </a:cxn>
                <a:cxn ang="0">
                  <a:pos x="46" y="263"/>
                </a:cxn>
                <a:cxn ang="0">
                  <a:pos x="27" y="331"/>
                </a:cxn>
                <a:cxn ang="0">
                  <a:pos x="0" y="445"/>
                </a:cxn>
                <a:cxn ang="0">
                  <a:pos x="4" y="486"/>
                </a:cxn>
                <a:cxn ang="0">
                  <a:pos x="29" y="477"/>
                </a:cxn>
                <a:cxn ang="0">
                  <a:pos x="29" y="477"/>
                </a:cxn>
                <a:cxn ang="0">
                  <a:pos x="53" y="372"/>
                </a:cxn>
                <a:cxn ang="0">
                  <a:pos x="90" y="245"/>
                </a:cxn>
                <a:cxn ang="0">
                  <a:pos x="95" y="239"/>
                </a:cxn>
                <a:cxn ang="0">
                  <a:pos x="95" y="240"/>
                </a:cxn>
                <a:cxn ang="0">
                  <a:pos x="97" y="238"/>
                </a:cxn>
                <a:cxn ang="0">
                  <a:pos x="109" y="211"/>
                </a:cxn>
                <a:cxn ang="0">
                  <a:pos x="116" y="197"/>
                </a:cxn>
                <a:cxn ang="0">
                  <a:pos x="107" y="224"/>
                </a:cxn>
                <a:cxn ang="0">
                  <a:pos x="95" y="261"/>
                </a:cxn>
                <a:cxn ang="0">
                  <a:pos x="57" y="398"/>
                </a:cxn>
                <a:cxn ang="0">
                  <a:pos x="42" y="463"/>
                </a:cxn>
                <a:cxn ang="0">
                  <a:pos x="48" y="457"/>
                </a:cxn>
                <a:cxn ang="0">
                  <a:pos x="62" y="400"/>
                </a:cxn>
                <a:cxn ang="0">
                  <a:pos x="79" y="337"/>
                </a:cxn>
                <a:cxn ang="0">
                  <a:pos x="103" y="280"/>
                </a:cxn>
                <a:cxn ang="0">
                  <a:pos x="133" y="209"/>
                </a:cxn>
                <a:cxn ang="0">
                  <a:pos x="133" y="209"/>
                </a:cxn>
                <a:cxn ang="0">
                  <a:pos x="128" y="221"/>
                </a:cxn>
                <a:cxn ang="0">
                  <a:pos x="132" y="217"/>
                </a:cxn>
                <a:cxn ang="0">
                  <a:pos x="150" y="179"/>
                </a:cxn>
                <a:cxn ang="0">
                  <a:pos x="166" y="147"/>
                </a:cxn>
                <a:cxn ang="0">
                  <a:pos x="180" y="122"/>
                </a:cxn>
                <a:cxn ang="0">
                  <a:pos x="183" y="123"/>
                </a:cxn>
                <a:cxn ang="0">
                  <a:pos x="174" y="140"/>
                </a:cxn>
                <a:cxn ang="0">
                  <a:pos x="159" y="164"/>
                </a:cxn>
                <a:cxn ang="0">
                  <a:pos x="146" y="192"/>
                </a:cxn>
                <a:cxn ang="0">
                  <a:pos x="141" y="203"/>
                </a:cxn>
                <a:cxn ang="0">
                  <a:pos x="142" y="202"/>
                </a:cxn>
                <a:cxn ang="0">
                  <a:pos x="159" y="168"/>
                </a:cxn>
                <a:cxn ang="0">
                  <a:pos x="205" y="93"/>
                </a:cxn>
                <a:cxn ang="0">
                  <a:pos x="239" y="53"/>
                </a:cxn>
                <a:cxn ang="0">
                  <a:pos x="239" y="47"/>
                </a:cxn>
                <a:cxn ang="0">
                  <a:pos x="230" y="34"/>
                </a:cxn>
                <a:cxn ang="0">
                  <a:pos x="205" y="12"/>
                </a:cxn>
                <a:cxn ang="0">
                  <a:pos x="192" y="1"/>
                </a:cxn>
              </a:cxnLst>
              <a:rect l="0" t="0" r="r" b="b"/>
              <a:pathLst>
                <a:path w="239" h="501">
                  <a:moveTo>
                    <a:pt x="188" y="0"/>
                  </a:moveTo>
                  <a:lnTo>
                    <a:pt x="188" y="0"/>
                  </a:lnTo>
                  <a:lnTo>
                    <a:pt x="180" y="1"/>
                  </a:lnTo>
                  <a:lnTo>
                    <a:pt x="180" y="1"/>
                  </a:lnTo>
                  <a:lnTo>
                    <a:pt x="176" y="3"/>
                  </a:lnTo>
                  <a:lnTo>
                    <a:pt x="175" y="4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5" y="83"/>
                  </a:lnTo>
                  <a:lnTo>
                    <a:pt x="107" y="116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0" y="164"/>
                  </a:lnTo>
                  <a:lnTo>
                    <a:pt x="72" y="184"/>
                  </a:lnTo>
                  <a:lnTo>
                    <a:pt x="58" y="223"/>
                  </a:lnTo>
                  <a:lnTo>
                    <a:pt x="46" y="263"/>
                  </a:lnTo>
                  <a:lnTo>
                    <a:pt x="36" y="297"/>
                  </a:lnTo>
                  <a:lnTo>
                    <a:pt x="36" y="297"/>
                  </a:lnTo>
                  <a:lnTo>
                    <a:pt x="27" y="331"/>
                  </a:lnTo>
                  <a:lnTo>
                    <a:pt x="15" y="375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2" y="469"/>
                  </a:lnTo>
                  <a:lnTo>
                    <a:pt x="4" y="486"/>
                  </a:lnTo>
                  <a:lnTo>
                    <a:pt x="4" y="486"/>
                  </a:lnTo>
                  <a:lnTo>
                    <a:pt x="7" y="501"/>
                  </a:lnTo>
                  <a:lnTo>
                    <a:pt x="7" y="501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41" y="423"/>
                  </a:lnTo>
                  <a:lnTo>
                    <a:pt x="53" y="372"/>
                  </a:lnTo>
                  <a:lnTo>
                    <a:pt x="53" y="372"/>
                  </a:lnTo>
                  <a:lnTo>
                    <a:pt x="72" y="305"/>
                  </a:lnTo>
                  <a:lnTo>
                    <a:pt x="83" y="266"/>
                  </a:lnTo>
                  <a:lnTo>
                    <a:pt x="90" y="245"/>
                  </a:lnTo>
                  <a:lnTo>
                    <a:pt x="90" y="245"/>
                  </a:lnTo>
                  <a:lnTo>
                    <a:pt x="93" y="240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7" y="238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9" y="211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3" y="206"/>
                  </a:lnTo>
                  <a:lnTo>
                    <a:pt x="107" y="224"/>
                  </a:lnTo>
                  <a:lnTo>
                    <a:pt x="107" y="224"/>
                  </a:lnTo>
                  <a:lnTo>
                    <a:pt x="95" y="261"/>
                  </a:lnTo>
                  <a:lnTo>
                    <a:pt x="95" y="261"/>
                  </a:lnTo>
                  <a:lnTo>
                    <a:pt x="62" y="373"/>
                  </a:lnTo>
                  <a:lnTo>
                    <a:pt x="62" y="373"/>
                  </a:lnTo>
                  <a:lnTo>
                    <a:pt x="57" y="398"/>
                  </a:lnTo>
                  <a:lnTo>
                    <a:pt x="51" y="423"/>
                  </a:lnTo>
                  <a:lnTo>
                    <a:pt x="51" y="423"/>
                  </a:lnTo>
                  <a:lnTo>
                    <a:pt x="42" y="463"/>
                  </a:lnTo>
                  <a:lnTo>
                    <a:pt x="42" y="463"/>
                  </a:lnTo>
                  <a:lnTo>
                    <a:pt x="48" y="457"/>
                  </a:lnTo>
                  <a:lnTo>
                    <a:pt x="48" y="457"/>
                  </a:lnTo>
                  <a:lnTo>
                    <a:pt x="53" y="437"/>
                  </a:lnTo>
                  <a:lnTo>
                    <a:pt x="53" y="437"/>
                  </a:lnTo>
                  <a:lnTo>
                    <a:pt x="62" y="400"/>
                  </a:lnTo>
                  <a:lnTo>
                    <a:pt x="62" y="400"/>
                  </a:lnTo>
                  <a:lnTo>
                    <a:pt x="71" y="368"/>
                  </a:lnTo>
                  <a:lnTo>
                    <a:pt x="79" y="337"/>
                  </a:lnTo>
                  <a:lnTo>
                    <a:pt x="79" y="337"/>
                  </a:lnTo>
                  <a:lnTo>
                    <a:pt x="103" y="280"/>
                  </a:lnTo>
                  <a:lnTo>
                    <a:pt x="103" y="280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0" y="21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2"/>
                  </a:lnTo>
                  <a:lnTo>
                    <a:pt x="128" y="222"/>
                  </a:lnTo>
                  <a:lnTo>
                    <a:pt x="132" y="217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66" y="147"/>
                  </a:lnTo>
                  <a:lnTo>
                    <a:pt x="166" y="147"/>
                  </a:lnTo>
                  <a:lnTo>
                    <a:pt x="172" y="135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83" y="121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4" y="140"/>
                  </a:lnTo>
                  <a:lnTo>
                    <a:pt x="174" y="140"/>
                  </a:lnTo>
                  <a:lnTo>
                    <a:pt x="167" y="151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3" y="176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2" y="200"/>
                  </a:lnTo>
                  <a:lnTo>
                    <a:pt x="141" y="203"/>
                  </a:lnTo>
                  <a:lnTo>
                    <a:pt x="141" y="203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50" y="185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80" y="133"/>
                  </a:lnTo>
                  <a:lnTo>
                    <a:pt x="180" y="133"/>
                  </a:lnTo>
                  <a:lnTo>
                    <a:pt x="205" y="93"/>
                  </a:lnTo>
                  <a:lnTo>
                    <a:pt x="205" y="93"/>
                  </a:lnTo>
                  <a:lnTo>
                    <a:pt x="222" y="72"/>
                  </a:lnTo>
                  <a:lnTo>
                    <a:pt x="239" y="53"/>
                  </a:lnTo>
                  <a:lnTo>
                    <a:pt x="239" y="53"/>
                  </a:lnTo>
                  <a:lnTo>
                    <a:pt x="239" y="50"/>
                  </a:lnTo>
                  <a:lnTo>
                    <a:pt x="239" y="47"/>
                  </a:lnTo>
                  <a:lnTo>
                    <a:pt x="237" y="42"/>
                  </a:lnTo>
                  <a:lnTo>
                    <a:pt x="234" y="37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17" y="24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198" y="7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8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7" name="Freeform 736">
              <a:extLst>
                <a:ext uri="{FF2B5EF4-FFF2-40B4-BE49-F238E27FC236}">
                  <a16:creationId xmlns="" xmlns:a16="http://schemas.microsoft.com/office/drawing/2014/main" id="{5809553E-32A5-BFE2-5613-DDE16AE71F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4188" y="2918123"/>
              <a:ext cx="65088" cy="103188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2" y="52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8" y="59"/>
                </a:cxn>
                <a:cxn ang="0">
                  <a:pos x="9" y="62"/>
                </a:cxn>
                <a:cxn ang="0">
                  <a:pos x="10" y="64"/>
                </a:cxn>
                <a:cxn ang="0">
                  <a:pos x="10" y="64"/>
                </a:cxn>
                <a:cxn ang="0">
                  <a:pos x="10" y="65"/>
                </a:cxn>
                <a:cxn ang="0">
                  <a:pos x="10" y="65"/>
                </a:cxn>
                <a:cxn ang="0">
                  <a:pos x="13" y="59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18" y="35"/>
                </a:cxn>
                <a:cxn ang="0">
                  <a:pos x="21" y="26"/>
                </a:cxn>
                <a:cxn ang="0">
                  <a:pos x="21" y="26"/>
                </a:cxn>
                <a:cxn ang="0">
                  <a:pos x="22" y="2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29" y="35"/>
                </a:cxn>
                <a:cxn ang="0">
                  <a:pos x="29" y="35"/>
                </a:cxn>
                <a:cxn ang="0">
                  <a:pos x="29" y="37"/>
                </a:cxn>
                <a:cxn ang="0">
                  <a:pos x="29" y="38"/>
                </a:cxn>
                <a:cxn ang="0">
                  <a:pos x="29" y="38"/>
                </a:cxn>
                <a:cxn ang="0">
                  <a:pos x="30" y="37"/>
                </a:cxn>
                <a:cxn ang="0">
                  <a:pos x="31" y="35"/>
                </a:cxn>
                <a:cxn ang="0">
                  <a:pos x="31" y="35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41" y="0"/>
                </a:cxn>
              </a:cxnLst>
              <a:rect l="0" t="0" r="r" b="b"/>
              <a:pathLst>
                <a:path w="41" h="65">
                  <a:moveTo>
                    <a:pt x="22" y="20"/>
                  </a:move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9"/>
                  </a:lnTo>
                  <a:lnTo>
                    <a:pt x="9" y="62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3" y="59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8" y="35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2" y="20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7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8" name="Freeform 737">
              <a:extLst>
                <a:ext uri="{FF2B5EF4-FFF2-40B4-BE49-F238E27FC236}">
                  <a16:creationId xmlns="" xmlns:a16="http://schemas.microsoft.com/office/drawing/2014/main" id="{9863E47E-FE0A-2AC4-2563-55070EA0D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188" y="2949873"/>
              <a:ext cx="34925" cy="714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1" y="28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32"/>
                </a:cxn>
                <a:cxn ang="0">
                  <a:pos x="6" y="36"/>
                </a:cxn>
                <a:cxn ang="0">
                  <a:pos x="6" y="36"/>
                </a:cxn>
                <a:cxn ang="0">
                  <a:pos x="8" y="39"/>
                </a:cxn>
                <a:cxn ang="0">
                  <a:pos x="9" y="42"/>
                </a:cxn>
                <a:cxn ang="0">
                  <a:pos x="10" y="44"/>
                </a:cxn>
                <a:cxn ang="0">
                  <a:pos x="10" y="44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13" y="39"/>
                </a:cxn>
                <a:cxn ang="0">
                  <a:pos x="16" y="27"/>
                </a:cxn>
                <a:cxn ang="0">
                  <a:pos x="16" y="27"/>
                </a:cxn>
                <a:cxn ang="0">
                  <a:pos x="18" y="15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2" y="0"/>
                </a:cxn>
              </a:cxnLst>
              <a:rect l="0" t="0" r="r" b="b"/>
              <a:pathLst>
                <a:path w="22" h="45">
                  <a:moveTo>
                    <a:pt x="22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9"/>
                  </a:lnTo>
                  <a:lnTo>
                    <a:pt x="9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3" y="39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8" y="15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9" name="Freeform 738">
              <a:extLst>
                <a:ext uri="{FF2B5EF4-FFF2-40B4-BE49-F238E27FC236}">
                  <a16:creationId xmlns="" xmlns:a16="http://schemas.microsoft.com/office/drawing/2014/main" id="{5374BEB7-B117-E2C3-61F6-6A77B2B28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918123"/>
              <a:ext cx="19050" cy="603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1" y="37"/>
                </a:cxn>
                <a:cxn ang="0">
                  <a:pos x="2" y="35"/>
                </a:cxn>
                <a:cxn ang="0">
                  <a:pos x="2" y="35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2" y="0"/>
                </a:cxn>
              </a:cxnLst>
              <a:rect l="0" t="0" r="r" b="b"/>
              <a:pathLst>
                <a:path w="12" h="38">
                  <a:moveTo>
                    <a:pt x="12" y="0"/>
                  </a:moveTo>
                  <a:lnTo>
                    <a:pt x="12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9" y="8"/>
                  </a:lnTo>
                  <a:lnTo>
                    <a:pt x="9" y="8"/>
                  </a:lnTo>
                  <a:lnTo>
                    <a:pt x="1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Freeform 739">
              <a:extLst>
                <a:ext uri="{FF2B5EF4-FFF2-40B4-BE49-F238E27FC236}">
                  <a16:creationId xmlns="" xmlns:a16="http://schemas.microsoft.com/office/drawing/2014/main" id="{E7B60553-7C61-8F35-2757-B9B28355E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2899073"/>
              <a:ext cx="12700" cy="920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3" y="45"/>
                </a:cxn>
                <a:cxn ang="0">
                  <a:pos x="4" y="53"/>
                </a:cxn>
                <a:cxn ang="0">
                  <a:pos x="4" y="53"/>
                </a:cxn>
                <a:cxn ang="0">
                  <a:pos x="5" y="56"/>
                </a:cxn>
                <a:cxn ang="0">
                  <a:pos x="7" y="58"/>
                </a:cxn>
                <a:cxn ang="0">
                  <a:pos x="7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5" y="41"/>
                </a:cxn>
                <a:cxn ang="0">
                  <a:pos x="5" y="41"/>
                </a:cxn>
                <a:cxn ang="0">
                  <a:pos x="3" y="24"/>
                </a:cxn>
                <a:cxn ang="0">
                  <a:pos x="1" y="0"/>
                </a:cxn>
              </a:cxnLst>
              <a:rect l="0" t="0" r="r" b="b"/>
              <a:pathLst>
                <a:path w="8" h="58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" y="2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740">
              <a:extLst>
                <a:ext uri="{FF2B5EF4-FFF2-40B4-BE49-F238E27FC236}">
                  <a16:creationId xmlns="" xmlns:a16="http://schemas.microsoft.com/office/drawing/2014/main" id="{F94A0321-FE6A-744E-A91E-66F0D3B8D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2899073"/>
              <a:ext cx="12700" cy="920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3" y="45"/>
                </a:cxn>
                <a:cxn ang="0">
                  <a:pos x="4" y="53"/>
                </a:cxn>
                <a:cxn ang="0">
                  <a:pos x="4" y="53"/>
                </a:cxn>
                <a:cxn ang="0">
                  <a:pos x="5" y="56"/>
                </a:cxn>
                <a:cxn ang="0">
                  <a:pos x="7" y="58"/>
                </a:cxn>
                <a:cxn ang="0">
                  <a:pos x="7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5" y="41"/>
                </a:cxn>
                <a:cxn ang="0">
                  <a:pos x="5" y="41"/>
                </a:cxn>
                <a:cxn ang="0">
                  <a:pos x="3" y="24"/>
                </a:cxn>
                <a:cxn ang="0">
                  <a:pos x="1" y="0"/>
                </a:cxn>
              </a:cxnLst>
              <a:rect l="0" t="0" r="r" b="b"/>
              <a:pathLst>
                <a:path w="8" h="58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" y="24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2" name="Freeform 741">
              <a:extLst>
                <a:ext uri="{FF2B5EF4-FFF2-40B4-BE49-F238E27FC236}">
                  <a16:creationId xmlns="" xmlns:a16="http://schemas.microsoft.com/office/drawing/2014/main" id="{D1393710-D4AD-9F68-D11B-B7892A1C6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600" y="2987973"/>
              <a:ext cx="1588" cy="47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3" name="Freeform 742">
              <a:extLst>
                <a:ext uri="{FF2B5EF4-FFF2-40B4-BE49-F238E27FC236}">
                  <a16:creationId xmlns="" xmlns:a16="http://schemas.microsoft.com/office/drawing/2014/main" id="{419CCB62-0128-7E52-10FB-A873AABD3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600" y="2987973"/>
              <a:ext cx="1588" cy="47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4" name="AutoShape 2" descr="Ospedale - Icone Healthcare e Medical">
            <a:extLst>
              <a:ext uri="{FF2B5EF4-FFF2-40B4-BE49-F238E27FC236}">
                <a16:creationId xmlns="" xmlns:a16="http://schemas.microsoft.com/office/drawing/2014/main" id="{C23F2854-CE5F-FC19-4B42-17C7E4EEF2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5" name="Immagine 144">
            <a:extLst>
              <a:ext uri="{FF2B5EF4-FFF2-40B4-BE49-F238E27FC236}">
                <a16:creationId xmlns="" xmlns:a16="http://schemas.microsoft.com/office/drawing/2014/main" id="{240BFDFB-020D-9A1D-D6BD-5F3CF8596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067" y="2690637"/>
            <a:ext cx="921754" cy="921754"/>
          </a:xfrm>
          <a:prstGeom prst="rect">
            <a:avLst/>
          </a:prstGeom>
        </p:spPr>
      </p:pic>
      <p:pic>
        <p:nvPicPr>
          <p:cNvPr id="146" name="Immagine 145">
            <a:extLst>
              <a:ext uri="{FF2B5EF4-FFF2-40B4-BE49-F238E27FC236}">
                <a16:creationId xmlns="" xmlns:a16="http://schemas.microsoft.com/office/drawing/2014/main" id="{A038C324-5F7B-D1B9-89CC-E8CB83AB40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2390" y="5154922"/>
            <a:ext cx="921754" cy="92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" name="Connettore diritto 306">
            <a:extLst>
              <a:ext uri="{FF2B5EF4-FFF2-40B4-BE49-F238E27FC236}">
                <a16:creationId xmlns="" xmlns:a16="http://schemas.microsoft.com/office/drawing/2014/main" id="{6D535869-A42B-5753-5F6A-2CFF53A6787E}"/>
              </a:ext>
            </a:extLst>
          </p:cNvPr>
          <p:cNvCxnSpPr>
            <a:cxnSpLocks/>
          </p:cNvCxnSpPr>
          <p:nvPr/>
        </p:nvCxnSpPr>
        <p:spPr>
          <a:xfrm>
            <a:off x="814338" y="4953432"/>
            <a:ext cx="0" cy="16920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nettore diritto 291">
            <a:extLst>
              <a:ext uri="{FF2B5EF4-FFF2-40B4-BE49-F238E27FC236}">
                <a16:creationId xmlns="" xmlns:a16="http://schemas.microsoft.com/office/drawing/2014/main" id="{0E478B43-BCBD-8683-51AA-F4345B1D0AE2}"/>
              </a:ext>
            </a:extLst>
          </p:cNvPr>
          <p:cNvCxnSpPr>
            <a:cxnSpLocks/>
          </p:cNvCxnSpPr>
          <p:nvPr/>
        </p:nvCxnSpPr>
        <p:spPr>
          <a:xfrm>
            <a:off x="798689" y="1663539"/>
            <a:ext cx="0" cy="29160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Google Shape;156;p26"/>
          <p:cNvSpPr txBox="1"/>
          <p:nvPr/>
        </p:nvSpPr>
        <p:spPr>
          <a:xfrm>
            <a:off x="305550" y="184315"/>
            <a:ext cx="986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L’applicazione del DM77/2022 in Veneto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9DF17B5E-4853-0326-28FD-85233A6C05B5}"/>
              </a:ext>
            </a:extLst>
          </p:cNvPr>
          <p:cNvSpPr txBox="1"/>
          <p:nvPr/>
        </p:nvSpPr>
        <p:spPr>
          <a:xfrm>
            <a:off x="305550" y="65305"/>
            <a:ext cx="1009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u="none" strike="noStrike" baseline="0" dirty="0">
                <a:solidFill>
                  <a:srgbClr val="509EF7"/>
                </a:solidFill>
                <a:latin typeface="+mj-lt"/>
                <a:cs typeface="Calibri" panose="020F0502020204030204" pitchFamily="34" charset="0"/>
              </a:rPr>
              <a:t>Le progettualità a livello territoriale</a:t>
            </a:r>
          </a:p>
        </p:txBody>
      </p:sp>
      <p:sp>
        <p:nvSpPr>
          <p:cNvPr id="7" name="Google Shape;152;p26">
            <a:extLst>
              <a:ext uri="{FF2B5EF4-FFF2-40B4-BE49-F238E27FC236}">
                <a16:creationId xmlns="" xmlns:a16="http://schemas.microsoft.com/office/drawing/2014/main" id="{0343A8D3-2453-70C4-E6A9-77D14B796F23}"/>
              </a:ext>
            </a:extLst>
          </p:cNvPr>
          <p:cNvSpPr/>
          <p:nvPr/>
        </p:nvSpPr>
        <p:spPr>
          <a:xfrm>
            <a:off x="11068557" y="129468"/>
            <a:ext cx="941825" cy="5197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="" xmlns:a16="http://schemas.microsoft.com/office/drawing/2014/main" id="{EADC1BF4-01C4-36DF-DB3D-7F64E101424A}"/>
              </a:ext>
            </a:extLst>
          </p:cNvPr>
          <p:cNvSpPr/>
          <p:nvPr/>
        </p:nvSpPr>
        <p:spPr>
          <a:xfrm>
            <a:off x="0" y="6585626"/>
            <a:ext cx="12192000" cy="272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509EF7"/>
                </a:solidFill>
              </a:rPr>
              <a:t>UOC Sistemi Informativi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E1119A92-7DDB-BC2F-C1C7-F36F7CDDFB39}"/>
              </a:ext>
            </a:extLst>
          </p:cNvPr>
          <p:cNvSpPr txBox="1"/>
          <p:nvPr/>
        </p:nvSpPr>
        <p:spPr>
          <a:xfrm>
            <a:off x="305549" y="700942"/>
            <a:ext cx="11698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 Decreto del 4/04/2023 viene costituita, presso l’area Sanità e Sociale della Regione del Veneto, l’</a:t>
            </a:r>
            <a:r>
              <a:rPr lang="it-IT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Unità di Coordinamento – PNRR Sanità e Sociale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presieduta dal Direttore Generale dell’Area Sanità e Sociale, con l’obiettivo di </a:t>
            </a:r>
            <a:r>
              <a:rPr lang="it-IT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accompagnare il processo di implementazione del DM77/2022 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per allineare scadenze/richieste del PNRR con i fabbisogni e l’organizzazione delle cure in Regione del Veneto</a:t>
            </a:r>
          </a:p>
        </p:txBody>
      </p:sp>
      <p:sp>
        <p:nvSpPr>
          <p:cNvPr id="29" name="Google Shape;1050;p4">
            <a:extLst>
              <a:ext uri="{FF2B5EF4-FFF2-40B4-BE49-F238E27FC236}">
                <a16:creationId xmlns="" xmlns:a16="http://schemas.microsoft.com/office/drawing/2014/main" id="{E18E9B44-23FC-80D9-418A-4C0953862683}"/>
              </a:ext>
            </a:extLst>
          </p:cNvPr>
          <p:cNvSpPr txBox="1"/>
          <p:nvPr/>
        </p:nvSpPr>
        <p:spPr>
          <a:xfrm>
            <a:off x="1018773" y="5772875"/>
            <a:ext cx="99316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7F7F7F"/>
              </a:buClr>
              <a:buSzPts val="1400"/>
            </a:pPr>
            <a:r>
              <a:rPr lang="it-IT" sz="1200" dirty="0">
                <a:solidFill>
                  <a:srgbClr val="3F3F3F"/>
                </a:solidFill>
                <a:latin typeface="+mj-lt"/>
                <a:ea typeface="Lato"/>
                <a:cs typeface="Lato"/>
                <a:sym typeface="Lato"/>
              </a:rPr>
              <a:t>MMG</a:t>
            </a:r>
            <a:endParaRPr lang="it-IT" sz="1200" dirty="0">
              <a:solidFill>
                <a:srgbClr val="3F3F3F"/>
              </a:solidFill>
              <a:latin typeface="+mj-lt"/>
              <a:ea typeface="Lato"/>
              <a:cs typeface="Lato"/>
            </a:endParaRPr>
          </a:p>
        </p:txBody>
      </p:sp>
      <p:sp>
        <p:nvSpPr>
          <p:cNvPr id="55" name="Google Shape;1050;p4">
            <a:extLst>
              <a:ext uri="{FF2B5EF4-FFF2-40B4-BE49-F238E27FC236}">
                <a16:creationId xmlns="" xmlns:a16="http://schemas.microsoft.com/office/drawing/2014/main" id="{360B6E78-8FC1-0D72-68A7-95C3980B51C6}"/>
              </a:ext>
            </a:extLst>
          </p:cNvPr>
          <p:cNvSpPr txBox="1"/>
          <p:nvPr/>
        </p:nvSpPr>
        <p:spPr>
          <a:xfrm>
            <a:off x="987026" y="5386717"/>
            <a:ext cx="34343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7F7F7F"/>
              </a:buClr>
              <a:buSzPts val="1400"/>
            </a:pPr>
            <a:r>
              <a:rPr lang="it-IT" sz="1200" dirty="0">
                <a:solidFill>
                  <a:srgbClr val="3F3F3F"/>
                </a:solidFill>
                <a:latin typeface="+mj-lt"/>
                <a:ea typeface="Lato"/>
                <a:cs typeface="Lato"/>
                <a:sym typeface="Lato"/>
              </a:rPr>
              <a:t>Infermiere di Famiglia o Comunità (IFOC)</a:t>
            </a:r>
            <a:endParaRPr lang="it-IT" sz="1200" dirty="0">
              <a:solidFill>
                <a:srgbClr val="3F3F3F"/>
              </a:solidFill>
              <a:latin typeface="+mj-lt"/>
              <a:ea typeface="Lato"/>
              <a:cs typeface="Lato"/>
            </a:endParaRPr>
          </a:p>
        </p:txBody>
      </p:sp>
      <p:sp>
        <p:nvSpPr>
          <p:cNvPr id="61" name="Google Shape;1050;p4">
            <a:extLst>
              <a:ext uri="{FF2B5EF4-FFF2-40B4-BE49-F238E27FC236}">
                <a16:creationId xmlns="" xmlns:a16="http://schemas.microsoft.com/office/drawing/2014/main" id="{46F873DA-F1DD-DE31-B369-DE8F2316AF2F}"/>
              </a:ext>
            </a:extLst>
          </p:cNvPr>
          <p:cNvSpPr txBox="1"/>
          <p:nvPr/>
        </p:nvSpPr>
        <p:spPr>
          <a:xfrm>
            <a:off x="965331" y="6196077"/>
            <a:ext cx="242659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7F7F7F"/>
              </a:buClr>
              <a:buSzPts val="1400"/>
            </a:pPr>
            <a:r>
              <a:rPr lang="it-IT" sz="1200" dirty="0">
                <a:solidFill>
                  <a:srgbClr val="3F3F3F"/>
                </a:solidFill>
                <a:latin typeface="+mj-lt"/>
                <a:ea typeface="Lato"/>
                <a:cs typeface="Lato"/>
                <a:sym typeface="Lato"/>
              </a:rPr>
              <a:t>Attività di Prevenzione</a:t>
            </a:r>
            <a:endParaRPr lang="it-IT" sz="1200" dirty="0">
              <a:solidFill>
                <a:srgbClr val="3F3F3F"/>
              </a:solidFill>
              <a:latin typeface="+mj-lt"/>
              <a:ea typeface="Lato"/>
              <a:cs typeface="Lato"/>
            </a:endParaRPr>
          </a:p>
        </p:txBody>
      </p:sp>
      <p:sp>
        <p:nvSpPr>
          <p:cNvPr id="132" name="Google Shape;1050;p4">
            <a:extLst>
              <a:ext uri="{FF2B5EF4-FFF2-40B4-BE49-F238E27FC236}">
                <a16:creationId xmlns="" xmlns:a16="http://schemas.microsoft.com/office/drawing/2014/main" id="{DCBF115B-C0B2-84BE-4AAE-A3198BD0D7E0}"/>
              </a:ext>
            </a:extLst>
          </p:cNvPr>
          <p:cNvSpPr txBox="1"/>
          <p:nvPr/>
        </p:nvSpPr>
        <p:spPr>
          <a:xfrm>
            <a:off x="965331" y="5026340"/>
            <a:ext cx="19719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7F7F7F"/>
              </a:buClr>
              <a:buSzPts val="1400"/>
            </a:pPr>
            <a:r>
              <a:rPr lang="it-IT" sz="1200" dirty="0">
                <a:solidFill>
                  <a:srgbClr val="3F3F3F"/>
                </a:solidFill>
                <a:latin typeface="+mj-lt"/>
                <a:ea typeface="Lato"/>
                <a:cs typeface="Lato"/>
                <a:sym typeface="Lato"/>
              </a:rPr>
              <a:t>COT e Telemedicina</a:t>
            </a:r>
            <a:endParaRPr lang="it-IT" sz="1200" dirty="0">
              <a:solidFill>
                <a:srgbClr val="3F3F3F"/>
              </a:solidFill>
              <a:latin typeface="+mj-lt"/>
              <a:ea typeface="Lato"/>
              <a:cs typeface="Lato"/>
            </a:endParaRPr>
          </a:p>
        </p:txBody>
      </p:sp>
      <p:grpSp>
        <p:nvGrpSpPr>
          <p:cNvPr id="137" name="Gruppo 39">
            <a:extLst>
              <a:ext uri="{FF2B5EF4-FFF2-40B4-BE49-F238E27FC236}">
                <a16:creationId xmlns="" xmlns:a16="http://schemas.microsoft.com/office/drawing/2014/main" id="{F6F20369-8CBB-6D82-443A-51F2EEAEF766}"/>
              </a:ext>
            </a:extLst>
          </p:cNvPr>
          <p:cNvGrpSpPr/>
          <p:nvPr/>
        </p:nvGrpSpPr>
        <p:grpSpPr>
          <a:xfrm>
            <a:off x="616519" y="1746524"/>
            <a:ext cx="364340" cy="364340"/>
            <a:chOff x="1460515" y="3815233"/>
            <a:chExt cx="364340" cy="364340"/>
          </a:xfrm>
        </p:grpSpPr>
        <p:sp>
          <p:nvSpPr>
            <p:cNvPr id="138" name="Ovale 42">
              <a:extLst>
                <a:ext uri="{FF2B5EF4-FFF2-40B4-BE49-F238E27FC236}">
                  <a16:creationId xmlns="" xmlns:a16="http://schemas.microsoft.com/office/drawing/2014/main" id="{C4D3B222-23DA-D10F-773D-79A70FCA70B5}"/>
                </a:ext>
              </a:extLst>
            </p:cNvPr>
            <p:cNvSpPr/>
            <p:nvPr/>
          </p:nvSpPr>
          <p:spPr>
            <a:xfrm>
              <a:off x="1483664" y="3832666"/>
              <a:ext cx="325663" cy="3256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9" name="Ovale 43">
              <a:extLst>
                <a:ext uri="{FF2B5EF4-FFF2-40B4-BE49-F238E27FC236}">
                  <a16:creationId xmlns="" xmlns:a16="http://schemas.microsoft.com/office/drawing/2014/main" id="{44370EBE-90E1-983C-A616-F5A48FC5F99F}"/>
                </a:ext>
              </a:extLst>
            </p:cNvPr>
            <p:cNvSpPr/>
            <p:nvPr/>
          </p:nvSpPr>
          <p:spPr>
            <a:xfrm>
              <a:off x="1519619" y="3882340"/>
              <a:ext cx="295424" cy="2953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40" name="Gruppo 44">
              <a:extLst>
                <a:ext uri="{FF2B5EF4-FFF2-40B4-BE49-F238E27FC236}">
                  <a16:creationId xmlns="" xmlns:a16="http://schemas.microsoft.com/office/drawing/2014/main" id="{EDAF8B21-3D17-F448-FDBE-81541147E398}"/>
                </a:ext>
              </a:extLst>
            </p:cNvPr>
            <p:cNvGrpSpPr/>
            <p:nvPr/>
          </p:nvGrpSpPr>
          <p:grpSpPr>
            <a:xfrm>
              <a:off x="1460515" y="3815233"/>
              <a:ext cx="364340" cy="364340"/>
              <a:chOff x="380702" y="3171404"/>
              <a:chExt cx="364340" cy="364340"/>
            </a:xfrm>
          </p:grpSpPr>
          <p:pic>
            <p:nvPicPr>
              <p:cNvPr id="141" name="Immagine 45">
                <a:extLst>
                  <a:ext uri="{FF2B5EF4-FFF2-40B4-BE49-F238E27FC236}">
                    <a16:creationId xmlns="" xmlns:a16="http://schemas.microsoft.com/office/drawing/2014/main" id="{7C5631D6-6C40-6BCB-C8F8-622E7FE516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702" y="3171404"/>
                <a:ext cx="364340" cy="364340"/>
              </a:xfrm>
              <a:prstGeom prst="rect">
                <a:avLst/>
              </a:prstGeom>
            </p:spPr>
          </p:pic>
          <p:sp>
            <p:nvSpPr>
              <p:cNvPr id="142" name="CasellaDiTesto 46">
                <a:extLst>
                  <a:ext uri="{FF2B5EF4-FFF2-40B4-BE49-F238E27FC236}">
                    <a16:creationId xmlns="" xmlns:a16="http://schemas.microsoft.com/office/drawing/2014/main" id="{18ED93C0-929C-2B20-1A3C-A2DE75E0206E}"/>
                  </a:ext>
                </a:extLst>
              </p:cNvPr>
              <p:cNvSpPr txBox="1"/>
              <p:nvPr/>
            </p:nvSpPr>
            <p:spPr>
              <a:xfrm>
                <a:off x="429474" y="3186337"/>
                <a:ext cx="2840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solidFill>
                      <a:srgbClr val="18193F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143" name="Google Shape;1050;p4">
            <a:extLst>
              <a:ext uri="{FF2B5EF4-FFF2-40B4-BE49-F238E27FC236}">
                <a16:creationId xmlns="" xmlns:a16="http://schemas.microsoft.com/office/drawing/2014/main" id="{2C9C67AB-5688-D595-CC97-502CE4BAF32E}"/>
              </a:ext>
            </a:extLst>
          </p:cNvPr>
          <p:cNvSpPr txBox="1"/>
          <p:nvPr/>
        </p:nvSpPr>
        <p:spPr>
          <a:xfrm>
            <a:off x="953645" y="1725610"/>
            <a:ext cx="242659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7F7F7F"/>
              </a:buClr>
              <a:buSzPts val="1400"/>
            </a:pPr>
            <a:r>
              <a:rPr lang="it-IT" sz="1200" dirty="0">
                <a:solidFill>
                  <a:srgbClr val="3F3F3F"/>
                </a:solidFill>
                <a:latin typeface="+mj-lt"/>
                <a:ea typeface="Lato"/>
                <a:cs typeface="Lato"/>
                <a:sym typeface="Lato"/>
              </a:rPr>
              <a:t>Distretto</a:t>
            </a:r>
            <a:endParaRPr lang="it-IT" sz="1200" dirty="0">
              <a:solidFill>
                <a:srgbClr val="3F3F3F"/>
              </a:solidFill>
              <a:latin typeface="+mj-lt"/>
              <a:ea typeface="Lato"/>
              <a:cs typeface="Lato"/>
            </a:endParaRPr>
          </a:p>
        </p:txBody>
      </p:sp>
      <p:grpSp>
        <p:nvGrpSpPr>
          <p:cNvPr id="145" name="Gruppo 1113">
            <a:extLst>
              <a:ext uri="{FF2B5EF4-FFF2-40B4-BE49-F238E27FC236}">
                <a16:creationId xmlns="" xmlns:a16="http://schemas.microsoft.com/office/drawing/2014/main" id="{3B2DDB78-64B1-C870-CB53-C1353F9DA713}"/>
              </a:ext>
            </a:extLst>
          </p:cNvPr>
          <p:cNvGrpSpPr/>
          <p:nvPr/>
        </p:nvGrpSpPr>
        <p:grpSpPr>
          <a:xfrm>
            <a:off x="616519" y="2655510"/>
            <a:ext cx="364340" cy="364340"/>
            <a:chOff x="1460515" y="3815233"/>
            <a:chExt cx="364340" cy="364340"/>
          </a:xfrm>
        </p:grpSpPr>
        <p:sp>
          <p:nvSpPr>
            <p:cNvPr id="146" name="Ovale 1116">
              <a:extLst>
                <a:ext uri="{FF2B5EF4-FFF2-40B4-BE49-F238E27FC236}">
                  <a16:creationId xmlns="" xmlns:a16="http://schemas.microsoft.com/office/drawing/2014/main" id="{246C156B-7D69-75B3-10DC-CEE0A4DA383E}"/>
                </a:ext>
              </a:extLst>
            </p:cNvPr>
            <p:cNvSpPr/>
            <p:nvPr/>
          </p:nvSpPr>
          <p:spPr>
            <a:xfrm>
              <a:off x="1483664" y="3832666"/>
              <a:ext cx="325663" cy="3256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7" name="Ovale 1117">
              <a:extLst>
                <a:ext uri="{FF2B5EF4-FFF2-40B4-BE49-F238E27FC236}">
                  <a16:creationId xmlns="" xmlns:a16="http://schemas.microsoft.com/office/drawing/2014/main" id="{01F03D2E-7ADC-8CD3-4AA8-485A29A277C0}"/>
                </a:ext>
              </a:extLst>
            </p:cNvPr>
            <p:cNvSpPr/>
            <p:nvPr/>
          </p:nvSpPr>
          <p:spPr>
            <a:xfrm>
              <a:off x="1519619" y="3882340"/>
              <a:ext cx="295424" cy="2953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48" name="Gruppo 1118">
              <a:extLst>
                <a:ext uri="{FF2B5EF4-FFF2-40B4-BE49-F238E27FC236}">
                  <a16:creationId xmlns="" xmlns:a16="http://schemas.microsoft.com/office/drawing/2014/main" id="{F9555179-7B6C-EE87-3CEC-7AD8DB4F85AC}"/>
                </a:ext>
              </a:extLst>
            </p:cNvPr>
            <p:cNvGrpSpPr/>
            <p:nvPr/>
          </p:nvGrpSpPr>
          <p:grpSpPr>
            <a:xfrm>
              <a:off x="1460515" y="3815233"/>
              <a:ext cx="364340" cy="364340"/>
              <a:chOff x="380702" y="3171404"/>
              <a:chExt cx="364340" cy="364340"/>
            </a:xfrm>
          </p:grpSpPr>
          <p:pic>
            <p:nvPicPr>
              <p:cNvPr id="149" name="Immagine 1119">
                <a:extLst>
                  <a:ext uri="{FF2B5EF4-FFF2-40B4-BE49-F238E27FC236}">
                    <a16:creationId xmlns="" xmlns:a16="http://schemas.microsoft.com/office/drawing/2014/main" id="{25A8A146-37A8-1C3C-0D6E-257B54738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702" y="3171404"/>
                <a:ext cx="364340" cy="364340"/>
              </a:xfrm>
              <a:prstGeom prst="rect">
                <a:avLst/>
              </a:prstGeom>
            </p:spPr>
          </p:pic>
          <p:sp>
            <p:nvSpPr>
              <p:cNvPr id="150" name="CasellaDiTesto 1120">
                <a:extLst>
                  <a:ext uri="{FF2B5EF4-FFF2-40B4-BE49-F238E27FC236}">
                    <a16:creationId xmlns="" xmlns:a16="http://schemas.microsoft.com/office/drawing/2014/main" id="{50FF86C9-2BDE-84B3-869C-D5FB30E23F8F}"/>
                  </a:ext>
                </a:extLst>
              </p:cNvPr>
              <p:cNvSpPr txBox="1"/>
              <p:nvPr/>
            </p:nvSpPr>
            <p:spPr>
              <a:xfrm>
                <a:off x="429474" y="3186337"/>
                <a:ext cx="2840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>
                    <a:solidFill>
                      <a:srgbClr val="18193F"/>
                    </a:solidFill>
                    <a:latin typeface="+mj-lt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151" name="Google Shape;1050;p4">
            <a:extLst>
              <a:ext uri="{FF2B5EF4-FFF2-40B4-BE49-F238E27FC236}">
                <a16:creationId xmlns="" xmlns:a16="http://schemas.microsoft.com/office/drawing/2014/main" id="{A5AEE6CB-E551-70C4-3864-13B247642FC3}"/>
              </a:ext>
            </a:extLst>
          </p:cNvPr>
          <p:cNvSpPr txBox="1"/>
          <p:nvPr/>
        </p:nvSpPr>
        <p:spPr>
          <a:xfrm>
            <a:off x="1008779" y="2666124"/>
            <a:ext cx="242659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7F7F7F"/>
              </a:buClr>
              <a:buSzPts val="1400"/>
            </a:pPr>
            <a:r>
              <a:rPr lang="it-IT" sz="1200" dirty="0">
                <a:solidFill>
                  <a:srgbClr val="3F3F3F"/>
                </a:solidFill>
                <a:latin typeface="+mj-lt"/>
                <a:ea typeface="Lato"/>
                <a:cs typeface="Lato"/>
                <a:sym typeface="Lato"/>
              </a:rPr>
              <a:t>ADI e Cure Palliative</a:t>
            </a:r>
            <a:endParaRPr lang="it-IT" sz="1200" dirty="0">
              <a:solidFill>
                <a:srgbClr val="3F3F3F"/>
              </a:solidFill>
              <a:latin typeface="+mj-lt"/>
              <a:ea typeface="Lato"/>
              <a:cs typeface="Lato"/>
            </a:endParaRPr>
          </a:p>
        </p:txBody>
      </p:sp>
      <p:grpSp>
        <p:nvGrpSpPr>
          <p:cNvPr id="154" name="Gruppo 1103">
            <a:extLst>
              <a:ext uri="{FF2B5EF4-FFF2-40B4-BE49-F238E27FC236}">
                <a16:creationId xmlns="" xmlns:a16="http://schemas.microsoft.com/office/drawing/2014/main" id="{5332061D-F348-C0B8-C658-124358A47AD6}"/>
              </a:ext>
            </a:extLst>
          </p:cNvPr>
          <p:cNvGrpSpPr/>
          <p:nvPr/>
        </p:nvGrpSpPr>
        <p:grpSpPr>
          <a:xfrm>
            <a:off x="616519" y="3139940"/>
            <a:ext cx="364340" cy="364340"/>
            <a:chOff x="1460515" y="3815233"/>
            <a:chExt cx="364340" cy="364340"/>
          </a:xfrm>
        </p:grpSpPr>
        <p:sp>
          <p:nvSpPr>
            <p:cNvPr id="155" name="Ovale 1106">
              <a:extLst>
                <a:ext uri="{FF2B5EF4-FFF2-40B4-BE49-F238E27FC236}">
                  <a16:creationId xmlns="" xmlns:a16="http://schemas.microsoft.com/office/drawing/2014/main" id="{63EB15E4-439A-25BA-89B6-08D18FC183C5}"/>
                </a:ext>
              </a:extLst>
            </p:cNvPr>
            <p:cNvSpPr/>
            <p:nvPr/>
          </p:nvSpPr>
          <p:spPr>
            <a:xfrm>
              <a:off x="1483664" y="3832666"/>
              <a:ext cx="325663" cy="3256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7" name="Ovale 1107">
              <a:extLst>
                <a:ext uri="{FF2B5EF4-FFF2-40B4-BE49-F238E27FC236}">
                  <a16:creationId xmlns="" xmlns:a16="http://schemas.microsoft.com/office/drawing/2014/main" id="{D5C595D5-441D-8509-ED33-5EFABC51CD2A}"/>
                </a:ext>
              </a:extLst>
            </p:cNvPr>
            <p:cNvSpPr/>
            <p:nvPr/>
          </p:nvSpPr>
          <p:spPr>
            <a:xfrm>
              <a:off x="1519619" y="3882340"/>
              <a:ext cx="295424" cy="2953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58" name="Gruppo 1108">
              <a:extLst>
                <a:ext uri="{FF2B5EF4-FFF2-40B4-BE49-F238E27FC236}">
                  <a16:creationId xmlns="" xmlns:a16="http://schemas.microsoft.com/office/drawing/2014/main" id="{11B235CB-2DEB-DEA7-3B22-BBC3FBCA5874}"/>
                </a:ext>
              </a:extLst>
            </p:cNvPr>
            <p:cNvGrpSpPr/>
            <p:nvPr/>
          </p:nvGrpSpPr>
          <p:grpSpPr>
            <a:xfrm>
              <a:off x="1460515" y="3815233"/>
              <a:ext cx="364340" cy="364340"/>
              <a:chOff x="380702" y="3171404"/>
              <a:chExt cx="364340" cy="364340"/>
            </a:xfrm>
          </p:grpSpPr>
          <p:pic>
            <p:nvPicPr>
              <p:cNvPr id="159" name="Immagine 1109">
                <a:extLst>
                  <a:ext uri="{FF2B5EF4-FFF2-40B4-BE49-F238E27FC236}">
                    <a16:creationId xmlns="" xmlns:a16="http://schemas.microsoft.com/office/drawing/2014/main" id="{47DDEC23-DD08-459E-A1F5-08CE9C3D7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702" y="3171404"/>
                <a:ext cx="364340" cy="364340"/>
              </a:xfrm>
              <a:prstGeom prst="rect">
                <a:avLst/>
              </a:prstGeom>
            </p:spPr>
          </p:pic>
          <p:sp>
            <p:nvSpPr>
              <p:cNvPr id="160" name="CasellaDiTesto 1110">
                <a:extLst>
                  <a:ext uri="{FF2B5EF4-FFF2-40B4-BE49-F238E27FC236}">
                    <a16:creationId xmlns="" xmlns:a16="http://schemas.microsoft.com/office/drawing/2014/main" id="{B4B179DF-C6B8-F491-1B66-55C5BC48C387}"/>
                  </a:ext>
                </a:extLst>
              </p:cNvPr>
              <p:cNvSpPr txBox="1"/>
              <p:nvPr/>
            </p:nvSpPr>
            <p:spPr>
              <a:xfrm>
                <a:off x="429474" y="3186337"/>
                <a:ext cx="2840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>
                    <a:solidFill>
                      <a:srgbClr val="18193F"/>
                    </a:solidFill>
                    <a:latin typeface="+mj-lt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161" name="Google Shape;1050;p4">
            <a:extLst>
              <a:ext uri="{FF2B5EF4-FFF2-40B4-BE49-F238E27FC236}">
                <a16:creationId xmlns="" xmlns:a16="http://schemas.microsoft.com/office/drawing/2014/main" id="{05339ACA-70C5-F583-4F6A-BB5C1301369E}"/>
              </a:ext>
            </a:extLst>
          </p:cNvPr>
          <p:cNvSpPr txBox="1"/>
          <p:nvPr/>
        </p:nvSpPr>
        <p:spPr>
          <a:xfrm>
            <a:off x="1001133" y="3118194"/>
            <a:ext cx="242659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7F7F7F"/>
              </a:buClr>
              <a:buSzPts val="1400"/>
            </a:pPr>
            <a:r>
              <a:rPr lang="it-IT" sz="1200" dirty="0">
                <a:solidFill>
                  <a:srgbClr val="3F3F3F"/>
                </a:solidFill>
                <a:latin typeface="+mj-lt"/>
                <a:ea typeface="Lato"/>
                <a:cs typeface="Lato"/>
                <a:sym typeface="Lato"/>
              </a:rPr>
              <a:t>Punto Unico d’Accesso (PUA)</a:t>
            </a:r>
            <a:endParaRPr lang="it-IT" sz="1200" dirty="0">
              <a:solidFill>
                <a:srgbClr val="3F3F3F"/>
              </a:solidFill>
              <a:latin typeface="+mj-lt"/>
              <a:ea typeface="Lato"/>
              <a:cs typeface="Lato"/>
            </a:endParaRPr>
          </a:p>
        </p:txBody>
      </p:sp>
      <p:grpSp>
        <p:nvGrpSpPr>
          <p:cNvPr id="164" name="Gruppo 1093">
            <a:extLst>
              <a:ext uri="{FF2B5EF4-FFF2-40B4-BE49-F238E27FC236}">
                <a16:creationId xmlns="" xmlns:a16="http://schemas.microsoft.com/office/drawing/2014/main" id="{A9E2B1A3-042D-3ED5-4D02-106649D25E4B}"/>
              </a:ext>
            </a:extLst>
          </p:cNvPr>
          <p:cNvGrpSpPr/>
          <p:nvPr/>
        </p:nvGrpSpPr>
        <p:grpSpPr>
          <a:xfrm>
            <a:off x="616519" y="2200285"/>
            <a:ext cx="364340" cy="364340"/>
            <a:chOff x="1460515" y="3815233"/>
            <a:chExt cx="364340" cy="364340"/>
          </a:xfrm>
        </p:grpSpPr>
        <p:sp>
          <p:nvSpPr>
            <p:cNvPr id="165" name="Ovale 1096">
              <a:extLst>
                <a:ext uri="{FF2B5EF4-FFF2-40B4-BE49-F238E27FC236}">
                  <a16:creationId xmlns="" xmlns:a16="http://schemas.microsoft.com/office/drawing/2014/main" id="{9443DC23-D1A3-4F0C-2365-116F912C281F}"/>
                </a:ext>
              </a:extLst>
            </p:cNvPr>
            <p:cNvSpPr/>
            <p:nvPr/>
          </p:nvSpPr>
          <p:spPr>
            <a:xfrm>
              <a:off x="1483664" y="3832666"/>
              <a:ext cx="325663" cy="3256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6" name="Ovale 1097">
              <a:extLst>
                <a:ext uri="{FF2B5EF4-FFF2-40B4-BE49-F238E27FC236}">
                  <a16:creationId xmlns="" xmlns:a16="http://schemas.microsoft.com/office/drawing/2014/main" id="{9E3540ED-3B32-0804-8D4E-53DC50E4618B}"/>
                </a:ext>
              </a:extLst>
            </p:cNvPr>
            <p:cNvSpPr/>
            <p:nvPr/>
          </p:nvSpPr>
          <p:spPr>
            <a:xfrm>
              <a:off x="1519619" y="3882340"/>
              <a:ext cx="295424" cy="2953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67" name="Gruppo 1098">
              <a:extLst>
                <a:ext uri="{FF2B5EF4-FFF2-40B4-BE49-F238E27FC236}">
                  <a16:creationId xmlns="" xmlns:a16="http://schemas.microsoft.com/office/drawing/2014/main" id="{3FEF67B9-E9AD-1790-A07D-99CCDF84C1DA}"/>
                </a:ext>
              </a:extLst>
            </p:cNvPr>
            <p:cNvGrpSpPr/>
            <p:nvPr/>
          </p:nvGrpSpPr>
          <p:grpSpPr>
            <a:xfrm>
              <a:off x="1460515" y="3815233"/>
              <a:ext cx="364340" cy="364340"/>
              <a:chOff x="380702" y="3171404"/>
              <a:chExt cx="364340" cy="364340"/>
            </a:xfrm>
          </p:grpSpPr>
          <p:pic>
            <p:nvPicPr>
              <p:cNvPr id="168" name="Immagine 1099">
                <a:extLst>
                  <a:ext uri="{FF2B5EF4-FFF2-40B4-BE49-F238E27FC236}">
                    <a16:creationId xmlns="" xmlns:a16="http://schemas.microsoft.com/office/drawing/2014/main" id="{B46AF320-8331-6917-6795-A1C5BF5C5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702" y="3171404"/>
                <a:ext cx="364340" cy="364340"/>
              </a:xfrm>
              <a:prstGeom prst="rect">
                <a:avLst/>
              </a:prstGeom>
            </p:spPr>
          </p:pic>
          <p:sp>
            <p:nvSpPr>
              <p:cNvPr id="169" name="CasellaDiTesto 1100">
                <a:extLst>
                  <a:ext uri="{FF2B5EF4-FFF2-40B4-BE49-F238E27FC236}">
                    <a16:creationId xmlns="" xmlns:a16="http://schemas.microsoft.com/office/drawing/2014/main" id="{C510395E-6640-474E-EA14-5DFB6C8D1287}"/>
                  </a:ext>
                </a:extLst>
              </p:cNvPr>
              <p:cNvSpPr txBox="1"/>
              <p:nvPr/>
            </p:nvSpPr>
            <p:spPr>
              <a:xfrm>
                <a:off x="429474" y="3186337"/>
                <a:ext cx="2840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>
                    <a:solidFill>
                      <a:srgbClr val="18193F"/>
                    </a:solidFill>
                    <a:latin typeface="+mj-lt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70" name="Google Shape;1050;p4">
            <a:extLst>
              <a:ext uri="{FF2B5EF4-FFF2-40B4-BE49-F238E27FC236}">
                <a16:creationId xmlns="" xmlns:a16="http://schemas.microsoft.com/office/drawing/2014/main" id="{922F9128-F30B-AC9B-2926-BE5B0A474284}"/>
              </a:ext>
            </a:extLst>
          </p:cNvPr>
          <p:cNvSpPr txBox="1"/>
          <p:nvPr/>
        </p:nvSpPr>
        <p:spPr>
          <a:xfrm>
            <a:off x="987026" y="2169542"/>
            <a:ext cx="242659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7F7F7F"/>
              </a:buClr>
              <a:buSzPts val="1400"/>
            </a:pPr>
            <a:r>
              <a:rPr lang="it-IT" sz="1200" dirty="0">
                <a:solidFill>
                  <a:srgbClr val="3F3F3F"/>
                </a:solidFill>
                <a:latin typeface="+mj-lt"/>
                <a:ea typeface="Lato"/>
                <a:cs typeface="Lato"/>
                <a:sym typeface="Lato"/>
              </a:rPr>
              <a:t>116/117</a:t>
            </a:r>
            <a:endParaRPr lang="it-IT" sz="1200" dirty="0">
              <a:solidFill>
                <a:srgbClr val="3F3F3F"/>
              </a:solidFill>
              <a:latin typeface="+mj-lt"/>
              <a:ea typeface="Lato"/>
              <a:cs typeface="Lato"/>
            </a:endParaRPr>
          </a:p>
        </p:txBody>
      </p:sp>
      <p:grpSp>
        <p:nvGrpSpPr>
          <p:cNvPr id="172" name="Gruppo 1123">
            <a:extLst>
              <a:ext uri="{FF2B5EF4-FFF2-40B4-BE49-F238E27FC236}">
                <a16:creationId xmlns="" xmlns:a16="http://schemas.microsoft.com/office/drawing/2014/main" id="{220D6457-E66F-298C-8C33-CD26C8ED1487}"/>
              </a:ext>
            </a:extLst>
          </p:cNvPr>
          <p:cNvGrpSpPr/>
          <p:nvPr/>
        </p:nvGrpSpPr>
        <p:grpSpPr>
          <a:xfrm>
            <a:off x="616519" y="3585638"/>
            <a:ext cx="364340" cy="364340"/>
            <a:chOff x="1460515" y="3815233"/>
            <a:chExt cx="364340" cy="364340"/>
          </a:xfrm>
        </p:grpSpPr>
        <p:sp>
          <p:nvSpPr>
            <p:cNvPr id="173" name="Ovale 1126">
              <a:extLst>
                <a:ext uri="{FF2B5EF4-FFF2-40B4-BE49-F238E27FC236}">
                  <a16:creationId xmlns="" xmlns:a16="http://schemas.microsoft.com/office/drawing/2014/main" id="{83C40206-6CD2-938A-078E-57178B91D99E}"/>
                </a:ext>
              </a:extLst>
            </p:cNvPr>
            <p:cNvSpPr/>
            <p:nvPr/>
          </p:nvSpPr>
          <p:spPr>
            <a:xfrm>
              <a:off x="1483664" y="3832666"/>
              <a:ext cx="325663" cy="3256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4" name="Ovale 1127">
              <a:extLst>
                <a:ext uri="{FF2B5EF4-FFF2-40B4-BE49-F238E27FC236}">
                  <a16:creationId xmlns="" xmlns:a16="http://schemas.microsoft.com/office/drawing/2014/main" id="{63A5D72D-090A-DB91-C76B-C42D7D5576C8}"/>
                </a:ext>
              </a:extLst>
            </p:cNvPr>
            <p:cNvSpPr/>
            <p:nvPr/>
          </p:nvSpPr>
          <p:spPr>
            <a:xfrm>
              <a:off x="1519619" y="3882340"/>
              <a:ext cx="295424" cy="2953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75" name="Gruppo 1128">
              <a:extLst>
                <a:ext uri="{FF2B5EF4-FFF2-40B4-BE49-F238E27FC236}">
                  <a16:creationId xmlns="" xmlns:a16="http://schemas.microsoft.com/office/drawing/2014/main" id="{07DFB644-6920-9CFC-6E3E-EB56BA80424B}"/>
                </a:ext>
              </a:extLst>
            </p:cNvPr>
            <p:cNvGrpSpPr/>
            <p:nvPr/>
          </p:nvGrpSpPr>
          <p:grpSpPr>
            <a:xfrm>
              <a:off x="1460515" y="3815233"/>
              <a:ext cx="364340" cy="364340"/>
              <a:chOff x="380702" y="3171404"/>
              <a:chExt cx="364340" cy="364340"/>
            </a:xfrm>
          </p:grpSpPr>
          <p:pic>
            <p:nvPicPr>
              <p:cNvPr id="176" name="Immagine 1129">
                <a:extLst>
                  <a:ext uri="{FF2B5EF4-FFF2-40B4-BE49-F238E27FC236}">
                    <a16:creationId xmlns="" xmlns:a16="http://schemas.microsoft.com/office/drawing/2014/main" id="{B9B592B0-FD57-C6FD-07E4-169A4BC77D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702" y="3171404"/>
                <a:ext cx="364340" cy="364340"/>
              </a:xfrm>
              <a:prstGeom prst="rect">
                <a:avLst/>
              </a:prstGeom>
            </p:spPr>
          </p:pic>
          <p:sp>
            <p:nvSpPr>
              <p:cNvPr id="177" name="CasellaDiTesto 1130">
                <a:extLst>
                  <a:ext uri="{FF2B5EF4-FFF2-40B4-BE49-F238E27FC236}">
                    <a16:creationId xmlns="" xmlns:a16="http://schemas.microsoft.com/office/drawing/2014/main" id="{D79B4262-1F65-0C1F-578C-0A956829236E}"/>
                  </a:ext>
                </a:extLst>
              </p:cNvPr>
              <p:cNvSpPr txBox="1"/>
              <p:nvPr/>
            </p:nvSpPr>
            <p:spPr>
              <a:xfrm>
                <a:off x="429474" y="3186337"/>
                <a:ext cx="2840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solidFill>
                      <a:srgbClr val="18193F"/>
                    </a:solidFill>
                    <a:latin typeface="+mj-lt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  <p:sp>
        <p:nvSpPr>
          <p:cNvPr id="178" name="Google Shape;1050;p4">
            <a:extLst>
              <a:ext uri="{FF2B5EF4-FFF2-40B4-BE49-F238E27FC236}">
                <a16:creationId xmlns="" xmlns:a16="http://schemas.microsoft.com/office/drawing/2014/main" id="{2C556542-B77B-6C40-65F3-1DE728181002}"/>
              </a:ext>
            </a:extLst>
          </p:cNvPr>
          <p:cNvSpPr txBox="1"/>
          <p:nvPr/>
        </p:nvSpPr>
        <p:spPr>
          <a:xfrm>
            <a:off x="999850" y="3584324"/>
            <a:ext cx="242659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7F7F7F"/>
              </a:buClr>
              <a:buSzPts val="1400"/>
            </a:pPr>
            <a:r>
              <a:rPr lang="it-IT" sz="1200" dirty="0">
                <a:solidFill>
                  <a:srgbClr val="3F3F3F"/>
                </a:solidFill>
                <a:latin typeface="+mj-lt"/>
                <a:ea typeface="Lato"/>
                <a:cs typeface="Lato"/>
                <a:sym typeface="Lato"/>
              </a:rPr>
              <a:t>Missione 1</a:t>
            </a:r>
            <a:endParaRPr lang="it-IT" sz="1200" dirty="0">
              <a:solidFill>
                <a:srgbClr val="3F3F3F"/>
              </a:solidFill>
              <a:latin typeface="+mj-lt"/>
              <a:ea typeface="Lato"/>
              <a:cs typeface="Lato"/>
            </a:endParaRPr>
          </a:p>
        </p:txBody>
      </p:sp>
      <p:grpSp>
        <p:nvGrpSpPr>
          <p:cNvPr id="180" name="Gruppo 1133">
            <a:extLst>
              <a:ext uri="{FF2B5EF4-FFF2-40B4-BE49-F238E27FC236}">
                <a16:creationId xmlns="" xmlns:a16="http://schemas.microsoft.com/office/drawing/2014/main" id="{CA128F49-147E-AB4B-04B5-1ABFF95B719A}"/>
              </a:ext>
            </a:extLst>
          </p:cNvPr>
          <p:cNvGrpSpPr/>
          <p:nvPr/>
        </p:nvGrpSpPr>
        <p:grpSpPr>
          <a:xfrm>
            <a:off x="616519" y="4037937"/>
            <a:ext cx="364340" cy="364340"/>
            <a:chOff x="1460515" y="3815233"/>
            <a:chExt cx="364340" cy="364340"/>
          </a:xfrm>
        </p:grpSpPr>
        <p:sp>
          <p:nvSpPr>
            <p:cNvPr id="181" name="Ovale 1136">
              <a:extLst>
                <a:ext uri="{FF2B5EF4-FFF2-40B4-BE49-F238E27FC236}">
                  <a16:creationId xmlns="" xmlns:a16="http://schemas.microsoft.com/office/drawing/2014/main" id="{B66D1AB8-DF30-6AC9-1D7A-E1008D08EF6C}"/>
                </a:ext>
              </a:extLst>
            </p:cNvPr>
            <p:cNvSpPr/>
            <p:nvPr/>
          </p:nvSpPr>
          <p:spPr>
            <a:xfrm>
              <a:off x="1483664" y="3832666"/>
              <a:ext cx="325663" cy="3256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2" name="Ovale 1137">
              <a:extLst>
                <a:ext uri="{FF2B5EF4-FFF2-40B4-BE49-F238E27FC236}">
                  <a16:creationId xmlns="" xmlns:a16="http://schemas.microsoft.com/office/drawing/2014/main" id="{36EC1CCD-B934-8461-9341-4112436621D0}"/>
                </a:ext>
              </a:extLst>
            </p:cNvPr>
            <p:cNvSpPr/>
            <p:nvPr/>
          </p:nvSpPr>
          <p:spPr>
            <a:xfrm>
              <a:off x="1519619" y="3882340"/>
              <a:ext cx="295424" cy="2953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83" name="Gruppo 1138">
              <a:extLst>
                <a:ext uri="{FF2B5EF4-FFF2-40B4-BE49-F238E27FC236}">
                  <a16:creationId xmlns="" xmlns:a16="http://schemas.microsoft.com/office/drawing/2014/main" id="{AE35AA1D-B9F5-DBE8-4E3A-C93BA3407374}"/>
                </a:ext>
              </a:extLst>
            </p:cNvPr>
            <p:cNvGrpSpPr/>
            <p:nvPr/>
          </p:nvGrpSpPr>
          <p:grpSpPr>
            <a:xfrm>
              <a:off x="1460515" y="3815233"/>
              <a:ext cx="364340" cy="364340"/>
              <a:chOff x="380702" y="3171404"/>
              <a:chExt cx="364340" cy="364340"/>
            </a:xfrm>
          </p:grpSpPr>
          <p:pic>
            <p:nvPicPr>
              <p:cNvPr id="184" name="Immagine 1139">
                <a:extLst>
                  <a:ext uri="{FF2B5EF4-FFF2-40B4-BE49-F238E27FC236}">
                    <a16:creationId xmlns="" xmlns:a16="http://schemas.microsoft.com/office/drawing/2014/main" id="{00E84D38-4015-8A0D-EDA9-EDA4FA047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702" y="3171404"/>
                <a:ext cx="364340" cy="364340"/>
              </a:xfrm>
              <a:prstGeom prst="rect">
                <a:avLst/>
              </a:prstGeom>
            </p:spPr>
          </p:pic>
          <p:sp>
            <p:nvSpPr>
              <p:cNvPr id="185" name="CasellaDiTesto 1140">
                <a:extLst>
                  <a:ext uri="{FF2B5EF4-FFF2-40B4-BE49-F238E27FC236}">
                    <a16:creationId xmlns="" xmlns:a16="http://schemas.microsoft.com/office/drawing/2014/main" id="{77184A3F-5D92-8882-F755-98D39DC3C2C0}"/>
                  </a:ext>
                </a:extLst>
              </p:cNvPr>
              <p:cNvSpPr txBox="1"/>
              <p:nvPr/>
            </p:nvSpPr>
            <p:spPr>
              <a:xfrm>
                <a:off x="429474" y="3186337"/>
                <a:ext cx="2840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>
                    <a:solidFill>
                      <a:srgbClr val="18193F"/>
                    </a:solidFill>
                    <a:latin typeface="+mj-lt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</p:grpSp>
      <p:sp>
        <p:nvSpPr>
          <p:cNvPr id="186" name="Google Shape;1050;p4">
            <a:extLst>
              <a:ext uri="{FF2B5EF4-FFF2-40B4-BE49-F238E27FC236}">
                <a16:creationId xmlns="" xmlns:a16="http://schemas.microsoft.com/office/drawing/2014/main" id="{C5942646-2528-5E9E-BC1A-1E4004443CB0}"/>
              </a:ext>
            </a:extLst>
          </p:cNvPr>
          <p:cNvSpPr txBox="1"/>
          <p:nvPr/>
        </p:nvSpPr>
        <p:spPr>
          <a:xfrm>
            <a:off x="1030882" y="4044126"/>
            <a:ext cx="242659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7F7F7F"/>
              </a:buClr>
              <a:buSzPts val="1400"/>
            </a:pPr>
            <a:r>
              <a:rPr lang="it-IT" sz="1200" dirty="0">
                <a:solidFill>
                  <a:srgbClr val="3F3F3F"/>
                </a:solidFill>
                <a:latin typeface="+mj-lt"/>
                <a:ea typeface="Lato"/>
                <a:cs typeface="Lato"/>
                <a:sym typeface="Lato"/>
              </a:rPr>
              <a:t>Farmacia dei servizi</a:t>
            </a:r>
            <a:endParaRPr lang="it-IT" sz="1200" dirty="0">
              <a:solidFill>
                <a:srgbClr val="3F3F3F"/>
              </a:solidFill>
              <a:latin typeface="+mj-lt"/>
              <a:ea typeface="Lato"/>
              <a:cs typeface="Lato"/>
            </a:endParaRPr>
          </a:p>
        </p:txBody>
      </p:sp>
      <p:sp>
        <p:nvSpPr>
          <p:cNvPr id="187" name="CasellaDiTesto 186">
            <a:extLst>
              <a:ext uri="{FF2B5EF4-FFF2-40B4-BE49-F238E27FC236}">
                <a16:creationId xmlns="" xmlns:a16="http://schemas.microsoft.com/office/drawing/2014/main" id="{79C77B64-23A9-D590-8F57-EE35DCCEE02A}"/>
              </a:ext>
            </a:extLst>
          </p:cNvPr>
          <p:cNvSpPr txBox="1"/>
          <p:nvPr/>
        </p:nvSpPr>
        <p:spPr>
          <a:xfrm>
            <a:off x="616519" y="1330872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75A6"/>
                </a:solidFill>
                <a:latin typeface="+mn-lt"/>
                <a:cs typeface="Calibri" panose="020F0502020204030204" pitchFamily="34" charset="0"/>
              </a:rPr>
              <a:t>Cantieri </a:t>
            </a:r>
            <a:r>
              <a:rPr lang="it-IT" sz="1800" b="1" dirty="0">
                <a:solidFill>
                  <a:srgbClr val="0075A6"/>
                </a:solidFill>
                <a:latin typeface="+mn-lt"/>
                <a:cs typeface="Calibri" panose="020F0502020204030204" pitchFamily="34" charset="0"/>
              </a:rPr>
              <a:t>verticali</a:t>
            </a:r>
            <a:endParaRPr lang="it-IT" sz="1200" b="1" dirty="0">
              <a:solidFill>
                <a:srgbClr val="0075A6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268" name="Group 72">
            <a:extLst>
              <a:ext uri="{FF2B5EF4-FFF2-40B4-BE49-F238E27FC236}">
                <a16:creationId xmlns="" xmlns:a16="http://schemas.microsoft.com/office/drawing/2014/main" id="{D5DE564D-3793-3445-3755-DCEF1B6DC294}"/>
              </a:ext>
            </a:extLst>
          </p:cNvPr>
          <p:cNvGrpSpPr>
            <a:grpSpLocks noChangeAspect="1"/>
          </p:cNvGrpSpPr>
          <p:nvPr/>
        </p:nvGrpSpPr>
        <p:grpSpPr>
          <a:xfrm rot="19581306" flipH="1">
            <a:off x="5748713" y="1067239"/>
            <a:ext cx="431959" cy="687787"/>
            <a:chOff x="1624013" y="2192636"/>
            <a:chExt cx="515938" cy="1030288"/>
          </a:xfrm>
          <a:solidFill>
            <a:srgbClr val="0075A6"/>
          </a:solidFill>
        </p:grpSpPr>
        <p:sp>
          <p:nvSpPr>
            <p:cNvPr id="269" name="Freeform 723">
              <a:extLst>
                <a:ext uri="{FF2B5EF4-FFF2-40B4-BE49-F238E27FC236}">
                  <a16:creationId xmlns="" xmlns:a16="http://schemas.microsoft.com/office/drawing/2014/main" id="{43B6121F-3777-17A3-A7D4-53626959DC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2113" y="2716511"/>
              <a:ext cx="477838" cy="506413"/>
            </a:xfrm>
            <a:custGeom>
              <a:avLst/>
              <a:gdLst/>
              <a:ahLst/>
              <a:cxnLst>
                <a:cxn ang="0">
                  <a:pos x="0" y="303"/>
                </a:cxn>
                <a:cxn ang="0">
                  <a:pos x="0" y="303"/>
                </a:cxn>
                <a:cxn ang="0">
                  <a:pos x="251" y="0"/>
                </a:cxn>
                <a:cxn ang="0">
                  <a:pos x="242" y="1"/>
                </a:cxn>
                <a:cxn ang="0">
                  <a:pos x="218" y="11"/>
                </a:cxn>
                <a:cxn ang="0">
                  <a:pos x="177" y="48"/>
                </a:cxn>
                <a:cxn ang="0">
                  <a:pos x="129" y="98"/>
                </a:cxn>
                <a:cxn ang="0">
                  <a:pos x="99" y="127"/>
                </a:cxn>
                <a:cxn ang="0">
                  <a:pos x="96" y="135"/>
                </a:cxn>
                <a:cxn ang="0">
                  <a:pos x="88" y="164"/>
                </a:cxn>
                <a:cxn ang="0">
                  <a:pos x="87" y="164"/>
                </a:cxn>
                <a:cxn ang="0">
                  <a:pos x="93" y="133"/>
                </a:cxn>
                <a:cxn ang="0">
                  <a:pos x="80" y="147"/>
                </a:cxn>
                <a:cxn ang="0">
                  <a:pos x="76" y="162"/>
                </a:cxn>
                <a:cxn ang="0">
                  <a:pos x="71" y="186"/>
                </a:cxn>
                <a:cxn ang="0">
                  <a:pos x="68" y="191"/>
                </a:cxn>
                <a:cxn ang="0">
                  <a:pos x="66" y="186"/>
                </a:cxn>
                <a:cxn ang="0">
                  <a:pos x="60" y="179"/>
                </a:cxn>
                <a:cxn ang="0">
                  <a:pos x="60" y="177"/>
                </a:cxn>
                <a:cxn ang="0">
                  <a:pos x="58" y="174"/>
                </a:cxn>
                <a:cxn ang="0">
                  <a:pos x="59" y="207"/>
                </a:cxn>
                <a:cxn ang="0">
                  <a:pos x="63" y="290"/>
                </a:cxn>
                <a:cxn ang="0">
                  <a:pos x="66" y="295"/>
                </a:cxn>
                <a:cxn ang="0">
                  <a:pos x="70" y="299"/>
                </a:cxn>
                <a:cxn ang="0">
                  <a:pos x="71" y="313"/>
                </a:cxn>
                <a:cxn ang="0">
                  <a:pos x="67" y="316"/>
                </a:cxn>
                <a:cxn ang="0">
                  <a:pos x="59" y="315"/>
                </a:cxn>
                <a:cxn ang="0">
                  <a:pos x="42" y="312"/>
                </a:cxn>
                <a:cxn ang="0">
                  <a:pos x="29" y="308"/>
                </a:cxn>
                <a:cxn ang="0">
                  <a:pos x="21" y="308"/>
                </a:cxn>
                <a:cxn ang="0">
                  <a:pos x="34" y="312"/>
                </a:cxn>
                <a:cxn ang="0">
                  <a:pos x="59" y="319"/>
                </a:cxn>
                <a:cxn ang="0">
                  <a:pos x="68" y="316"/>
                </a:cxn>
                <a:cxn ang="0">
                  <a:pos x="78" y="301"/>
                </a:cxn>
                <a:cxn ang="0">
                  <a:pos x="84" y="280"/>
                </a:cxn>
                <a:cxn ang="0">
                  <a:pos x="120" y="213"/>
                </a:cxn>
                <a:cxn ang="0">
                  <a:pos x="141" y="181"/>
                </a:cxn>
                <a:cxn ang="0">
                  <a:pos x="223" y="89"/>
                </a:cxn>
                <a:cxn ang="0">
                  <a:pos x="269" y="49"/>
                </a:cxn>
                <a:cxn ang="0">
                  <a:pos x="295" y="34"/>
                </a:cxn>
                <a:cxn ang="0">
                  <a:pos x="301" y="28"/>
                </a:cxn>
                <a:cxn ang="0">
                  <a:pos x="295" y="22"/>
                </a:cxn>
                <a:cxn ang="0">
                  <a:pos x="285" y="15"/>
                </a:cxn>
                <a:cxn ang="0">
                  <a:pos x="277" y="14"/>
                </a:cxn>
                <a:cxn ang="0">
                  <a:pos x="265" y="6"/>
                </a:cxn>
                <a:cxn ang="0">
                  <a:pos x="261" y="5"/>
                </a:cxn>
                <a:cxn ang="0">
                  <a:pos x="261" y="5"/>
                </a:cxn>
                <a:cxn ang="0">
                  <a:pos x="255" y="1"/>
                </a:cxn>
              </a:cxnLst>
              <a:rect l="0" t="0" r="r" b="b"/>
              <a:pathLst>
                <a:path w="301" h="319">
                  <a:moveTo>
                    <a:pt x="0" y="303"/>
                  </a:moveTo>
                  <a:lnTo>
                    <a:pt x="0" y="303"/>
                  </a:lnTo>
                  <a:lnTo>
                    <a:pt x="0" y="303"/>
                  </a:lnTo>
                  <a:close/>
                  <a:moveTo>
                    <a:pt x="0" y="303"/>
                  </a:moveTo>
                  <a:lnTo>
                    <a:pt x="0" y="303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0" y="303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35" y="3"/>
                  </a:lnTo>
                  <a:lnTo>
                    <a:pt x="227" y="6"/>
                  </a:lnTo>
                  <a:lnTo>
                    <a:pt x="218" y="1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177" y="48"/>
                  </a:lnTo>
                  <a:lnTo>
                    <a:pt x="151" y="74"/>
                  </a:lnTo>
                  <a:lnTo>
                    <a:pt x="151" y="74"/>
                  </a:lnTo>
                  <a:lnTo>
                    <a:pt x="129" y="98"/>
                  </a:lnTo>
                  <a:lnTo>
                    <a:pt x="109" y="118"/>
                  </a:lnTo>
                  <a:lnTo>
                    <a:pt x="109" y="118"/>
                  </a:lnTo>
                  <a:lnTo>
                    <a:pt x="99" y="127"/>
                  </a:lnTo>
                  <a:lnTo>
                    <a:pt x="99" y="127"/>
                  </a:lnTo>
                  <a:lnTo>
                    <a:pt x="96" y="135"/>
                  </a:lnTo>
                  <a:lnTo>
                    <a:pt x="96" y="135"/>
                  </a:lnTo>
                  <a:lnTo>
                    <a:pt x="89" y="162"/>
                  </a:lnTo>
                  <a:lnTo>
                    <a:pt x="89" y="162"/>
                  </a:lnTo>
                  <a:lnTo>
                    <a:pt x="88" y="164"/>
                  </a:lnTo>
                  <a:lnTo>
                    <a:pt x="87" y="165"/>
                  </a:lnTo>
                  <a:lnTo>
                    <a:pt x="87" y="165"/>
                  </a:lnTo>
                  <a:lnTo>
                    <a:pt x="87" y="164"/>
                  </a:lnTo>
                  <a:lnTo>
                    <a:pt x="87" y="162"/>
                  </a:lnTo>
                  <a:lnTo>
                    <a:pt x="87" y="162"/>
                  </a:lnTo>
                  <a:lnTo>
                    <a:pt x="93" y="133"/>
                  </a:lnTo>
                  <a:lnTo>
                    <a:pt x="93" y="133"/>
                  </a:lnTo>
                  <a:lnTo>
                    <a:pt x="80" y="147"/>
                  </a:lnTo>
                  <a:lnTo>
                    <a:pt x="80" y="147"/>
                  </a:lnTo>
                  <a:lnTo>
                    <a:pt x="79" y="153"/>
                  </a:lnTo>
                  <a:lnTo>
                    <a:pt x="79" y="153"/>
                  </a:lnTo>
                  <a:lnTo>
                    <a:pt x="76" y="16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1" y="186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1"/>
                  </a:lnTo>
                  <a:lnTo>
                    <a:pt x="68" y="191"/>
                  </a:lnTo>
                  <a:lnTo>
                    <a:pt x="67" y="189"/>
                  </a:lnTo>
                  <a:lnTo>
                    <a:pt x="66" y="186"/>
                  </a:lnTo>
                  <a:lnTo>
                    <a:pt x="64" y="183"/>
                  </a:lnTo>
                  <a:lnTo>
                    <a:pt x="60" y="179"/>
                  </a:lnTo>
                  <a:lnTo>
                    <a:pt x="60" y="179"/>
                  </a:lnTo>
                  <a:lnTo>
                    <a:pt x="60" y="181"/>
                  </a:lnTo>
                  <a:lnTo>
                    <a:pt x="60" y="181"/>
                  </a:lnTo>
                  <a:lnTo>
                    <a:pt x="60" y="177"/>
                  </a:lnTo>
                  <a:lnTo>
                    <a:pt x="60" y="177"/>
                  </a:lnTo>
                  <a:lnTo>
                    <a:pt x="59" y="175"/>
                  </a:lnTo>
                  <a:lnTo>
                    <a:pt x="58" y="174"/>
                  </a:lnTo>
                  <a:lnTo>
                    <a:pt x="58" y="174"/>
                  </a:lnTo>
                  <a:lnTo>
                    <a:pt x="59" y="192"/>
                  </a:lnTo>
                  <a:lnTo>
                    <a:pt x="59" y="207"/>
                  </a:lnTo>
                  <a:lnTo>
                    <a:pt x="59" y="207"/>
                  </a:lnTo>
                  <a:lnTo>
                    <a:pt x="60" y="250"/>
                  </a:lnTo>
                  <a:lnTo>
                    <a:pt x="63" y="290"/>
                  </a:lnTo>
                  <a:lnTo>
                    <a:pt x="63" y="290"/>
                  </a:lnTo>
                  <a:lnTo>
                    <a:pt x="63" y="294"/>
                  </a:lnTo>
                  <a:lnTo>
                    <a:pt x="66" y="295"/>
                  </a:lnTo>
                  <a:lnTo>
                    <a:pt x="68" y="296"/>
                  </a:lnTo>
                  <a:lnTo>
                    <a:pt x="70" y="299"/>
                  </a:lnTo>
                  <a:lnTo>
                    <a:pt x="70" y="299"/>
                  </a:lnTo>
                  <a:lnTo>
                    <a:pt x="72" y="305"/>
                  </a:lnTo>
                  <a:lnTo>
                    <a:pt x="72" y="309"/>
                  </a:lnTo>
                  <a:lnTo>
                    <a:pt x="71" y="313"/>
                  </a:lnTo>
                  <a:lnTo>
                    <a:pt x="71" y="313"/>
                  </a:lnTo>
                  <a:lnTo>
                    <a:pt x="70" y="315"/>
                  </a:lnTo>
                  <a:lnTo>
                    <a:pt x="67" y="316"/>
                  </a:lnTo>
                  <a:lnTo>
                    <a:pt x="67" y="316"/>
                  </a:lnTo>
                  <a:lnTo>
                    <a:pt x="63" y="315"/>
                  </a:lnTo>
                  <a:lnTo>
                    <a:pt x="59" y="315"/>
                  </a:lnTo>
                  <a:lnTo>
                    <a:pt x="59" y="315"/>
                  </a:lnTo>
                  <a:lnTo>
                    <a:pt x="51" y="313"/>
                  </a:lnTo>
                  <a:lnTo>
                    <a:pt x="42" y="312"/>
                  </a:lnTo>
                  <a:lnTo>
                    <a:pt x="42" y="312"/>
                  </a:lnTo>
                  <a:lnTo>
                    <a:pt x="33" y="309"/>
                  </a:lnTo>
                  <a:lnTo>
                    <a:pt x="29" y="308"/>
                  </a:lnTo>
                  <a:lnTo>
                    <a:pt x="24" y="308"/>
                  </a:lnTo>
                  <a:lnTo>
                    <a:pt x="24" y="308"/>
                  </a:lnTo>
                  <a:lnTo>
                    <a:pt x="21" y="308"/>
                  </a:lnTo>
                  <a:lnTo>
                    <a:pt x="21" y="308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47" y="316"/>
                  </a:lnTo>
                  <a:lnTo>
                    <a:pt x="59" y="319"/>
                  </a:lnTo>
                  <a:lnTo>
                    <a:pt x="59" y="319"/>
                  </a:lnTo>
                  <a:lnTo>
                    <a:pt x="66" y="317"/>
                  </a:lnTo>
                  <a:lnTo>
                    <a:pt x="66" y="317"/>
                  </a:lnTo>
                  <a:lnTo>
                    <a:pt x="68" y="316"/>
                  </a:lnTo>
                  <a:lnTo>
                    <a:pt x="71" y="315"/>
                  </a:lnTo>
                  <a:lnTo>
                    <a:pt x="75" y="309"/>
                  </a:lnTo>
                  <a:lnTo>
                    <a:pt x="78" y="301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84" y="280"/>
                  </a:lnTo>
                  <a:lnTo>
                    <a:pt x="91" y="265"/>
                  </a:lnTo>
                  <a:lnTo>
                    <a:pt x="102" y="242"/>
                  </a:lnTo>
                  <a:lnTo>
                    <a:pt x="120" y="213"/>
                  </a:lnTo>
                  <a:lnTo>
                    <a:pt x="120" y="213"/>
                  </a:lnTo>
                  <a:lnTo>
                    <a:pt x="130" y="196"/>
                  </a:lnTo>
                  <a:lnTo>
                    <a:pt x="141" y="181"/>
                  </a:lnTo>
                  <a:lnTo>
                    <a:pt x="167" y="148"/>
                  </a:lnTo>
                  <a:lnTo>
                    <a:pt x="196" y="118"/>
                  </a:lnTo>
                  <a:lnTo>
                    <a:pt x="223" y="89"/>
                  </a:lnTo>
                  <a:lnTo>
                    <a:pt x="223" y="89"/>
                  </a:lnTo>
                  <a:lnTo>
                    <a:pt x="248" y="65"/>
                  </a:lnTo>
                  <a:lnTo>
                    <a:pt x="269" y="49"/>
                  </a:lnTo>
                  <a:lnTo>
                    <a:pt x="285" y="39"/>
                  </a:lnTo>
                  <a:lnTo>
                    <a:pt x="295" y="34"/>
                  </a:lnTo>
                  <a:lnTo>
                    <a:pt x="295" y="34"/>
                  </a:lnTo>
                  <a:lnTo>
                    <a:pt x="298" y="32"/>
                  </a:lnTo>
                  <a:lnTo>
                    <a:pt x="299" y="31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298" y="24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0" y="15"/>
                  </a:lnTo>
                  <a:lnTo>
                    <a:pt x="280" y="15"/>
                  </a:lnTo>
                  <a:lnTo>
                    <a:pt x="277" y="14"/>
                  </a:lnTo>
                  <a:lnTo>
                    <a:pt x="274" y="13"/>
                  </a:lnTo>
                  <a:lnTo>
                    <a:pt x="265" y="6"/>
                  </a:lnTo>
                  <a:lnTo>
                    <a:pt x="265" y="6"/>
                  </a:lnTo>
                  <a:lnTo>
                    <a:pt x="260" y="3"/>
                  </a:lnTo>
                  <a:lnTo>
                    <a:pt x="260" y="3"/>
                  </a:lnTo>
                  <a:lnTo>
                    <a:pt x="261" y="5"/>
                  </a:lnTo>
                  <a:lnTo>
                    <a:pt x="261" y="5"/>
                  </a:lnTo>
                  <a:lnTo>
                    <a:pt x="261" y="5"/>
                  </a:lnTo>
                  <a:lnTo>
                    <a:pt x="261" y="5"/>
                  </a:lnTo>
                  <a:lnTo>
                    <a:pt x="259" y="2"/>
                  </a:lnTo>
                  <a:lnTo>
                    <a:pt x="259" y="2"/>
                  </a:lnTo>
                  <a:lnTo>
                    <a:pt x="255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724">
              <a:extLst>
                <a:ext uri="{FF2B5EF4-FFF2-40B4-BE49-F238E27FC236}">
                  <a16:creationId xmlns="" xmlns:a16="http://schemas.microsoft.com/office/drawing/2014/main" id="{EE4CA3BB-483E-3C34-6CFB-C6453C25C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19752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Rectangle 725">
              <a:extLst>
                <a:ext uri="{FF2B5EF4-FFF2-40B4-BE49-F238E27FC236}">
                  <a16:creationId xmlns="" xmlns:a16="http://schemas.microsoft.com/office/drawing/2014/main" id="{C9ACD9BB-30FA-2B7A-86EF-E58D0037D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113" y="3197523"/>
              <a:ext cx="1588" cy="1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Freeform 726">
              <a:extLst>
                <a:ext uri="{FF2B5EF4-FFF2-40B4-BE49-F238E27FC236}">
                  <a16:creationId xmlns="" xmlns:a16="http://schemas.microsoft.com/office/drawing/2014/main" id="{A006F43D-28D7-29D8-67BA-597B59360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2716511"/>
              <a:ext cx="444500" cy="506413"/>
            </a:xfrm>
            <a:custGeom>
              <a:avLst/>
              <a:gdLst/>
              <a:ahLst/>
              <a:cxnLst>
                <a:cxn ang="0">
                  <a:pos x="221" y="1"/>
                </a:cxn>
                <a:cxn ang="0">
                  <a:pos x="206" y="6"/>
                </a:cxn>
                <a:cxn ang="0">
                  <a:pos x="186" y="21"/>
                </a:cxn>
                <a:cxn ang="0">
                  <a:pos x="130" y="74"/>
                </a:cxn>
                <a:cxn ang="0">
                  <a:pos x="88" y="118"/>
                </a:cxn>
                <a:cxn ang="0">
                  <a:pos x="75" y="135"/>
                </a:cxn>
                <a:cxn ang="0">
                  <a:pos x="68" y="162"/>
                </a:cxn>
                <a:cxn ang="0">
                  <a:pos x="66" y="165"/>
                </a:cxn>
                <a:cxn ang="0">
                  <a:pos x="66" y="162"/>
                </a:cxn>
                <a:cxn ang="0">
                  <a:pos x="59" y="147"/>
                </a:cxn>
                <a:cxn ang="0">
                  <a:pos x="58" y="153"/>
                </a:cxn>
                <a:cxn ang="0">
                  <a:pos x="53" y="174"/>
                </a:cxn>
                <a:cxn ang="0">
                  <a:pos x="47" y="192"/>
                </a:cxn>
                <a:cxn ang="0">
                  <a:pos x="46" y="189"/>
                </a:cxn>
                <a:cxn ang="0">
                  <a:pos x="39" y="179"/>
                </a:cxn>
                <a:cxn ang="0">
                  <a:pos x="39" y="181"/>
                </a:cxn>
                <a:cxn ang="0">
                  <a:pos x="38" y="175"/>
                </a:cxn>
                <a:cxn ang="0">
                  <a:pos x="38" y="192"/>
                </a:cxn>
                <a:cxn ang="0">
                  <a:pos x="39" y="250"/>
                </a:cxn>
                <a:cxn ang="0">
                  <a:pos x="42" y="294"/>
                </a:cxn>
                <a:cxn ang="0">
                  <a:pos x="49" y="299"/>
                </a:cxn>
                <a:cxn ang="0">
                  <a:pos x="51" y="309"/>
                </a:cxn>
                <a:cxn ang="0">
                  <a:pos x="49" y="315"/>
                </a:cxn>
                <a:cxn ang="0">
                  <a:pos x="42" y="315"/>
                </a:cxn>
                <a:cxn ang="0">
                  <a:pos x="30" y="313"/>
                </a:cxn>
                <a:cxn ang="0">
                  <a:pos x="12" y="309"/>
                </a:cxn>
                <a:cxn ang="0">
                  <a:pos x="3" y="308"/>
                </a:cxn>
                <a:cxn ang="0">
                  <a:pos x="13" y="312"/>
                </a:cxn>
                <a:cxn ang="0">
                  <a:pos x="38" y="319"/>
                </a:cxn>
                <a:cxn ang="0">
                  <a:pos x="45" y="317"/>
                </a:cxn>
                <a:cxn ang="0">
                  <a:pos x="54" y="309"/>
                </a:cxn>
                <a:cxn ang="0">
                  <a:pos x="59" y="292"/>
                </a:cxn>
                <a:cxn ang="0">
                  <a:pos x="81" y="242"/>
                </a:cxn>
                <a:cxn ang="0">
                  <a:pos x="109" y="196"/>
                </a:cxn>
                <a:cxn ang="0">
                  <a:pos x="175" y="118"/>
                </a:cxn>
                <a:cxn ang="0">
                  <a:pos x="227" y="65"/>
                </a:cxn>
                <a:cxn ang="0">
                  <a:pos x="274" y="34"/>
                </a:cxn>
                <a:cxn ang="0">
                  <a:pos x="278" y="31"/>
                </a:cxn>
                <a:cxn ang="0">
                  <a:pos x="277" y="24"/>
                </a:cxn>
                <a:cxn ang="0">
                  <a:pos x="264" y="15"/>
                </a:cxn>
                <a:cxn ang="0">
                  <a:pos x="259" y="15"/>
                </a:cxn>
                <a:cxn ang="0">
                  <a:pos x="244" y="6"/>
                </a:cxn>
                <a:cxn ang="0">
                  <a:pos x="239" y="3"/>
                </a:cxn>
                <a:cxn ang="0">
                  <a:pos x="240" y="5"/>
                </a:cxn>
                <a:cxn ang="0">
                  <a:pos x="238" y="2"/>
                </a:cxn>
              </a:cxnLst>
              <a:rect l="0" t="0" r="r" b="b"/>
              <a:pathLst>
                <a:path w="280" h="319">
                  <a:moveTo>
                    <a:pt x="230" y="0"/>
                  </a:moveTo>
                  <a:lnTo>
                    <a:pt x="230" y="0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14" y="3"/>
                  </a:lnTo>
                  <a:lnTo>
                    <a:pt x="206" y="6"/>
                  </a:lnTo>
                  <a:lnTo>
                    <a:pt x="197" y="11"/>
                  </a:lnTo>
                  <a:lnTo>
                    <a:pt x="186" y="21"/>
                  </a:lnTo>
                  <a:lnTo>
                    <a:pt x="186" y="21"/>
                  </a:lnTo>
                  <a:lnTo>
                    <a:pt x="156" y="48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08" y="98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78" y="127"/>
                  </a:lnTo>
                  <a:lnTo>
                    <a:pt x="78" y="127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67" y="164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4"/>
                  </a:lnTo>
                  <a:lnTo>
                    <a:pt x="66" y="162"/>
                  </a:lnTo>
                  <a:lnTo>
                    <a:pt x="66" y="162"/>
                  </a:lnTo>
                  <a:lnTo>
                    <a:pt x="72" y="133"/>
                  </a:lnTo>
                  <a:lnTo>
                    <a:pt x="72" y="133"/>
                  </a:lnTo>
                  <a:lnTo>
                    <a:pt x="59" y="147"/>
                  </a:lnTo>
                  <a:lnTo>
                    <a:pt x="59" y="147"/>
                  </a:lnTo>
                  <a:lnTo>
                    <a:pt x="58" y="153"/>
                  </a:lnTo>
                  <a:lnTo>
                    <a:pt x="58" y="153"/>
                  </a:lnTo>
                  <a:lnTo>
                    <a:pt x="55" y="162"/>
                  </a:lnTo>
                  <a:lnTo>
                    <a:pt x="53" y="174"/>
                  </a:lnTo>
                  <a:lnTo>
                    <a:pt x="53" y="174"/>
                  </a:lnTo>
                  <a:lnTo>
                    <a:pt x="50" y="186"/>
                  </a:lnTo>
                  <a:lnTo>
                    <a:pt x="47" y="192"/>
                  </a:lnTo>
                  <a:lnTo>
                    <a:pt x="47" y="192"/>
                  </a:lnTo>
                  <a:lnTo>
                    <a:pt x="47" y="191"/>
                  </a:lnTo>
                  <a:lnTo>
                    <a:pt x="47" y="191"/>
                  </a:lnTo>
                  <a:lnTo>
                    <a:pt x="46" y="189"/>
                  </a:lnTo>
                  <a:lnTo>
                    <a:pt x="45" y="186"/>
                  </a:lnTo>
                  <a:lnTo>
                    <a:pt x="43" y="183"/>
                  </a:lnTo>
                  <a:lnTo>
                    <a:pt x="39" y="179"/>
                  </a:lnTo>
                  <a:lnTo>
                    <a:pt x="39" y="179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77"/>
                  </a:lnTo>
                  <a:lnTo>
                    <a:pt x="39" y="177"/>
                  </a:lnTo>
                  <a:lnTo>
                    <a:pt x="38" y="175"/>
                  </a:lnTo>
                  <a:lnTo>
                    <a:pt x="37" y="174"/>
                  </a:lnTo>
                  <a:lnTo>
                    <a:pt x="37" y="174"/>
                  </a:lnTo>
                  <a:lnTo>
                    <a:pt x="38" y="192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9" y="250"/>
                  </a:lnTo>
                  <a:lnTo>
                    <a:pt x="42" y="290"/>
                  </a:lnTo>
                  <a:lnTo>
                    <a:pt x="42" y="290"/>
                  </a:lnTo>
                  <a:lnTo>
                    <a:pt x="42" y="294"/>
                  </a:lnTo>
                  <a:lnTo>
                    <a:pt x="45" y="295"/>
                  </a:lnTo>
                  <a:lnTo>
                    <a:pt x="47" y="296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51" y="305"/>
                  </a:lnTo>
                  <a:lnTo>
                    <a:pt x="51" y="309"/>
                  </a:lnTo>
                  <a:lnTo>
                    <a:pt x="50" y="313"/>
                  </a:lnTo>
                  <a:lnTo>
                    <a:pt x="50" y="313"/>
                  </a:lnTo>
                  <a:lnTo>
                    <a:pt x="49" y="315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2" y="315"/>
                  </a:lnTo>
                  <a:lnTo>
                    <a:pt x="38" y="315"/>
                  </a:lnTo>
                  <a:lnTo>
                    <a:pt x="38" y="315"/>
                  </a:lnTo>
                  <a:lnTo>
                    <a:pt x="30" y="313"/>
                  </a:lnTo>
                  <a:lnTo>
                    <a:pt x="21" y="312"/>
                  </a:lnTo>
                  <a:lnTo>
                    <a:pt x="21" y="312"/>
                  </a:lnTo>
                  <a:lnTo>
                    <a:pt x="12" y="309"/>
                  </a:lnTo>
                  <a:lnTo>
                    <a:pt x="8" y="308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13" y="312"/>
                  </a:lnTo>
                  <a:lnTo>
                    <a:pt x="13" y="312"/>
                  </a:lnTo>
                  <a:lnTo>
                    <a:pt x="26" y="316"/>
                  </a:lnTo>
                  <a:lnTo>
                    <a:pt x="38" y="319"/>
                  </a:lnTo>
                  <a:lnTo>
                    <a:pt x="38" y="319"/>
                  </a:lnTo>
                  <a:lnTo>
                    <a:pt x="45" y="317"/>
                  </a:lnTo>
                  <a:lnTo>
                    <a:pt x="45" y="317"/>
                  </a:lnTo>
                  <a:lnTo>
                    <a:pt x="47" y="316"/>
                  </a:lnTo>
                  <a:lnTo>
                    <a:pt x="50" y="315"/>
                  </a:lnTo>
                  <a:lnTo>
                    <a:pt x="54" y="309"/>
                  </a:lnTo>
                  <a:lnTo>
                    <a:pt x="57" y="301"/>
                  </a:lnTo>
                  <a:lnTo>
                    <a:pt x="59" y="292"/>
                  </a:lnTo>
                  <a:lnTo>
                    <a:pt x="59" y="292"/>
                  </a:lnTo>
                  <a:lnTo>
                    <a:pt x="63" y="280"/>
                  </a:lnTo>
                  <a:lnTo>
                    <a:pt x="70" y="265"/>
                  </a:lnTo>
                  <a:lnTo>
                    <a:pt x="81" y="242"/>
                  </a:lnTo>
                  <a:lnTo>
                    <a:pt x="99" y="213"/>
                  </a:lnTo>
                  <a:lnTo>
                    <a:pt x="99" y="213"/>
                  </a:lnTo>
                  <a:lnTo>
                    <a:pt x="109" y="196"/>
                  </a:lnTo>
                  <a:lnTo>
                    <a:pt x="120" y="181"/>
                  </a:lnTo>
                  <a:lnTo>
                    <a:pt x="146" y="148"/>
                  </a:lnTo>
                  <a:lnTo>
                    <a:pt x="175" y="118"/>
                  </a:lnTo>
                  <a:lnTo>
                    <a:pt x="202" y="89"/>
                  </a:lnTo>
                  <a:lnTo>
                    <a:pt x="202" y="89"/>
                  </a:lnTo>
                  <a:lnTo>
                    <a:pt x="227" y="65"/>
                  </a:lnTo>
                  <a:lnTo>
                    <a:pt x="248" y="49"/>
                  </a:lnTo>
                  <a:lnTo>
                    <a:pt x="264" y="39"/>
                  </a:lnTo>
                  <a:lnTo>
                    <a:pt x="274" y="34"/>
                  </a:lnTo>
                  <a:lnTo>
                    <a:pt x="274" y="34"/>
                  </a:lnTo>
                  <a:lnTo>
                    <a:pt x="277" y="32"/>
                  </a:lnTo>
                  <a:lnTo>
                    <a:pt x="278" y="31"/>
                  </a:lnTo>
                  <a:lnTo>
                    <a:pt x="280" y="28"/>
                  </a:lnTo>
                  <a:lnTo>
                    <a:pt x="280" y="27"/>
                  </a:lnTo>
                  <a:lnTo>
                    <a:pt x="277" y="24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64" y="15"/>
                  </a:lnTo>
                  <a:lnTo>
                    <a:pt x="264" y="15"/>
                  </a:lnTo>
                  <a:lnTo>
                    <a:pt x="259" y="15"/>
                  </a:lnTo>
                  <a:lnTo>
                    <a:pt x="259" y="15"/>
                  </a:lnTo>
                  <a:lnTo>
                    <a:pt x="256" y="14"/>
                  </a:lnTo>
                  <a:lnTo>
                    <a:pt x="253" y="13"/>
                  </a:lnTo>
                  <a:lnTo>
                    <a:pt x="244" y="6"/>
                  </a:lnTo>
                  <a:lnTo>
                    <a:pt x="244" y="6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4" y="1"/>
                  </a:lnTo>
                  <a:lnTo>
                    <a:pt x="23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Freeform 727">
              <a:extLst>
                <a:ext uri="{FF2B5EF4-FFF2-40B4-BE49-F238E27FC236}">
                  <a16:creationId xmlns="" xmlns:a16="http://schemas.microsoft.com/office/drawing/2014/main" id="{072F5A98-26CE-B017-9131-30CD32EC20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2754611"/>
              <a:ext cx="128588" cy="450850"/>
            </a:xfrm>
            <a:custGeom>
              <a:avLst/>
              <a:gdLst/>
              <a:ahLst/>
              <a:cxnLst>
                <a:cxn ang="0">
                  <a:pos x="24" y="279"/>
                </a:cxn>
                <a:cxn ang="0">
                  <a:pos x="45" y="284"/>
                </a:cxn>
                <a:cxn ang="0">
                  <a:pos x="33" y="281"/>
                </a:cxn>
                <a:cxn ang="0">
                  <a:pos x="24" y="279"/>
                </a:cxn>
                <a:cxn ang="0">
                  <a:pos x="24" y="279"/>
                </a:cxn>
                <a:cxn ang="0">
                  <a:pos x="24" y="279"/>
                </a:cxn>
                <a:cxn ang="0">
                  <a:pos x="24" y="279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" y="69"/>
                </a:cxn>
                <a:cxn ang="0">
                  <a:pos x="10" y="170"/>
                </a:cxn>
                <a:cxn ang="0">
                  <a:pos x="14" y="209"/>
                </a:cxn>
                <a:cxn ang="0">
                  <a:pos x="16" y="243"/>
                </a:cxn>
                <a:cxn ang="0">
                  <a:pos x="16" y="262"/>
                </a:cxn>
                <a:cxn ang="0">
                  <a:pos x="16" y="272"/>
                </a:cxn>
                <a:cxn ang="0">
                  <a:pos x="20" y="277"/>
                </a:cxn>
                <a:cxn ang="0">
                  <a:pos x="24" y="279"/>
                </a:cxn>
                <a:cxn ang="0">
                  <a:pos x="18" y="271"/>
                </a:cxn>
                <a:cxn ang="0">
                  <a:pos x="20" y="259"/>
                </a:cxn>
                <a:cxn ang="0">
                  <a:pos x="25" y="245"/>
                </a:cxn>
                <a:cxn ang="0">
                  <a:pos x="32" y="229"/>
                </a:cxn>
                <a:cxn ang="0">
                  <a:pos x="42" y="207"/>
                </a:cxn>
                <a:cxn ang="0">
                  <a:pos x="54" y="186"/>
                </a:cxn>
                <a:cxn ang="0">
                  <a:pos x="75" y="154"/>
                </a:cxn>
                <a:cxn ang="0">
                  <a:pos x="81" y="149"/>
                </a:cxn>
                <a:cxn ang="0">
                  <a:pos x="79" y="147"/>
                </a:cxn>
                <a:cxn ang="0">
                  <a:pos x="78" y="144"/>
                </a:cxn>
                <a:cxn ang="0">
                  <a:pos x="77" y="129"/>
                </a:cxn>
                <a:cxn ang="0">
                  <a:pos x="74" y="116"/>
                </a:cxn>
                <a:cxn ang="0">
                  <a:pos x="74" y="95"/>
                </a:cxn>
                <a:cxn ang="0">
                  <a:pos x="75" y="91"/>
                </a:cxn>
                <a:cxn ang="0">
                  <a:pos x="74" y="62"/>
                </a:cxn>
                <a:cxn ang="0">
                  <a:pos x="73" y="31"/>
                </a:cxn>
                <a:cxn ang="0">
                  <a:pos x="74" y="25"/>
                </a:cxn>
                <a:cxn ang="0">
                  <a:pos x="73" y="16"/>
                </a:cxn>
                <a:cxn ang="0">
                  <a:pos x="69" y="12"/>
                </a:cxn>
                <a:cxn ang="0">
                  <a:pos x="57" y="8"/>
                </a:cxn>
                <a:cxn ang="0">
                  <a:pos x="39" y="6"/>
                </a:cxn>
                <a:cxn ang="0">
                  <a:pos x="20" y="2"/>
                </a:cxn>
                <a:cxn ang="0">
                  <a:pos x="8" y="0"/>
                </a:cxn>
              </a:cxnLst>
              <a:rect l="0" t="0" r="r" b="b"/>
              <a:pathLst>
                <a:path w="81" h="284">
                  <a:moveTo>
                    <a:pt x="24" y="279"/>
                  </a:moveTo>
                  <a:lnTo>
                    <a:pt x="24" y="279"/>
                  </a:lnTo>
                  <a:lnTo>
                    <a:pt x="35" y="281"/>
                  </a:lnTo>
                  <a:lnTo>
                    <a:pt x="45" y="284"/>
                  </a:lnTo>
                  <a:lnTo>
                    <a:pt x="45" y="284"/>
                  </a:lnTo>
                  <a:lnTo>
                    <a:pt x="33" y="281"/>
                  </a:lnTo>
                  <a:lnTo>
                    <a:pt x="33" y="281"/>
                  </a:lnTo>
                  <a:lnTo>
                    <a:pt x="24" y="279"/>
                  </a:lnTo>
                  <a:close/>
                  <a:moveTo>
                    <a:pt x="24" y="279"/>
                  </a:moveTo>
                  <a:lnTo>
                    <a:pt x="24" y="279"/>
                  </a:lnTo>
                  <a:lnTo>
                    <a:pt x="24" y="279"/>
                  </a:lnTo>
                  <a:close/>
                  <a:moveTo>
                    <a:pt x="24" y="279"/>
                  </a:moveTo>
                  <a:lnTo>
                    <a:pt x="24" y="279"/>
                  </a:lnTo>
                  <a:lnTo>
                    <a:pt x="24" y="279"/>
                  </a:lnTo>
                  <a:lnTo>
                    <a:pt x="24" y="279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6" y="12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4" y="209"/>
                  </a:lnTo>
                  <a:lnTo>
                    <a:pt x="16" y="243"/>
                  </a:lnTo>
                  <a:lnTo>
                    <a:pt x="16" y="243"/>
                  </a:lnTo>
                  <a:lnTo>
                    <a:pt x="15" y="253"/>
                  </a:lnTo>
                  <a:lnTo>
                    <a:pt x="16" y="262"/>
                  </a:lnTo>
                  <a:lnTo>
                    <a:pt x="16" y="262"/>
                  </a:lnTo>
                  <a:lnTo>
                    <a:pt x="16" y="272"/>
                  </a:lnTo>
                  <a:lnTo>
                    <a:pt x="19" y="276"/>
                  </a:lnTo>
                  <a:lnTo>
                    <a:pt x="20" y="277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0" y="276"/>
                  </a:lnTo>
                  <a:lnTo>
                    <a:pt x="18" y="271"/>
                  </a:lnTo>
                  <a:lnTo>
                    <a:pt x="18" y="266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5" y="245"/>
                  </a:lnTo>
                  <a:lnTo>
                    <a:pt x="32" y="229"/>
                  </a:lnTo>
                  <a:lnTo>
                    <a:pt x="32" y="229"/>
                  </a:lnTo>
                  <a:lnTo>
                    <a:pt x="36" y="220"/>
                  </a:lnTo>
                  <a:lnTo>
                    <a:pt x="42" y="207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65" y="168"/>
                  </a:lnTo>
                  <a:lnTo>
                    <a:pt x="75" y="154"/>
                  </a:lnTo>
                  <a:lnTo>
                    <a:pt x="75" y="154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79" y="147"/>
                  </a:lnTo>
                  <a:lnTo>
                    <a:pt x="78" y="144"/>
                  </a:lnTo>
                  <a:lnTo>
                    <a:pt x="78" y="144"/>
                  </a:lnTo>
                  <a:lnTo>
                    <a:pt x="77" y="136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4" y="116"/>
                  </a:lnTo>
                  <a:lnTo>
                    <a:pt x="74" y="107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4" y="25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2" y="10"/>
                  </a:lnTo>
                  <a:lnTo>
                    <a:pt x="57" y="8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28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Freeform 728">
              <a:extLst>
                <a:ext uri="{FF2B5EF4-FFF2-40B4-BE49-F238E27FC236}">
                  <a16:creationId xmlns="" xmlns:a16="http://schemas.microsoft.com/office/drawing/2014/main" id="{DAA8AC08-47B8-FDFD-7D08-2B94D6AF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197523"/>
              <a:ext cx="33338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0"/>
                </a:cxn>
              </a:cxnLst>
              <a:rect l="0" t="0" r="r" b="b"/>
              <a:pathLst>
                <a:path w="21" h="5">
                  <a:moveTo>
                    <a:pt x="0" y="0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Freeform 729">
              <a:extLst>
                <a:ext uri="{FF2B5EF4-FFF2-40B4-BE49-F238E27FC236}">
                  <a16:creationId xmlns="" xmlns:a16="http://schemas.microsoft.com/office/drawing/2014/main" id="{23DC69B3-3875-E634-F4DE-64A3B2AA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19752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730">
              <a:extLst>
                <a:ext uri="{FF2B5EF4-FFF2-40B4-BE49-F238E27FC236}">
                  <a16:creationId xmlns="" xmlns:a16="http://schemas.microsoft.com/office/drawing/2014/main" id="{7B7E7E1D-2E34-E189-1224-8CE27CB37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19752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731">
              <a:extLst>
                <a:ext uri="{FF2B5EF4-FFF2-40B4-BE49-F238E27FC236}">
                  <a16:creationId xmlns="" xmlns:a16="http://schemas.microsoft.com/office/drawing/2014/main" id="{D66A91BC-EE5A-11DA-BD8B-30633E165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013" y="2754611"/>
              <a:ext cx="128588" cy="4429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3" y="69"/>
                </a:cxn>
                <a:cxn ang="0">
                  <a:pos x="6" y="120"/>
                </a:cxn>
                <a:cxn ang="0">
                  <a:pos x="10" y="170"/>
                </a:cxn>
                <a:cxn ang="0">
                  <a:pos x="16" y="243"/>
                </a:cxn>
                <a:cxn ang="0">
                  <a:pos x="15" y="253"/>
                </a:cxn>
                <a:cxn ang="0">
                  <a:pos x="16" y="262"/>
                </a:cxn>
                <a:cxn ang="0">
                  <a:pos x="19" y="276"/>
                </a:cxn>
                <a:cxn ang="0">
                  <a:pos x="24" y="279"/>
                </a:cxn>
                <a:cxn ang="0">
                  <a:pos x="20" y="276"/>
                </a:cxn>
                <a:cxn ang="0">
                  <a:pos x="18" y="266"/>
                </a:cxn>
                <a:cxn ang="0">
                  <a:pos x="20" y="259"/>
                </a:cxn>
                <a:cxn ang="0">
                  <a:pos x="32" y="229"/>
                </a:cxn>
                <a:cxn ang="0">
                  <a:pos x="36" y="220"/>
                </a:cxn>
                <a:cxn ang="0">
                  <a:pos x="54" y="186"/>
                </a:cxn>
                <a:cxn ang="0">
                  <a:pos x="65" y="168"/>
                </a:cxn>
                <a:cxn ang="0">
                  <a:pos x="75" y="154"/>
                </a:cxn>
                <a:cxn ang="0">
                  <a:pos x="81" y="149"/>
                </a:cxn>
                <a:cxn ang="0">
                  <a:pos x="78" y="144"/>
                </a:cxn>
                <a:cxn ang="0">
                  <a:pos x="77" y="136"/>
                </a:cxn>
                <a:cxn ang="0">
                  <a:pos x="77" y="129"/>
                </a:cxn>
                <a:cxn ang="0">
                  <a:pos x="74" y="107"/>
                </a:cxn>
                <a:cxn ang="0">
                  <a:pos x="74" y="95"/>
                </a:cxn>
                <a:cxn ang="0">
                  <a:pos x="75" y="91"/>
                </a:cxn>
                <a:cxn ang="0">
                  <a:pos x="74" y="62"/>
                </a:cxn>
                <a:cxn ang="0">
                  <a:pos x="73" y="31"/>
                </a:cxn>
                <a:cxn ang="0">
                  <a:pos x="74" y="20"/>
                </a:cxn>
                <a:cxn ang="0">
                  <a:pos x="69" y="12"/>
                </a:cxn>
                <a:cxn ang="0">
                  <a:pos x="62" y="10"/>
                </a:cxn>
                <a:cxn ang="0">
                  <a:pos x="39" y="6"/>
                </a:cxn>
                <a:cxn ang="0">
                  <a:pos x="28" y="4"/>
                </a:cxn>
                <a:cxn ang="0">
                  <a:pos x="14" y="0"/>
                </a:cxn>
              </a:cxnLst>
              <a:rect l="0" t="0" r="r" b="b"/>
              <a:pathLst>
                <a:path w="81" h="279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6" y="12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4" y="209"/>
                  </a:lnTo>
                  <a:lnTo>
                    <a:pt x="16" y="243"/>
                  </a:lnTo>
                  <a:lnTo>
                    <a:pt x="16" y="243"/>
                  </a:lnTo>
                  <a:lnTo>
                    <a:pt x="15" y="253"/>
                  </a:lnTo>
                  <a:lnTo>
                    <a:pt x="16" y="262"/>
                  </a:lnTo>
                  <a:lnTo>
                    <a:pt x="16" y="262"/>
                  </a:lnTo>
                  <a:lnTo>
                    <a:pt x="16" y="272"/>
                  </a:lnTo>
                  <a:lnTo>
                    <a:pt x="19" y="276"/>
                  </a:lnTo>
                  <a:lnTo>
                    <a:pt x="20" y="277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0" y="276"/>
                  </a:lnTo>
                  <a:lnTo>
                    <a:pt x="18" y="271"/>
                  </a:lnTo>
                  <a:lnTo>
                    <a:pt x="18" y="266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5" y="245"/>
                  </a:lnTo>
                  <a:lnTo>
                    <a:pt x="32" y="229"/>
                  </a:lnTo>
                  <a:lnTo>
                    <a:pt x="32" y="229"/>
                  </a:lnTo>
                  <a:lnTo>
                    <a:pt x="36" y="220"/>
                  </a:lnTo>
                  <a:lnTo>
                    <a:pt x="42" y="207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65" y="168"/>
                  </a:lnTo>
                  <a:lnTo>
                    <a:pt x="75" y="154"/>
                  </a:lnTo>
                  <a:lnTo>
                    <a:pt x="75" y="154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79" y="147"/>
                  </a:lnTo>
                  <a:lnTo>
                    <a:pt x="78" y="144"/>
                  </a:lnTo>
                  <a:lnTo>
                    <a:pt x="78" y="144"/>
                  </a:lnTo>
                  <a:lnTo>
                    <a:pt x="77" y="136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4" y="116"/>
                  </a:lnTo>
                  <a:lnTo>
                    <a:pt x="74" y="107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4" y="25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2" y="10"/>
                  </a:lnTo>
                  <a:lnTo>
                    <a:pt x="57" y="8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28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732">
              <a:extLst>
                <a:ext uri="{FF2B5EF4-FFF2-40B4-BE49-F238E27FC236}">
                  <a16:creationId xmlns="" xmlns:a16="http://schemas.microsoft.com/office/drawing/2014/main" id="{1CE13DFD-0917-F7FB-36F5-2D0AB900B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991148"/>
              <a:ext cx="123825" cy="227013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3" y="0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47" y="19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24" y="58"/>
                </a:cxn>
                <a:cxn ang="0">
                  <a:pos x="18" y="71"/>
                </a:cxn>
                <a:cxn ang="0">
                  <a:pos x="14" y="80"/>
                </a:cxn>
                <a:cxn ang="0">
                  <a:pos x="14" y="80"/>
                </a:cxn>
                <a:cxn ang="0">
                  <a:pos x="7" y="96"/>
                </a:cxn>
                <a:cxn ang="0">
                  <a:pos x="2" y="110"/>
                </a:cxn>
                <a:cxn ang="0">
                  <a:pos x="2" y="110"/>
                </a:cxn>
                <a:cxn ang="0">
                  <a:pos x="0" y="117"/>
                </a:cxn>
                <a:cxn ang="0">
                  <a:pos x="0" y="122"/>
                </a:cxn>
                <a:cxn ang="0">
                  <a:pos x="2" y="127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15" y="132"/>
                </a:cxn>
                <a:cxn ang="0">
                  <a:pos x="15" y="132"/>
                </a:cxn>
                <a:cxn ang="0">
                  <a:pos x="27" y="135"/>
                </a:cxn>
                <a:cxn ang="0">
                  <a:pos x="27" y="135"/>
                </a:cxn>
                <a:cxn ang="0">
                  <a:pos x="30" y="135"/>
                </a:cxn>
                <a:cxn ang="0">
                  <a:pos x="30" y="135"/>
                </a:cxn>
                <a:cxn ang="0">
                  <a:pos x="35" y="135"/>
                </a:cxn>
                <a:cxn ang="0">
                  <a:pos x="39" y="136"/>
                </a:cxn>
                <a:cxn ang="0">
                  <a:pos x="48" y="139"/>
                </a:cxn>
                <a:cxn ang="0">
                  <a:pos x="48" y="139"/>
                </a:cxn>
                <a:cxn ang="0">
                  <a:pos x="57" y="140"/>
                </a:cxn>
                <a:cxn ang="0">
                  <a:pos x="65" y="142"/>
                </a:cxn>
                <a:cxn ang="0">
                  <a:pos x="65" y="142"/>
                </a:cxn>
                <a:cxn ang="0">
                  <a:pos x="69" y="142"/>
                </a:cxn>
                <a:cxn ang="0">
                  <a:pos x="73" y="143"/>
                </a:cxn>
                <a:cxn ang="0">
                  <a:pos x="73" y="143"/>
                </a:cxn>
                <a:cxn ang="0">
                  <a:pos x="76" y="142"/>
                </a:cxn>
                <a:cxn ang="0">
                  <a:pos x="77" y="140"/>
                </a:cxn>
                <a:cxn ang="0">
                  <a:pos x="77" y="140"/>
                </a:cxn>
                <a:cxn ang="0">
                  <a:pos x="78" y="136"/>
                </a:cxn>
                <a:cxn ang="0">
                  <a:pos x="78" y="132"/>
                </a:cxn>
                <a:cxn ang="0">
                  <a:pos x="76" y="126"/>
                </a:cxn>
                <a:cxn ang="0">
                  <a:pos x="76" y="126"/>
                </a:cxn>
                <a:cxn ang="0">
                  <a:pos x="74" y="123"/>
                </a:cxn>
                <a:cxn ang="0">
                  <a:pos x="72" y="122"/>
                </a:cxn>
                <a:cxn ang="0">
                  <a:pos x="69" y="121"/>
                </a:cxn>
                <a:cxn ang="0">
                  <a:pos x="69" y="117"/>
                </a:cxn>
                <a:cxn ang="0">
                  <a:pos x="69" y="117"/>
                </a:cxn>
                <a:cxn ang="0">
                  <a:pos x="66" y="77"/>
                </a:cxn>
                <a:cxn ang="0">
                  <a:pos x="65" y="34"/>
                </a:cxn>
                <a:cxn ang="0">
                  <a:pos x="65" y="34"/>
                </a:cxn>
                <a:cxn ang="0">
                  <a:pos x="65" y="19"/>
                </a:cxn>
                <a:cxn ang="0">
                  <a:pos x="64" y="1"/>
                </a:cxn>
                <a:cxn ang="0">
                  <a:pos x="64" y="1"/>
                </a:cxn>
                <a:cxn ang="0">
                  <a:pos x="63" y="0"/>
                </a:cxn>
              </a:cxnLst>
              <a:rect l="0" t="0" r="r" b="b"/>
              <a:pathLst>
                <a:path w="78" h="143">
                  <a:moveTo>
                    <a:pt x="63" y="0"/>
                  </a:moveTo>
                  <a:lnTo>
                    <a:pt x="63" y="0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47" y="1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24" y="58"/>
                  </a:lnTo>
                  <a:lnTo>
                    <a:pt x="18" y="7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7" y="9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0" y="117"/>
                  </a:lnTo>
                  <a:lnTo>
                    <a:pt x="0" y="122"/>
                  </a:lnTo>
                  <a:lnTo>
                    <a:pt x="2" y="127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5" y="135"/>
                  </a:lnTo>
                  <a:lnTo>
                    <a:pt x="39" y="136"/>
                  </a:lnTo>
                  <a:lnTo>
                    <a:pt x="48" y="139"/>
                  </a:lnTo>
                  <a:lnTo>
                    <a:pt x="48" y="139"/>
                  </a:lnTo>
                  <a:lnTo>
                    <a:pt x="57" y="140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9" y="142"/>
                  </a:lnTo>
                  <a:lnTo>
                    <a:pt x="73" y="143"/>
                  </a:lnTo>
                  <a:lnTo>
                    <a:pt x="73" y="143"/>
                  </a:lnTo>
                  <a:lnTo>
                    <a:pt x="76" y="142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8" y="136"/>
                  </a:lnTo>
                  <a:lnTo>
                    <a:pt x="78" y="132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6" y="77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19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Freeform 733">
              <a:extLst>
                <a:ext uri="{FF2B5EF4-FFF2-40B4-BE49-F238E27FC236}">
                  <a16:creationId xmlns="" xmlns:a16="http://schemas.microsoft.com/office/drawing/2014/main" id="{32FABDDA-D9DF-FF26-52B5-073E613D0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991148"/>
              <a:ext cx="123825" cy="227013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3" y="0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47" y="19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24" y="58"/>
                </a:cxn>
                <a:cxn ang="0">
                  <a:pos x="18" y="71"/>
                </a:cxn>
                <a:cxn ang="0">
                  <a:pos x="14" y="80"/>
                </a:cxn>
                <a:cxn ang="0">
                  <a:pos x="14" y="80"/>
                </a:cxn>
                <a:cxn ang="0">
                  <a:pos x="7" y="96"/>
                </a:cxn>
                <a:cxn ang="0">
                  <a:pos x="2" y="110"/>
                </a:cxn>
                <a:cxn ang="0">
                  <a:pos x="2" y="110"/>
                </a:cxn>
                <a:cxn ang="0">
                  <a:pos x="0" y="117"/>
                </a:cxn>
                <a:cxn ang="0">
                  <a:pos x="0" y="122"/>
                </a:cxn>
                <a:cxn ang="0">
                  <a:pos x="2" y="127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15" y="132"/>
                </a:cxn>
                <a:cxn ang="0">
                  <a:pos x="15" y="132"/>
                </a:cxn>
                <a:cxn ang="0">
                  <a:pos x="27" y="135"/>
                </a:cxn>
                <a:cxn ang="0">
                  <a:pos x="27" y="135"/>
                </a:cxn>
                <a:cxn ang="0">
                  <a:pos x="30" y="135"/>
                </a:cxn>
                <a:cxn ang="0">
                  <a:pos x="30" y="135"/>
                </a:cxn>
                <a:cxn ang="0">
                  <a:pos x="35" y="135"/>
                </a:cxn>
                <a:cxn ang="0">
                  <a:pos x="39" y="136"/>
                </a:cxn>
                <a:cxn ang="0">
                  <a:pos x="48" y="139"/>
                </a:cxn>
                <a:cxn ang="0">
                  <a:pos x="48" y="139"/>
                </a:cxn>
                <a:cxn ang="0">
                  <a:pos x="57" y="140"/>
                </a:cxn>
                <a:cxn ang="0">
                  <a:pos x="65" y="142"/>
                </a:cxn>
                <a:cxn ang="0">
                  <a:pos x="65" y="142"/>
                </a:cxn>
                <a:cxn ang="0">
                  <a:pos x="69" y="142"/>
                </a:cxn>
                <a:cxn ang="0">
                  <a:pos x="73" y="143"/>
                </a:cxn>
                <a:cxn ang="0">
                  <a:pos x="73" y="143"/>
                </a:cxn>
                <a:cxn ang="0">
                  <a:pos x="76" y="142"/>
                </a:cxn>
                <a:cxn ang="0">
                  <a:pos x="77" y="140"/>
                </a:cxn>
                <a:cxn ang="0">
                  <a:pos x="77" y="140"/>
                </a:cxn>
                <a:cxn ang="0">
                  <a:pos x="78" y="136"/>
                </a:cxn>
                <a:cxn ang="0">
                  <a:pos x="78" y="132"/>
                </a:cxn>
                <a:cxn ang="0">
                  <a:pos x="76" y="126"/>
                </a:cxn>
                <a:cxn ang="0">
                  <a:pos x="76" y="126"/>
                </a:cxn>
                <a:cxn ang="0">
                  <a:pos x="74" y="123"/>
                </a:cxn>
                <a:cxn ang="0">
                  <a:pos x="72" y="122"/>
                </a:cxn>
                <a:cxn ang="0">
                  <a:pos x="69" y="121"/>
                </a:cxn>
                <a:cxn ang="0">
                  <a:pos x="69" y="117"/>
                </a:cxn>
                <a:cxn ang="0">
                  <a:pos x="69" y="117"/>
                </a:cxn>
                <a:cxn ang="0">
                  <a:pos x="66" y="77"/>
                </a:cxn>
                <a:cxn ang="0">
                  <a:pos x="65" y="34"/>
                </a:cxn>
                <a:cxn ang="0">
                  <a:pos x="65" y="34"/>
                </a:cxn>
                <a:cxn ang="0">
                  <a:pos x="65" y="19"/>
                </a:cxn>
                <a:cxn ang="0">
                  <a:pos x="64" y="1"/>
                </a:cxn>
                <a:cxn ang="0">
                  <a:pos x="64" y="1"/>
                </a:cxn>
                <a:cxn ang="0">
                  <a:pos x="63" y="0"/>
                </a:cxn>
              </a:cxnLst>
              <a:rect l="0" t="0" r="r" b="b"/>
              <a:pathLst>
                <a:path w="78" h="143">
                  <a:moveTo>
                    <a:pt x="63" y="0"/>
                  </a:moveTo>
                  <a:lnTo>
                    <a:pt x="63" y="0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47" y="1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24" y="58"/>
                  </a:lnTo>
                  <a:lnTo>
                    <a:pt x="18" y="7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7" y="9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0" y="117"/>
                  </a:lnTo>
                  <a:lnTo>
                    <a:pt x="0" y="122"/>
                  </a:lnTo>
                  <a:lnTo>
                    <a:pt x="2" y="127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5" y="135"/>
                  </a:lnTo>
                  <a:lnTo>
                    <a:pt x="39" y="136"/>
                  </a:lnTo>
                  <a:lnTo>
                    <a:pt x="48" y="139"/>
                  </a:lnTo>
                  <a:lnTo>
                    <a:pt x="48" y="139"/>
                  </a:lnTo>
                  <a:lnTo>
                    <a:pt x="57" y="140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9" y="142"/>
                  </a:lnTo>
                  <a:lnTo>
                    <a:pt x="73" y="143"/>
                  </a:lnTo>
                  <a:lnTo>
                    <a:pt x="73" y="143"/>
                  </a:lnTo>
                  <a:lnTo>
                    <a:pt x="76" y="142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8" y="136"/>
                  </a:lnTo>
                  <a:lnTo>
                    <a:pt x="78" y="132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6" y="77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19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Freeform 734">
              <a:extLst>
                <a:ext uri="{FF2B5EF4-FFF2-40B4-BE49-F238E27FC236}">
                  <a16:creationId xmlns="" xmlns:a16="http://schemas.microsoft.com/office/drawing/2014/main" id="{4693E84B-1D32-5A99-597A-5728C9BC8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2192636"/>
              <a:ext cx="379413" cy="795338"/>
            </a:xfrm>
            <a:custGeom>
              <a:avLst/>
              <a:gdLst/>
              <a:ahLst/>
              <a:cxnLst>
                <a:cxn ang="0">
                  <a:pos x="180" y="1"/>
                </a:cxn>
                <a:cxn ang="0">
                  <a:pos x="175" y="4"/>
                </a:cxn>
                <a:cxn ang="0">
                  <a:pos x="146" y="47"/>
                </a:cxn>
                <a:cxn ang="0">
                  <a:pos x="107" y="116"/>
                </a:cxn>
                <a:cxn ang="0">
                  <a:pos x="80" y="164"/>
                </a:cxn>
                <a:cxn ang="0">
                  <a:pos x="46" y="263"/>
                </a:cxn>
                <a:cxn ang="0">
                  <a:pos x="27" y="331"/>
                </a:cxn>
                <a:cxn ang="0">
                  <a:pos x="0" y="445"/>
                </a:cxn>
                <a:cxn ang="0">
                  <a:pos x="4" y="486"/>
                </a:cxn>
                <a:cxn ang="0">
                  <a:pos x="29" y="477"/>
                </a:cxn>
                <a:cxn ang="0">
                  <a:pos x="29" y="477"/>
                </a:cxn>
                <a:cxn ang="0">
                  <a:pos x="53" y="372"/>
                </a:cxn>
                <a:cxn ang="0">
                  <a:pos x="90" y="245"/>
                </a:cxn>
                <a:cxn ang="0">
                  <a:pos x="95" y="239"/>
                </a:cxn>
                <a:cxn ang="0">
                  <a:pos x="95" y="240"/>
                </a:cxn>
                <a:cxn ang="0">
                  <a:pos x="97" y="238"/>
                </a:cxn>
                <a:cxn ang="0">
                  <a:pos x="109" y="211"/>
                </a:cxn>
                <a:cxn ang="0">
                  <a:pos x="116" y="197"/>
                </a:cxn>
                <a:cxn ang="0">
                  <a:pos x="107" y="224"/>
                </a:cxn>
                <a:cxn ang="0">
                  <a:pos x="95" y="261"/>
                </a:cxn>
                <a:cxn ang="0">
                  <a:pos x="57" y="398"/>
                </a:cxn>
                <a:cxn ang="0">
                  <a:pos x="42" y="463"/>
                </a:cxn>
                <a:cxn ang="0">
                  <a:pos x="48" y="457"/>
                </a:cxn>
                <a:cxn ang="0">
                  <a:pos x="62" y="400"/>
                </a:cxn>
                <a:cxn ang="0">
                  <a:pos x="79" y="337"/>
                </a:cxn>
                <a:cxn ang="0">
                  <a:pos x="103" y="280"/>
                </a:cxn>
                <a:cxn ang="0">
                  <a:pos x="133" y="209"/>
                </a:cxn>
                <a:cxn ang="0">
                  <a:pos x="133" y="209"/>
                </a:cxn>
                <a:cxn ang="0">
                  <a:pos x="128" y="221"/>
                </a:cxn>
                <a:cxn ang="0">
                  <a:pos x="132" y="217"/>
                </a:cxn>
                <a:cxn ang="0">
                  <a:pos x="150" y="179"/>
                </a:cxn>
                <a:cxn ang="0">
                  <a:pos x="166" y="147"/>
                </a:cxn>
                <a:cxn ang="0">
                  <a:pos x="180" y="122"/>
                </a:cxn>
                <a:cxn ang="0">
                  <a:pos x="183" y="123"/>
                </a:cxn>
                <a:cxn ang="0">
                  <a:pos x="174" y="140"/>
                </a:cxn>
                <a:cxn ang="0">
                  <a:pos x="159" y="164"/>
                </a:cxn>
                <a:cxn ang="0">
                  <a:pos x="146" y="192"/>
                </a:cxn>
                <a:cxn ang="0">
                  <a:pos x="141" y="203"/>
                </a:cxn>
                <a:cxn ang="0">
                  <a:pos x="142" y="202"/>
                </a:cxn>
                <a:cxn ang="0">
                  <a:pos x="159" y="168"/>
                </a:cxn>
                <a:cxn ang="0">
                  <a:pos x="205" y="93"/>
                </a:cxn>
                <a:cxn ang="0">
                  <a:pos x="239" y="53"/>
                </a:cxn>
                <a:cxn ang="0">
                  <a:pos x="239" y="47"/>
                </a:cxn>
                <a:cxn ang="0">
                  <a:pos x="230" y="34"/>
                </a:cxn>
                <a:cxn ang="0">
                  <a:pos x="205" y="12"/>
                </a:cxn>
                <a:cxn ang="0">
                  <a:pos x="192" y="1"/>
                </a:cxn>
              </a:cxnLst>
              <a:rect l="0" t="0" r="r" b="b"/>
              <a:pathLst>
                <a:path w="239" h="501">
                  <a:moveTo>
                    <a:pt x="188" y="0"/>
                  </a:moveTo>
                  <a:lnTo>
                    <a:pt x="188" y="0"/>
                  </a:lnTo>
                  <a:lnTo>
                    <a:pt x="180" y="1"/>
                  </a:lnTo>
                  <a:lnTo>
                    <a:pt x="180" y="1"/>
                  </a:lnTo>
                  <a:lnTo>
                    <a:pt x="176" y="3"/>
                  </a:lnTo>
                  <a:lnTo>
                    <a:pt x="175" y="4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5" y="83"/>
                  </a:lnTo>
                  <a:lnTo>
                    <a:pt x="107" y="116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0" y="164"/>
                  </a:lnTo>
                  <a:lnTo>
                    <a:pt x="72" y="184"/>
                  </a:lnTo>
                  <a:lnTo>
                    <a:pt x="58" y="223"/>
                  </a:lnTo>
                  <a:lnTo>
                    <a:pt x="46" y="263"/>
                  </a:lnTo>
                  <a:lnTo>
                    <a:pt x="36" y="297"/>
                  </a:lnTo>
                  <a:lnTo>
                    <a:pt x="36" y="297"/>
                  </a:lnTo>
                  <a:lnTo>
                    <a:pt x="27" y="331"/>
                  </a:lnTo>
                  <a:lnTo>
                    <a:pt x="15" y="375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2" y="469"/>
                  </a:lnTo>
                  <a:lnTo>
                    <a:pt x="4" y="486"/>
                  </a:lnTo>
                  <a:lnTo>
                    <a:pt x="4" y="486"/>
                  </a:lnTo>
                  <a:lnTo>
                    <a:pt x="7" y="501"/>
                  </a:lnTo>
                  <a:lnTo>
                    <a:pt x="7" y="501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41" y="423"/>
                  </a:lnTo>
                  <a:lnTo>
                    <a:pt x="53" y="372"/>
                  </a:lnTo>
                  <a:lnTo>
                    <a:pt x="53" y="372"/>
                  </a:lnTo>
                  <a:lnTo>
                    <a:pt x="72" y="305"/>
                  </a:lnTo>
                  <a:lnTo>
                    <a:pt x="83" y="266"/>
                  </a:lnTo>
                  <a:lnTo>
                    <a:pt x="90" y="245"/>
                  </a:lnTo>
                  <a:lnTo>
                    <a:pt x="90" y="245"/>
                  </a:lnTo>
                  <a:lnTo>
                    <a:pt x="93" y="240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7" y="238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9" y="211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3" y="206"/>
                  </a:lnTo>
                  <a:lnTo>
                    <a:pt x="107" y="224"/>
                  </a:lnTo>
                  <a:lnTo>
                    <a:pt x="107" y="224"/>
                  </a:lnTo>
                  <a:lnTo>
                    <a:pt x="95" y="261"/>
                  </a:lnTo>
                  <a:lnTo>
                    <a:pt x="95" y="261"/>
                  </a:lnTo>
                  <a:lnTo>
                    <a:pt x="62" y="373"/>
                  </a:lnTo>
                  <a:lnTo>
                    <a:pt x="62" y="373"/>
                  </a:lnTo>
                  <a:lnTo>
                    <a:pt x="57" y="398"/>
                  </a:lnTo>
                  <a:lnTo>
                    <a:pt x="51" y="423"/>
                  </a:lnTo>
                  <a:lnTo>
                    <a:pt x="51" y="423"/>
                  </a:lnTo>
                  <a:lnTo>
                    <a:pt x="42" y="463"/>
                  </a:lnTo>
                  <a:lnTo>
                    <a:pt x="42" y="463"/>
                  </a:lnTo>
                  <a:lnTo>
                    <a:pt x="48" y="457"/>
                  </a:lnTo>
                  <a:lnTo>
                    <a:pt x="48" y="457"/>
                  </a:lnTo>
                  <a:lnTo>
                    <a:pt x="53" y="437"/>
                  </a:lnTo>
                  <a:lnTo>
                    <a:pt x="53" y="437"/>
                  </a:lnTo>
                  <a:lnTo>
                    <a:pt x="62" y="400"/>
                  </a:lnTo>
                  <a:lnTo>
                    <a:pt x="62" y="400"/>
                  </a:lnTo>
                  <a:lnTo>
                    <a:pt x="71" y="368"/>
                  </a:lnTo>
                  <a:lnTo>
                    <a:pt x="79" y="337"/>
                  </a:lnTo>
                  <a:lnTo>
                    <a:pt x="79" y="337"/>
                  </a:lnTo>
                  <a:lnTo>
                    <a:pt x="103" y="280"/>
                  </a:lnTo>
                  <a:lnTo>
                    <a:pt x="103" y="280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0" y="21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2"/>
                  </a:lnTo>
                  <a:lnTo>
                    <a:pt x="128" y="222"/>
                  </a:lnTo>
                  <a:lnTo>
                    <a:pt x="132" y="217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66" y="147"/>
                  </a:lnTo>
                  <a:lnTo>
                    <a:pt x="166" y="147"/>
                  </a:lnTo>
                  <a:lnTo>
                    <a:pt x="172" y="135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83" y="121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4" y="140"/>
                  </a:lnTo>
                  <a:lnTo>
                    <a:pt x="174" y="140"/>
                  </a:lnTo>
                  <a:lnTo>
                    <a:pt x="167" y="151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3" y="176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2" y="200"/>
                  </a:lnTo>
                  <a:lnTo>
                    <a:pt x="141" y="203"/>
                  </a:lnTo>
                  <a:lnTo>
                    <a:pt x="141" y="203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50" y="185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80" y="133"/>
                  </a:lnTo>
                  <a:lnTo>
                    <a:pt x="180" y="133"/>
                  </a:lnTo>
                  <a:lnTo>
                    <a:pt x="205" y="93"/>
                  </a:lnTo>
                  <a:lnTo>
                    <a:pt x="205" y="93"/>
                  </a:lnTo>
                  <a:lnTo>
                    <a:pt x="222" y="72"/>
                  </a:lnTo>
                  <a:lnTo>
                    <a:pt x="239" y="53"/>
                  </a:lnTo>
                  <a:lnTo>
                    <a:pt x="239" y="53"/>
                  </a:lnTo>
                  <a:lnTo>
                    <a:pt x="239" y="50"/>
                  </a:lnTo>
                  <a:lnTo>
                    <a:pt x="239" y="47"/>
                  </a:lnTo>
                  <a:lnTo>
                    <a:pt x="237" y="42"/>
                  </a:lnTo>
                  <a:lnTo>
                    <a:pt x="234" y="37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17" y="24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198" y="7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Freeform 735">
              <a:extLst>
                <a:ext uri="{FF2B5EF4-FFF2-40B4-BE49-F238E27FC236}">
                  <a16:creationId xmlns="" xmlns:a16="http://schemas.microsoft.com/office/drawing/2014/main" id="{F6F365BC-D514-9775-726D-60ED15CD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2192636"/>
              <a:ext cx="379413" cy="795338"/>
            </a:xfrm>
            <a:custGeom>
              <a:avLst/>
              <a:gdLst/>
              <a:ahLst/>
              <a:cxnLst>
                <a:cxn ang="0">
                  <a:pos x="180" y="1"/>
                </a:cxn>
                <a:cxn ang="0">
                  <a:pos x="175" y="4"/>
                </a:cxn>
                <a:cxn ang="0">
                  <a:pos x="146" y="47"/>
                </a:cxn>
                <a:cxn ang="0">
                  <a:pos x="107" y="116"/>
                </a:cxn>
                <a:cxn ang="0">
                  <a:pos x="80" y="164"/>
                </a:cxn>
                <a:cxn ang="0">
                  <a:pos x="46" y="263"/>
                </a:cxn>
                <a:cxn ang="0">
                  <a:pos x="27" y="331"/>
                </a:cxn>
                <a:cxn ang="0">
                  <a:pos x="0" y="445"/>
                </a:cxn>
                <a:cxn ang="0">
                  <a:pos x="4" y="486"/>
                </a:cxn>
                <a:cxn ang="0">
                  <a:pos x="29" y="477"/>
                </a:cxn>
                <a:cxn ang="0">
                  <a:pos x="29" y="477"/>
                </a:cxn>
                <a:cxn ang="0">
                  <a:pos x="53" y="372"/>
                </a:cxn>
                <a:cxn ang="0">
                  <a:pos x="90" y="245"/>
                </a:cxn>
                <a:cxn ang="0">
                  <a:pos x="95" y="239"/>
                </a:cxn>
                <a:cxn ang="0">
                  <a:pos x="95" y="240"/>
                </a:cxn>
                <a:cxn ang="0">
                  <a:pos x="97" y="238"/>
                </a:cxn>
                <a:cxn ang="0">
                  <a:pos x="109" y="211"/>
                </a:cxn>
                <a:cxn ang="0">
                  <a:pos x="116" y="197"/>
                </a:cxn>
                <a:cxn ang="0">
                  <a:pos x="107" y="224"/>
                </a:cxn>
                <a:cxn ang="0">
                  <a:pos x="95" y="261"/>
                </a:cxn>
                <a:cxn ang="0">
                  <a:pos x="57" y="398"/>
                </a:cxn>
                <a:cxn ang="0">
                  <a:pos x="42" y="463"/>
                </a:cxn>
                <a:cxn ang="0">
                  <a:pos x="48" y="457"/>
                </a:cxn>
                <a:cxn ang="0">
                  <a:pos x="62" y="400"/>
                </a:cxn>
                <a:cxn ang="0">
                  <a:pos x="79" y="337"/>
                </a:cxn>
                <a:cxn ang="0">
                  <a:pos x="103" y="280"/>
                </a:cxn>
                <a:cxn ang="0">
                  <a:pos x="133" y="209"/>
                </a:cxn>
                <a:cxn ang="0">
                  <a:pos x="133" y="209"/>
                </a:cxn>
                <a:cxn ang="0">
                  <a:pos x="128" y="221"/>
                </a:cxn>
                <a:cxn ang="0">
                  <a:pos x="132" y="217"/>
                </a:cxn>
                <a:cxn ang="0">
                  <a:pos x="150" y="179"/>
                </a:cxn>
                <a:cxn ang="0">
                  <a:pos x="166" y="147"/>
                </a:cxn>
                <a:cxn ang="0">
                  <a:pos x="180" y="122"/>
                </a:cxn>
                <a:cxn ang="0">
                  <a:pos x="183" y="123"/>
                </a:cxn>
                <a:cxn ang="0">
                  <a:pos x="174" y="140"/>
                </a:cxn>
                <a:cxn ang="0">
                  <a:pos x="159" y="164"/>
                </a:cxn>
                <a:cxn ang="0">
                  <a:pos x="146" y="192"/>
                </a:cxn>
                <a:cxn ang="0">
                  <a:pos x="141" y="203"/>
                </a:cxn>
                <a:cxn ang="0">
                  <a:pos x="142" y="202"/>
                </a:cxn>
                <a:cxn ang="0">
                  <a:pos x="159" y="168"/>
                </a:cxn>
                <a:cxn ang="0">
                  <a:pos x="205" y="93"/>
                </a:cxn>
                <a:cxn ang="0">
                  <a:pos x="239" y="53"/>
                </a:cxn>
                <a:cxn ang="0">
                  <a:pos x="239" y="47"/>
                </a:cxn>
                <a:cxn ang="0">
                  <a:pos x="230" y="34"/>
                </a:cxn>
                <a:cxn ang="0">
                  <a:pos x="205" y="12"/>
                </a:cxn>
                <a:cxn ang="0">
                  <a:pos x="192" y="1"/>
                </a:cxn>
              </a:cxnLst>
              <a:rect l="0" t="0" r="r" b="b"/>
              <a:pathLst>
                <a:path w="239" h="501">
                  <a:moveTo>
                    <a:pt x="188" y="0"/>
                  </a:moveTo>
                  <a:lnTo>
                    <a:pt x="188" y="0"/>
                  </a:lnTo>
                  <a:lnTo>
                    <a:pt x="180" y="1"/>
                  </a:lnTo>
                  <a:lnTo>
                    <a:pt x="180" y="1"/>
                  </a:lnTo>
                  <a:lnTo>
                    <a:pt x="176" y="3"/>
                  </a:lnTo>
                  <a:lnTo>
                    <a:pt x="175" y="4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5" y="83"/>
                  </a:lnTo>
                  <a:lnTo>
                    <a:pt x="107" y="116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0" y="164"/>
                  </a:lnTo>
                  <a:lnTo>
                    <a:pt x="72" y="184"/>
                  </a:lnTo>
                  <a:lnTo>
                    <a:pt x="58" y="223"/>
                  </a:lnTo>
                  <a:lnTo>
                    <a:pt x="46" y="263"/>
                  </a:lnTo>
                  <a:lnTo>
                    <a:pt x="36" y="297"/>
                  </a:lnTo>
                  <a:lnTo>
                    <a:pt x="36" y="297"/>
                  </a:lnTo>
                  <a:lnTo>
                    <a:pt x="27" y="331"/>
                  </a:lnTo>
                  <a:lnTo>
                    <a:pt x="15" y="375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2" y="469"/>
                  </a:lnTo>
                  <a:lnTo>
                    <a:pt x="4" y="486"/>
                  </a:lnTo>
                  <a:lnTo>
                    <a:pt x="4" y="486"/>
                  </a:lnTo>
                  <a:lnTo>
                    <a:pt x="7" y="501"/>
                  </a:lnTo>
                  <a:lnTo>
                    <a:pt x="7" y="501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41" y="423"/>
                  </a:lnTo>
                  <a:lnTo>
                    <a:pt x="53" y="372"/>
                  </a:lnTo>
                  <a:lnTo>
                    <a:pt x="53" y="372"/>
                  </a:lnTo>
                  <a:lnTo>
                    <a:pt x="72" y="305"/>
                  </a:lnTo>
                  <a:lnTo>
                    <a:pt x="83" y="266"/>
                  </a:lnTo>
                  <a:lnTo>
                    <a:pt x="90" y="245"/>
                  </a:lnTo>
                  <a:lnTo>
                    <a:pt x="90" y="245"/>
                  </a:lnTo>
                  <a:lnTo>
                    <a:pt x="93" y="240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7" y="238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9" y="211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3" y="206"/>
                  </a:lnTo>
                  <a:lnTo>
                    <a:pt x="107" y="224"/>
                  </a:lnTo>
                  <a:lnTo>
                    <a:pt x="107" y="224"/>
                  </a:lnTo>
                  <a:lnTo>
                    <a:pt x="95" y="261"/>
                  </a:lnTo>
                  <a:lnTo>
                    <a:pt x="95" y="261"/>
                  </a:lnTo>
                  <a:lnTo>
                    <a:pt x="62" y="373"/>
                  </a:lnTo>
                  <a:lnTo>
                    <a:pt x="62" y="373"/>
                  </a:lnTo>
                  <a:lnTo>
                    <a:pt x="57" y="398"/>
                  </a:lnTo>
                  <a:lnTo>
                    <a:pt x="51" y="423"/>
                  </a:lnTo>
                  <a:lnTo>
                    <a:pt x="51" y="423"/>
                  </a:lnTo>
                  <a:lnTo>
                    <a:pt x="42" y="463"/>
                  </a:lnTo>
                  <a:lnTo>
                    <a:pt x="42" y="463"/>
                  </a:lnTo>
                  <a:lnTo>
                    <a:pt x="48" y="457"/>
                  </a:lnTo>
                  <a:lnTo>
                    <a:pt x="48" y="457"/>
                  </a:lnTo>
                  <a:lnTo>
                    <a:pt x="53" y="437"/>
                  </a:lnTo>
                  <a:lnTo>
                    <a:pt x="53" y="437"/>
                  </a:lnTo>
                  <a:lnTo>
                    <a:pt x="62" y="400"/>
                  </a:lnTo>
                  <a:lnTo>
                    <a:pt x="62" y="400"/>
                  </a:lnTo>
                  <a:lnTo>
                    <a:pt x="71" y="368"/>
                  </a:lnTo>
                  <a:lnTo>
                    <a:pt x="79" y="337"/>
                  </a:lnTo>
                  <a:lnTo>
                    <a:pt x="79" y="337"/>
                  </a:lnTo>
                  <a:lnTo>
                    <a:pt x="103" y="280"/>
                  </a:lnTo>
                  <a:lnTo>
                    <a:pt x="103" y="280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0" y="21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2"/>
                  </a:lnTo>
                  <a:lnTo>
                    <a:pt x="128" y="222"/>
                  </a:lnTo>
                  <a:lnTo>
                    <a:pt x="132" y="217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66" y="147"/>
                  </a:lnTo>
                  <a:lnTo>
                    <a:pt x="166" y="147"/>
                  </a:lnTo>
                  <a:lnTo>
                    <a:pt x="172" y="135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83" y="121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4" y="140"/>
                  </a:lnTo>
                  <a:lnTo>
                    <a:pt x="174" y="140"/>
                  </a:lnTo>
                  <a:lnTo>
                    <a:pt x="167" y="151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3" y="176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2" y="200"/>
                  </a:lnTo>
                  <a:lnTo>
                    <a:pt x="141" y="203"/>
                  </a:lnTo>
                  <a:lnTo>
                    <a:pt x="141" y="203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50" y="185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80" y="133"/>
                  </a:lnTo>
                  <a:lnTo>
                    <a:pt x="180" y="133"/>
                  </a:lnTo>
                  <a:lnTo>
                    <a:pt x="205" y="93"/>
                  </a:lnTo>
                  <a:lnTo>
                    <a:pt x="205" y="93"/>
                  </a:lnTo>
                  <a:lnTo>
                    <a:pt x="222" y="72"/>
                  </a:lnTo>
                  <a:lnTo>
                    <a:pt x="239" y="53"/>
                  </a:lnTo>
                  <a:lnTo>
                    <a:pt x="239" y="53"/>
                  </a:lnTo>
                  <a:lnTo>
                    <a:pt x="239" y="50"/>
                  </a:lnTo>
                  <a:lnTo>
                    <a:pt x="239" y="47"/>
                  </a:lnTo>
                  <a:lnTo>
                    <a:pt x="237" y="42"/>
                  </a:lnTo>
                  <a:lnTo>
                    <a:pt x="234" y="37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17" y="24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198" y="7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8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Freeform 736">
              <a:extLst>
                <a:ext uri="{FF2B5EF4-FFF2-40B4-BE49-F238E27FC236}">
                  <a16:creationId xmlns="" xmlns:a16="http://schemas.microsoft.com/office/drawing/2014/main" id="{47E7CDE5-94E8-C04C-C3E0-E0CD077F19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4188" y="2918123"/>
              <a:ext cx="65088" cy="103188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2" y="52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8" y="59"/>
                </a:cxn>
                <a:cxn ang="0">
                  <a:pos x="9" y="62"/>
                </a:cxn>
                <a:cxn ang="0">
                  <a:pos x="10" y="64"/>
                </a:cxn>
                <a:cxn ang="0">
                  <a:pos x="10" y="64"/>
                </a:cxn>
                <a:cxn ang="0">
                  <a:pos x="10" y="65"/>
                </a:cxn>
                <a:cxn ang="0">
                  <a:pos x="10" y="65"/>
                </a:cxn>
                <a:cxn ang="0">
                  <a:pos x="13" y="59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18" y="35"/>
                </a:cxn>
                <a:cxn ang="0">
                  <a:pos x="21" y="26"/>
                </a:cxn>
                <a:cxn ang="0">
                  <a:pos x="21" y="26"/>
                </a:cxn>
                <a:cxn ang="0">
                  <a:pos x="22" y="2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29" y="35"/>
                </a:cxn>
                <a:cxn ang="0">
                  <a:pos x="29" y="35"/>
                </a:cxn>
                <a:cxn ang="0">
                  <a:pos x="29" y="37"/>
                </a:cxn>
                <a:cxn ang="0">
                  <a:pos x="29" y="38"/>
                </a:cxn>
                <a:cxn ang="0">
                  <a:pos x="29" y="38"/>
                </a:cxn>
                <a:cxn ang="0">
                  <a:pos x="30" y="37"/>
                </a:cxn>
                <a:cxn ang="0">
                  <a:pos x="31" y="35"/>
                </a:cxn>
                <a:cxn ang="0">
                  <a:pos x="31" y="35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41" y="0"/>
                </a:cxn>
              </a:cxnLst>
              <a:rect l="0" t="0" r="r" b="b"/>
              <a:pathLst>
                <a:path w="41" h="65">
                  <a:moveTo>
                    <a:pt x="22" y="20"/>
                  </a:move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9"/>
                  </a:lnTo>
                  <a:lnTo>
                    <a:pt x="9" y="62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3" y="59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8" y="35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2" y="20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7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737">
              <a:extLst>
                <a:ext uri="{FF2B5EF4-FFF2-40B4-BE49-F238E27FC236}">
                  <a16:creationId xmlns="" xmlns:a16="http://schemas.microsoft.com/office/drawing/2014/main" id="{85D2949B-99CF-D19B-2AEB-A747A79B4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188" y="2949873"/>
              <a:ext cx="34925" cy="714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1" y="28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32"/>
                </a:cxn>
                <a:cxn ang="0">
                  <a:pos x="6" y="36"/>
                </a:cxn>
                <a:cxn ang="0">
                  <a:pos x="6" y="36"/>
                </a:cxn>
                <a:cxn ang="0">
                  <a:pos x="8" y="39"/>
                </a:cxn>
                <a:cxn ang="0">
                  <a:pos x="9" y="42"/>
                </a:cxn>
                <a:cxn ang="0">
                  <a:pos x="10" y="44"/>
                </a:cxn>
                <a:cxn ang="0">
                  <a:pos x="10" y="44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13" y="39"/>
                </a:cxn>
                <a:cxn ang="0">
                  <a:pos x="16" y="27"/>
                </a:cxn>
                <a:cxn ang="0">
                  <a:pos x="16" y="27"/>
                </a:cxn>
                <a:cxn ang="0">
                  <a:pos x="18" y="15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2" y="0"/>
                </a:cxn>
              </a:cxnLst>
              <a:rect l="0" t="0" r="r" b="b"/>
              <a:pathLst>
                <a:path w="22" h="45">
                  <a:moveTo>
                    <a:pt x="22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9"/>
                  </a:lnTo>
                  <a:lnTo>
                    <a:pt x="9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3" y="39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8" y="15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Freeform 738">
              <a:extLst>
                <a:ext uri="{FF2B5EF4-FFF2-40B4-BE49-F238E27FC236}">
                  <a16:creationId xmlns="" xmlns:a16="http://schemas.microsoft.com/office/drawing/2014/main" id="{FF7FBC64-EBC7-F823-5E60-135DDA855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918123"/>
              <a:ext cx="19050" cy="603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1" y="37"/>
                </a:cxn>
                <a:cxn ang="0">
                  <a:pos x="2" y="35"/>
                </a:cxn>
                <a:cxn ang="0">
                  <a:pos x="2" y="35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2" y="0"/>
                </a:cxn>
              </a:cxnLst>
              <a:rect l="0" t="0" r="r" b="b"/>
              <a:pathLst>
                <a:path w="12" h="38">
                  <a:moveTo>
                    <a:pt x="12" y="0"/>
                  </a:moveTo>
                  <a:lnTo>
                    <a:pt x="12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9" y="8"/>
                  </a:lnTo>
                  <a:lnTo>
                    <a:pt x="9" y="8"/>
                  </a:lnTo>
                  <a:lnTo>
                    <a:pt x="1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739">
              <a:extLst>
                <a:ext uri="{FF2B5EF4-FFF2-40B4-BE49-F238E27FC236}">
                  <a16:creationId xmlns="" xmlns:a16="http://schemas.microsoft.com/office/drawing/2014/main" id="{F8462514-3733-78B3-B2B6-B48B33B1B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2899073"/>
              <a:ext cx="12700" cy="920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3" y="45"/>
                </a:cxn>
                <a:cxn ang="0">
                  <a:pos x="4" y="53"/>
                </a:cxn>
                <a:cxn ang="0">
                  <a:pos x="4" y="53"/>
                </a:cxn>
                <a:cxn ang="0">
                  <a:pos x="5" y="56"/>
                </a:cxn>
                <a:cxn ang="0">
                  <a:pos x="7" y="58"/>
                </a:cxn>
                <a:cxn ang="0">
                  <a:pos x="7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5" y="41"/>
                </a:cxn>
                <a:cxn ang="0">
                  <a:pos x="5" y="41"/>
                </a:cxn>
                <a:cxn ang="0">
                  <a:pos x="3" y="24"/>
                </a:cxn>
                <a:cxn ang="0">
                  <a:pos x="1" y="0"/>
                </a:cxn>
              </a:cxnLst>
              <a:rect l="0" t="0" r="r" b="b"/>
              <a:pathLst>
                <a:path w="8" h="58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" y="2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740">
              <a:extLst>
                <a:ext uri="{FF2B5EF4-FFF2-40B4-BE49-F238E27FC236}">
                  <a16:creationId xmlns="" xmlns:a16="http://schemas.microsoft.com/office/drawing/2014/main" id="{FB6BEA85-CFB2-CAAE-24A5-06628D072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2899073"/>
              <a:ext cx="12700" cy="920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3" y="45"/>
                </a:cxn>
                <a:cxn ang="0">
                  <a:pos x="4" y="53"/>
                </a:cxn>
                <a:cxn ang="0">
                  <a:pos x="4" y="53"/>
                </a:cxn>
                <a:cxn ang="0">
                  <a:pos x="5" y="56"/>
                </a:cxn>
                <a:cxn ang="0">
                  <a:pos x="7" y="58"/>
                </a:cxn>
                <a:cxn ang="0">
                  <a:pos x="7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5" y="41"/>
                </a:cxn>
                <a:cxn ang="0">
                  <a:pos x="5" y="41"/>
                </a:cxn>
                <a:cxn ang="0">
                  <a:pos x="3" y="24"/>
                </a:cxn>
                <a:cxn ang="0">
                  <a:pos x="1" y="0"/>
                </a:cxn>
              </a:cxnLst>
              <a:rect l="0" t="0" r="r" b="b"/>
              <a:pathLst>
                <a:path w="8" h="58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" y="24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Freeform 741">
              <a:extLst>
                <a:ext uri="{FF2B5EF4-FFF2-40B4-BE49-F238E27FC236}">
                  <a16:creationId xmlns="" xmlns:a16="http://schemas.microsoft.com/office/drawing/2014/main" id="{181BEFC4-B8E5-8B9D-016F-1EBC221EE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600" y="2987973"/>
              <a:ext cx="1588" cy="47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Freeform 742">
              <a:extLst>
                <a:ext uri="{FF2B5EF4-FFF2-40B4-BE49-F238E27FC236}">
                  <a16:creationId xmlns="" xmlns:a16="http://schemas.microsoft.com/office/drawing/2014/main" id="{DC599AC0-0C81-CF6D-6012-99501D5A7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600" y="2987973"/>
              <a:ext cx="1588" cy="47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06" name="CasellaDiTesto 305">
            <a:extLst>
              <a:ext uri="{FF2B5EF4-FFF2-40B4-BE49-F238E27FC236}">
                <a16:creationId xmlns="" xmlns:a16="http://schemas.microsoft.com/office/drawing/2014/main" id="{FB7609C1-8BA0-603B-89FA-8E23F57BE24C}"/>
              </a:ext>
            </a:extLst>
          </p:cNvPr>
          <p:cNvSpPr txBox="1"/>
          <p:nvPr/>
        </p:nvSpPr>
        <p:spPr>
          <a:xfrm>
            <a:off x="793249" y="4584100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rgbClr val="0075A6"/>
                </a:solidFill>
                <a:latin typeface="+mn-lt"/>
                <a:cs typeface="Calibri" panose="020F0502020204030204" pitchFamily="34" charset="0"/>
              </a:rPr>
              <a:t>Metacantieri</a:t>
            </a:r>
            <a:r>
              <a:rPr lang="it-IT" sz="1200" dirty="0">
                <a:solidFill>
                  <a:srgbClr val="0075A6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75A6"/>
                </a:solidFill>
                <a:latin typeface="+mn-lt"/>
                <a:cs typeface="Calibri" panose="020F0502020204030204" pitchFamily="34" charset="0"/>
              </a:rPr>
              <a:t>trasversali</a:t>
            </a:r>
            <a:endParaRPr lang="it-IT" sz="1200" b="1" dirty="0">
              <a:solidFill>
                <a:srgbClr val="0075A6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08" name="Gruppo 39">
            <a:extLst>
              <a:ext uri="{FF2B5EF4-FFF2-40B4-BE49-F238E27FC236}">
                <a16:creationId xmlns="" xmlns:a16="http://schemas.microsoft.com/office/drawing/2014/main" id="{07F766B5-D90E-4DF3-4F2E-77D57C422D3B}"/>
              </a:ext>
            </a:extLst>
          </p:cNvPr>
          <p:cNvGrpSpPr/>
          <p:nvPr/>
        </p:nvGrpSpPr>
        <p:grpSpPr>
          <a:xfrm>
            <a:off x="611079" y="5025349"/>
            <a:ext cx="364340" cy="364340"/>
            <a:chOff x="1460515" y="3815233"/>
            <a:chExt cx="364340" cy="364340"/>
          </a:xfrm>
        </p:grpSpPr>
        <p:sp>
          <p:nvSpPr>
            <p:cNvPr id="309" name="Ovale 42">
              <a:extLst>
                <a:ext uri="{FF2B5EF4-FFF2-40B4-BE49-F238E27FC236}">
                  <a16:creationId xmlns="" xmlns:a16="http://schemas.microsoft.com/office/drawing/2014/main" id="{9D1F06F2-4EA4-2C89-7A04-08C12FC9EC4F}"/>
                </a:ext>
              </a:extLst>
            </p:cNvPr>
            <p:cNvSpPr/>
            <p:nvPr/>
          </p:nvSpPr>
          <p:spPr>
            <a:xfrm>
              <a:off x="1483664" y="3832666"/>
              <a:ext cx="325663" cy="3256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0" name="Ovale 43">
              <a:extLst>
                <a:ext uri="{FF2B5EF4-FFF2-40B4-BE49-F238E27FC236}">
                  <a16:creationId xmlns="" xmlns:a16="http://schemas.microsoft.com/office/drawing/2014/main" id="{23B6826C-9969-8C56-E646-10570DDEA129}"/>
                </a:ext>
              </a:extLst>
            </p:cNvPr>
            <p:cNvSpPr/>
            <p:nvPr/>
          </p:nvSpPr>
          <p:spPr>
            <a:xfrm>
              <a:off x="1519619" y="3882340"/>
              <a:ext cx="295424" cy="2953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11" name="Gruppo 44">
              <a:extLst>
                <a:ext uri="{FF2B5EF4-FFF2-40B4-BE49-F238E27FC236}">
                  <a16:creationId xmlns="" xmlns:a16="http://schemas.microsoft.com/office/drawing/2014/main" id="{D8E22C93-0AC0-328A-04B0-A6C2A69052F8}"/>
                </a:ext>
              </a:extLst>
            </p:cNvPr>
            <p:cNvGrpSpPr/>
            <p:nvPr/>
          </p:nvGrpSpPr>
          <p:grpSpPr>
            <a:xfrm>
              <a:off x="1460515" y="3815233"/>
              <a:ext cx="364340" cy="364340"/>
              <a:chOff x="380702" y="3171404"/>
              <a:chExt cx="364340" cy="364340"/>
            </a:xfrm>
          </p:grpSpPr>
          <p:pic>
            <p:nvPicPr>
              <p:cNvPr id="312" name="Immagine 45">
                <a:extLst>
                  <a:ext uri="{FF2B5EF4-FFF2-40B4-BE49-F238E27FC236}">
                    <a16:creationId xmlns="" xmlns:a16="http://schemas.microsoft.com/office/drawing/2014/main" id="{CC50AC5F-3316-F246-23DA-724ED6182F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80702" y="3171404"/>
                <a:ext cx="364340" cy="364340"/>
              </a:xfrm>
              <a:prstGeom prst="rect">
                <a:avLst/>
              </a:prstGeom>
            </p:spPr>
          </p:pic>
          <p:sp>
            <p:nvSpPr>
              <p:cNvPr id="313" name="CasellaDiTesto 46">
                <a:extLst>
                  <a:ext uri="{FF2B5EF4-FFF2-40B4-BE49-F238E27FC236}">
                    <a16:creationId xmlns="" xmlns:a16="http://schemas.microsoft.com/office/drawing/2014/main" id="{30F3E9AC-D050-99D8-3330-52A038C07A97}"/>
                  </a:ext>
                </a:extLst>
              </p:cNvPr>
              <p:cNvSpPr txBox="1"/>
              <p:nvPr/>
            </p:nvSpPr>
            <p:spPr>
              <a:xfrm>
                <a:off x="429474" y="3186337"/>
                <a:ext cx="2840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solidFill>
                      <a:srgbClr val="18193F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14" name="Gruppo 1113">
            <a:extLst>
              <a:ext uri="{FF2B5EF4-FFF2-40B4-BE49-F238E27FC236}">
                <a16:creationId xmlns="" xmlns:a16="http://schemas.microsoft.com/office/drawing/2014/main" id="{494B0B31-EFC6-C3CE-9A0E-3C06125FA403}"/>
              </a:ext>
            </a:extLst>
          </p:cNvPr>
          <p:cNvGrpSpPr/>
          <p:nvPr/>
        </p:nvGrpSpPr>
        <p:grpSpPr>
          <a:xfrm>
            <a:off x="611079" y="5763647"/>
            <a:ext cx="364340" cy="364340"/>
            <a:chOff x="1460515" y="3815233"/>
            <a:chExt cx="364340" cy="364340"/>
          </a:xfrm>
        </p:grpSpPr>
        <p:sp>
          <p:nvSpPr>
            <p:cNvPr id="315" name="Ovale 1116">
              <a:extLst>
                <a:ext uri="{FF2B5EF4-FFF2-40B4-BE49-F238E27FC236}">
                  <a16:creationId xmlns="" xmlns:a16="http://schemas.microsoft.com/office/drawing/2014/main" id="{24353951-EBC3-5463-51CA-97778A45C8E2}"/>
                </a:ext>
              </a:extLst>
            </p:cNvPr>
            <p:cNvSpPr/>
            <p:nvPr/>
          </p:nvSpPr>
          <p:spPr>
            <a:xfrm>
              <a:off x="1483664" y="3832666"/>
              <a:ext cx="325663" cy="3256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6" name="Ovale 1117">
              <a:extLst>
                <a:ext uri="{FF2B5EF4-FFF2-40B4-BE49-F238E27FC236}">
                  <a16:creationId xmlns="" xmlns:a16="http://schemas.microsoft.com/office/drawing/2014/main" id="{0BA7569D-6946-0A89-37B1-D697A306A1F0}"/>
                </a:ext>
              </a:extLst>
            </p:cNvPr>
            <p:cNvSpPr/>
            <p:nvPr/>
          </p:nvSpPr>
          <p:spPr>
            <a:xfrm>
              <a:off x="1519619" y="3882340"/>
              <a:ext cx="295424" cy="2953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17" name="Gruppo 1118">
              <a:extLst>
                <a:ext uri="{FF2B5EF4-FFF2-40B4-BE49-F238E27FC236}">
                  <a16:creationId xmlns="" xmlns:a16="http://schemas.microsoft.com/office/drawing/2014/main" id="{0C492C21-65ED-FBAD-622D-F51F6B3043A6}"/>
                </a:ext>
              </a:extLst>
            </p:cNvPr>
            <p:cNvGrpSpPr/>
            <p:nvPr/>
          </p:nvGrpSpPr>
          <p:grpSpPr>
            <a:xfrm>
              <a:off x="1460515" y="3815233"/>
              <a:ext cx="364340" cy="364340"/>
              <a:chOff x="380702" y="3171404"/>
              <a:chExt cx="364340" cy="364340"/>
            </a:xfrm>
          </p:grpSpPr>
          <p:pic>
            <p:nvPicPr>
              <p:cNvPr id="318" name="Immagine 1119">
                <a:extLst>
                  <a:ext uri="{FF2B5EF4-FFF2-40B4-BE49-F238E27FC236}">
                    <a16:creationId xmlns="" xmlns:a16="http://schemas.microsoft.com/office/drawing/2014/main" id="{457D9331-6742-C88C-23FD-34C22CD402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80702" y="3171404"/>
                <a:ext cx="364340" cy="364340"/>
              </a:xfrm>
              <a:prstGeom prst="rect">
                <a:avLst/>
              </a:prstGeom>
            </p:spPr>
          </p:pic>
          <p:sp>
            <p:nvSpPr>
              <p:cNvPr id="319" name="CasellaDiTesto 1120">
                <a:extLst>
                  <a:ext uri="{FF2B5EF4-FFF2-40B4-BE49-F238E27FC236}">
                    <a16:creationId xmlns="" xmlns:a16="http://schemas.microsoft.com/office/drawing/2014/main" id="{2759AA10-642B-4F53-58C9-4AA5C5DBC00D}"/>
                  </a:ext>
                </a:extLst>
              </p:cNvPr>
              <p:cNvSpPr txBox="1"/>
              <p:nvPr/>
            </p:nvSpPr>
            <p:spPr>
              <a:xfrm>
                <a:off x="429474" y="3186337"/>
                <a:ext cx="2840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>
                    <a:solidFill>
                      <a:srgbClr val="18193F"/>
                    </a:solidFill>
                    <a:latin typeface="+mj-lt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320" name="Gruppo 1103">
            <a:extLst>
              <a:ext uri="{FF2B5EF4-FFF2-40B4-BE49-F238E27FC236}">
                <a16:creationId xmlns="" xmlns:a16="http://schemas.microsoft.com/office/drawing/2014/main" id="{15EF9584-EF62-E596-1199-8AB98F091897}"/>
              </a:ext>
            </a:extLst>
          </p:cNvPr>
          <p:cNvGrpSpPr/>
          <p:nvPr/>
        </p:nvGrpSpPr>
        <p:grpSpPr>
          <a:xfrm>
            <a:off x="611079" y="6199309"/>
            <a:ext cx="364340" cy="364340"/>
            <a:chOff x="1460515" y="3815233"/>
            <a:chExt cx="364340" cy="364340"/>
          </a:xfrm>
        </p:grpSpPr>
        <p:sp>
          <p:nvSpPr>
            <p:cNvPr id="321" name="Ovale 1106">
              <a:extLst>
                <a:ext uri="{FF2B5EF4-FFF2-40B4-BE49-F238E27FC236}">
                  <a16:creationId xmlns="" xmlns:a16="http://schemas.microsoft.com/office/drawing/2014/main" id="{46DFBBAD-0778-BE45-53A7-C57B84D00EF0}"/>
                </a:ext>
              </a:extLst>
            </p:cNvPr>
            <p:cNvSpPr/>
            <p:nvPr/>
          </p:nvSpPr>
          <p:spPr>
            <a:xfrm>
              <a:off x="1483664" y="3832666"/>
              <a:ext cx="325663" cy="3256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2" name="Ovale 1107">
              <a:extLst>
                <a:ext uri="{FF2B5EF4-FFF2-40B4-BE49-F238E27FC236}">
                  <a16:creationId xmlns="" xmlns:a16="http://schemas.microsoft.com/office/drawing/2014/main" id="{42ABC71E-5FEE-A694-B631-4EF85B2C55D6}"/>
                </a:ext>
              </a:extLst>
            </p:cNvPr>
            <p:cNvSpPr/>
            <p:nvPr/>
          </p:nvSpPr>
          <p:spPr>
            <a:xfrm>
              <a:off x="1519619" y="3882340"/>
              <a:ext cx="295424" cy="2953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23" name="Gruppo 1108">
              <a:extLst>
                <a:ext uri="{FF2B5EF4-FFF2-40B4-BE49-F238E27FC236}">
                  <a16:creationId xmlns="" xmlns:a16="http://schemas.microsoft.com/office/drawing/2014/main" id="{49EF041B-A506-CA26-4960-ACBAF17849D1}"/>
                </a:ext>
              </a:extLst>
            </p:cNvPr>
            <p:cNvGrpSpPr/>
            <p:nvPr/>
          </p:nvGrpSpPr>
          <p:grpSpPr>
            <a:xfrm>
              <a:off x="1460515" y="3815233"/>
              <a:ext cx="364340" cy="364340"/>
              <a:chOff x="380702" y="3171404"/>
              <a:chExt cx="364340" cy="364340"/>
            </a:xfrm>
          </p:grpSpPr>
          <p:pic>
            <p:nvPicPr>
              <p:cNvPr id="324" name="Immagine 1109">
                <a:extLst>
                  <a:ext uri="{FF2B5EF4-FFF2-40B4-BE49-F238E27FC236}">
                    <a16:creationId xmlns="" xmlns:a16="http://schemas.microsoft.com/office/drawing/2014/main" id="{2F5DD0C6-3D3B-0636-F284-6C73B44E0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80702" y="3171404"/>
                <a:ext cx="364340" cy="364340"/>
              </a:xfrm>
              <a:prstGeom prst="rect">
                <a:avLst/>
              </a:prstGeom>
            </p:spPr>
          </p:pic>
          <p:sp>
            <p:nvSpPr>
              <p:cNvPr id="325" name="CasellaDiTesto 1110">
                <a:extLst>
                  <a:ext uri="{FF2B5EF4-FFF2-40B4-BE49-F238E27FC236}">
                    <a16:creationId xmlns="" xmlns:a16="http://schemas.microsoft.com/office/drawing/2014/main" id="{D041E63B-C9EA-06C6-5189-62C9AFBDB6DA}"/>
                  </a:ext>
                </a:extLst>
              </p:cNvPr>
              <p:cNvSpPr txBox="1"/>
              <p:nvPr/>
            </p:nvSpPr>
            <p:spPr>
              <a:xfrm>
                <a:off x="429474" y="3186337"/>
                <a:ext cx="2840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>
                    <a:solidFill>
                      <a:srgbClr val="18193F"/>
                    </a:solidFill>
                    <a:latin typeface="+mj-lt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326" name="Gruppo 1093">
            <a:extLst>
              <a:ext uri="{FF2B5EF4-FFF2-40B4-BE49-F238E27FC236}">
                <a16:creationId xmlns="" xmlns:a16="http://schemas.microsoft.com/office/drawing/2014/main" id="{5206C24E-7DF4-F187-D2C7-0DE9F9C74633}"/>
              </a:ext>
            </a:extLst>
          </p:cNvPr>
          <p:cNvGrpSpPr/>
          <p:nvPr/>
        </p:nvGrpSpPr>
        <p:grpSpPr>
          <a:xfrm>
            <a:off x="611079" y="5381574"/>
            <a:ext cx="364340" cy="364340"/>
            <a:chOff x="1460515" y="3815233"/>
            <a:chExt cx="364340" cy="364340"/>
          </a:xfrm>
        </p:grpSpPr>
        <p:sp>
          <p:nvSpPr>
            <p:cNvPr id="327" name="Ovale 1096">
              <a:extLst>
                <a:ext uri="{FF2B5EF4-FFF2-40B4-BE49-F238E27FC236}">
                  <a16:creationId xmlns="" xmlns:a16="http://schemas.microsoft.com/office/drawing/2014/main" id="{DB825EA7-D200-9555-090B-0ECC1D54BCA0}"/>
                </a:ext>
              </a:extLst>
            </p:cNvPr>
            <p:cNvSpPr/>
            <p:nvPr/>
          </p:nvSpPr>
          <p:spPr>
            <a:xfrm>
              <a:off x="1483664" y="3832666"/>
              <a:ext cx="325663" cy="3256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8" name="Ovale 1097">
              <a:extLst>
                <a:ext uri="{FF2B5EF4-FFF2-40B4-BE49-F238E27FC236}">
                  <a16:creationId xmlns="" xmlns:a16="http://schemas.microsoft.com/office/drawing/2014/main" id="{ABD85C3D-658E-3279-7B69-83483DD72575}"/>
                </a:ext>
              </a:extLst>
            </p:cNvPr>
            <p:cNvSpPr/>
            <p:nvPr/>
          </p:nvSpPr>
          <p:spPr>
            <a:xfrm>
              <a:off x="1519619" y="3882340"/>
              <a:ext cx="295424" cy="2953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29" name="Gruppo 1098">
              <a:extLst>
                <a:ext uri="{FF2B5EF4-FFF2-40B4-BE49-F238E27FC236}">
                  <a16:creationId xmlns="" xmlns:a16="http://schemas.microsoft.com/office/drawing/2014/main" id="{5433B593-7693-1FC0-167C-276ACE161B00}"/>
                </a:ext>
              </a:extLst>
            </p:cNvPr>
            <p:cNvGrpSpPr/>
            <p:nvPr/>
          </p:nvGrpSpPr>
          <p:grpSpPr>
            <a:xfrm>
              <a:off x="1460515" y="3815233"/>
              <a:ext cx="364340" cy="364340"/>
              <a:chOff x="380702" y="3171404"/>
              <a:chExt cx="364340" cy="364340"/>
            </a:xfrm>
          </p:grpSpPr>
          <p:pic>
            <p:nvPicPr>
              <p:cNvPr id="330" name="Immagine 1099">
                <a:extLst>
                  <a:ext uri="{FF2B5EF4-FFF2-40B4-BE49-F238E27FC236}">
                    <a16:creationId xmlns="" xmlns:a16="http://schemas.microsoft.com/office/drawing/2014/main" id="{75F08943-99F0-A9EE-4EB5-DAEAC3674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80702" y="3171404"/>
                <a:ext cx="364340" cy="364340"/>
              </a:xfrm>
              <a:prstGeom prst="rect">
                <a:avLst/>
              </a:prstGeom>
            </p:spPr>
          </p:pic>
          <p:sp>
            <p:nvSpPr>
              <p:cNvPr id="331" name="CasellaDiTesto 1100">
                <a:extLst>
                  <a:ext uri="{FF2B5EF4-FFF2-40B4-BE49-F238E27FC236}">
                    <a16:creationId xmlns="" xmlns:a16="http://schemas.microsoft.com/office/drawing/2014/main" id="{979B20EC-C214-62E5-655A-DFE5C48677B6}"/>
                  </a:ext>
                </a:extLst>
              </p:cNvPr>
              <p:cNvSpPr txBox="1"/>
              <p:nvPr/>
            </p:nvSpPr>
            <p:spPr>
              <a:xfrm>
                <a:off x="429474" y="3186337"/>
                <a:ext cx="2840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solidFill>
                      <a:srgbClr val="18193F"/>
                    </a:solidFill>
                    <a:latin typeface="+mj-lt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332" name="Google Shape;242;p31">
            <a:extLst>
              <a:ext uri="{FF2B5EF4-FFF2-40B4-BE49-F238E27FC236}">
                <a16:creationId xmlns="" xmlns:a16="http://schemas.microsoft.com/office/drawing/2014/main" id="{CAA6750A-C03A-8E33-A6A9-ECFD2AD69EBE}"/>
              </a:ext>
            </a:extLst>
          </p:cNvPr>
          <p:cNvSpPr txBox="1"/>
          <p:nvPr/>
        </p:nvSpPr>
        <p:spPr>
          <a:xfrm>
            <a:off x="4926371" y="1504783"/>
            <a:ext cx="7147592" cy="9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t-IT" sz="1200" i="1" dirty="0">
                <a:solidFill>
                  <a:srgbClr val="000000"/>
                </a:solidFill>
              </a:rPr>
              <a:t>Definizione di un </a:t>
            </a:r>
            <a:r>
              <a:rPr lang="it-IT" sz="1200" b="1" i="1" dirty="0">
                <a:solidFill>
                  <a:srgbClr val="000000"/>
                </a:solidFill>
              </a:rPr>
              <a:t>nuovo modello organizzativo </a:t>
            </a:r>
            <a:r>
              <a:rPr lang="it-IT" sz="1200" i="1" dirty="0">
                <a:solidFill>
                  <a:srgbClr val="000000"/>
                </a:solidFill>
              </a:rPr>
              <a:t>della rete di assistenza sanitaria territoriale - volta a definire </a:t>
            </a:r>
            <a:r>
              <a:rPr lang="it-IT" sz="1200" b="1" i="1" dirty="0">
                <a:solidFill>
                  <a:srgbClr val="000000"/>
                </a:solidFill>
              </a:rPr>
              <a:t>modelli e standard relativi all’assistenza territoriale</a:t>
            </a:r>
            <a:r>
              <a:rPr lang="it-IT" sz="1200" i="1" dirty="0">
                <a:solidFill>
                  <a:srgbClr val="000000"/>
                </a:solidFill>
              </a:rPr>
              <a:t>, alla base degli interventi previsti dalla Componente 1 della Missione 6 del PNRR </a:t>
            </a:r>
            <a:r>
              <a:rPr lang="it-IT" sz="1200" i="1" dirty="0">
                <a:solidFill>
                  <a:schemeClr val="dk1"/>
                </a:solidFill>
              </a:rPr>
              <a:t>[...]</a:t>
            </a:r>
          </a:p>
        </p:txBody>
      </p:sp>
      <p:sp>
        <p:nvSpPr>
          <p:cNvPr id="349" name="Rettangolo 348">
            <a:extLst>
              <a:ext uri="{FF2B5EF4-FFF2-40B4-BE49-F238E27FC236}">
                <a16:creationId xmlns="" xmlns:a16="http://schemas.microsoft.com/office/drawing/2014/main" id="{0CF6989A-B3CB-EB6D-6096-9E5D469039D9}"/>
              </a:ext>
            </a:extLst>
          </p:cNvPr>
          <p:cNvSpPr/>
          <p:nvPr/>
        </p:nvSpPr>
        <p:spPr>
          <a:xfrm>
            <a:off x="5128214" y="2796084"/>
            <a:ext cx="6876174" cy="23399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50" name="Gruppo 349">
            <a:extLst>
              <a:ext uri="{FF2B5EF4-FFF2-40B4-BE49-F238E27FC236}">
                <a16:creationId xmlns="" xmlns:a16="http://schemas.microsoft.com/office/drawing/2014/main" id="{24E3EBB4-C67D-FBA7-9ECE-6F3C10629666}"/>
              </a:ext>
            </a:extLst>
          </p:cNvPr>
          <p:cNvGrpSpPr/>
          <p:nvPr/>
        </p:nvGrpSpPr>
        <p:grpSpPr>
          <a:xfrm>
            <a:off x="5219344" y="2246474"/>
            <a:ext cx="6785037" cy="2950648"/>
            <a:chOff x="8573649" y="1843673"/>
            <a:chExt cx="6785037" cy="2950648"/>
          </a:xfrm>
        </p:grpSpPr>
        <p:pic>
          <p:nvPicPr>
            <p:cNvPr id="351" name="Immagine 350">
              <a:extLst>
                <a:ext uri="{FF2B5EF4-FFF2-40B4-BE49-F238E27FC236}">
                  <a16:creationId xmlns="" xmlns:a16="http://schemas.microsoft.com/office/drawing/2014/main" id="{88499093-7484-A019-5F29-D787423A3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73649" y="1843673"/>
              <a:ext cx="466648" cy="466648"/>
            </a:xfrm>
            <a:prstGeom prst="rect">
              <a:avLst/>
            </a:prstGeom>
          </p:spPr>
        </p:pic>
        <p:cxnSp>
          <p:nvCxnSpPr>
            <p:cNvPr id="352" name="Connettore diritto 351">
              <a:extLst>
                <a:ext uri="{FF2B5EF4-FFF2-40B4-BE49-F238E27FC236}">
                  <a16:creationId xmlns="" xmlns:a16="http://schemas.microsoft.com/office/drawing/2014/main" id="{28E15980-5ACB-711E-A15A-69BD036F1616}"/>
                </a:ext>
              </a:extLst>
            </p:cNvPr>
            <p:cNvCxnSpPr>
              <a:stCxn id="351" idx="2"/>
            </p:cNvCxnSpPr>
            <p:nvPr/>
          </p:nvCxnSpPr>
          <p:spPr>
            <a:xfrm>
              <a:off x="8806973" y="2310321"/>
              <a:ext cx="0" cy="248400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Ovale 352">
              <a:extLst>
                <a:ext uri="{FF2B5EF4-FFF2-40B4-BE49-F238E27FC236}">
                  <a16:creationId xmlns="" xmlns:a16="http://schemas.microsoft.com/office/drawing/2014/main" id="{08BBFD40-4019-266D-BE0A-C79EB104BCCE}"/>
                </a:ext>
              </a:extLst>
            </p:cNvPr>
            <p:cNvSpPr/>
            <p:nvPr/>
          </p:nvSpPr>
          <p:spPr>
            <a:xfrm>
              <a:off x="8734973" y="2691702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4" name="CasellaDiTesto 353">
              <a:extLst>
                <a:ext uri="{FF2B5EF4-FFF2-40B4-BE49-F238E27FC236}">
                  <a16:creationId xmlns="" xmlns:a16="http://schemas.microsoft.com/office/drawing/2014/main" id="{014196C9-BB70-BB89-69B6-2C6095A748E9}"/>
                </a:ext>
              </a:extLst>
            </p:cNvPr>
            <p:cNvSpPr txBox="1"/>
            <p:nvPr/>
          </p:nvSpPr>
          <p:spPr>
            <a:xfrm>
              <a:off x="8928096" y="2537782"/>
              <a:ext cx="6324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+mn-lt"/>
                  <a:cs typeface="Calibri" panose="020F0502020204030204" pitchFamily="34" charset="0"/>
                </a:rPr>
                <a:t>Avvio della piattaforma software COT in tutte le Aziende ULSS di Regione Veneto</a:t>
              </a:r>
              <a:br>
                <a:rPr lang="it-IT" sz="1200" dirty="0">
                  <a:latin typeface="+mn-lt"/>
                  <a:cs typeface="Calibri" panose="020F0502020204030204" pitchFamily="34" charset="0"/>
                </a:rPr>
              </a:br>
              <a:r>
                <a:rPr lang="it-IT" sz="1200" dirty="0">
                  <a:latin typeface="+mn-lt"/>
                  <a:cs typeface="Calibri" panose="020F0502020204030204" pitchFamily="34" charset="0"/>
                </a:rPr>
                <a:t>ULSS2 (01/23), ULSS3 (09/23), ULSS9 (10/23), ULSS5 (11/23), ULSS1 (12/2023), ULSS7 (01/24), ULSS4 (02/24).</a:t>
              </a:r>
            </a:p>
          </p:txBody>
        </p:sp>
        <p:sp>
          <p:nvSpPr>
            <p:cNvPr id="355" name="Ovale 354">
              <a:extLst>
                <a:ext uri="{FF2B5EF4-FFF2-40B4-BE49-F238E27FC236}">
                  <a16:creationId xmlns="" xmlns:a16="http://schemas.microsoft.com/office/drawing/2014/main" id="{6A36CBFF-1794-8567-567C-0BFCADD33B99}"/>
                </a:ext>
              </a:extLst>
            </p:cNvPr>
            <p:cNvSpPr/>
            <p:nvPr/>
          </p:nvSpPr>
          <p:spPr>
            <a:xfrm>
              <a:off x="8737280" y="3309012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6" name="CasellaDiTesto 355">
              <a:extLst>
                <a:ext uri="{FF2B5EF4-FFF2-40B4-BE49-F238E27FC236}">
                  <a16:creationId xmlns="" xmlns:a16="http://schemas.microsoft.com/office/drawing/2014/main" id="{B50A42B3-15A6-1A2B-C1F9-ABBA1758CC46}"/>
                </a:ext>
              </a:extLst>
            </p:cNvPr>
            <p:cNvSpPr txBox="1"/>
            <p:nvPr/>
          </p:nvSpPr>
          <p:spPr>
            <a:xfrm>
              <a:off x="8925143" y="3189557"/>
              <a:ext cx="6433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+mn-lt"/>
                  <a:cs typeface="Calibri" panose="020F0502020204030204" pitchFamily="34" charset="0"/>
                </a:rPr>
                <a:t>Sviluppo/evoluzione della piattaforma software COT che si integrerà con ADI, PUA, 116-117</a:t>
              </a:r>
            </a:p>
          </p:txBody>
        </p:sp>
        <p:sp>
          <p:nvSpPr>
            <p:cNvPr id="357" name="Ovale 356">
              <a:extLst>
                <a:ext uri="{FF2B5EF4-FFF2-40B4-BE49-F238E27FC236}">
                  <a16:creationId xmlns="" xmlns:a16="http://schemas.microsoft.com/office/drawing/2014/main" id="{0E2EFCE6-B838-AA5C-B896-468C621B1204}"/>
                </a:ext>
              </a:extLst>
            </p:cNvPr>
            <p:cNvSpPr/>
            <p:nvPr/>
          </p:nvSpPr>
          <p:spPr>
            <a:xfrm>
              <a:off x="8734973" y="3718301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8" name="CasellaDiTesto 357">
              <a:extLst>
                <a:ext uri="{FF2B5EF4-FFF2-40B4-BE49-F238E27FC236}">
                  <a16:creationId xmlns="" xmlns:a16="http://schemas.microsoft.com/office/drawing/2014/main" id="{78ACF9A1-7EC7-634A-551D-409D79D09D12}"/>
                </a:ext>
              </a:extLst>
            </p:cNvPr>
            <p:cNvSpPr txBox="1"/>
            <p:nvPr/>
          </p:nvSpPr>
          <p:spPr>
            <a:xfrm>
              <a:off x="9040297" y="2003737"/>
              <a:ext cx="8162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solidFill>
                    <a:srgbClr val="0075A6"/>
                  </a:solidFill>
                  <a:latin typeface="+mn-lt"/>
                  <a:cs typeface="Calibri" panose="020F0502020204030204" pitchFamily="34" charset="0"/>
                </a:rPr>
                <a:t>Interventi</a:t>
              </a:r>
            </a:p>
          </p:txBody>
        </p:sp>
      </p:grpSp>
      <p:sp>
        <p:nvSpPr>
          <p:cNvPr id="359" name="CasellaDiTesto 358">
            <a:extLst>
              <a:ext uri="{FF2B5EF4-FFF2-40B4-BE49-F238E27FC236}">
                <a16:creationId xmlns="" xmlns:a16="http://schemas.microsoft.com/office/drawing/2014/main" id="{B2C186AF-5EE9-AFE6-D146-513D25169A9D}"/>
              </a:ext>
            </a:extLst>
          </p:cNvPr>
          <p:cNvSpPr txBox="1"/>
          <p:nvPr/>
        </p:nvSpPr>
        <p:spPr>
          <a:xfrm>
            <a:off x="5594360" y="3975102"/>
            <a:ext cx="630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n-lt"/>
                <a:cs typeface="Calibri" panose="020F0502020204030204" pitchFamily="34" charset="0"/>
              </a:rPr>
              <a:t>Indicazione alle Aziende ULSS del fabbisogno dei dispositive da acquisire definizione del fabbisogno di device da acquisire per l’ADI</a:t>
            </a:r>
          </a:p>
        </p:txBody>
      </p:sp>
      <p:sp>
        <p:nvSpPr>
          <p:cNvPr id="360" name="Ovale 359">
            <a:extLst>
              <a:ext uri="{FF2B5EF4-FFF2-40B4-BE49-F238E27FC236}">
                <a16:creationId xmlns="" xmlns:a16="http://schemas.microsoft.com/office/drawing/2014/main" id="{2F9841E0-13C2-6585-F5A1-3D0D96B88959}"/>
              </a:ext>
            </a:extLst>
          </p:cNvPr>
          <p:cNvSpPr/>
          <p:nvPr/>
        </p:nvSpPr>
        <p:spPr>
          <a:xfrm>
            <a:off x="5380668" y="465074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007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1" name="CasellaDiTesto 360">
            <a:extLst>
              <a:ext uri="{FF2B5EF4-FFF2-40B4-BE49-F238E27FC236}">
                <a16:creationId xmlns="" xmlns:a16="http://schemas.microsoft.com/office/drawing/2014/main" id="{B3FBFE78-5743-AFEA-5EA3-7749A7140245}"/>
              </a:ext>
            </a:extLst>
          </p:cNvPr>
          <p:cNvSpPr txBox="1"/>
          <p:nvPr/>
        </p:nvSpPr>
        <p:spPr>
          <a:xfrm>
            <a:off x="5570838" y="4487992"/>
            <a:ext cx="630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cs typeface="Calibri" panose="020F0502020204030204" pitchFamily="34" charset="0"/>
              </a:rPr>
              <a:t>Armonizzazione</a:t>
            </a:r>
            <a:r>
              <a:rPr lang="it-IT" sz="1200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it-IT" sz="1200" dirty="0">
                <a:latin typeface="+mn-lt"/>
                <a:cs typeface="Calibri" panose="020F0502020204030204" pitchFamily="34" charset="0"/>
              </a:rPr>
              <a:t>del nuovo Sistema Informativo Territoriale di Regione </a:t>
            </a:r>
            <a:r>
              <a:rPr lang="it-IT" sz="1200" dirty="0" smtClean="0">
                <a:latin typeface="+mn-lt"/>
                <a:cs typeface="Calibri" panose="020F0502020204030204" pitchFamily="34" charset="0"/>
              </a:rPr>
              <a:t>Veneto in considerazione delle </a:t>
            </a:r>
            <a:r>
              <a:rPr lang="it-IT" sz="1200" dirty="0">
                <a:latin typeface="+mn-lt"/>
                <a:cs typeface="Calibri" panose="020F0502020204030204" pitchFamily="34" charset="0"/>
              </a:rPr>
              <a:t>evoluzioni </a:t>
            </a:r>
            <a:r>
              <a:rPr lang="it-IT" sz="1200" dirty="0" smtClean="0">
                <a:latin typeface="+mn-lt"/>
                <a:cs typeface="Calibri" panose="020F0502020204030204" pitchFamily="34" charset="0"/>
              </a:rPr>
              <a:t>di COT</a:t>
            </a:r>
            <a:r>
              <a:rPr lang="it-IT" sz="1200" dirty="0">
                <a:latin typeface="+mn-lt"/>
                <a:cs typeface="Calibri" panose="020F0502020204030204" pitchFamily="34" charset="0"/>
              </a:rPr>
              <a:t>, ADI, </a:t>
            </a:r>
            <a:r>
              <a:rPr lang="it-IT" sz="1200" dirty="0" smtClean="0">
                <a:latin typeface="+mn-lt"/>
                <a:cs typeface="Calibri" panose="020F0502020204030204" pitchFamily="34" charset="0"/>
              </a:rPr>
              <a:t>116/117 </a:t>
            </a:r>
            <a:r>
              <a:rPr lang="it-IT" sz="1200" dirty="0">
                <a:latin typeface="+mn-lt"/>
                <a:cs typeface="Calibri" panose="020F0502020204030204" pitchFamily="34" charset="0"/>
              </a:rPr>
              <a:t>e TELEMEDICINA </a:t>
            </a:r>
          </a:p>
        </p:txBody>
      </p:sp>
      <p:sp>
        <p:nvSpPr>
          <p:cNvPr id="362" name="Rettangolo 361">
            <a:extLst>
              <a:ext uri="{FF2B5EF4-FFF2-40B4-BE49-F238E27FC236}">
                <a16:creationId xmlns="" xmlns:a16="http://schemas.microsoft.com/office/drawing/2014/main" id="{9ADE85D5-6167-B640-462C-79297E3F518E}"/>
              </a:ext>
            </a:extLst>
          </p:cNvPr>
          <p:cNvSpPr/>
          <p:nvPr/>
        </p:nvSpPr>
        <p:spPr>
          <a:xfrm>
            <a:off x="6936668" y="5008907"/>
            <a:ext cx="3628417" cy="1457229"/>
          </a:xfrm>
          <a:prstGeom prst="rect">
            <a:avLst/>
          </a:prstGeom>
          <a:solidFill>
            <a:srgbClr val="007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5A6"/>
              </a:solidFill>
            </a:endParaRPr>
          </a:p>
        </p:txBody>
      </p:sp>
      <p:sp>
        <p:nvSpPr>
          <p:cNvPr id="363" name="CasellaDiTesto 362">
            <a:extLst>
              <a:ext uri="{FF2B5EF4-FFF2-40B4-BE49-F238E27FC236}">
                <a16:creationId xmlns="" xmlns:a16="http://schemas.microsoft.com/office/drawing/2014/main" id="{8FE2C478-E89F-A2B5-E988-56D808A7F7AF}"/>
              </a:ext>
            </a:extLst>
          </p:cNvPr>
          <p:cNvSpPr txBox="1"/>
          <p:nvPr/>
        </p:nvSpPr>
        <p:spPr>
          <a:xfrm>
            <a:off x="6936667" y="5060883"/>
            <a:ext cx="3628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>
                <a:latin typeface="+mn-lt"/>
                <a:cs typeface="Calibri" panose="020F0502020204030204" pitchFamily="34" charset="0"/>
              </a:defRPr>
            </a:lvl1pPr>
          </a:lstStyle>
          <a:p>
            <a:pPr algn="ctr"/>
            <a:r>
              <a:rPr lang="it-IT" dirty="0">
                <a:solidFill>
                  <a:schemeClr val="bg1"/>
                </a:solidFill>
              </a:rPr>
              <a:t>La piattaforma di telemedicina si integrerà con il software COT unico regionale per permettere: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a COT e Centrale Operativa ADI di attivare i servizi di telemedicina;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ai professionisti sanitari delle unità territoriali potranno accedere alla piattaforma di telemedicina per richiedere ed erogare i servizi di telemedicina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4544316A-65AB-EC83-92B0-A72121B47A9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65085" y="5450028"/>
            <a:ext cx="1140318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/>
        </p:nvSpPr>
        <p:spPr>
          <a:xfrm>
            <a:off x="305550" y="184315"/>
            <a:ext cx="986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Il DM77/2022 e il nuovo assetto organizzativo: non solo tecnologia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9DF17B5E-4853-0326-28FD-85233A6C05B5}"/>
              </a:ext>
            </a:extLst>
          </p:cNvPr>
          <p:cNvSpPr txBox="1"/>
          <p:nvPr/>
        </p:nvSpPr>
        <p:spPr>
          <a:xfrm>
            <a:off x="305550" y="65305"/>
            <a:ext cx="1009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u="none" strike="noStrike" baseline="0" dirty="0">
                <a:solidFill>
                  <a:srgbClr val="509EF7"/>
                </a:solidFill>
                <a:latin typeface="+mj-lt"/>
                <a:cs typeface="Calibri" panose="020F0502020204030204" pitchFamily="34" charset="0"/>
              </a:rPr>
              <a:t>Le progettualità a livello territoriale</a:t>
            </a:r>
          </a:p>
        </p:txBody>
      </p:sp>
      <p:sp>
        <p:nvSpPr>
          <p:cNvPr id="7" name="Google Shape;152;p26">
            <a:extLst>
              <a:ext uri="{FF2B5EF4-FFF2-40B4-BE49-F238E27FC236}">
                <a16:creationId xmlns="" xmlns:a16="http://schemas.microsoft.com/office/drawing/2014/main" id="{0343A8D3-2453-70C4-E6A9-77D14B796F23}"/>
              </a:ext>
            </a:extLst>
          </p:cNvPr>
          <p:cNvSpPr/>
          <p:nvPr/>
        </p:nvSpPr>
        <p:spPr>
          <a:xfrm>
            <a:off x="11068557" y="129468"/>
            <a:ext cx="941825" cy="5197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="" xmlns:a16="http://schemas.microsoft.com/office/drawing/2014/main" id="{EADC1BF4-01C4-36DF-DB3D-7F64E101424A}"/>
              </a:ext>
            </a:extLst>
          </p:cNvPr>
          <p:cNvSpPr/>
          <p:nvPr/>
        </p:nvSpPr>
        <p:spPr>
          <a:xfrm>
            <a:off x="0" y="6585626"/>
            <a:ext cx="12192000" cy="272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509EF7"/>
                </a:solidFill>
              </a:rPr>
              <a:t>UOC Sistemi Informativi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E1119A92-7DDB-BC2F-C1C7-F36F7CDDFB39}"/>
              </a:ext>
            </a:extLst>
          </p:cNvPr>
          <p:cNvSpPr txBox="1"/>
          <p:nvPr/>
        </p:nvSpPr>
        <p:spPr>
          <a:xfrm>
            <a:off x="305549" y="700942"/>
            <a:ext cx="11698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Nonostante la tecnologia e i processi di digitalizzazione siano fondamentali per il poten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ziamento dei servizi sanitari verso il cittadino, un fattore abilitante fondamentale da non dimenticare è la revisione del modello organizzativo, proprio in funzione delle nuove tecnologie a supporto</a:t>
            </a:r>
            <a:endParaRPr lang="it-IT" sz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3C4504F8-5196-2B42-9D60-58A5D12829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05" t="20591" r="21232" b="14512"/>
          <a:stretch/>
        </p:blipFill>
        <p:spPr>
          <a:xfrm>
            <a:off x="3580290" y="1239519"/>
            <a:ext cx="850232" cy="963578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="" xmlns:a16="http://schemas.microsoft.com/office/drawing/2014/main" id="{0FB16260-9F74-B0E7-DD87-446A258076C3}"/>
              </a:ext>
            </a:extLst>
          </p:cNvPr>
          <p:cNvGrpSpPr>
            <a:grpSpLocks noChangeAspect="1"/>
          </p:cNvGrpSpPr>
          <p:nvPr/>
        </p:nvGrpSpPr>
        <p:grpSpPr>
          <a:xfrm>
            <a:off x="3439547" y="2129436"/>
            <a:ext cx="1112957" cy="1121341"/>
            <a:chOff x="2204175" y="2596934"/>
            <a:chExt cx="2301399" cy="2318736"/>
          </a:xfrm>
        </p:grpSpPr>
        <p:pic>
          <p:nvPicPr>
            <p:cNvPr id="6" name="Google Shape;180;p28">
              <a:extLst>
                <a:ext uri="{FF2B5EF4-FFF2-40B4-BE49-F238E27FC236}">
                  <a16:creationId xmlns="" xmlns:a16="http://schemas.microsoft.com/office/drawing/2014/main" id="{9E7C3ED1-7967-C2EA-ED80-1CD6FFBB9D0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04175" y="2596934"/>
              <a:ext cx="2301399" cy="2318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81;p28">
              <a:extLst>
                <a:ext uri="{FF2B5EF4-FFF2-40B4-BE49-F238E27FC236}">
                  <a16:creationId xmlns="" xmlns:a16="http://schemas.microsoft.com/office/drawing/2014/main" id="{4751BA63-C867-57CE-935F-8B24DA6A3A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7717"/>
            <a:stretch/>
          </p:blipFill>
          <p:spPr>
            <a:xfrm>
              <a:off x="2777236" y="4020883"/>
              <a:ext cx="1194073" cy="202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82;p28">
              <a:extLst>
                <a:ext uri="{FF2B5EF4-FFF2-40B4-BE49-F238E27FC236}">
                  <a16:creationId xmlns="" xmlns:a16="http://schemas.microsoft.com/office/drawing/2014/main" id="{B3996425-F05F-1397-1F2A-58102F565C6C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443" r="5604" b="63224"/>
            <a:stretch/>
          </p:blipFill>
          <p:spPr>
            <a:xfrm>
              <a:off x="2769508" y="3570596"/>
              <a:ext cx="1131453" cy="41473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2E35DB38-FE4C-E460-5A19-A440EDDACA4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9547" y="3388368"/>
            <a:ext cx="1140318" cy="64633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C3F4C82E-7B31-7986-042B-C7B863B7C67B}"/>
              </a:ext>
            </a:extLst>
          </p:cNvPr>
          <p:cNvSpPr txBox="1"/>
          <p:nvPr/>
        </p:nvSpPr>
        <p:spPr>
          <a:xfrm>
            <a:off x="4430522" y="1582808"/>
            <a:ext cx="11403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Telemedicina</a:t>
            </a:r>
            <a:endParaRPr lang="it-IT" sz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2041C6DD-C172-BA7D-6D98-838A5334D125}"/>
              </a:ext>
            </a:extLst>
          </p:cNvPr>
          <p:cNvSpPr txBox="1"/>
          <p:nvPr/>
        </p:nvSpPr>
        <p:spPr>
          <a:xfrm>
            <a:off x="4430522" y="2590017"/>
            <a:ext cx="11403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FSE</a:t>
            </a:r>
            <a:endParaRPr lang="it-IT" sz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DB4E4949-C0A9-8D66-E8FE-188818E03B96}"/>
              </a:ext>
            </a:extLst>
          </p:cNvPr>
          <p:cNvSpPr txBox="1"/>
          <p:nvPr/>
        </p:nvSpPr>
        <p:spPr>
          <a:xfrm>
            <a:off x="4430522" y="3501509"/>
            <a:ext cx="1140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Cant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ieri del DM77</a:t>
            </a:r>
            <a:endParaRPr lang="it-IT" sz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149F7D47-9E5C-AEEA-2CD2-435994597B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628" y="2229229"/>
            <a:ext cx="921754" cy="92175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216344B5-7F84-B394-69C2-57573B88FC30}"/>
              </a:ext>
            </a:extLst>
          </p:cNvPr>
          <p:cNvSpPr txBox="1"/>
          <p:nvPr/>
        </p:nvSpPr>
        <p:spPr>
          <a:xfrm>
            <a:off x="1257346" y="2090729"/>
            <a:ext cx="11403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EB90C478-40C1-3A26-F1C0-5C399912B7C4}"/>
              </a:ext>
            </a:extLst>
          </p:cNvPr>
          <p:cNvSpPr txBox="1"/>
          <p:nvPr/>
        </p:nvSpPr>
        <p:spPr>
          <a:xfrm>
            <a:off x="1257346" y="3044202"/>
            <a:ext cx="11403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Dipartimentali</a:t>
            </a:r>
          </a:p>
        </p:txBody>
      </p:sp>
      <p:pic>
        <p:nvPicPr>
          <p:cNvPr id="18" name="Elemento grafico 17" descr="Freccia circolare con riempimento a tinta unita">
            <a:extLst>
              <a:ext uri="{FF2B5EF4-FFF2-40B4-BE49-F238E27FC236}">
                <a16:creationId xmlns="" xmlns:a16="http://schemas.microsoft.com/office/drawing/2014/main" id="{6E25E264-D3AC-F876-35AA-B1AC2A63DE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3294" y="2008072"/>
            <a:ext cx="1530495" cy="1530495"/>
          </a:xfrm>
          <a:prstGeom prst="rect">
            <a:avLst/>
          </a:prstGeom>
        </p:spPr>
      </p:pic>
      <p:grpSp>
        <p:nvGrpSpPr>
          <p:cNvPr id="23" name="Gruppo 22">
            <a:extLst>
              <a:ext uri="{FF2B5EF4-FFF2-40B4-BE49-F238E27FC236}">
                <a16:creationId xmlns="" xmlns:a16="http://schemas.microsoft.com/office/drawing/2014/main" id="{DC0E455E-6982-6797-D62D-059CAACEE3F7}"/>
              </a:ext>
            </a:extLst>
          </p:cNvPr>
          <p:cNvGrpSpPr/>
          <p:nvPr/>
        </p:nvGrpSpPr>
        <p:grpSpPr>
          <a:xfrm>
            <a:off x="5911017" y="2239548"/>
            <a:ext cx="5721205" cy="963578"/>
            <a:chOff x="5947270" y="2757995"/>
            <a:chExt cx="3628418" cy="1113063"/>
          </a:xfrm>
        </p:grpSpPr>
        <p:sp>
          <p:nvSpPr>
            <p:cNvPr id="20" name="Rettangolo 19">
              <a:extLst>
                <a:ext uri="{FF2B5EF4-FFF2-40B4-BE49-F238E27FC236}">
                  <a16:creationId xmlns="" xmlns:a16="http://schemas.microsoft.com/office/drawing/2014/main" id="{83CAF4C5-0479-80FA-908B-7E792BD93173}"/>
                </a:ext>
              </a:extLst>
            </p:cNvPr>
            <p:cNvSpPr/>
            <p:nvPr/>
          </p:nvSpPr>
          <p:spPr>
            <a:xfrm>
              <a:off x="5947271" y="2757995"/>
              <a:ext cx="3628417" cy="1113063"/>
            </a:xfrm>
            <a:prstGeom prst="rect">
              <a:avLst/>
            </a:prstGeom>
            <a:solidFill>
              <a:srgbClr val="007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75A6"/>
                </a:solidFill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="" xmlns:a16="http://schemas.microsoft.com/office/drawing/2014/main" id="{9CBA90C6-2E47-6B92-CE86-C3BE42B1F28C}"/>
                </a:ext>
              </a:extLst>
            </p:cNvPr>
            <p:cNvSpPr txBox="1"/>
            <p:nvPr/>
          </p:nvSpPr>
          <p:spPr>
            <a:xfrm>
              <a:off x="5947270" y="2868250"/>
              <a:ext cx="362841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200">
                  <a:latin typeface="+mn-lt"/>
                  <a:cs typeface="Calibri" panose="020F0502020204030204" pitchFamily="34" charset="0"/>
                </a:defRPr>
              </a:lvl1pPr>
            </a:lstStyle>
            <a:p>
              <a:pPr algn="ctr"/>
              <a:r>
                <a:rPr lang="it-IT" dirty="0">
                  <a:solidFill>
                    <a:schemeClr val="bg1"/>
                  </a:solidFill>
                </a:rPr>
                <a:t>Nessuna di queste tecnologie avrà pienamente successo se non supportata da un adeguata revisione del </a:t>
              </a:r>
              <a:r>
                <a:rPr lang="it-IT" sz="1600" b="1" dirty="0">
                  <a:solidFill>
                    <a:schemeClr val="bg1"/>
                  </a:solidFill>
                </a:rPr>
                <a:t>modello organizzativo </a:t>
              </a:r>
              <a:r>
                <a:rPr lang="it-IT" dirty="0">
                  <a:solidFill>
                    <a:schemeClr val="bg1"/>
                  </a:solidFill>
                </a:rPr>
                <a:t>a livello centrale, aziendale e locale</a:t>
              </a:r>
            </a:p>
          </p:txBody>
        </p:sp>
      </p:grpSp>
      <p:grpSp>
        <p:nvGrpSpPr>
          <p:cNvPr id="24" name="Group 72">
            <a:extLst>
              <a:ext uri="{FF2B5EF4-FFF2-40B4-BE49-F238E27FC236}">
                <a16:creationId xmlns="" xmlns:a16="http://schemas.microsoft.com/office/drawing/2014/main" id="{22FE3506-FFDD-EC63-A331-6BF1BF4012E3}"/>
              </a:ext>
            </a:extLst>
          </p:cNvPr>
          <p:cNvGrpSpPr>
            <a:grpSpLocks noChangeAspect="1"/>
          </p:cNvGrpSpPr>
          <p:nvPr/>
        </p:nvGrpSpPr>
        <p:grpSpPr>
          <a:xfrm rot="6373745" flipH="1" flipV="1">
            <a:off x="4908174" y="3956757"/>
            <a:ext cx="272843" cy="434434"/>
            <a:chOff x="1624013" y="2192636"/>
            <a:chExt cx="515938" cy="1030288"/>
          </a:xfrm>
          <a:solidFill>
            <a:srgbClr val="0075A6"/>
          </a:solidFill>
        </p:grpSpPr>
        <p:sp>
          <p:nvSpPr>
            <p:cNvPr id="25" name="Freeform 723">
              <a:extLst>
                <a:ext uri="{FF2B5EF4-FFF2-40B4-BE49-F238E27FC236}">
                  <a16:creationId xmlns="" xmlns:a16="http://schemas.microsoft.com/office/drawing/2014/main" id="{F7966C77-11EF-6E6E-7C89-D18156E86C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2113" y="2716511"/>
              <a:ext cx="477838" cy="506413"/>
            </a:xfrm>
            <a:custGeom>
              <a:avLst/>
              <a:gdLst/>
              <a:ahLst/>
              <a:cxnLst>
                <a:cxn ang="0">
                  <a:pos x="0" y="303"/>
                </a:cxn>
                <a:cxn ang="0">
                  <a:pos x="0" y="303"/>
                </a:cxn>
                <a:cxn ang="0">
                  <a:pos x="251" y="0"/>
                </a:cxn>
                <a:cxn ang="0">
                  <a:pos x="242" y="1"/>
                </a:cxn>
                <a:cxn ang="0">
                  <a:pos x="218" y="11"/>
                </a:cxn>
                <a:cxn ang="0">
                  <a:pos x="177" y="48"/>
                </a:cxn>
                <a:cxn ang="0">
                  <a:pos x="129" y="98"/>
                </a:cxn>
                <a:cxn ang="0">
                  <a:pos x="99" y="127"/>
                </a:cxn>
                <a:cxn ang="0">
                  <a:pos x="96" y="135"/>
                </a:cxn>
                <a:cxn ang="0">
                  <a:pos x="88" y="164"/>
                </a:cxn>
                <a:cxn ang="0">
                  <a:pos x="87" y="164"/>
                </a:cxn>
                <a:cxn ang="0">
                  <a:pos x="93" y="133"/>
                </a:cxn>
                <a:cxn ang="0">
                  <a:pos x="80" y="147"/>
                </a:cxn>
                <a:cxn ang="0">
                  <a:pos x="76" y="162"/>
                </a:cxn>
                <a:cxn ang="0">
                  <a:pos x="71" y="186"/>
                </a:cxn>
                <a:cxn ang="0">
                  <a:pos x="68" y="191"/>
                </a:cxn>
                <a:cxn ang="0">
                  <a:pos x="66" y="186"/>
                </a:cxn>
                <a:cxn ang="0">
                  <a:pos x="60" y="179"/>
                </a:cxn>
                <a:cxn ang="0">
                  <a:pos x="60" y="177"/>
                </a:cxn>
                <a:cxn ang="0">
                  <a:pos x="58" y="174"/>
                </a:cxn>
                <a:cxn ang="0">
                  <a:pos x="59" y="207"/>
                </a:cxn>
                <a:cxn ang="0">
                  <a:pos x="63" y="290"/>
                </a:cxn>
                <a:cxn ang="0">
                  <a:pos x="66" y="295"/>
                </a:cxn>
                <a:cxn ang="0">
                  <a:pos x="70" y="299"/>
                </a:cxn>
                <a:cxn ang="0">
                  <a:pos x="71" y="313"/>
                </a:cxn>
                <a:cxn ang="0">
                  <a:pos x="67" y="316"/>
                </a:cxn>
                <a:cxn ang="0">
                  <a:pos x="59" y="315"/>
                </a:cxn>
                <a:cxn ang="0">
                  <a:pos x="42" y="312"/>
                </a:cxn>
                <a:cxn ang="0">
                  <a:pos x="29" y="308"/>
                </a:cxn>
                <a:cxn ang="0">
                  <a:pos x="21" y="308"/>
                </a:cxn>
                <a:cxn ang="0">
                  <a:pos x="34" y="312"/>
                </a:cxn>
                <a:cxn ang="0">
                  <a:pos x="59" y="319"/>
                </a:cxn>
                <a:cxn ang="0">
                  <a:pos x="68" y="316"/>
                </a:cxn>
                <a:cxn ang="0">
                  <a:pos x="78" y="301"/>
                </a:cxn>
                <a:cxn ang="0">
                  <a:pos x="84" y="280"/>
                </a:cxn>
                <a:cxn ang="0">
                  <a:pos x="120" y="213"/>
                </a:cxn>
                <a:cxn ang="0">
                  <a:pos x="141" y="181"/>
                </a:cxn>
                <a:cxn ang="0">
                  <a:pos x="223" y="89"/>
                </a:cxn>
                <a:cxn ang="0">
                  <a:pos x="269" y="49"/>
                </a:cxn>
                <a:cxn ang="0">
                  <a:pos x="295" y="34"/>
                </a:cxn>
                <a:cxn ang="0">
                  <a:pos x="301" y="28"/>
                </a:cxn>
                <a:cxn ang="0">
                  <a:pos x="295" y="22"/>
                </a:cxn>
                <a:cxn ang="0">
                  <a:pos x="285" y="15"/>
                </a:cxn>
                <a:cxn ang="0">
                  <a:pos x="277" y="14"/>
                </a:cxn>
                <a:cxn ang="0">
                  <a:pos x="265" y="6"/>
                </a:cxn>
                <a:cxn ang="0">
                  <a:pos x="261" y="5"/>
                </a:cxn>
                <a:cxn ang="0">
                  <a:pos x="261" y="5"/>
                </a:cxn>
                <a:cxn ang="0">
                  <a:pos x="255" y="1"/>
                </a:cxn>
              </a:cxnLst>
              <a:rect l="0" t="0" r="r" b="b"/>
              <a:pathLst>
                <a:path w="301" h="319">
                  <a:moveTo>
                    <a:pt x="0" y="303"/>
                  </a:moveTo>
                  <a:lnTo>
                    <a:pt x="0" y="303"/>
                  </a:lnTo>
                  <a:lnTo>
                    <a:pt x="0" y="303"/>
                  </a:lnTo>
                  <a:close/>
                  <a:moveTo>
                    <a:pt x="0" y="303"/>
                  </a:moveTo>
                  <a:lnTo>
                    <a:pt x="0" y="303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0" y="303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35" y="3"/>
                  </a:lnTo>
                  <a:lnTo>
                    <a:pt x="227" y="6"/>
                  </a:lnTo>
                  <a:lnTo>
                    <a:pt x="218" y="1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177" y="48"/>
                  </a:lnTo>
                  <a:lnTo>
                    <a:pt x="151" y="74"/>
                  </a:lnTo>
                  <a:lnTo>
                    <a:pt x="151" y="74"/>
                  </a:lnTo>
                  <a:lnTo>
                    <a:pt x="129" y="98"/>
                  </a:lnTo>
                  <a:lnTo>
                    <a:pt x="109" y="118"/>
                  </a:lnTo>
                  <a:lnTo>
                    <a:pt x="109" y="118"/>
                  </a:lnTo>
                  <a:lnTo>
                    <a:pt x="99" y="127"/>
                  </a:lnTo>
                  <a:lnTo>
                    <a:pt x="99" y="127"/>
                  </a:lnTo>
                  <a:lnTo>
                    <a:pt x="96" y="135"/>
                  </a:lnTo>
                  <a:lnTo>
                    <a:pt x="96" y="135"/>
                  </a:lnTo>
                  <a:lnTo>
                    <a:pt x="89" y="162"/>
                  </a:lnTo>
                  <a:lnTo>
                    <a:pt x="89" y="162"/>
                  </a:lnTo>
                  <a:lnTo>
                    <a:pt x="88" y="164"/>
                  </a:lnTo>
                  <a:lnTo>
                    <a:pt x="87" y="165"/>
                  </a:lnTo>
                  <a:lnTo>
                    <a:pt x="87" y="165"/>
                  </a:lnTo>
                  <a:lnTo>
                    <a:pt x="87" y="164"/>
                  </a:lnTo>
                  <a:lnTo>
                    <a:pt x="87" y="162"/>
                  </a:lnTo>
                  <a:lnTo>
                    <a:pt x="87" y="162"/>
                  </a:lnTo>
                  <a:lnTo>
                    <a:pt x="93" y="133"/>
                  </a:lnTo>
                  <a:lnTo>
                    <a:pt x="93" y="133"/>
                  </a:lnTo>
                  <a:lnTo>
                    <a:pt x="80" y="147"/>
                  </a:lnTo>
                  <a:lnTo>
                    <a:pt x="80" y="147"/>
                  </a:lnTo>
                  <a:lnTo>
                    <a:pt x="79" y="153"/>
                  </a:lnTo>
                  <a:lnTo>
                    <a:pt x="79" y="153"/>
                  </a:lnTo>
                  <a:lnTo>
                    <a:pt x="76" y="16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1" y="186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1"/>
                  </a:lnTo>
                  <a:lnTo>
                    <a:pt x="68" y="191"/>
                  </a:lnTo>
                  <a:lnTo>
                    <a:pt x="67" y="189"/>
                  </a:lnTo>
                  <a:lnTo>
                    <a:pt x="66" y="186"/>
                  </a:lnTo>
                  <a:lnTo>
                    <a:pt x="64" y="183"/>
                  </a:lnTo>
                  <a:lnTo>
                    <a:pt x="60" y="179"/>
                  </a:lnTo>
                  <a:lnTo>
                    <a:pt x="60" y="179"/>
                  </a:lnTo>
                  <a:lnTo>
                    <a:pt x="60" y="181"/>
                  </a:lnTo>
                  <a:lnTo>
                    <a:pt x="60" y="181"/>
                  </a:lnTo>
                  <a:lnTo>
                    <a:pt x="60" y="177"/>
                  </a:lnTo>
                  <a:lnTo>
                    <a:pt x="60" y="177"/>
                  </a:lnTo>
                  <a:lnTo>
                    <a:pt x="59" y="175"/>
                  </a:lnTo>
                  <a:lnTo>
                    <a:pt x="58" y="174"/>
                  </a:lnTo>
                  <a:lnTo>
                    <a:pt x="58" y="174"/>
                  </a:lnTo>
                  <a:lnTo>
                    <a:pt x="59" y="192"/>
                  </a:lnTo>
                  <a:lnTo>
                    <a:pt x="59" y="207"/>
                  </a:lnTo>
                  <a:lnTo>
                    <a:pt x="59" y="207"/>
                  </a:lnTo>
                  <a:lnTo>
                    <a:pt x="60" y="250"/>
                  </a:lnTo>
                  <a:lnTo>
                    <a:pt x="63" y="290"/>
                  </a:lnTo>
                  <a:lnTo>
                    <a:pt x="63" y="290"/>
                  </a:lnTo>
                  <a:lnTo>
                    <a:pt x="63" y="294"/>
                  </a:lnTo>
                  <a:lnTo>
                    <a:pt x="66" y="295"/>
                  </a:lnTo>
                  <a:lnTo>
                    <a:pt x="68" y="296"/>
                  </a:lnTo>
                  <a:lnTo>
                    <a:pt x="70" y="299"/>
                  </a:lnTo>
                  <a:lnTo>
                    <a:pt x="70" y="299"/>
                  </a:lnTo>
                  <a:lnTo>
                    <a:pt x="72" y="305"/>
                  </a:lnTo>
                  <a:lnTo>
                    <a:pt x="72" y="309"/>
                  </a:lnTo>
                  <a:lnTo>
                    <a:pt x="71" y="313"/>
                  </a:lnTo>
                  <a:lnTo>
                    <a:pt x="71" y="313"/>
                  </a:lnTo>
                  <a:lnTo>
                    <a:pt x="70" y="315"/>
                  </a:lnTo>
                  <a:lnTo>
                    <a:pt x="67" y="316"/>
                  </a:lnTo>
                  <a:lnTo>
                    <a:pt x="67" y="316"/>
                  </a:lnTo>
                  <a:lnTo>
                    <a:pt x="63" y="315"/>
                  </a:lnTo>
                  <a:lnTo>
                    <a:pt x="59" y="315"/>
                  </a:lnTo>
                  <a:lnTo>
                    <a:pt x="59" y="315"/>
                  </a:lnTo>
                  <a:lnTo>
                    <a:pt x="51" y="313"/>
                  </a:lnTo>
                  <a:lnTo>
                    <a:pt x="42" y="312"/>
                  </a:lnTo>
                  <a:lnTo>
                    <a:pt x="42" y="312"/>
                  </a:lnTo>
                  <a:lnTo>
                    <a:pt x="33" y="309"/>
                  </a:lnTo>
                  <a:lnTo>
                    <a:pt x="29" y="308"/>
                  </a:lnTo>
                  <a:lnTo>
                    <a:pt x="24" y="308"/>
                  </a:lnTo>
                  <a:lnTo>
                    <a:pt x="24" y="308"/>
                  </a:lnTo>
                  <a:lnTo>
                    <a:pt x="21" y="308"/>
                  </a:lnTo>
                  <a:lnTo>
                    <a:pt x="21" y="308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47" y="316"/>
                  </a:lnTo>
                  <a:lnTo>
                    <a:pt x="59" y="319"/>
                  </a:lnTo>
                  <a:lnTo>
                    <a:pt x="59" y="319"/>
                  </a:lnTo>
                  <a:lnTo>
                    <a:pt x="66" y="317"/>
                  </a:lnTo>
                  <a:lnTo>
                    <a:pt x="66" y="317"/>
                  </a:lnTo>
                  <a:lnTo>
                    <a:pt x="68" y="316"/>
                  </a:lnTo>
                  <a:lnTo>
                    <a:pt x="71" y="315"/>
                  </a:lnTo>
                  <a:lnTo>
                    <a:pt x="75" y="309"/>
                  </a:lnTo>
                  <a:lnTo>
                    <a:pt x="78" y="301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84" y="280"/>
                  </a:lnTo>
                  <a:lnTo>
                    <a:pt x="91" y="265"/>
                  </a:lnTo>
                  <a:lnTo>
                    <a:pt x="102" y="242"/>
                  </a:lnTo>
                  <a:lnTo>
                    <a:pt x="120" y="213"/>
                  </a:lnTo>
                  <a:lnTo>
                    <a:pt x="120" y="213"/>
                  </a:lnTo>
                  <a:lnTo>
                    <a:pt x="130" y="196"/>
                  </a:lnTo>
                  <a:lnTo>
                    <a:pt x="141" y="181"/>
                  </a:lnTo>
                  <a:lnTo>
                    <a:pt x="167" y="148"/>
                  </a:lnTo>
                  <a:lnTo>
                    <a:pt x="196" y="118"/>
                  </a:lnTo>
                  <a:lnTo>
                    <a:pt x="223" y="89"/>
                  </a:lnTo>
                  <a:lnTo>
                    <a:pt x="223" y="89"/>
                  </a:lnTo>
                  <a:lnTo>
                    <a:pt x="248" y="65"/>
                  </a:lnTo>
                  <a:lnTo>
                    <a:pt x="269" y="49"/>
                  </a:lnTo>
                  <a:lnTo>
                    <a:pt x="285" y="39"/>
                  </a:lnTo>
                  <a:lnTo>
                    <a:pt x="295" y="34"/>
                  </a:lnTo>
                  <a:lnTo>
                    <a:pt x="295" y="34"/>
                  </a:lnTo>
                  <a:lnTo>
                    <a:pt x="298" y="32"/>
                  </a:lnTo>
                  <a:lnTo>
                    <a:pt x="299" y="31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298" y="24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0" y="15"/>
                  </a:lnTo>
                  <a:lnTo>
                    <a:pt x="280" y="15"/>
                  </a:lnTo>
                  <a:lnTo>
                    <a:pt x="277" y="14"/>
                  </a:lnTo>
                  <a:lnTo>
                    <a:pt x="274" y="13"/>
                  </a:lnTo>
                  <a:lnTo>
                    <a:pt x="265" y="6"/>
                  </a:lnTo>
                  <a:lnTo>
                    <a:pt x="265" y="6"/>
                  </a:lnTo>
                  <a:lnTo>
                    <a:pt x="260" y="3"/>
                  </a:lnTo>
                  <a:lnTo>
                    <a:pt x="260" y="3"/>
                  </a:lnTo>
                  <a:lnTo>
                    <a:pt x="261" y="5"/>
                  </a:lnTo>
                  <a:lnTo>
                    <a:pt x="261" y="5"/>
                  </a:lnTo>
                  <a:lnTo>
                    <a:pt x="261" y="5"/>
                  </a:lnTo>
                  <a:lnTo>
                    <a:pt x="261" y="5"/>
                  </a:lnTo>
                  <a:lnTo>
                    <a:pt x="259" y="2"/>
                  </a:lnTo>
                  <a:lnTo>
                    <a:pt x="259" y="2"/>
                  </a:lnTo>
                  <a:lnTo>
                    <a:pt x="255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24">
              <a:extLst>
                <a:ext uri="{FF2B5EF4-FFF2-40B4-BE49-F238E27FC236}">
                  <a16:creationId xmlns="" xmlns:a16="http://schemas.microsoft.com/office/drawing/2014/main" id="{87553E58-B70B-81EC-8FC0-A14DC2CCA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19752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725">
              <a:extLst>
                <a:ext uri="{FF2B5EF4-FFF2-40B4-BE49-F238E27FC236}">
                  <a16:creationId xmlns="" xmlns:a16="http://schemas.microsoft.com/office/drawing/2014/main" id="{2CBE59F5-8A5F-68B7-2A65-FBDD3DD8F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113" y="3197523"/>
              <a:ext cx="1588" cy="1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26">
              <a:extLst>
                <a:ext uri="{FF2B5EF4-FFF2-40B4-BE49-F238E27FC236}">
                  <a16:creationId xmlns="" xmlns:a16="http://schemas.microsoft.com/office/drawing/2014/main" id="{96C08BD3-3BFE-FF45-4DAF-FB08C759C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2716511"/>
              <a:ext cx="444500" cy="506413"/>
            </a:xfrm>
            <a:custGeom>
              <a:avLst/>
              <a:gdLst/>
              <a:ahLst/>
              <a:cxnLst>
                <a:cxn ang="0">
                  <a:pos x="221" y="1"/>
                </a:cxn>
                <a:cxn ang="0">
                  <a:pos x="206" y="6"/>
                </a:cxn>
                <a:cxn ang="0">
                  <a:pos x="186" y="21"/>
                </a:cxn>
                <a:cxn ang="0">
                  <a:pos x="130" y="74"/>
                </a:cxn>
                <a:cxn ang="0">
                  <a:pos x="88" y="118"/>
                </a:cxn>
                <a:cxn ang="0">
                  <a:pos x="75" y="135"/>
                </a:cxn>
                <a:cxn ang="0">
                  <a:pos x="68" y="162"/>
                </a:cxn>
                <a:cxn ang="0">
                  <a:pos x="66" y="165"/>
                </a:cxn>
                <a:cxn ang="0">
                  <a:pos x="66" y="162"/>
                </a:cxn>
                <a:cxn ang="0">
                  <a:pos x="59" y="147"/>
                </a:cxn>
                <a:cxn ang="0">
                  <a:pos x="58" y="153"/>
                </a:cxn>
                <a:cxn ang="0">
                  <a:pos x="53" y="174"/>
                </a:cxn>
                <a:cxn ang="0">
                  <a:pos x="47" y="192"/>
                </a:cxn>
                <a:cxn ang="0">
                  <a:pos x="46" y="189"/>
                </a:cxn>
                <a:cxn ang="0">
                  <a:pos x="39" y="179"/>
                </a:cxn>
                <a:cxn ang="0">
                  <a:pos x="39" y="181"/>
                </a:cxn>
                <a:cxn ang="0">
                  <a:pos x="38" y="175"/>
                </a:cxn>
                <a:cxn ang="0">
                  <a:pos x="38" y="192"/>
                </a:cxn>
                <a:cxn ang="0">
                  <a:pos x="39" y="250"/>
                </a:cxn>
                <a:cxn ang="0">
                  <a:pos x="42" y="294"/>
                </a:cxn>
                <a:cxn ang="0">
                  <a:pos x="49" y="299"/>
                </a:cxn>
                <a:cxn ang="0">
                  <a:pos x="51" y="309"/>
                </a:cxn>
                <a:cxn ang="0">
                  <a:pos x="49" y="315"/>
                </a:cxn>
                <a:cxn ang="0">
                  <a:pos x="42" y="315"/>
                </a:cxn>
                <a:cxn ang="0">
                  <a:pos x="30" y="313"/>
                </a:cxn>
                <a:cxn ang="0">
                  <a:pos x="12" y="309"/>
                </a:cxn>
                <a:cxn ang="0">
                  <a:pos x="3" y="308"/>
                </a:cxn>
                <a:cxn ang="0">
                  <a:pos x="13" y="312"/>
                </a:cxn>
                <a:cxn ang="0">
                  <a:pos x="38" y="319"/>
                </a:cxn>
                <a:cxn ang="0">
                  <a:pos x="45" y="317"/>
                </a:cxn>
                <a:cxn ang="0">
                  <a:pos x="54" y="309"/>
                </a:cxn>
                <a:cxn ang="0">
                  <a:pos x="59" y="292"/>
                </a:cxn>
                <a:cxn ang="0">
                  <a:pos x="81" y="242"/>
                </a:cxn>
                <a:cxn ang="0">
                  <a:pos x="109" y="196"/>
                </a:cxn>
                <a:cxn ang="0">
                  <a:pos x="175" y="118"/>
                </a:cxn>
                <a:cxn ang="0">
                  <a:pos x="227" y="65"/>
                </a:cxn>
                <a:cxn ang="0">
                  <a:pos x="274" y="34"/>
                </a:cxn>
                <a:cxn ang="0">
                  <a:pos x="278" y="31"/>
                </a:cxn>
                <a:cxn ang="0">
                  <a:pos x="277" y="24"/>
                </a:cxn>
                <a:cxn ang="0">
                  <a:pos x="264" y="15"/>
                </a:cxn>
                <a:cxn ang="0">
                  <a:pos x="259" y="15"/>
                </a:cxn>
                <a:cxn ang="0">
                  <a:pos x="244" y="6"/>
                </a:cxn>
                <a:cxn ang="0">
                  <a:pos x="239" y="3"/>
                </a:cxn>
                <a:cxn ang="0">
                  <a:pos x="240" y="5"/>
                </a:cxn>
                <a:cxn ang="0">
                  <a:pos x="238" y="2"/>
                </a:cxn>
              </a:cxnLst>
              <a:rect l="0" t="0" r="r" b="b"/>
              <a:pathLst>
                <a:path w="280" h="319">
                  <a:moveTo>
                    <a:pt x="230" y="0"/>
                  </a:moveTo>
                  <a:lnTo>
                    <a:pt x="230" y="0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14" y="3"/>
                  </a:lnTo>
                  <a:lnTo>
                    <a:pt x="206" y="6"/>
                  </a:lnTo>
                  <a:lnTo>
                    <a:pt x="197" y="11"/>
                  </a:lnTo>
                  <a:lnTo>
                    <a:pt x="186" y="21"/>
                  </a:lnTo>
                  <a:lnTo>
                    <a:pt x="186" y="21"/>
                  </a:lnTo>
                  <a:lnTo>
                    <a:pt x="156" y="48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08" y="98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78" y="127"/>
                  </a:lnTo>
                  <a:lnTo>
                    <a:pt x="78" y="127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67" y="164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4"/>
                  </a:lnTo>
                  <a:lnTo>
                    <a:pt x="66" y="162"/>
                  </a:lnTo>
                  <a:lnTo>
                    <a:pt x="66" y="162"/>
                  </a:lnTo>
                  <a:lnTo>
                    <a:pt x="72" y="133"/>
                  </a:lnTo>
                  <a:lnTo>
                    <a:pt x="72" y="133"/>
                  </a:lnTo>
                  <a:lnTo>
                    <a:pt x="59" y="147"/>
                  </a:lnTo>
                  <a:lnTo>
                    <a:pt x="59" y="147"/>
                  </a:lnTo>
                  <a:lnTo>
                    <a:pt x="58" y="153"/>
                  </a:lnTo>
                  <a:lnTo>
                    <a:pt x="58" y="153"/>
                  </a:lnTo>
                  <a:lnTo>
                    <a:pt x="55" y="162"/>
                  </a:lnTo>
                  <a:lnTo>
                    <a:pt x="53" y="174"/>
                  </a:lnTo>
                  <a:lnTo>
                    <a:pt x="53" y="174"/>
                  </a:lnTo>
                  <a:lnTo>
                    <a:pt x="50" y="186"/>
                  </a:lnTo>
                  <a:lnTo>
                    <a:pt x="47" y="192"/>
                  </a:lnTo>
                  <a:lnTo>
                    <a:pt x="47" y="192"/>
                  </a:lnTo>
                  <a:lnTo>
                    <a:pt x="47" y="191"/>
                  </a:lnTo>
                  <a:lnTo>
                    <a:pt x="47" y="191"/>
                  </a:lnTo>
                  <a:lnTo>
                    <a:pt x="46" y="189"/>
                  </a:lnTo>
                  <a:lnTo>
                    <a:pt x="45" y="186"/>
                  </a:lnTo>
                  <a:lnTo>
                    <a:pt x="43" y="183"/>
                  </a:lnTo>
                  <a:lnTo>
                    <a:pt x="39" y="179"/>
                  </a:lnTo>
                  <a:lnTo>
                    <a:pt x="39" y="179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77"/>
                  </a:lnTo>
                  <a:lnTo>
                    <a:pt x="39" y="177"/>
                  </a:lnTo>
                  <a:lnTo>
                    <a:pt x="38" y="175"/>
                  </a:lnTo>
                  <a:lnTo>
                    <a:pt x="37" y="174"/>
                  </a:lnTo>
                  <a:lnTo>
                    <a:pt x="37" y="174"/>
                  </a:lnTo>
                  <a:lnTo>
                    <a:pt x="38" y="192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9" y="250"/>
                  </a:lnTo>
                  <a:lnTo>
                    <a:pt x="42" y="290"/>
                  </a:lnTo>
                  <a:lnTo>
                    <a:pt x="42" y="290"/>
                  </a:lnTo>
                  <a:lnTo>
                    <a:pt x="42" y="294"/>
                  </a:lnTo>
                  <a:lnTo>
                    <a:pt x="45" y="295"/>
                  </a:lnTo>
                  <a:lnTo>
                    <a:pt x="47" y="296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51" y="305"/>
                  </a:lnTo>
                  <a:lnTo>
                    <a:pt x="51" y="309"/>
                  </a:lnTo>
                  <a:lnTo>
                    <a:pt x="50" y="313"/>
                  </a:lnTo>
                  <a:lnTo>
                    <a:pt x="50" y="313"/>
                  </a:lnTo>
                  <a:lnTo>
                    <a:pt x="49" y="315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2" y="315"/>
                  </a:lnTo>
                  <a:lnTo>
                    <a:pt x="38" y="315"/>
                  </a:lnTo>
                  <a:lnTo>
                    <a:pt x="38" y="315"/>
                  </a:lnTo>
                  <a:lnTo>
                    <a:pt x="30" y="313"/>
                  </a:lnTo>
                  <a:lnTo>
                    <a:pt x="21" y="312"/>
                  </a:lnTo>
                  <a:lnTo>
                    <a:pt x="21" y="312"/>
                  </a:lnTo>
                  <a:lnTo>
                    <a:pt x="12" y="309"/>
                  </a:lnTo>
                  <a:lnTo>
                    <a:pt x="8" y="308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13" y="312"/>
                  </a:lnTo>
                  <a:lnTo>
                    <a:pt x="13" y="312"/>
                  </a:lnTo>
                  <a:lnTo>
                    <a:pt x="26" y="316"/>
                  </a:lnTo>
                  <a:lnTo>
                    <a:pt x="38" y="319"/>
                  </a:lnTo>
                  <a:lnTo>
                    <a:pt x="38" y="319"/>
                  </a:lnTo>
                  <a:lnTo>
                    <a:pt x="45" y="317"/>
                  </a:lnTo>
                  <a:lnTo>
                    <a:pt x="45" y="317"/>
                  </a:lnTo>
                  <a:lnTo>
                    <a:pt x="47" y="316"/>
                  </a:lnTo>
                  <a:lnTo>
                    <a:pt x="50" y="315"/>
                  </a:lnTo>
                  <a:lnTo>
                    <a:pt x="54" y="309"/>
                  </a:lnTo>
                  <a:lnTo>
                    <a:pt x="57" y="301"/>
                  </a:lnTo>
                  <a:lnTo>
                    <a:pt x="59" y="292"/>
                  </a:lnTo>
                  <a:lnTo>
                    <a:pt x="59" y="292"/>
                  </a:lnTo>
                  <a:lnTo>
                    <a:pt x="63" y="280"/>
                  </a:lnTo>
                  <a:lnTo>
                    <a:pt x="70" y="265"/>
                  </a:lnTo>
                  <a:lnTo>
                    <a:pt x="81" y="242"/>
                  </a:lnTo>
                  <a:lnTo>
                    <a:pt x="99" y="213"/>
                  </a:lnTo>
                  <a:lnTo>
                    <a:pt x="99" y="213"/>
                  </a:lnTo>
                  <a:lnTo>
                    <a:pt x="109" y="196"/>
                  </a:lnTo>
                  <a:lnTo>
                    <a:pt x="120" y="181"/>
                  </a:lnTo>
                  <a:lnTo>
                    <a:pt x="146" y="148"/>
                  </a:lnTo>
                  <a:lnTo>
                    <a:pt x="175" y="118"/>
                  </a:lnTo>
                  <a:lnTo>
                    <a:pt x="202" y="89"/>
                  </a:lnTo>
                  <a:lnTo>
                    <a:pt x="202" y="89"/>
                  </a:lnTo>
                  <a:lnTo>
                    <a:pt x="227" y="65"/>
                  </a:lnTo>
                  <a:lnTo>
                    <a:pt x="248" y="49"/>
                  </a:lnTo>
                  <a:lnTo>
                    <a:pt x="264" y="39"/>
                  </a:lnTo>
                  <a:lnTo>
                    <a:pt x="274" y="34"/>
                  </a:lnTo>
                  <a:lnTo>
                    <a:pt x="274" y="34"/>
                  </a:lnTo>
                  <a:lnTo>
                    <a:pt x="277" y="32"/>
                  </a:lnTo>
                  <a:lnTo>
                    <a:pt x="278" y="31"/>
                  </a:lnTo>
                  <a:lnTo>
                    <a:pt x="280" y="28"/>
                  </a:lnTo>
                  <a:lnTo>
                    <a:pt x="280" y="27"/>
                  </a:lnTo>
                  <a:lnTo>
                    <a:pt x="277" y="24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64" y="15"/>
                  </a:lnTo>
                  <a:lnTo>
                    <a:pt x="264" y="15"/>
                  </a:lnTo>
                  <a:lnTo>
                    <a:pt x="259" y="15"/>
                  </a:lnTo>
                  <a:lnTo>
                    <a:pt x="259" y="15"/>
                  </a:lnTo>
                  <a:lnTo>
                    <a:pt x="256" y="14"/>
                  </a:lnTo>
                  <a:lnTo>
                    <a:pt x="253" y="13"/>
                  </a:lnTo>
                  <a:lnTo>
                    <a:pt x="244" y="6"/>
                  </a:lnTo>
                  <a:lnTo>
                    <a:pt x="244" y="6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4" y="1"/>
                  </a:lnTo>
                  <a:lnTo>
                    <a:pt x="23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27">
              <a:extLst>
                <a:ext uri="{FF2B5EF4-FFF2-40B4-BE49-F238E27FC236}">
                  <a16:creationId xmlns="" xmlns:a16="http://schemas.microsoft.com/office/drawing/2014/main" id="{1351127A-3538-E3B6-EBBE-CA476A8E1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2754611"/>
              <a:ext cx="128588" cy="450850"/>
            </a:xfrm>
            <a:custGeom>
              <a:avLst/>
              <a:gdLst/>
              <a:ahLst/>
              <a:cxnLst>
                <a:cxn ang="0">
                  <a:pos x="24" y="279"/>
                </a:cxn>
                <a:cxn ang="0">
                  <a:pos x="45" y="284"/>
                </a:cxn>
                <a:cxn ang="0">
                  <a:pos x="33" y="281"/>
                </a:cxn>
                <a:cxn ang="0">
                  <a:pos x="24" y="279"/>
                </a:cxn>
                <a:cxn ang="0">
                  <a:pos x="24" y="279"/>
                </a:cxn>
                <a:cxn ang="0">
                  <a:pos x="24" y="279"/>
                </a:cxn>
                <a:cxn ang="0">
                  <a:pos x="24" y="279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" y="69"/>
                </a:cxn>
                <a:cxn ang="0">
                  <a:pos x="10" y="170"/>
                </a:cxn>
                <a:cxn ang="0">
                  <a:pos x="14" y="209"/>
                </a:cxn>
                <a:cxn ang="0">
                  <a:pos x="16" y="243"/>
                </a:cxn>
                <a:cxn ang="0">
                  <a:pos x="16" y="262"/>
                </a:cxn>
                <a:cxn ang="0">
                  <a:pos x="16" y="272"/>
                </a:cxn>
                <a:cxn ang="0">
                  <a:pos x="20" y="277"/>
                </a:cxn>
                <a:cxn ang="0">
                  <a:pos x="24" y="279"/>
                </a:cxn>
                <a:cxn ang="0">
                  <a:pos x="18" y="271"/>
                </a:cxn>
                <a:cxn ang="0">
                  <a:pos x="20" y="259"/>
                </a:cxn>
                <a:cxn ang="0">
                  <a:pos x="25" y="245"/>
                </a:cxn>
                <a:cxn ang="0">
                  <a:pos x="32" y="229"/>
                </a:cxn>
                <a:cxn ang="0">
                  <a:pos x="42" y="207"/>
                </a:cxn>
                <a:cxn ang="0">
                  <a:pos x="54" y="186"/>
                </a:cxn>
                <a:cxn ang="0">
                  <a:pos x="75" y="154"/>
                </a:cxn>
                <a:cxn ang="0">
                  <a:pos x="81" y="149"/>
                </a:cxn>
                <a:cxn ang="0">
                  <a:pos x="79" y="147"/>
                </a:cxn>
                <a:cxn ang="0">
                  <a:pos x="78" y="144"/>
                </a:cxn>
                <a:cxn ang="0">
                  <a:pos x="77" y="129"/>
                </a:cxn>
                <a:cxn ang="0">
                  <a:pos x="74" y="116"/>
                </a:cxn>
                <a:cxn ang="0">
                  <a:pos x="74" y="95"/>
                </a:cxn>
                <a:cxn ang="0">
                  <a:pos x="75" y="91"/>
                </a:cxn>
                <a:cxn ang="0">
                  <a:pos x="74" y="62"/>
                </a:cxn>
                <a:cxn ang="0">
                  <a:pos x="73" y="31"/>
                </a:cxn>
                <a:cxn ang="0">
                  <a:pos x="74" y="25"/>
                </a:cxn>
                <a:cxn ang="0">
                  <a:pos x="73" y="16"/>
                </a:cxn>
                <a:cxn ang="0">
                  <a:pos x="69" y="12"/>
                </a:cxn>
                <a:cxn ang="0">
                  <a:pos x="57" y="8"/>
                </a:cxn>
                <a:cxn ang="0">
                  <a:pos x="39" y="6"/>
                </a:cxn>
                <a:cxn ang="0">
                  <a:pos x="20" y="2"/>
                </a:cxn>
                <a:cxn ang="0">
                  <a:pos x="8" y="0"/>
                </a:cxn>
              </a:cxnLst>
              <a:rect l="0" t="0" r="r" b="b"/>
              <a:pathLst>
                <a:path w="81" h="284">
                  <a:moveTo>
                    <a:pt x="24" y="279"/>
                  </a:moveTo>
                  <a:lnTo>
                    <a:pt x="24" y="279"/>
                  </a:lnTo>
                  <a:lnTo>
                    <a:pt x="35" y="281"/>
                  </a:lnTo>
                  <a:lnTo>
                    <a:pt x="45" y="284"/>
                  </a:lnTo>
                  <a:lnTo>
                    <a:pt x="45" y="284"/>
                  </a:lnTo>
                  <a:lnTo>
                    <a:pt x="33" y="281"/>
                  </a:lnTo>
                  <a:lnTo>
                    <a:pt x="33" y="281"/>
                  </a:lnTo>
                  <a:lnTo>
                    <a:pt x="24" y="279"/>
                  </a:lnTo>
                  <a:close/>
                  <a:moveTo>
                    <a:pt x="24" y="279"/>
                  </a:moveTo>
                  <a:lnTo>
                    <a:pt x="24" y="279"/>
                  </a:lnTo>
                  <a:lnTo>
                    <a:pt x="24" y="279"/>
                  </a:lnTo>
                  <a:close/>
                  <a:moveTo>
                    <a:pt x="24" y="279"/>
                  </a:moveTo>
                  <a:lnTo>
                    <a:pt x="24" y="279"/>
                  </a:lnTo>
                  <a:lnTo>
                    <a:pt x="24" y="279"/>
                  </a:lnTo>
                  <a:lnTo>
                    <a:pt x="24" y="279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6" y="12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4" y="209"/>
                  </a:lnTo>
                  <a:lnTo>
                    <a:pt x="16" y="243"/>
                  </a:lnTo>
                  <a:lnTo>
                    <a:pt x="16" y="243"/>
                  </a:lnTo>
                  <a:lnTo>
                    <a:pt x="15" y="253"/>
                  </a:lnTo>
                  <a:lnTo>
                    <a:pt x="16" y="262"/>
                  </a:lnTo>
                  <a:lnTo>
                    <a:pt x="16" y="262"/>
                  </a:lnTo>
                  <a:lnTo>
                    <a:pt x="16" y="272"/>
                  </a:lnTo>
                  <a:lnTo>
                    <a:pt x="19" y="276"/>
                  </a:lnTo>
                  <a:lnTo>
                    <a:pt x="20" y="277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0" y="276"/>
                  </a:lnTo>
                  <a:lnTo>
                    <a:pt x="18" y="271"/>
                  </a:lnTo>
                  <a:lnTo>
                    <a:pt x="18" y="266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5" y="245"/>
                  </a:lnTo>
                  <a:lnTo>
                    <a:pt x="32" y="229"/>
                  </a:lnTo>
                  <a:lnTo>
                    <a:pt x="32" y="229"/>
                  </a:lnTo>
                  <a:lnTo>
                    <a:pt x="36" y="220"/>
                  </a:lnTo>
                  <a:lnTo>
                    <a:pt x="42" y="207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65" y="168"/>
                  </a:lnTo>
                  <a:lnTo>
                    <a:pt x="75" y="154"/>
                  </a:lnTo>
                  <a:lnTo>
                    <a:pt x="75" y="154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79" y="147"/>
                  </a:lnTo>
                  <a:lnTo>
                    <a:pt x="78" y="144"/>
                  </a:lnTo>
                  <a:lnTo>
                    <a:pt x="78" y="144"/>
                  </a:lnTo>
                  <a:lnTo>
                    <a:pt x="77" y="136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4" y="116"/>
                  </a:lnTo>
                  <a:lnTo>
                    <a:pt x="74" y="107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4" y="25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2" y="10"/>
                  </a:lnTo>
                  <a:lnTo>
                    <a:pt x="57" y="8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28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28">
              <a:extLst>
                <a:ext uri="{FF2B5EF4-FFF2-40B4-BE49-F238E27FC236}">
                  <a16:creationId xmlns="" xmlns:a16="http://schemas.microsoft.com/office/drawing/2014/main" id="{A4F644D0-6B3E-E873-D0CE-3734C9F74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197523"/>
              <a:ext cx="33338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0"/>
                </a:cxn>
              </a:cxnLst>
              <a:rect l="0" t="0" r="r" b="b"/>
              <a:pathLst>
                <a:path w="21" h="5">
                  <a:moveTo>
                    <a:pt x="0" y="0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29">
              <a:extLst>
                <a:ext uri="{FF2B5EF4-FFF2-40B4-BE49-F238E27FC236}">
                  <a16:creationId xmlns="" xmlns:a16="http://schemas.microsoft.com/office/drawing/2014/main" id="{05B42407-3778-82DF-D332-4417047EA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19752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30">
              <a:extLst>
                <a:ext uri="{FF2B5EF4-FFF2-40B4-BE49-F238E27FC236}">
                  <a16:creationId xmlns="" xmlns:a16="http://schemas.microsoft.com/office/drawing/2014/main" id="{71212664-E8A3-5CA5-A792-99B9B812A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19752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31">
              <a:extLst>
                <a:ext uri="{FF2B5EF4-FFF2-40B4-BE49-F238E27FC236}">
                  <a16:creationId xmlns="" xmlns:a16="http://schemas.microsoft.com/office/drawing/2014/main" id="{9CC33446-6BAD-775A-0844-E7A62FA50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013" y="2754611"/>
              <a:ext cx="128588" cy="4429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3" y="69"/>
                </a:cxn>
                <a:cxn ang="0">
                  <a:pos x="6" y="120"/>
                </a:cxn>
                <a:cxn ang="0">
                  <a:pos x="10" y="170"/>
                </a:cxn>
                <a:cxn ang="0">
                  <a:pos x="16" y="243"/>
                </a:cxn>
                <a:cxn ang="0">
                  <a:pos x="15" y="253"/>
                </a:cxn>
                <a:cxn ang="0">
                  <a:pos x="16" y="262"/>
                </a:cxn>
                <a:cxn ang="0">
                  <a:pos x="19" y="276"/>
                </a:cxn>
                <a:cxn ang="0">
                  <a:pos x="24" y="279"/>
                </a:cxn>
                <a:cxn ang="0">
                  <a:pos x="20" y="276"/>
                </a:cxn>
                <a:cxn ang="0">
                  <a:pos x="18" y="266"/>
                </a:cxn>
                <a:cxn ang="0">
                  <a:pos x="20" y="259"/>
                </a:cxn>
                <a:cxn ang="0">
                  <a:pos x="32" y="229"/>
                </a:cxn>
                <a:cxn ang="0">
                  <a:pos x="36" y="220"/>
                </a:cxn>
                <a:cxn ang="0">
                  <a:pos x="54" y="186"/>
                </a:cxn>
                <a:cxn ang="0">
                  <a:pos x="65" y="168"/>
                </a:cxn>
                <a:cxn ang="0">
                  <a:pos x="75" y="154"/>
                </a:cxn>
                <a:cxn ang="0">
                  <a:pos x="81" y="149"/>
                </a:cxn>
                <a:cxn ang="0">
                  <a:pos x="78" y="144"/>
                </a:cxn>
                <a:cxn ang="0">
                  <a:pos x="77" y="136"/>
                </a:cxn>
                <a:cxn ang="0">
                  <a:pos x="77" y="129"/>
                </a:cxn>
                <a:cxn ang="0">
                  <a:pos x="74" y="107"/>
                </a:cxn>
                <a:cxn ang="0">
                  <a:pos x="74" y="95"/>
                </a:cxn>
                <a:cxn ang="0">
                  <a:pos x="75" y="91"/>
                </a:cxn>
                <a:cxn ang="0">
                  <a:pos x="74" y="62"/>
                </a:cxn>
                <a:cxn ang="0">
                  <a:pos x="73" y="31"/>
                </a:cxn>
                <a:cxn ang="0">
                  <a:pos x="74" y="20"/>
                </a:cxn>
                <a:cxn ang="0">
                  <a:pos x="69" y="12"/>
                </a:cxn>
                <a:cxn ang="0">
                  <a:pos x="62" y="10"/>
                </a:cxn>
                <a:cxn ang="0">
                  <a:pos x="39" y="6"/>
                </a:cxn>
                <a:cxn ang="0">
                  <a:pos x="28" y="4"/>
                </a:cxn>
                <a:cxn ang="0">
                  <a:pos x="14" y="0"/>
                </a:cxn>
              </a:cxnLst>
              <a:rect l="0" t="0" r="r" b="b"/>
              <a:pathLst>
                <a:path w="81" h="279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6" y="12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4" y="209"/>
                  </a:lnTo>
                  <a:lnTo>
                    <a:pt x="16" y="243"/>
                  </a:lnTo>
                  <a:lnTo>
                    <a:pt x="16" y="243"/>
                  </a:lnTo>
                  <a:lnTo>
                    <a:pt x="15" y="253"/>
                  </a:lnTo>
                  <a:lnTo>
                    <a:pt x="16" y="262"/>
                  </a:lnTo>
                  <a:lnTo>
                    <a:pt x="16" y="262"/>
                  </a:lnTo>
                  <a:lnTo>
                    <a:pt x="16" y="272"/>
                  </a:lnTo>
                  <a:lnTo>
                    <a:pt x="19" y="276"/>
                  </a:lnTo>
                  <a:lnTo>
                    <a:pt x="20" y="277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0" y="276"/>
                  </a:lnTo>
                  <a:lnTo>
                    <a:pt x="18" y="271"/>
                  </a:lnTo>
                  <a:lnTo>
                    <a:pt x="18" y="266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5" y="245"/>
                  </a:lnTo>
                  <a:lnTo>
                    <a:pt x="32" y="229"/>
                  </a:lnTo>
                  <a:lnTo>
                    <a:pt x="32" y="229"/>
                  </a:lnTo>
                  <a:lnTo>
                    <a:pt x="36" y="220"/>
                  </a:lnTo>
                  <a:lnTo>
                    <a:pt x="42" y="207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65" y="168"/>
                  </a:lnTo>
                  <a:lnTo>
                    <a:pt x="75" y="154"/>
                  </a:lnTo>
                  <a:lnTo>
                    <a:pt x="75" y="154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79" y="147"/>
                  </a:lnTo>
                  <a:lnTo>
                    <a:pt x="78" y="144"/>
                  </a:lnTo>
                  <a:lnTo>
                    <a:pt x="78" y="144"/>
                  </a:lnTo>
                  <a:lnTo>
                    <a:pt x="77" y="136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4" y="116"/>
                  </a:lnTo>
                  <a:lnTo>
                    <a:pt x="74" y="107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4" y="25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2" y="10"/>
                  </a:lnTo>
                  <a:lnTo>
                    <a:pt x="57" y="8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28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732">
              <a:extLst>
                <a:ext uri="{FF2B5EF4-FFF2-40B4-BE49-F238E27FC236}">
                  <a16:creationId xmlns="" xmlns:a16="http://schemas.microsoft.com/office/drawing/2014/main" id="{733D278B-60BC-4E22-65CD-AF5C3D40D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991148"/>
              <a:ext cx="123825" cy="227013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3" y="0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47" y="19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24" y="58"/>
                </a:cxn>
                <a:cxn ang="0">
                  <a:pos x="18" y="71"/>
                </a:cxn>
                <a:cxn ang="0">
                  <a:pos x="14" y="80"/>
                </a:cxn>
                <a:cxn ang="0">
                  <a:pos x="14" y="80"/>
                </a:cxn>
                <a:cxn ang="0">
                  <a:pos x="7" y="96"/>
                </a:cxn>
                <a:cxn ang="0">
                  <a:pos x="2" y="110"/>
                </a:cxn>
                <a:cxn ang="0">
                  <a:pos x="2" y="110"/>
                </a:cxn>
                <a:cxn ang="0">
                  <a:pos x="0" y="117"/>
                </a:cxn>
                <a:cxn ang="0">
                  <a:pos x="0" y="122"/>
                </a:cxn>
                <a:cxn ang="0">
                  <a:pos x="2" y="127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15" y="132"/>
                </a:cxn>
                <a:cxn ang="0">
                  <a:pos x="15" y="132"/>
                </a:cxn>
                <a:cxn ang="0">
                  <a:pos x="27" y="135"/>
                </a:cxn>
                <a:cxn ang="0">
                  <a:pos x="27" y="135"/>
                </a:cxn>
                <a:cxn ang="0">
                  <a:pos x="30" y="135"/>
                </a:cxn>
                <a:cxn ang="0">
                  <a:pos x="30" y="135"/>
                </a:cxn>
                <a:cxn ang="0">
                  <a:pos x="35" y="135"/>
                </a:cxn>
                <a:cxn ang="0">
                  <a:pos x="39" y="136"/>
                </a:cxn>
                <a:cxn ang="0">
                  <a:pos x="48" y="139"/>
                </a:cxn>
                <a:cxn ang="0">
                  <a:pos x="48" y="139"/>
                </a:cxn>
                <a:cxn ang="0">
                  <a:pos x="57" y="140"/>
                </a:cxn>
                <a:cxn ang="0">
                  <a:pos x="65" y="142"/>
                </a:cxn>
                <a:cxn ang="0">
                  <a:pos x="65" y="142"/>
                </a:cxn>
                <a:cxn ang="0">
                  <a:pos x="69" y="142"/>
                </a:cxn>
                <a:cxn ang="0">
                  <a:pos x="73" y="143"/>
                </a:cxn>
                <a:cxn ang="0">
                  <a:pos x="73" y="143"/>
                </a:cxn>
                <a:cxn ang="0">
                  <a:pos x="76" y="142"/>
                </a:cxn>
                <a:cxn ang="0">
                  <a:pos x="77" y="140"/>
                </a:cxn>
                <a:cxn ang="0">
                  <a:pos x="77" y="140"/>
                </a:cxn>
                <a:cxn ang="0">
                  <a:pos x="78" y="136"/>
                </a:cxn>
                <a:cxn ang="0">
                  <a:pos x="78" y="132"/>
                </a:cxn>
                <a:cxn ang="0">
                  <a:pos x="76" y="126"/>
                </a:cxn>
                <a:cxn ang="0">
                  <a:pos x="76" y="126"/>
                </a:cxn>
                <a:cxn ang="0">
                  <a:pos x="74" y="123"/>
                </a:cxn>
                <a:cxn ang="0">
                  <a:pos x="72" y="122"/>
                </a:cxn>
                <a:cxn ang="0">
                  <a:pos x="69" y="121"/>
                </a:cxn>
                <a:cxn ang="0">
                  <a:pos x="69" y="117"/>
                </a:cxn>
                <a:cxn ang="0">
                  <a:pos x="69" y="117"/>
                </a:cxn>
                <a:cxn ang="0">
                  <a:pos x="66" y="77"/>
                </a:cxn>
                <a:cxn ang="0">
                  <a:pos x="65" y="34"/>
                </a:cxn>
                <a:cxn ang="0">
                  <a:pos x="65" y="34"/>
                </a:cxn>
                <a:cxn ang="0">
                  <a:pos x="65" y="19"/>
                </a:cxn>
                <a:cxn ang="0">
                  <a:pos x="64" y="1"/>
                </a:cxn>
                <a:cxn ang="0">
                  <a:pos x="64" y="1"/>
                </a:cxn>
                <a:cxn ang="0">
                  <a:pos x="63" y="0"/>
                </a:cxn>
              </a:cxnLst>
              <a:rect l="0" t="0" r="r" b="b"/>
              <a:pathLst>
                <a:path w="78" h="143">
                  <a:moveTo>
                    <a:pt x="63" y="0"/>
                  </a:moveTo>
                  <a:lnTo>
                    <a:pt x="63" y="0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47" y="1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24" y="58"/>
                  </a:lnTo>
                  <a:lnTo>
                    <a:pt x="18" y="7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7" y="9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0" y="117"/>
                  </a:lnTo>
                  <a:lnTo>
                    <a:pt x="0" y="122"/>
                  </a:lnTo>
                  <a:lnTo>
                    <a:pt x="2" y="127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5" y="135"/>
                  </a:lnTo>
                  <a:lnTo>
                    <a:pt x="39" y="136"/>
                  </a:lnTo>
                  <a:lnTo>
                    <a:pt x="48" y="139"/>
                  </a:lnTo>
                  <a:lnTo>
                    <a:pt x="48" y="139"/>
                  </a:lnTo>
                  <a:lnTo>
                    <a:pt x="57" y="140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9" y="142"/>
                  </a:lnTo>
                  <a:lnTo>
                    <a:pt x="73" y="143"/>
                  </a:lnTo>
                  <a:lnTo>
                    <a:pt x="73" y="143"/>
                  </a:lnTo>
                  <a:lnTo>
                    <a:pt x="76" y="142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8" y="136"/>
                  </a:lnTo>
                  <a:lnTo>
                    <a:pt x="78" y="132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6" y="77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19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733">
              <a:extLst>
                <a:ext uri="{FF2B5EF4-FFF2-40B4-BE49-F238E27FC236}">
                  <a16:creationId xmlns="" xmlns:a16="http://schemas.microsoft.com/office/drawing/2014/main" id="{E6E8ACAD-29DB-446D-BF5B-B2B4E7FD8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991148"/>
              <a:ext cx="123825" cy="227013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3" y="0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47" y="19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24" y="58"/>
                </a:cxn>
                <a:cxn ang="0">
                  <a:pos x="18" y="71"/>
                </a:cxn>
                <a:cxn ang="0">
                  <a:pos x="14" y="80"/>
                </a:cxn>
                <a:cxn ang="0">
                  <a:pos x="14" y="80"/>
                </a:cxn>
                <a:cxn ang="0">
                  <a:pos x="7" y="96"/>
                </a:cxn>
                <a:cxn ang="0">
                  <a:pos x="2" y="110"/>
                </a:cxn>
                <a:cxn ang="0">
                  <a:pos x="2" y="110"/>
                </a:cxn>
                <a:cxn ang="0">
                  <a:pos x="0" y="117"/>
                </a:cxn>
                <a:cxn ang="0">
                  <a:pos x="0" y="122"/>
                </a:cxn>
                <a:cxn ang="0">
                  <a:pos x="2" y="127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15" y="132"/>
                </a:cxn>
                <a:cxn ang="0">
                  <a:pos x="15" y="132"/>
                </a:cxn>
                <a:cxn ang="0">
                  <a:pos x="27" y="135"/>
                </a:cxn>
                <a:cxn ang="0">
                  <a:pos x="27" y="135"/>
                </a:cxn>
                <a:cxn ang="0">
                  <a:pos x="30" y="135"/>
                </a:cxn>
                <a:cxn ang="0">
                  <a:pos x="30" y="135"/>
                </a:cxn>
                <a:cxn ang="0">
                  <a:pos x="35" y="135"/>
                </a:cxn>
                <a:cxn ang="0">
                  <a:pos x="39" y="136"/>
                </a:cxn>
                <a:cxn ang="0">
                  <a:pos x="48" y="139"/>
                </a:cxn>
                <a:cxn ang="0">
                  <a:pos x="48" y="139"/>
                </a:cxn>
                <a:cxn ang="0">
                  <a:pos x="57" y="140"/>
                </a:cxn>
                <a:cxn ang="0">
                  <a:pos x="65" y="142"/>
                </a:cxn>
                <a:cxn ang="0">
                  <a:pos x="65" y="142"/>
                </a:cxn>
                <a:cxn ang="0">
                  <a:pos x="69" y="142"/>
                </a:cxn>
                <a:cxn ang="0">
                  <a:pos x="73" y="143"/>
                </a:cxn>
                <a:cxn ang="0">
                  <a:pos x="73" y="143"/>
                </a:cxn>
                <a:cxn ang="0">
                  <a:pos x="76" y="142"/>
                </a:cxn>
                <a:cxn ang="0">
                  <a:pos x="77" y="140"/>
                </a:cxn>
                <a:cxn ang="0">
                  <a:pos x="77" y="140"/>
                </a:cxn>
                <a:cxn ang="0">
                  <a:pos x="78" y="136"/>
                </a:cxn>
                <a:cxn ang="0">
                  <a:pos x="78" y="132"/>
                </a:cxn>
                <a:cxn ang="0">
                  <a:pos x="76" y="126"/>
                </a:cxn>
                <a:cxn ang="0">
                  <a:pos x="76" y="126"/>
                </a:cxn>
                <a:cxn ang="0">
                  <a:pos x="74" y="123"/>
                </a:cxn>
                <a:cxn ang="0">
                  <a:pos x="72" y="122"/>
                </a:cxn>
                <a:cxn ang="0">
                  <a:pos x="69" y="121"/>
                </a:cxn>
                <a:cxn ang="0">
                  <a:pos x="69" y="117"/>
                </a:cxn>
                <a:cxn ang="0">
                  <a:pos x="69" y="117"/>
                </a:cxn>
                <a:cxn ang="0">
                  <a:pos x="66" y="77"/>
                </a:cxn>
                <a:cxn ang="0">
                  <a:pos x="65" y="34"/>
                </a:cxn>
                <a:cxn ang="0">
                  <a:pos x="65" y="34"/>
                </a:cxn>
                <a:cxn ang="0">
                  <a:pos x="65" y="19"/>
                </a:cxn>
                <a:cxn ang="0">
                  <a:pos x="64" y="1"/>
                </a:cxn>
                <a:cxn ang="0">
                  <a:pos x="64" y="1"/>
                </a:cxn>
                <a:cxn ang="0">
                  <a:pos x="63" y="0"/>
                </a:cxn>
              </a:cxnLst>
              <a:rect l="0" t="0" r="r" b="b"/>
              <a:pathLst>
                <a:path w="78" h="143">
                  <a:moveTo>
                    <a:pt x="63" y="0"/>
                  </a:moveTo>
                  <a:lnTo>
                    <a:pt x="63" y="0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47" y="1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24" y="58"/>
                  </a:lnTo>
                  <a:lnTo>
                    <a:pt x="18" y="7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7" y="9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0" y="117"/>
                  </a:lnTo>
                  <a:lnTo>
                    <a:pt x="0" y="122"/>
                  </a:lnTo>
                  <a:lnTo>
                    <a:pt x="2" y="127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5" y="135"/>
                  </a:lnTo>
                  <a:lnTo>
                    <a:pt x="39" y="136"/>
                  </a:lnTo>
                  <a:lnTo>
                    <a:pt x="48" y="139"/>
                  </a:lnTo>
                  <a:lnTo>
                    <a:pt x="48" y="139"/>
                  </a:lnTo>
                  <a:lnTo>
                    <a:pt x="57" y="140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9" y="142"/>
                  </a:lnTo>
                  <a:lnTo>
                    <a:pt x="73" y="143"/>
                  </a:lnTo>
                  <a:lnTo>
                    <a:pt x="73" y="143"/>
                  </a:lnTo>
                  <a:lnTo>
                    <a:pt x="76" y="142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8" y="136"/>
                  </a:lnTo>
                  <a:lnTo>
                    <a:pt x="78" y="132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6" y="77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19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34">
              <a:extLst>
                <a:ext uri="{FF2B5EF4-FFF2-40B4-BE49-F238E27FC236}">
                  <a16:creationId xmlns="" xmlns:a16="http://schemas.microsoft.com/office/drawing/2014/main" id="{AFA3DC1C-A8EB-DBE7-29EB-FAA73E67D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2192636"/>
              <a:ext cx="379413" cy="795338"/>
            </a:xfrm>
            <a:custGeom>
              <a:avLst/>
              <a:gdLst/>
              <a:ahLst/>
              <a:cxnLst>
                <a:cxn ang="0">
                  <a:pos x="180" y="1"/>
                </a:cxn>
                <a:cxn ang="0">
                  <a:pos x="175" y="4"/>
                </a:cxn>
                <a:cxn ang="0">
                  <a:pos x="146" y="47"/>
                </a:cxn>
                <a:cxn ang="0">
                  <a:pos x="107" y="116"/>
                </a:cxn>
                <a:cxn ang="0">
                  <a:pos x="80" y="164"/>
                </a:cxn>
                <a:cxn ang="0">
                  <a:pos x="46" y="263"/>
                </a:cxn>
                <a:cxn ang="0">
                  <a:pos x="27" y="331"/>
                </a:cxn>
                <a:cxn ang="0">
                  <a:pos x="0" y="445"/>
                </a:cxn>
                <a:cxn ang="0">
                  <a:pos x="4" y="486"/>
                </a:cxn>
                <a:cxn ang="0">
                  <a:pos x="29" y="477"/>
                </a:cxn>
                <a:cxn ang="0">
                  <a:pos x="29" y="477"/>
                </a:cxn>
                <a:cxn ang="0">
                  <a:pos x="53" y="372"/>
                </a:cxn>
                <a:cxn ang="0">
                  <a:pos x="90" y="245"/>
                </a:cxn>
                <a:cxn ang="0">
                  <a:pos x="95" y="239"/>
                </a:cxn>
                <a:cxn ang="0">
                  <a:pos x="95" y="240"/>
                </a:cxn>
                <a:cxn ang="0">
                  <a:pos x="97" y="238"/>
                </a:cxn>
                <a:cxn ang="0">
                  <a:pos x="109" y="211"/>
                </a:cxn>
                <a:cxn ang="0">
                  <a:pos x="116" y="197"/>
                </a:cxn>
                <a:cxn ang="0">
                  <a:pos x="107" y="224"/>
                </a:cxn>
                <a:cxn ang="0">
                  <a:pos x="95" y="261"/>
                </a:cxn>
                <a:cxn ang="0">
                  <a:pos x="57" y="398"/>
                </a:cxn>
                <a:cxn ang="0">
                  <a:pos x="42" y="463"/>
                </a:cxn>
                <a:cxn ang="0">
                  <a:pos x="48" y="457"/>
                </a:cxn>
                <a:cxn ang="0">
                  <a:pos x="62" y="400"/>
                </a:cxn>
                <a:cxn ang="0">
                  <a:pos x="79" y="337"/>
                </a:cxn>
                <a:cxn ang="0">
                  <a:pos x="103" y="280"/>
                </a:cxn>
                <a:cxn ang="0">
                  <a:pos x="133" y="209"/>
                </a:cxn>
                <a:cxn ang="0">
                  <a:pos x="133" y="209"/>
                </a:cxn>
                <a:cxn ang="0">
                  <a:pos x="128" y="221"/>
                </a:cxn>
                <a:cxn ang="0">
                  <a:pos x="132" y="217"/>
                </a:cxn>
                <a:cxn ang="0">
                  <a:pos x="150" y="179"/>
                </a:cxn>
                <a:cxn ang="0">
                  <a:pos x="166" y="147"/>
                </a:cxn>
                <a:cxn ang="0">
                  <a:pos x="180" y="122"/>
                </a:cxn>
                <a:cxn ang="0">
                  <a:pos x="183" y="123"/>
                </a:cxn>
                <a:cxn ang="0">
                  <a:pos x="174" y="140"/>
                </a:cxn>
                <a:cxn ang="0">
                  <a:pos x="159" y="164"/>
                </a:cxn>
                <a:cxn ang="0">
                  <a:pos x="146" y="192"/>
                </a:cxn>
                <a:cxn ang="0">
                  <a:pos x="141" y="203"/>
                </a:cxn>
                <a:cxn ang="0">
                  <a:pos x="142" y="202"/>
                </a:cxn>
                <a:cxn ang="0">
                  <a:pos x="159" y="168"/>
                </a:cxn>
                <a:cxn ang="0">
                  <a:pos x="205" y="93"/>
                </a:cxn>
                <a:cxn ang="0">
                  <a:pos x="239" y="53"/>
                </a:cxn>
                <a:cxn ang="0">
                  <a:pos x="239" y="47"/>
                </a:cxn>
                <a:cxn ang="0">
                  <a:pos x="230" y="34"/>
                </a:cxn>
                <a:cxn ang="0">
                  <a:pos x="205" y="12"/>
                </a:cxn>
                <a:cxn ang="0">
                  <a:pos x="192" y="1"/>
                </a:cxn>
              </a:cxnLst>
              <a:rect l="0" t="0" r="r" b="b"/>
              <a:pathLst>
                <a:path w="239" h="501">
                  <a:moveTo>
                    <a:pt x="188" y="0"/>
                  </a:moveTo>
                  <a:lnTo>
                    <a:pt x="188" y="0"/>
                  </a:lnTo>
                  <a:lnTo>
                    <a:pt x="180" y="1"/>
                  </a:lnTo>
                  <a:lnTo>
                    <a:pt x="180" y="1"/>
                  </a:lnTo>
                  <a:lnTo>
                    <a:pt x="176" y="3"/>
                  </a:lnTo>
                  <a:lnTo>
                    <a:pt x="175" y="4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5" y="83"/>
                  </a:lnTo>
                  <a:lnTo>
                    <a:pt x="107" y="116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0" y="164"/>
                  </a:lnTo>
                  <a:lnTo>
                    <a:pt x="72" y="184"/>
                  </a:lnTo>
                  <a:lnTo>
                    <a:pt x="58" y="223"/>
                  </a:lnTo>
                  <a:lnTo>
                    <a:pt x="46" y="263"/>
                  </a:lnTo>
                  <a:lnTo>
                    <a:pt x="36" y="297"/>
                  </a:lnTo>
                  <a:lnTo>
                    <a:pt x="36" y="297"/>
                  </a:lnTo>
                  <a:lnTo>
                    <a:pt x="27" y="331"/>
                  </a:lnTo>
                  <a:lnTo>
                    <a:pt x="15" y="375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2" y="469"/>
                  </a:lnTo>
                  <a:lnTo>
                    <a:pt x="4" y="486"/>
                  </a:lnTo>
                  <a:lnTo>
                    <a:pt x="4" y="486"/>
                  </a:lnTo>
                  <a:lnTo>
                    <a:pt x="7" y="501"/>
                  </a:lnTo>
                  <a:lnTo>
                    <a:pt x="7" y="501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41" y="423"/>
                  </a:lnTo>
                  <a:lnTo>
                    <a:pt x="53" y="372"/>
                  </a:lnTo>
                  <a:lnTo>
                    <a:pt x="53" y="372"/>
                  </a:lnTo>
                  <a:lnTo>
                    <a:pt x="72" y="305"/>
                  </a:lnTo>
                  <a:lnTo>
                    <a:pt x="83" y="266"/>
                  </a:lnTo>
                  <a:lnTo>
                    <a:pt x="90" y="245"/>
                  </a:lnTo>
                  <a:lnTo>
                    <a:pt x="90" y="245"/>
                  </a:lnTo>
                  <a:lnTo>
                    <a:pt x="93" y="240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7" y="238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9" y="211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3" y="206"/>
                  </a:lnTo>
                  <a:lnTo>
                    <a:pt x="107" y="224"/>
                  </a:lnTo>
                  <a:lnTo>
                    <a:pt x="107" y="224"/>
                  </a:lnTo>
                  <a:lnTo>
                    <a:pt x="95" y="261"/>
                  </a:lnTo>
                  <a:lnTo>
                    <a:pt x="95" y="261"/>
                  </a:lnTo>
                  <a:lnTo>
                    <a:pt x="62" y="373"/>
                  </a:lnTo>
                  <a:lnTo>
                    <a:pt x="62" y="373"/>
                  </a:lnTo>
                  <a:lnTo>
                    <a:pt x="57" y="398"/>
                  </a:lnTo>
                  <a:lnTo>
                    <a:pt x="51" y="423"/>
                  </a:lnTo>
                  <a:lnTo>
                    <a:pt x="51" y="423"/>
                  </a:lnTo>
                  <a:lnTo>
                    <a:pt x="42" y="463"/>
                  </a:lnTo>
                  <a:lnTo>
                    <a:pt x="42" y="463"/>
                  </a:lnTo>
                  <a:lnTo>
                    <a:pt x="48" y="457"/>
                  </a:lnTo>
                  <a:lnTo>
                    <a:pt x="48" y="457"/>
                  </a:lnTo>
                  <a:lnTo>
                    <a:pt x="53" y="437"/>
                  </a:lnTo>
                  <a:lnTo>
                    <a:pt x="53" y="437"/>
                  </a:lnTo>
                  <a:lnTo>
                    <a:pt x="62" y="400"/>
                  </a:lnTo>
                  <a:lnTo>
                    <a:pt x="62" y="400"/>
                  </a:lnTo>
                  <a:lnTo>
                    <a:pt x="71" y="368"/>
                  </a:lnTo>
                  <a:lnTo>
                    <a:pt x="79" y="337"/>
                  </a:lnTo>
                  <a:lnTo>
                    <a:pt x="79" y="337"/>
                  </a:lnTo>
                  <a:lnTo>
                    <a:pt x="103" y="280"/>
                  </a:lnTo>
                  <a:lnTo>
                    <a:pt x="103" y="280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0" y="21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2"/>
                  </a:lnTo>
                  <a:lnTo>
                    <a:pt x="128" y="222"/>
                  </a:lnTo>
                  <a:lnTo>
                    <a:pt x="132" y="217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66" y="147"/>
                  </a:lnTo>
                  <a:lnTo>
                    <a:pt x="166" y="147"/>
                  </a:lnTo>
                  <a:lnTo>
                    <a:pt x="172" y="135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83" y="121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4" y="140"/>
                  </a:lnTo>
                  <a:lnTo>
                    <a:pt x="174" y="140"/>
                  </a:lnTo>
                  <a:lnTo>
                    <a:pt x="167" y="151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3" y="176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2" y="200"/>
                  </a:lnTo>
                  <a:lnTo>
                    <a:pt x="141" y="203"/>
                  </a:lnTo>
                  <a:lnTo>
                    <a:pt x="141" y="203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50" y="185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80" y="133"/>
                  </a:lnTo>
                  <a:lnTo>
                    <a:pt x="180" y="133"/>
                  </a:lnTo>
                  <a:lnTo>
                    <a:pt x="205" y="93"/>
                  </a:lnTo>
                  <a:lnTo>
                    <a:pt x="205" y="93"/>
                  </a:lnTo>
                  <a:lnTo>
                    <a:pt x="222" y="72"/>
                  </a:lnTo>
                  <a:lnTo>
                    <a:pt x="239" y="53"/>
                  </a:lnTo>
                  <a:lnTo>
                    <a:pt x="239" y="53"/>
                  </a:lnTo>
                  <a:lnTo>
                    <a:pt x="239" y="50"/>
                  </a:lnTo>
                  <a:lnTo>
                    <a:pt x="239" y="47"/>
                  </a:lnTo>
                  <a:lnTo>
                    <a:pt x="237" y="42"/>
                  </a:lnTo>
                  <a:lnTo>
                    <a:pt x="234" y="37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17" y="24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198" y="7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735">
              <a:extLst>
                <a:ext uri="{FF2B5EF4-FFF2-40B4-BE49-F238E27FC236}">
                  <a16:creationId xmlns="" xmlns:a16="http://schemas.microsoft.com/office/drawing/2014/main" id="{FE5EBF79-2270-D729-BDC6-1690D28E4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2192636"/>
              <a:ext cx="379413" cy="795338"/>
            </a:xfrm>
            <a:custGeom>
              <a:avLst/>
              <a:gdLst/>
              <a:ahLst/>
              <a:cxnLst>
                <a:cxn ang="0">
                  <a:pos x="180" y="1"/>
                </a:cxn>
                <a:cxn ang="0">
                  <a:pos x="175" y="4"/>
                </a:cxn>
                <a:cxn ang="0">
                  <a:pos x="146" y="47"/>
                </a:cxn>
                <a:cxn ang="0">
                  <a:pos x="107" y="116"/>
                </a:cxn>
                <a:cxn ang="0">
                  <a:pos x="80" y="164"/>
                </a:cxn>
                <a:cxn ang="0">
                  <a:pos x="46" y="263"/>
                </a:cxn>
                <a:cxn ang="0">
                  <a:pos x="27" y="331"/>
                </a:cxn>
                <a:cxn ang="0">
                  <a:pos x="0" y="445"/>
                </a:cxn>
                <a:cxn ang="0">
                  <a:pos x="4" y="486"/>
                </a:cxn>
                <a:cxn ang="0">
                  <a:pos x="29" y="477"/>
                </a:cxn>
                <a:cxn ang="0">
                  <a:pos x="29" y="477"/>
                </a:cxn>
                <a:cxn ang="0">
                  <a:pos x="53" y="372"/>
                </a:cxn>
                <a:cxn ang="0">
                  <a:pos x="90" y="245"/>
                </a:cxn>
                <a:cxn ang="0">
                  <a:pos x="95" y="239"/>
                </a:cxn>
                <a:cxn ang="0">
                  <a:pos x="95" y="240"/>
                </a:cxn>
                <a:cxn ang="0">
                  <a:pos x="97" y="238"/>
                </a:cxn>
                <a:cxn ang="0">
                  <a:pos x="109" y="211"/>
                </a:cxn>
                <a:cxn ang="0">
                  <a:pos x="116" y="197"/>
                </a:cxn>
                <a:cxn ang="0">
                  <a:pos x="107" y="224"/>
                </a:cxn>
                <a:cxn ang="0">
                  <a:pos x="95" y="261"/>
                </a:cxn>
                <a:cxn ang="0">
                  <a:pos x="57" y="398"/>
                </a:cxn>
                <a:cxn ang="0">
                  <a:pos x="42" y="463"/>
                </a:cxn>
                <a:cxn ang="0">
                  <a:pos x="48" y="457"/>
                </a:cxn>
                <a:cxn ang="0">
                  <a:pos x="62" y="400"/>
                </a:cxn>
                <a:cxn ang="0">
                  <a:pos x="79" y="337"/>
                </a:cxn>
                <a:cxn ang="0">
                  <a:pos x="103" y="280"/>
                </a:cxn>
                <a:cxn ang="0">
                  <a:pos x="133" y="209"/>
                </a:cxn>
                <a:cxn ang="0">
                  <a:pos x="133" y="209"/>
                </a:cxn>
                <a:cxn ang="0">
                  <a:pos x="128" y="221"/>
                </a:cxn>
                <a:cxn ang="0">
                  <a:pos x="132" y="217"/>
                </a:cxn>
                <a:cxn ang="0">
                  <a:pos x="150" y="179"/>
                </a:cxn>
                <a:cxn ang="0">
                  <a:pos x="166" y="147"/>
                </a:cxn>
                <a:cxn ang="0">
                  <a:pos x="180" y="122"/>
                </a:cxn>
                <a:cxn ang="0">
                  <a:pos x="183" y="123"/>
                </a:cxn>
                <a:cxn ang="0">
                  <a:pos x="174" y="140"/>
                </a:cxn>
                <a:cxn ang="0">
                  <a:pos x="159" y="164"/>
                </a:cxn>
                <a:cxn ang="0">
                  <a:pos x="146" y="192"/>
                </a:cxn>
                <a:cxn ang="0">
                  <a:pos x="141" y="203"/>
                </a:cxn>
                <a:cxn ang="0">
                  <a:pos x="142" y="202"/>
                </a:cxn>
                <a:cxn ang="0">
                  <a:pos x="159" y="168"/>
                </a:cxn>
                <a:cxn ang="0">
                  <a:pos x="205" y="93"/>
                </a:cxn>
                <a:cxn ang="0">
                  <a:pos x="239" y="53"/>
                </a:cxn>
                <a:cxn ang="0">
                  <a:pos x="239" y="47"/>
                </a:cxn>
                <a:cxn ang="0">
                  <a:pos x="230" y="34"/>
                </a:cxn>
                <a:cxn ang="0">
                  <a:pos x="205" y="12"/>
                </a:cxn>
                <a:cxn ang="0">
                  <a:pos x="192" y="1"/>
                </a:cxn>
              </a:cxnLst>
              <a:rect l="0" t="0" r="r" b="b"/>
              <a:pathLst>
                <a:path w="239" h="501">
                  <a:moveTo>
                    <a:pt x="188" y="0"/>
                  </a:moveTo>
                  <a:lnTo>
                    <a:pt x="188" y="0"/>
                  </a:lnTo>
                  <a:lnTo>
                    <a:pt x="180" y="1"/>
                  </a:lnTo>
                  <a:lnTo>
                    <a:pt x="180" y="1"/>
                  </a:lnTo>
                  <a:lnTo>
                    <a:pt x="176" y="3"/>
                  </a:lnTo>
                  <a:lnTo>
                    <a:pt x="175" y="4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5" y="83"/>
                  </a:lnTo>
                  <a:lnTo>
                    <a:pt x="107" y="116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0" y="164"/>
                  </a:lnTo>
                  <a:lnTo>
                    <a:pt x="72" y="184"/>
                  </a:lnTo>
                  <a:lnTo>
                    <a:pt x="58" y="223"/>
                  </a:lnTo>
                  <a:lnTo>
                    <a:pt x="46" y="263"/>
                  </a:lnTo>
                  <a:lnTo>
                    <a:pt x="36" y="297"/>
                  </a:lnTo>
                  <a:lnTo>
                    <a:pt x="36" y="297"/>
                  </a:lnTo>
                  <a:lnTo>
                    <a:pt x="27" y="331"/>
                  </a:lnTo>
                  <a:lnTo>
                    <a:pt x="15" y="375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2" y="469"/>
                  </a:lnTo>
                  <a:lnTo>
                    <a:pt x="4" y="486"/>
                  </a:lnTo>
                  <a:lnTo>
                    <a:pt x="4" y="486"/>
                  </a:lnTo>
                  <a:lnTo>
                    <a:pt x="7" y="501"/>
                  </a:lnTo>
                  <a:lnTo>
                    <a:pt x="7" y="501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41" y="423"/>
                  </a:lnTo>
                  <a:lnTo>
                    <a:pt x="53" y="372"/>
                  </a:lnTo>
                  <a:lnTo>
                    <a:pt x="53" y="372"/>
                  </a:lnTo>
                  <a:lnTo>
                    <a:pt x="72" y="305"/>
                  </a:lnTo>
                  <a:lnTo>
                    <a:pt x="83" y="266"/>
                  </a:lnTo>
                  <a:lnTo>
                    <a:pt x="90" y="245"/>
                  </a:lnTo>
                  <a:lnTo>
                    <a:pt x="90" y="245"/>
                  </a:lnTo>
                  <a:lnTo>
                    <a:pt x="93" y="240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7" y="238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9" y="211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3" y="206"/>
                  </a:lnTo>
                  <a:lnTo>
                    <a:pt x="107" y="224"/>
                  </a:lnTo>
                  <a:lnTo>
                    <a:pt x="107" y="224"/>
                  </a:lnTo>
                  <a:lnTo>
                    <a:pt x="95" y="261"/>
                  </a:lnTo>
                  <a:lnTo>
                    <a:pt x="95" y="261"/>
                  </a:lnTo>
                  <a:lnTo>
                    <a:pt x="62" y="373"/>
                  </a:lnTo>
                  <a:lnTo>
                    <a:pt x="62" y="373"/>
                  </a:lnTo>
                  <a:lnTo>
                    <a:pt x="57" y="398"/>
                  </a:lnTo>
                  <a:lnTo>
                    <a:pt x="51" y="423"/>
                  </a:lnTo>
                  <a:lnTo>
                    <a:pt x="51" y="423"/>
                  </a:lnTo>
                  <a:lnTo>
                    <a:pt x="42" y="463"/>
                  </a:lnTo>
                  <a:lnTo>
                    <a:pt x="42" y="463"/>
                  </a:lnTo>
                  <a:lnTo>
                    <a:pt x="48" y="457"/>
                  </a:lnTo>
                  <a:lnTo>
                    <a:pt x="48" y="457"/>
                  </a:lnTo>
                  <a:lnTo>
                    <a:pt x="53" y="437"/>
                  </a:lnTo>
                  <a:lnTo>
                    <a:pt x="53" y="437"/>
                  </a:lnTo>
                  <a:lnTo>
                    <a:pt x="62" y="400"/>
                  </a:lnTo>
                  <a:lnTo>
                    <a:pt x="62" y="400"/>
                  </a:lnTo>
                  <a:lnTo>
                    <a:pt x="71" y="368"/>
                  </a:lnTo>
                  <a:lnTo>
                    <a:pt x="79" y="337"/>
                  </a:lnTo>
                  <a:lnTo>
                    <a:pt x="79" y="337"/>
                  </a:lnTo>
                  <a:lnTo>
                    <a:pt x="103" y="280"/>
                  </a:lnTo>
                  <a:lnTo>
                    <a:pt x="103" y="280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0" y="21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2"/>
                  </a:lnTo>
                  <a:lnTo>
                    <a:pt x="128" y="222"/>
                  </a:lnTo>
                  <a:lnTo>
                    <a:pt x="132" y="217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66" y="147"/>
                  </a:lnTo>
                  <a:lnTo>
                    <a:pt x="166" y="147"/>
                  </a:lnTo>
                  <a:lnTo>
                    <a:pt x="172" y="135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83" y="121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4" y="140"/>
                  </a:lnTo>
                  <a:lnTo>
                    <a:pt x="174" y="140"/>
                  </a:lnTo>
                  <a:lnTo>
                    <a:pt x="167" y="151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3" y="176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2" y="200"/>
                  </a:lnTo>
                  <a:lnTo>
                    <a:pt x="141" y="203"/>
                  </a:lnTo>
                  <a:lnTo>
                    <a:pt x="141" y="203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50" y="185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80" y="133"/>
                  </a:lnTo>
                  <a:lnTo>
                    <a:pt x="180" y="133"/>
                  </a:lnTo>
                  <a:lnTo>
                    <a:pt x="205" y="93"/>
                  </a:lnTo>
                  <a:lnTo>
                    <a:pt x="205" y="93"/>
                  </a:lnTo>
                  <a:lnTo>
                    <a:pt x="222" y="72"/>
                  </a:lnTo>
                  <a:lnTo>
                    <a:pt x="239" y="53"/>
                  </a:lnTo>
                  <a:lnTo>
                    <a:pt x="239" y="53"/>
                  </a:lnTo>
                  <a:lnTo>
                    <a:pt x="239" y="50"/>
                  </a:lnTo>
                  <a:lnTo>
                    <a:pt x="239" y="47"/>
                  </a:lnTo>
                  <a:lnTo>
                    <a:pt x="237" y="42"/>
                  </a:lnTo>
                  <a:lnTo>
                    <a:pt x="234" y="37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17" y="24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198" y="7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8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736">
              <a:extLst>
                <a:ext uri="{FF2B5EF4-FFF2-40B4-BE49-F238E27FC236}">
                  <a16:creationId xmlns="" xmlns:a16="http://schemas.microsoft.com/office/drawing/2014/main" id="{D72AA5B8-4770-44FE-A798-B6C83AE8F6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4188" y="2918123"/>
              <a:ext cx="65088" cy="103188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2" y="52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8" y="59"/>
                </a:cxn>
                <a:cxn ang="0">
                  <a:pos x="9" y="62"/>
                </a:cxn>
                <a:cxn ang="0">
                  <a:pos x="10" y="64"/>
                </a:cxn>
                <a:cxn ang="0">
                  <a:pos x="10" y="64"/>
                </a:cxn>
                <a:cxn ang="0">
                  <a:pos x="10" y="65"/>
                </a:cxn>
                <a:cxn ang="0">
                  <a:pos x="10" y="65"/>
                </a:cxn>
                <a:cxn ang="0">
                  <a:pos x="13" y="59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18" y="35"/>
                </a:cxn>
                <a:cxn ang="0">
                  <a:pos x="21" y="26"/>
                </a:cxn>
                <a:cxn ang="0">
                  <a:pos x="21" y="26"/>
                </a:cxn>
                <a:cxn ang="0">
                  <a:pos x="22" y="2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29" y="35"/>
                </a:cxn>
                <a:cxn ang="0">
                  <a:pos x="29" y="35"/>
                </a:cxn>
                <a:cxn ang="0">
                  <a:pos x="29" y="37"/>
                </a:cxn>
                <a:cxn ang="0">
                  <a:pos x="29" y="38"/>
                </a:cxn>
                <a:cxn ang="0">
                  <a:pos x="29" y="38"/>
                </a:cxn>
                <a:cxn ang="0">
                  <a:pos x="30" y="37"/>
                </a:cxn>
                <a:cxn ang="0">
                  <a:pos x="31" y="35"/>
                </a:cxn>
                <a:cxn ang="0">
                  <a:pos x="31" y="35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41" y="0"/>
                </a:cxn>
              </a:cxnLst>
              <a:rect l="0" t="0" r="r" b="b"/>
              <a:pathLst>
                <a:path w="41" h="65">
                  <a:moveTo>
                    <a:pt x="22" y="20"/>
                  </a:move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9"/>
                  </a:lnTo>
                  <a:lnTo>
                    <a:pt x="9" y="62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3" y="59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8" y="35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2" y="20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7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37">
              <a:extLst>
                <a:ext uri="{FF2B5EF4-FFF2-40B4-BE49-F238E27FC236}">
                  <a16:creationId xmlns="" xmlns:a16="http://schemas.microsoft.com/office/drawing/2014/main" id="{B0B0FFDE-4304-29A0-C86B-F3749DBC8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188" y="2949873"/>
              <a:ext cx="34925" cy="714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1" y="28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32"/>
                </a:cxn>
                <a:cxn ang="0">
                  <a:pos x="6" y="36"/>
                </a:cxn>
                <a:cxn ang="0">
                  <a:pos x="6" y="36"/>
                </a:cxn>
                <a:cxn ang="0">
                  <a:pos x="8" y="39"/>
                </a:cxn>
                <a:cxn ang="0">
                  <a:pos x="9" y="42"/>
                </a:cxn>
                <a:cxn ang="0">
                  <a:pos x="10" y="44"/>
                </a:cxn>
                <a:cxn ang="0">
                  <a:pos x="10" y="44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13" y="39"/>
                </a:cxn>
                <a:cxn ang="0">
                  <a:pos x="16" y="27"/>
                </a:cxn>
                <a:cxn ang="0">
                  <a:pos x="16" y="27"/>
                </a:cxn>
                <a:cxn ang="0">
                  <a:pos x="18" y="15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2" y="0"/>
                </a:cxn>
              </a:cxnLst>
              <a:rect l="0" t="0" r="r" b="b"/>
              <a:pathLst>
                <a:path w="22" h="45">
                  <a:moveTo>
                    <a:pt x="22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9"/>
                  </a:lnTo>
                  <a:lnTo>
                    <a:pt x="9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3" y="39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8" y="15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738">
              <a:extLst>
                <a:ext uri="{FF2B5EF4-FFF2-40B4-BE49-F238E27FC236}">
                  <a16:creationId xmlns="" xmlns:a16="http://schemas.microsoft.com/office/drawing/2014/main" id="{E84D5CCD-9FB7-86B5-12CE-9CFA00CAB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918123"/>
              <a:ext cx="19050" cy="603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1" y="37"/>
                </a:cxn>
                <a:cxn ang="0">
                  <a:pos x="2" y="35"/>
                </a:cxn>
                <a:cxn ang="0">
                  <a:pos x="2" y="35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2" y="0"/>
                </a:cxn>
              </a:cxnLst>
              <a:rect l="0" t="0" r="r" b="b"/>
              <a:pathLst>
                <a:path w="12" h="38">
                  <a:moveTo>
                    <a:pt x="12" y="0"/>
                  </a:moveTo>
                  <a:lnTo>
                    <a:pt x="12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9" y="8"/>
                  </a:lnTo>
                  <a:lnTo>
                    <a:pt x="9" y="8"/>
                  </a:lnTo>
                  <a:lnTo>
                    <a:pt x="1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739">
              <a:extLst>
                <a:ext uri="{FF2B5EF4-FFF2-40B4-BE49-F238E27FC236}">
                  <a16:creationId xmlns="" xmlns:a16="http://schemas.microsoft.com/office/drawing/2014/main" id="{B674A7A9-CC72-CC18-EB6B-D3B4CB1F2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2899073"/>
              <a:ext cx="12700" cy="920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3" y="45"/>
                </a:cxn>
                <a:cxn ang="0">
                  <a:pos x="4" y="53"/>
                </a:cxn>
                <a:cxn ang="0">
                  <a:pos x="4" y="53"/>
                </a:cxn>
                <a:cxn ang="0">
                  <a:pos x="5" y="56"/>
                </a:cxn>
                <a:cxn ang="0">
                  <a:pos x="7" y="58"/>
                </a:cxn>
                <a:cxn ang="0">
                  <a:pos x="7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5" y="41"/>
                </a:cxn>
                <a:cxn ang="0">
                  <a:pos x="5" y="41"/>
                </a:cxn>
                <a:cxn ang="0">
                  <a:pos x="3" y="24"/>
                </a:cxn>
                <a:cxn ang="0">
                  <a:pos x="1" y="0"/>
                </a:cxn>
              </a:cxnLst>
              <a:rect l="0" t="0" r="r" b="b"/>
              <a:pathLst>
                <a:path w="8" h="58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" y="2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740">
              <a:extLst>
                <a:ext uri="{FF2B5EF4-FFF2-40B4-BE49-F238E27FC236}">
                  <a16:creationId xmlns="" xmlns:a16="http://schemas.microsoft.com/office/drawing/2014/main" id="{5367C034-FE54-EA69-489D-233CFB63F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2899073"/>
              <a:ext cx="12700" cy="920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3" y="45"/>
                </a:cxn>
                <a:cxn ang="0">
                  <a:pos x="4" y="53"/>
                </a:cxn>
                <a:cxn ang="0">
                  <a:pos x="4" y="53"/>
                </a:cxn>
                <a:cxn ang="0">
                  <a:pos x="5" y="56"/>
                </a:cxn>
                <a:cxn ang="0">
                  <a:pos x="7" y="58"/>
                </a:cxn>
                <a:cxn ang="0">
                  <a:pos x="7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5" y="41"/>
                </a:cxn>
                <a:cxn ang="0">
                  <a:pos x="5" y="41"/>
                </a:cxn>
                <a:cxn ang="0">
                  <a:pos x="3" y="24"/>
                </a:cxn>
                <a:cxn ang="0">
                  <a:pos x="1" y="0"/>
                </a:cxn>
              </a:cxnLst>
              <a:rect l="0" t="0" r="r" b="b"/>
              <a:pathLst>
                <a:path w="8" h="58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" y="24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741">
              <a:extLst>
                <a:ext uri="{FF2B5EF4-FFF2-40B4-BE49-F238E27FC236}">
                  <a16:creationId xmlns="" xmlns:a16="http://schemas.microsoft.com/office/drawing/2014/main" id="{D4EA3D22-0019-E6B2-56AB-86DB8BDF6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600" y="2987973"/>
              <a:ext cx="1588" cy="47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742">
              <a:extLst>
                <a:ext uri="{FF2B5EF4-FFF2-40B4-BE49-F238E27FC236}">
                  <a16:creationId xmlns="" xmlns:a16="http://schemas.microsoft.com/office/drawing/2014/main" id="{2E062DA4-C1AC-DEEA-02B8-A854BB324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600" y="2987973"/>
              <a:ext cx="1588" cy="47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CasellaDiTesto 47">
            <a:extLst>
              <a:ext uri="{FF2B5EF4-FFF2-40B4-BE49-F238E27FC236}">
                <a16:creationId xmlns="" xmlns:a16="http://schemas.microsoft.com/office/drawing/2014/main" id="{44E845CF-45B2-17E9-13E0-A233589B7FF8}"/>
              </a:ext>
            </a:extLst>
          </p:cNvPr>
          <p:cNvSpPr txBox="1"/>
          <p:nvPr/>
        </p:nvSpPr>
        <p:spPr>
          <a:xfrm>
            <a:off x="5354629" y="4160433"/>
            <a:ext cx="59190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Qualche esempio pratico:</a:t>
            </a:r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it-IT" sz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it-IT" sz="1200" dirty="0"/>
              <a:t>Nell’ambito della progettualità Regionale “Farmacia dei servizi” si sta valutando un nuovo possibile ruolo delle </a:t>
            </a:r>
            <a:r>
              <a:rPr lang="it-IT" sz="1600" b="1" dirty="0">
                <a:solidFill>
                  <a:srgbClr val="0075A6"/>
                </a:solidFill>
              </a:rPr>
              <a:t>Farmacie</a:t>
            </a:r>
            <a:r>
              <a:rPr lang="it-IT" sz="1200" dirty="0"/>
              <a:t> legato alla telemedicina, come luogo dove i pazienti possano:</a:t>
            </a:r>
          </a:p>
          <a:p>
            <a:pPr marL="171450" marR="0" lvl="0" indent="-1714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/>
              <a:t>ricevere </a:t>
            </a:r>
            <a:r>
              <a:rPr lang="it-IT" sz="1600" b="1" dirty="0">
                <a:solidFill>
                  <a:srgbClr val="0075A6"/>
                </a:solidFill>
              </a:rPr>
              <a:t>prestazioni</a:t>
            </a:r>
            <a:r>
              <a:rPr lang="it-IT" sz="1200" dirty="0"/>
              <a:t> di televisita, telemonitoraggio, </a:t>
            </a:r>
            <a:r>
              <a:rPr lang="it-IT" sz="1200" dirty="0" err="1"/>
              <a:t>teleassitenza</a:t>
            </a:r>
            <a:r>
              <a:rPr lang="it-IT" sz="1200" dirty="0"/>
              <a:t>;</a:t>
            </a:r>
          </a:p>
          <a:p>
            <a:pPr marL="171450" marR="0" lvl="0" indent="-1714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/>
              <a:t>ritirare un </a:t>
            </a:r>
            <a:r>
              <a:rPr lang="it-IT" sz="1600" b="1" dirty="0">
                <a:solidFill>
                  <a:srgbClr val="0075A6"/>
                </a:solidFill>
              </a:rPr>
              <a:t>referto</a:t>
            </a:r>
            <a:r>
              <a:rPr lang="it-IT" sz="1200" dirty="0"/>
              <a:t> eseguito a distanza</a:t>
            </a:r>
          </a:p>
          <a:p>
            <a:pPr marL="171450" marR="0" lvl="0" indent="-1714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rtl="0">
              <a:lnSpc>
                <a:spcPct val="100000"/>
              </a:lnSpc>
              <a:spcAft>
                <a:spcPts val="0"/>
              </a:spcAft>
            </a:pP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600" b="1" dirty="0">
                <a:solidFill>
                  <a:srgbClr val="0075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MMG/PLS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inoltre, potrà avere ruoli diversi, ad esempio </a:t>
            </a:r>
            <a:r>
              <a:rPr lang="en-US" sz="1600" b="1" dirty="0" err="1">
                <a:solidFill>
                  <a:srgbClr val="0075A6"/>
                </a:solidFill>
              </a:rPr>
              <a:t>richiedenti</a:t>
            </a:r>
            <a:r>
              <a:rPr lang="en-US" sz="1200" dirty="0"/>
              <a:t>, </a:t>
            </a:r>
            <a:r>
              <a:rPr lang="en-US" sz="1600" b="1" dirty="0" err="1">
                <a:solidFill>
                  <a:srgbClr val="0075A6"/>
                </a:solidFill>
              </a:rPr>
              <a:t>attivatori</a:t>
            </a:r>
            <a:r>
              <a:rPr lang="en-US" sz="1200" dirty="0"/>
              <a:t>, </a:t>
            </a:r>
            <a:r>
              <a:rPr lang="en-US" sz="1600" b="1" dirty="0" err="1">
                <a:solidFill>
                  <a:srgbClr val="0075A6"/>
                </a:solidFill>
              </a:rPr>
              <a:t>erogatori</a:t>
            </a:r>
            <a:r>
              <a:rPr lang="en-US" sz="1200" dirty="0"/>
              <a:t> </a:t>
            </a:r>
            <a:r>
              <a:rPr lang="en-US" sz="1200" dirty="0" err="1"/>
              <a:t>dei</a:t>
            </a:r>
            <a:r>
              <a:rPr lang="en-US" sz="1200" dirty="0"/>
              <a:t> </a:t>
            </a:r>
            <a:r>
              <a:rPr lang="en-US" sz="1200" dirty="0" err="1"/>
              <a:t>servizi</a:t>
            </a:r>
            <a:r>
              <a:rPr lang="en-US" sz="1200" dirty="0"/>
              <a:t> di </a:t>
            </a:r>
            <a:r>
              <a:rPr lang="en-US" sz="1200" dirty="0" err="1"/>
              <a:t>telemedicina</a:t>
            </a:r>
            <a:endParaRPr lang="it-IT" sz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/>
        </p:nvSpPr>
        <p:spPr>
          <a:xfrm>
            <a:off x="305550" y="184315"/>
            <a:ext cx="986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Il progetto SIO e l’integrazione con i progetti territoriali: Telemedicina e FSE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9DF17B5E-4853-0326-28FD-85233A6C05B5}"/>
              </a:ext>
            </a:extLst>
          </p:cNvPr>
          <p:cNvSpPr txBox="1"/>
          <p:nvPr/>
        </p:nvSpPr>
        <p:spPr>
          <a:xfrm>
            <a:off x="305550" y="65305"/>
            <a:ext cx="1009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u="none" strike="noStrike" baseline="0" dirty="0">
                <a:solidFill>
                  <a:srgbClr val="509EF7"/>
                </a:solidFill>
                <a:latin typeface="+mj-lt"/>
                <a:cs typeface="Calibri" panose="020F0502020204030204" pitchFamily="34" charset="0"/>
              </a:rPr>
              <a:t>L’integrazione tra le progettualità</a:t>
            </a:r>
          </a:p>
        </p:txBody>
      </p:sp>
      <p:sp>
        <p:nvSpPr>
          <p:cNvPr id="7" name="Google Shape;152;p26">
            <a:extLst>
              <a:ext uri="{FF2B5EF4-FFF2-40B4-BE49-F238E27FC236}">
                <a16:creationId xmlns="" xmlns:a16="http://schemas.microsoft.com/office/drawing/2014/main" id="{0343A8D3-2453-70C4-E6A9-77D14B796F23}"/>
              </a:ext>
            </a:extLst>
          </p:cNvPr>
          <p:cNvSpPr/>
          <p:nvPr/>
        </p:nvSpPr>
        <p:spPr>
          <a:xfrm>
            <a:off x="11068557" y="129468"/>
            <a:ext cx="941825" cy="5197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="" xmlns:a16="http://schemas.microsoft.com/office/drawing/2014/main" id="{EADC1BF4-01C4-36DF-DB3D-7F64E101424A}"/>
              </a:ext>
            </a:extLst>
          </p:cNvPr>
          <p:cNvSpPr/>
          <p:nvPr/>
        </p:nvSpPr>
        <p:spPr>
          <a:xfrm>
            <a:off x="0" y="6585626"/>
            <a:ext cx="12192000" cy="272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509EF7"/>
                </a:solidFill>
              </a:rPr>
              <a:t>UOC Sistemi Informativi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E1119A92-7DDB-BC2F-C1C7-F36F7CDDFB39}"/>
              </a:ext>
            </a:extLst>
          </p:cNvPr>
          <p:cNvSpPr txBox="1"/>
          <p:nvPr/>
        </p:nvSpPr>
        <p:spPr>
          <a:xfrm>
            <a:off x="305549" y="700942"/>
            <a:ext cx="11698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Affinchè</a:t>
            </a: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gli obiettivi siano perseguibili, è fondamentale che gli interventi previsti a livello ospedaliero e territoriale siano fortemente interconnessi tra di loro: per questo, si è previsto che la piattaforma regionale di telemedicina si integri con SIO e FSE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A35E1979-85C7-2EE9-1ADC-531E0F1A45BC}"/>
              </a:ext>
            </a:extLst>
          </p:cNvPr>
          <p:cNvSpPr/>
          <p:nvPr/>
        </p:nvSpPr>
        <p:spPr>
          <a:xfrm>
            <a:off x="573859" y="2374171"/>
            <a:ext cx="3628417" cy="2675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="" xmlns:a16="http://schemas.microsoft.com/office/drawing/2014/main" id="{F22ECA8C-D407-546F-961C-7F45D52FD98B}"/>
              </a:ext>
            </a:extLst>
          </p:cNvPr>
          <p:cNvGrpSpPr/>
          <p:nvPr/>
        </p:nvGrpSpPr>
        <p:grpSpPr>
          <a:xfrm>
            <a:off x="664989" y="1824561"/>
            <a:ext cx="3434424" cy="3310648"/>
            <a:chOff x="8573649" y="1843673"/>
            <a:chExt cx="3434424" cy="3310648"/>
          </a:xfrm>
        </p:grpSpPr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7B89C68B-8436-77E8-3B2D-4F58F38A4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73649" y="1843673"/>
              <a:ext cx="466648" cy="466648"/>
            </a:xfrm>
            <a:prstGeom prst="rect">
              <a:avLst/>
            </a:prstGeom>
          </p:spPr>
        </p:pic>
        <p:cxnSp>
          <p:nvCxnSpPr>
            <p:cNvPr id="8" name="Connettore diritto 7">
              <a:extLst>
                <a:ext uri="{FF2B5EF4-FFF2-40B4-BE49-F238E27FC236}">
                  <a16:creationId xmlns="" xmlns:a16="http://schemas.microsoft.com/office/drawing/2014/main" id="{D2FD5B29-0F88-2049-0553-961C42A707C6}"/>
                </a:ext>
              </a:extLst>
            </p:cNvPr>
            <p:cNvCxnSpPr>
              <a:stCxn id="6" idx="2"/>
            </p:cNvCxnSpPr>
            <p:nvPr/>
          </p:nvCxnSpPr>
          <p:spPr>
            <a:xfrm>
              <a:off x="8806973" y="2310321"/>
              <a:ext cx="0" cy="284400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e 11">
              <a:extLst>
                <a:ext uri="{FF2B5EF4-FFF2-40B4-BE49-F238E27FC236}">
                  <a16:creationId xmlns="" xmlns:a16="http://schemas.microsoft.com/office/drawing/2014/main" id="{601E0C9A-C42E-CC20-8CD8-B3D4A071ECF4}"/>
                </a:ext>
              </a:extLst>
            </p:cNvPr>
            <p:cNvSpPr/>
            <p:nvPr/>
          </p:nvSpPr>
          <p:spPr>
            <a:xfrm>
              <a:off x="8734973" y="2691702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="" xmlns:a16="http://schemas.microsoft.com/office/drawing/2014/main" id="{3337A016-88E8-98A4-A155-EAE2C819E7D8}"/>
                </a:ext>
              </a:extLst>
            </p:cNvPr>
            <p:cNvSpPr txBox="1"/>
            <p:nvPr/>
          </p:nvSpPr>
          <p:spPr>
            <a:xfrm>
              <a:off x="8928097" y="2537782"/>
              <a:ext cx="30617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+mn-lt"/>
                  <a:cs typeface="Calibri" panose="020F0502020204030204" pitchFamily="34" charset="0"/>
                </a:rPr>
                <a:t>Ottimizzazione e razionalizzazione dei processi amministrativi e clinici.</a:t>
              </a:r>
            </a:p>
          </p:txBody>
        </p:sp>
        <p:sp>
          <p:nvSpPr>
            <p:cNvPr id="15" name="Ovale 14">
              <a:extLst>
                <a:ext uri="{FF2B5EF4-FFF2-40B4-BE49-F238E27FC236}">
                  <a16:creationId xmlns="" xmlns:a16="http://schemas.microsoft.com/office/drawing/2014/main" id="{DB28DA0E-EB95-8FBB-F3DB-202461B754FF}"/>
                </a:ext>
              </a:extLst>
            </p:cNvPr>
            <p:cNvSpPr/>
            <p:nvPr/>
          </p:nvSpPr>
          <p:spPr>
            <a:xfrm>
              <a:off x="8737280" y="3477975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="" xmlns:a16="http://schemas.microsoft.com/office/drawing/2014/main" id="{BA4C6D67-E687-D989-67EB-5EF94D13B102}"/>
                </a:ext>
              </a:extLst>
            </p:cNvPr>
            <p:cNvSpPr txBox="1"/>
            <p:nvPr/>
          </p:nvSpPr>
          <p:spPr>
            <a:xfrm>
              <a:off x="8928097" y="3130880"/>
              <a:ext cx="30799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latin typeface="+mn-lt"/>
                  <a:cs typeface="Calibri" panose="020F0502020204030204" pitchFamily="34" charset="0"/>
                </a:rPr>
                <a:t>Realizzazione di una piattaforma regionale integrata di gestione dei principali processi ospedalieri presenti nelle Aziende Sanitarie, siano essi di natura amministrativa, diagnostica e clinica</a:t>
              </a:r>
            </a:p>
          </p:txBody>
        </p:sp>
        <p:sp>
          <p:nvSpPr>
            <p:cNvPr id="24" name="Ovale 23">
              <a:extLst>
                <a:ext uri="{FF2B5EF4-FFF2-40B4-BE49-F238E27FC236}">
                  <a16:creationId xmlns="" xmlns:a16="http://schemas.microsoft.com/office/drawing/2014/main" id="{377B53AA-DFDD-8FC0-7925-D2A9DFF9F3FD}"/>
                </a:ext>
              </a:extLst>
            </p:cNvPr>
            <p:cNvSpPr/>
            <p:nvPr/>
          </p:nvSpPr>
          <p:spPr>
            <a:xfrm>
              <a:off x="8734973" y="4533310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="" xmlns:a16="http://schemas.microsoft.com/office/drawing/2014/main" id="{AD03C9F0-DA32-11C8-928D-AE76CD0DBB06}"/>
                </a:ext>
              </a:extLst>
            </p:cNvPr>
            <p:cNvSpPr txBox="1"/>
            <p:nvPr/>
          </p:nvSpPr>
          <p:spPr>
            <a:xfrm>
              <a:off x="9040297" y="2003737"/>
              <a:ext cx="20970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solidFill>
                    <a:srgbClr val="0075A6"/>
                  </a:solidFill>
                  <a:latin typeface="+mn-lt"/>
                  <a:cs typeface="Calibri" panose="020F0502020204030204" pitchFamily="34" charset="0"/>
                </a:rPr>
                <a:t>Gli obiettivi del progetto SIO</a:t>
              </a:r>
            </a:p>
          </p:txBody>
        </p:sp>
      </p:grpSp>
      <p:sp>
        <p:nvSpPr>
          <p:cNvPr id="30" name="CasellaDiTesto 29">
            <a:extLst>
              <a:ext uri="{FF2B5EF4-FFF2-40B4-BE49-F238E27FC236}">
                <a16:creationId xmlns="" xmlns:a16="http://schemas.microsoft.com/office/drawing/2014/main" id="{7D61EA30-1179-28FA-02CA-BBB4ABA84E61}"/>
              </a:ext>
            </a:extLst>
          </p:cNvPr>
          <p:cNvSpPr txBox="1"/>
          <p:nvPr/>
        </p:nvSpPr>
        <p:spPr>
          <a:xfrm>
            <a:off x="1040006" y="4258864"/>
            <a:ext cx="307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+mn-lt"/>
                <a:cs typeface="Calibri" panose="020F0502020204030204" pitchFamily="34" charset="0"/>
              </a:rPr>
              <a:t>Costruire un percorso di cura dell’assistito uniforme e condiviso, nel rispetto delle normative regionali e nazionali.</a:t>
            </a:r>
          </a:p>
        </p:txBody>
      </p:sp>
      <p:pic>
        <p:nvPicPr>
          <p:cNvPr id="31" name="Google Shape;232;p30">
            <a:extLst>
              <a:ext uri="{FF2B5EF4-FFF2-40B4-BE49-F238E27FC236}">
                <a16:creationId xmlns="" xmlns:a16="http://schemas.microsoft.com/office/drawing/2014/main" id="{70A9A2A9-6907-7C52-25EA-1B8CB07F981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3894" y="1093407"/>
            <a:ext cx="4985575" cy="5404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72">
            <a:extLst>
              <a:ext uri="{FF2B5EF4-FFF2-40B4-BE49-F238E27FC236}">
                <a16:creationId xmlns="" xmlns:a16="http://schemas.microsoft.com/office/drawing/2014/main" id="{631EEEF7-E163-4BD2-9BFA-607B26B99310}"/>
              </a:ext>
            </a:extLst>
          </p:cNvPr>
          <p:cNvGrpSpPr>
            <a:grpSpLocks noChangeAspect="1"/>
          </p:cNvGrpSpPr>
          <p:nvPr/>
        </p:nvGrpSpPr>
        <p:grpSpPr>
          <a:xfrm rot="17812912" flipH="1">
            <a:off x="4541155" y="3346121"/>
            <a:ext cx="431959" cy="687787"/>
            <a:chOff x="1624013" y="2192636"/>
            <a:chExt cx="515938" cy="1030288"/>
          </a:xfrm>
          <a:solidFill>
            <a:srgbClr val="0075A6"/>
          </a:solidFill>
        </p:grpSpPr>
        <p:sp>
          <p:nvSpPr>
            <p:cNvPr id="53" name="Freeform 723">
              <a:extLst>
                <a:ext uri="{FF2B5EF4-FFF2-40B4-BE49-F238E27FC236}">
                  <a16:creationId xmlns="" xmlns:a16="http://schemas.microsoft.com/office/drawing/2014/main" id="{26979BB2-CB3C-8DC2-10C8-0A7ABD6F2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2113" y="2716511"/>
              <a:ext cx="477838" cy="506413"/>
            </a:xfrm>
            <a:custGeom>
              <a:avLst/>
              <a:gdLst/>
              <a:ahLst/>
              <a:cxnLst>
                <a:cxn ang="0">
                  <a:pos x="0" y="303"/>
                </a:cxn>
                <a:cxn ang="0">
                  <a:pos x="0" y="303"/>
                </a:cxn>
                <a:cxn ang="0">
                  <a:pos x="251" y="0"/>
                </a:cxn>
                <a:cxn ang="0">
                  <a:pos x="242" y="1"/>
                </a:cxn>
                <a:cxn ang="0">
                  <a:pos x="218" y="11"/>
                </a:cxn>
                <a:cxn ang="0">
                  <a:pos x="177" y="48"/>
                </a:cxn>
                <a:cxn ang="0">
                  <a:pos x="129" y="98"/>
                </a:cxn>
                <a:cxn ang="0">
                  <a:pos x="99" y="127"/>
                </a:cxn>
                <a:cxn ang="0">
                  <a:pos x="96" y="135"/>
                </a:cxn>
                <a:cxn ang="0">
                  <a:pos x="88" y="164"/>
                </a:cxn>
                <a:cxn ang="0">
                  <a:pos x="87" y="164"/>
                </a:cxn>
                <a:cxn ang="0">
                  <a:pos x="93" y="133"/>
                </a:cxn>
                <a:cxn ang="0">
                  <a:pos x="80" y="147"/>
                </a:cxn>
                <a:cxn ang="0">
                  <a:pos x="76" y="162"/>
                </a:cxn>
                <a:cxn ang="0">
                  <a:pos x="71" y="186"/>
                </a:cxn>
                <a:cxn ang="0">
                  <a:pos x="68" y="191"/>
                </a:cxn>
                <a:cxn ang="0">
                  <a:pos x="66" y="186"/>
                </a:cxn>
                <a:cxn ang="0">
                  <a:pos x="60" y="179"/>
                </a:cxn>
                <a:cxn ang="0">
                  <a:pos x="60" y="177"/>
                </a:cxn>
                <a:cxn ang="0">
                  <a:pos x="58" y="174"/>
                </a:cxn>
                <a:cxn ang="0">
                  <a:pos x="59" y="207"/>
                </a:cxn>
                <a:cxn ang="0">
                  <a:pos x="63" y="290"/>
                </a:cxn>
                <a:cxn ang="0">
                  <a:pos x="66" y="295"/>
                </a:cxn>
                <a:cxn ang="0">
                  <a:pos x="70" y="299"/>
                </a:cxn>
                <a:cxn ang="0">
                  <a:pos x="71" y="313"/>
                </a:cxn>
                <a:cxn ang="0">
                  <a:pos x="67" y="316"/>
                </a:cxn>
                <a:cxn ang="0">
                  <a:pos x="59" y="315"/>
                </a:cxn>
                <a:cxn ang="0">
                  <a:pos x="42" y="312"/>
                </a:cxn>
                <a:cxn ang="0">
                  <a:pos x="29" y="308"/>
                </a:cxn>
                <a:cxn ang="0">
                  <a:pos x="21" y="308"/>
                </a:cxn>
                <a:cxn ang="0">
                  <a:pos x="34" y="312"/>
                </a:cxn>
                <a:cxn ang="0">
                  <a:pos x="59" y="319"/>
                </a:cxn>
                <a:cxn ang="0">
                  <a:pos x="68" y="316"/>
                </a:cxn>
                <a:cxn ang="0">
                  <a:pos x="78" y="301"/>
                </a:cxn>
                <a:cxn ang="0">
                  <a:pos x="84" y="280"/>
                </a:cxn>
                <a:cxn ang="0">
                  <a:pos x="120" y="213"/>
                </a:cxn>
                <a:cxn ang="0">
                  <a:pos x="141" y="181"/>
                </a:cxn>
                <a:cxn ang="0">
                  <a:pos x="223" y="89"/>
                </a:cxn>
                <a:cxn ang="0">
                  <a:pos x="269" y="49"/>
                </a:cxn>
                <a:cxn ang="0">
                  <a:pos x="295" y="34"/>
                </a:cxn>
                <a:cxn ang="0">
                  <a:pos x="301" y="28"/>
                </a:cxn>
                <a:cxn ang="0">
                  <a:pos x="295" y="22"/>
                </a:cxn>
                <a:cxn ang="0">
                  <a:pos x="285" y="15"/>
                </a:cxn>
                <a:cxn ang="0">
                  <a:pos x="277" y="14"/>
                </a:cxn>
                <a:cxn ang="0">
                  <a:pos x="265" y="6"/>
                </a:cxn>
                <a:cxn ang="0">
                  <a:pos x="261" y="5"/>
                </a:cxn>
                <a:cxn ang="0">
                  <a:pos x="261" y="5"/>
                </a:cxn>
                <a:cxn ang="0">
                  <a:pos x="255" y="1"/>
                </a:cxn>
              </a:cxnLst>
              <a:rect l="0" t="0" r="r" b="b"/>
              <a:pathLst>
                <a:path w="301" h="319">
                  <a:moveTo>
                    <a:pt x="0" y="303"/>
                  </a:moveTo>
                  <a:lnTo>
                    <a:pt x="0" y="303"/>
                  </a:lnTo>
                  <a:lnTo>
                    <a:pt x="0" y="303"/>
                  </a:lnTo>
                  <a:close/>
                  <a:moveTo>
                    <a:pt x="0" y="303"/>
                  </a:moveTo>
                  <a:lnTo>
                    <a:pt x="0" y="303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0" y="303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35" y="3"/>
                  </a:lnTo>
                  <a:lnTo>
                    <a:pt x="227" y="6"/>
                  </a:lnTo>
                  <a:lnTo>
                    <a:pt x="218" y="1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177" y="48"/>
                  </a:lnTo>
                  <a:lnTo>
                    <a:pt x="151" y="74"/>
                  </a:lnTo>
                  <a:lnTo>
                    <a:pt x="151" y="74"/>
                  </a:lnTo>
                  <a:lnTo>
                    <a:pt x="129" y="98"/>
                  </a:lnTo>
                  <a:lnTo>
                    <a:pt x="109" y="118"/>
                  </a:lnTo>
                  <a:lnTo>
                    <a:pt x="109" y="118"/>
                  </a:lnTo>
                  <a:lnTo>
                    <a:pt x="99" y="127"/>
                  </a:lnTo>
                  <a:lnTo>
                    <a:pt x="99" y="127"/>
                  </a:lnTo>
                  <a:lnTo>
                    <a:pt x="96" y="135"/>
                  </a:lnTo>
                  <a:lnTo>
                    <a:pt x="96" y="135"/>
                  </a:lnTo>
                  <a:lnTo>
                    <a:pt x="89" y="162"/>
                  </a:lnTo>
                  <a:lnTo>
                    <a:pt x="89" y="162"/>
                  </a:lnTo>
                  <a:lnTo>
                    <a:pt x="88" y="164"/>
                  </a:lnTo>
                  <a:lnTo>
                    <a:pt x="87" y="165"/>
                  </a:lnTo>
                  <a:lnTo>
                    <a:pt x="87" y="165"/>
                  </a:lnTo>
                  <a:lnTo>
                    <a:pt x="87" y="164"/>
                  </a:lnTo>
                  <a:lnTo>
                    <a:pt x="87" y="162"/>
                  </a:lnTo>
                  <a:lnTo>
                    <a:pt x="87" y="162"/>
                  </a:lnTo>
                  <a:lnTo>
                    <a:pt x="93" y="133"/>
                  </a:lnTo>
                  <a:lnTo>
                    <a:pt x="93" y="133"/>
                  </a:lnTo>
                  <a:lnTo>
                    <a:pt x="80" y="147"/>
                  </a:lnTo>
                  <a:lnTo>
                    <a:pt x="80" y="147"/>
                  </a:lnTo>
                  <a:lnTo>
                    <a:pt x="79" y="153"/>
                  </a:lnTo>
                  <a:lnTo>
                    <a:pt x="79" y="153"/>
                  </a:lnTo>
                  <a:lnTo>
                    <a:pt x="76" y="16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1" y="186"/>
                  </a:lnTo>
                  <a:lnTo>
                    <a:pt x="68" y="192"/>
                  </a:lnTo>
                  <a:lnTo>
                    <a:pt x="68" y="192"/>
                  </a:lnTo>
                  <a:lnTo>
                    <a:pt x="68" y="191"/>
                  </a:lnTo>
                  <a:lnTo>
                    <a:pt x="68" y="191"/>
                  </a:lnTo>
                  <a:lnTo>
                    <a:pt x="67" y="189"/>
                  </a:lnTo>
                  <a:lnTo>
                    <a:pt x="66" y="186"/>
                  </a:lnTo>
                  <a:lnTo>
                    <a:pt x="64" y="183"/>
                  </a:lnTo>
                  <a:lnTo>
                    <a:pt x="60" y="179"/>
                  </a:lnTo>
                  <a:lnTo>
                    <a:pt x="60" y="179"/>
                  </a:lnTo>
                  <a:lnTo>
                    <a:pt x="60" y="181"/>
                  </a:lnTo>
                  <a:lnTo>
                    <a:pt x="60" y="181"/>
                  </a:lnTo>
                  <a:lnTo>
                    <a:pt x="60" y="177"/>
                  </a:lnTo>
                  <a:lnTo>
                    <a:pt x="60" y="177"/>
                  </a:lnTo>
                  <a:lnTo>
                    <a:pt x="59" y="175"/>
                  </a:lnTo>
                  <a:lnTo>
                    <a:pt x="58" y="174"/>
                  </a:lnTo>
                  <a:lnTo>
                    <a:pt x="58" y="174"/>
                  </a:lnTo>
                  <a:lnTo>
                    <a:pt x="59" y="192"/>
                  </a:lnTo>
                  <a:lnTo>
                    <a:pt x="59" y="207"/>
                  </a:lnTo>
                  <a:lnTo>
                    <a:pt x="59" y="207"/>
                  </a:lnTo>
                  <a:lnTo>
                    <a:pt x="60" y="250"/>
                  </a:lnTo>
                  <a:lnTo>
                    <a:pt x="63" y="290"/>
                  </a:lnTo>
                  <a:lnTo>
                    <a:pt x="63" y="290"/>
                  </a:lnTo>
                  <a:lnTo>
                    <a:pt x="63" y="294"/>
                  </a:lnTo>
                  <a:lnTo>
                    <a:pt x="66" y="295"/>
                  </a:lnTo>
                  <a:lnTo>
                    <a:pt x="68" y="296"/>
                  </a:lnTo>
                  <a:lnTo>
                    <a:pt x="70" y="299"/>
                  </a:lnTo>
                  <a:lnTo>
                    <a:pt x="70" y="299"/>
                  </a:lnTo>
                  <a:lnTo>
                    <a:pt x="72" y="305"/>
                  </a:lnTo>
                  <a:lnTo>
                    <a:pt x="72" y="309"/>
                  </a:lnTo>
                  <a:lnTo>
                    <a:pt x="71" y="313"/>
                  </a:lnTo>
                  <a:lnTo>
                    <a:pt x="71" y="313"/>
                  </a:lnTo>
                  <a:lnTo>
                    <a:pt x="70" y="315"/>
                  </a:lnTo>
                  <a:lnTo>
                    <a:pt x="67" y="316"/>
                  </a:lnTo>
                  <a:lnTo>
                    <a:pt x="67" y="316"/>
                  </a:lnTo>
                  <a:lnTo>
                    <a:pt x="63" y="315"/>
                  </a:lnTo>
                  <a:lnTo>
                    <a:pt x="59" y="315"/>
                  </a:lnTo>
                  <a:lnTo>
                    <a:pt x="59" y="315"/>
                  </a:lnTo>
                  <a:lnTo>
                    <a:pt x="51" y="313"/>
                  </a:lnTo>
                  <a:lnTo>
                    <a:pt x="42" y="312"/>
                  </a:lnTo>
                  <a:lnTo>
                    <a:pt x="42" y="312"/>
                  </a:lnTo>
                  <a:lnTo>
                    <a:pt x="33" y="309"/>
                  </a:lnTo>
                  <a:lnTo>
                    <a:pt x="29" y="308"/>
                  </a:lnTo>
                  <a:lnTo>
                    <a:pt x="24" y="308"/>
                  </a:lnTo>
                  <a:lnTo>
                    <a:pt x="24" y="308"/>
                  </a:lnTo>
                  <a:lnTo>
                    <a:pt x="21" y="308"/>
                  </a:lnTo>
                  <a:lnTo>
                    <a:pt x="21" y="308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47" y="316"/>
                  </a:lnTo>
                  <a:lnTo>
                    <a:pt x="59" y="319"/>
                  </a:lnTo>
                  <a:lnTo>
                    <a:pt x="59" y="319"/>
                  </a:lnTo>
                  <a:lnTo>
                    <a:pt x="66" y="317"/>
                  </a:lnTo>
                  <a:lnTo>
                    <a:pt x="66" y="317"/>
                  </a:lnTo>
                  <a:lnTo>
                    <a:pt x="68" y="316"/>
                  </a:lnTo>
                  <a:lnTo>
                    <a:pt x="71" y="315"/>
                  </a:lnTo>
                  <a:lnTo>
                    <a:pt x="75" y="309"/>
                  </a:lnTo>
                  <a:lnTo>
                    <a:pt x="78" y="301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84" y="280"/>
                  </a:lnTo>
                  <a:lnTo>
                    <a:pt x="91" y="265"/>
                  </a:lnTo>
                  <a:lnTo>
                    <a:pt x="102" y="242"/>
                  </a:lnTo>
                  <a:lnTo>
                    <a:pt x="120" y="213"/>
                  </a:lnTo>
                  <a:lnTo>
                    <a:pt x="120" y="213"/>
                  </a:lnTo>
                  <a:lnTo>
                    <a:pt x="130" y="196"/>
                  </a:lnTo>
                  <a:lnTo>
                    <a:pt x="141" y="181"/>
                  </a:lnTo>
                  <a:lnTo>
                    <a:pt x="167" y="148"/>
                  </a:lnTo>
                  <a:lnTo>
                    <a:pt x="196" y="118"/>
                  </a:lnTo>
                  <a:lnTo>
                    <a:pt x="223" y="89"/>
                  </a:lnTo>
                  <a:lnTo>
                    <a:pt x="223" y="89"/>
                  </a:lnTo>
                  <a:lnTo>
                    <a:pt x="248" y="65"/>
                  </a:lnTo>
                  <a:lnTo>
                    <a:pt x="269" y="49"/>
                  </a:lnTo>
                  <a:lnTo>
                    <a:pt x="285" y="39"/>
                  </a:lnTo>
                  <a:lnTo>
                    <a:pt x="295" y="34"/>
                  </a:lnTo>
                  <a:lnTo>
                    <a:pt x="295" y="34"/>
                  </a:lnTo>
                  <a:lnTo>
                    <a:pt x="298" y="32"/>
                  </a:lnTo>
                  <a:lnTo>
                    <a:pt x="299" y="31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298" y="24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0" y="15"/>
                  </a:lnTo>
                  <a:lnTo>
                    <a:pt x="280" y="15"/>
                  </a:lnTo>
                  <a:lnTo>
                    <a:pt x="277" y="14"/>
                  </a:lnTo>
                  <a:lnTo>
                    <a:pt x="274" y="13"/>
                  </a:lnTo>
                  <a:lnTo>
                    <a:pt x="265" y="6"/>
                  </a:lnTo>
                  <a:lnTo>
                    <a:pt x="265" y="6"/>
                  </a:lnTo>
                  <a:lnTo>
                    <a:pt x="260" y="3"/>
                  </a:lnTo>
                  <a:lnTo>
                    <a:pt x="260" y="3"/>
                  </a:lnTo>
                  <a:lnTo>
                    <a:pt x="261" y="5"/>
                  </a:lnTo>
                  <a:lnTo>
                    <a:pt x="261" y="5"/>
                  </a:lnTo>
                  <a:lnTo>
                    <a:pt x="261" y="5"/>
                  </a:lnTo>
                  <a:lnTo>
                    <a:pt x="261" y="5"/>
                  </a:lnTo>
                  <a:lnTo>
                    <a:pt x="259" y="2"/>
                  </a:lnTo>
                  <a:lnTo>
                    <a:pt x="259" y="2"/>
                  </a:lnTo>
                  <a:lnTo>
                    <a:pt x="255" y="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724">
              <a:extLst>
                <a:ext uri="{FF2B5EF4-FFF2-40B4-BE49-F238E27FC236}">
                  <a16:creationId xmlns="" xmlns:a16="http://schemas.microsoft.com/office/drawing/2014/main" id="{D424F65D-3F91-D644-E55C-CA0DC6275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19752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725">
              <a:extLst>
                <a:ext uri="{FF2B5EF4-FFF2-40B4-BE49-F238E27FC236}">
                  <a16:creationId xmlns="" xmlns:a16="http://schemas.microsoft.com/office/drawing/2014/main" id="{47B0521F-173A-1FD1-4D0E-38C0FF81F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113" y="3197523"/>
              <a:ext cx="1588" cy="15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726">
              <a:extLst>
                <a:ext uri="{FF2B5EF4-FFF2-40B4-BE49-F238E27FC236}">
                  <a16:creationId xmlns="" xmlns:a16="http://schemas.microsoft.com/office/drawing/2014/main" id="{737BE54F-7FC3-68A9-A300-2A9C6F7DC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2716511"/>
              <a:ext cx="444500" cy="506413"/>
            </a:xfrm>
            <a:custGeom>
              <a:avLst/>
              <a:gdLst/>
              <a:ahLst/>
              <a:cxnLst>
                <a:cxn ang="0">
                  <a:pos x="221" y="1"/>
                </a:cxn>
                <a:cxn ang="0">
                  <a:pos x="206" y="6"/>
                </a:cxn>
                <a:cxn ang="0">
                  <a:pos x="186" y="21"/>
                </a:cxn>
                <a:cxn ang="0">
                  <a:pos x="130" y="74"/>
                </a:cxn>
                <a:cxn ang="0">
                  <a:pos x="88" y="118"/>
                </a:cxn>
                <a:cxn ang="0">
                  <a:pos x="75" y="135"/>
                </a:cxn>
                <a:cxn ang="0">
                  <a:pos x="68" y="162"/>
                </a:cxn>
                <a:cxn ang="0">
                  <a:pos x="66" y="165"/>
                </a:cxn>
                <a:cxn ang="0">
                  <a:pos x="66" y="162"/>
                </a:cxn>
                <a:cxn ang="0">
                  <a:pos x="59" y="147"/>
                </a:cxn>
                <a:cxn ang="0">
                  <a:pos x="58" y="153"/>
                </a:cxn>
                <a:cxn ang="0">
                  <a:pos x="53" y="174"/>
                </a:cxn>
                <a:cxn ang="0">
                  <a:pos x="47" y="192"/>
                </a:cxn>
                <a:cxn ang="0">
                  <a:pos x="46" y="189"/>
                </a:cxn>
                <a:cxn ang="0">
                  <a:pos x="39" y="179"/>
                </a:cxn>
                <a:cxn ang="0">
                  <a:pos x="39" y="181"/>
                </a:cxn>
                <a:cxn ang="0">
                  <a:pos x="38" y="175"/>
                </a:cxn>
                <a:cxn ang="0">
                  <a:pos x="38" y="192"/>
                </a:cxn>
                <a:cxn ang="0">
                  <a:pos x="39" y="250"/>
                </a:cxn>
                <a:cxn ang="0">
                  <a:pos x="42" y="294"/>
                </a:cxn>
                <a:cxn ang="0">
                  <a:pos x="49" y="299"/>
                </a:cxn>
                <a:cxn ang="0">
                  <a:pos x="51" y="309"/>
                </a:cxn>
                <a:cxn ang="0">
                  <a:pos x="49" y="315"/>
                </a:cxn>
                <a:cxn ang="0">
                  <a:pos x="42" y="315"/>
                </a:cxn>
                <a:cxn ang="0">
                  <a:pos x="30" y="313"/>
                </a:cxn>
                <a:cxn ang="0">
                  <a:pos x="12" y="309"/>
                </a:cxn>
                <a:cxn ang="0">
                  <a:pos x="3" y="308"/>
                </a:cxn>
                <a:cxn ang="0">
                  <a:pos x="13" y="312"/>
                </a:cxn>
                <a:cxn ang="0">
                  <a:pos x="38" y="319"/>
                </a:cxn>
                <a:cxn ang="0">
                  <a:pos x="45" y="317"/>
                </a:cxn>
                <a:cxn ang="0">
                  <a:pos x="54" y="309"/>
                </a:cxn>
                <a:cxn ang="0">
                  <a:pos x="59" y="292"/>
                </a:cxn>
                <a:cxn ang="0">
                  <a:pos x="81" y="242"/>
                </a:cxn>
                <a:cxn ang="0">
                  <a:pos x="109" y="196"/>
                </a:cxn>
                <a:cxn ang="0">
                  <a:pos x="175" y="118"/>
                </a:cxn>
                <a:cxn ang="0">
                  <a:pos x="227" y="65"/>
                </a:cxn>
                <a:cxn ang="0">
                  <a:pos x="274" y="34"/>
                </a:cxn>
                <a:cxn ang="0">
                  <a:pos x="278" y="31"/>
                </a:cxn>
                <a:cxn ang="0">
                  <a:pos x="277" y="24"/>
                </a:cxn>
                <a:cxn ang="0">
                  <a:pos x="264" y="15"/>
                </a:cxn>
                <a:cxn ang="0">
                  <a:pos x="259" y="15"/>
                </a:cxn>
                <a:cxn ang="0">
                  <a:pos x="244" y="6"/>
                </a:cxn>
                <a:cxn ang="0">
                  <a:pos x="239" y="3"/>
                </a:cxn>
                <a:cxn ang="0">
                  <a:pos x="240" y="5"/>
                </a:cxn>
                <a:cxn ang="0">
                  <a:pos x="238" y="2"/>
                </a:cxn>
              </a:cxnLst>
              <a:rect l="0" t="0" r="r" b="b"/>
              <a:pathLst>
                <a:path w="280" h="319">
                  <a:moveTo>
                    <a:pt x="230" y="0"/>
                  </a:moveTo>
                  <a:lnTo>
                    <a:pt x="230" y="0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14" y="3"/>
                  </a:lnTo>
                  <a:lnTo>
                    <a:pt x="206" y="6"/>
                  </a:lnTo>
                  <a:lnTo>
                    <a:pt x="197" y="11"/>
                  </a:lnTo>
                  <a:lnTo>
                    <a:pt x="186" y="21"/>
                  </a:lnTo>
                  <a:lnTo>
                    <a:pt x="186" y="21"/>
                  </a:lnTo>
                  <a:lnTo>
                    <a:pt x="156" y="48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08" y="98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78" y="127"/>
                  </a:lnTo>
                  <a:lnTo>
                    <a:pt x="78" y="127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67" y="164"/>
                  </a:lnTo>
                  <a:lnTo>
                    <a:pt x="66" y="165"/>
                  </a:lnTo>
                  <a:lnTo>
                    <a:pt x="66" y="165"/>
                  </a:lnTo>
                  <a:lnTo>
                    <a:pt x="66" y="164"/>
                  </a:lnTo>
                  <a:lnTo>
                    <a:pt x="66" y="162"/>
                  </a:lnTo>
                  <a:lnTo>
                    <a:pt x="66" y="162"/>
                  </a:lnTo>
                  <a:lnTo>
                    <a:pt x="72" y="133"/>
                  </a:lnTo>
                  <a:lnTo>
                    <a:pt x="72" y="133"/>
                  </a:lnTo>
                  <a:lnTo>
                    <a:pt x="59" y="147"/>
                  </a:lnTo>
                  <a:lnTo>
                    <a:pt x="59" y="147"/>
                  </a:lnTo>
                  <a:lnTo>
                    <a:pt x="58" y="153"/>
                  </a:lnTo>
                  <a:lnTo>
                    <a:pt x="58" y="153"/>
                  </a:lnTo>
                  <a:lnTo>
                    <a:pt x="55" y="162"/>
                  </a:lnTo>
                  <a:lnTo>
                    <a:pt x="53" y="174"/>
                  </a:lnTo>
                  <a:lnTo>
                    <a:pt x="53" y="174"/>
                  </a:lnTo>
                  <a:lnTo>
                    <a:pt x="50" y="186"/>
                  </a:lnTo>
                  <a:lnTo>
                    <a:pt x="47" y="192"/>
                  </a:lnTo>
                  <a:lnTo>
                    <a:pt x="47" y="192"/>
                  </a:lnTo>
                  <a:lnTo>
                    <a:pt x="47" y="191"/>
                  </a:lnTo>
                  <a:lnTo>
                    <a:pt x="47" y="191"/>
                  </a:lnTo>
                  <a:lnTo>
                    <a:pt x="46" y="189"/>
                  </a:lnTo>
                  <a:lnTo>
                    <a:pt x="45" y="186"/>
                  </a:lnTo>
                  <a:lnTo>
                    <a:pt x="43" y="183"/>
                  </a:lnTo>
                  <a:lnTo>
                    <a:pt x="39" y="179"/>
                  </a:lnTo>
                  <a:lnTo>
                    <a:pt x="39" y="179"/>
                  </a:lnTo>
                  <a:lnTo>
                    <a:pt x="39" y="181"/>
                  </a:lnTo>
                  <a:lnTo>
                    <a:pt x="39" y="181"/>
                  </a:lnTo>
                  <a:lnTo>
                    <a:pt x="39" y="177"/>
                  </a:lnTo>
                  <a:lnTo>
                    <a:pt x="39" y="177"/>
                  </a:lnTo>
                  <a:lnTo>
                    <a:pt x="38" y="175"/>
                  </a:lnTo>
                  <a:lnTo>
                    <a:pt x="37" y="174"/>
                  </a:lnTo>
                  <a:lnTo>
                    <a:pt x="37" y="174"/>
                  </a:lnTo>
                  <a:lnTo>
                    <a:pt x="38" y="192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9" y="250"/>
                  </a:lnTo>
                  <a:lnTo>
                    <a:pt x="42" y="290"/>
                  </a:lnTo>
                  <a:lnTo>
                    <a:pt x="42" y="290"/>
                  </a:lnTo>
                  <a:lnTo>
                    <a:pt x="42" y="294"/>
                  </a:lnTo>
                  <a:lnTo>
                    <a:pt x="45" y="295"/>
                  </a:lnTo>
                  <a:lnTo>
                    <a:pt x="47" y="296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51" y="305"/>
                  </a:lnTo>
                  <a:lnTo>
                    <a:pt x="51" y="309"/>
                  </a:lnTo>
                  <a:lnTo>
                    <a:pt x="50" y="313"/>
                  </a:lnTo>
                  <a:lnTo>
                    <a:pt x="50" y="313"/>
                  </a:lnTo>
                  <a:lnTo>
                    <a:pt x="49" y="315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2" y="315"/>
                  </a:lnTo>
                  <a:lnTo>
                    <a:pt x="38" y="315"/>
                  </a:lnTo>
                  <a:lnTo>
                    <a:pt x="38" y="315"/>
                  </a:lnTo>
                  <a:lnTo>
                    <a:pt x="30" y="313"/>
                  </a:lnTo>
                  <a:lnTo>
                    <a:pt x="21" y="312"/>
                  </a:lnTo>
                  <a:lnTo>
                    <a:pt x="21" y="312"/>
                  </a:lnTo>
                  <a:lnTo>
                    <a:pt x="12" y="309"/>
                  </a:lnTo>
                  <a:lnTo>
                    <a:pt x="8" y="308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13" y="312"/>
                  </a:lnTo>
                  <a:lnTo>
                    <a:pt x="13" y="312"/>
                  </a:lnTo>
                  <a:lnTo>
                    <a:pt x="26" y="316"/>
                  </a:lnTo>
                  <a:lnTo>
                    <a:pt x="38" y="319"/>
                  </a:lnTo>
                  <a:lnTo>
                    <a:pt x="38" y="319"/>
                  </a:lnTo>
                  <a:lnTo>
                    <a:pt x="45" y="317"/>
                  </a:lnTo>
                  <a:lnTo>
                    <a:pt x="45" y="317"/>
                  </a:lnTo>
                  <a:lnTo>
                    <a:pt x="47" y="316"/>
                  </a:lnTo>
                  <a:lnTo>
                    <a:pt x="50" y="315"/>
                  </a:lnTo>
                  <a:lnTo>
                    <a:pt x="54" y="309"/>
                  </a:lnTo>
                  <a:lnTo>
                    <a:pt x="57" y="301"/>
                  </a:lnTo>
                  <a:lnTo>
                    <a:pt x="59" y="292"/>
                  </a:lnTo>
                  <a:lnTo>
                    <a:pt x="59" y="292"/>
                  </a:lnTo>
                  <a:lnTo>
                    <a:pt x="63" y="280"/>
                  </a:lnTo>
                  <a:lnTo>
                    <a:pt x="70" y="265"/>
                  </a:lnTo>
                  <a:lnTo>
                    <a:pt x="81" y="242"/>
                  </a:lnTo>
                  <a:lnTo>
                    <a:pt x="99" y="213"/>
                  </a:lnTo>
                  <a:lnTo>
                    <a:pt x="99" y="213"/>
                  </a:lnTo>
                  <a:lnTo>
                    <a:pt x="109" y="196"/>
                  </a:lnTo>
                  <a:lnTo>
                    <a:pt x="120" y="181"/>
                  </a:lnTo>
                  <a:lnTo>
                    <a:pt x="146" y="148"/>
                  </a:lnTo>
                  <a:lnTo>
                    <a:pt x="175" y="118"/>
                  </a:lnTo>
                  <a:lnTo>
                    <a:pt x="202" y="89"/>
                  </a:lnTo>
                  <a:lnTo>
                    <a:pt x="202" y="89"/>
                  </a:lnTo>
                  <a:lnTo>
                    <a:pt x="227" y="65"/>
                  </a:lnTo>
                  <a:lnTo>
                    <a:pt x="248" y="49"/>
                  </a:lnTo>
                  <a:lnTo>
                    <a:pt x="264" y="39"/>
                  </a:lnTo>
                  <a:lnTo>
                    <a:pt x="274" y="34"/>
                  </a:lnTo>
                  <a:lnTo>
                    <a:pt x="274" y="34"/>
                  </a:lnTo>
                  <a:lnTo>
                    <a:pt x="277" y="32"/>
                  </a:lnTo>
                  <a:lnTo>
                    <a:pt x="278" y="31"/>
                  </a:lnTo>
                  <a:lnTo>
                    <a:pt x="280" y="28"/>
                  </a:lnTo>
                  <a:lnTo>
                    <a:pt x="280" y="27"/>
                  </a:lnTo>
                  <a:lnTo>
                    <a:pt x="277" y="24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64" y="15"/>
                  </a:lnTo>
                  <a:lnTo>
                    <a:pt x="264" y="15"/>
                  </a:lnTo>
                  <a:lnTo>
                    <a:pt x="259" y="15"/>
                  </a:lnTo>
                  <a:lnTo>
                    <a:pt x="259" y="15"/>
                  </a:lnTo>
                  <a:lnTo>
                    <a:pt x="256" y="14"/>
                  </a:lnTo>
                  <a:lnTo>
                    <a:pt x="253" y="13"/>
                  </a:lnTo>
                  <a:lnTo>
                    <a:pt x="244" y="6"/>
                  </a:lnTo>
                  <a:lnTo>
                    <a:pt x="244" y="6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40" y="5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34" y="1"/>
                  </a:lnTo>
                  <a:lnTo>
                    <a:pt x="23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727">
              <a:extLst>
                <a:ext uri="{FF2B5EF4-FFF2-40B4-BE49-F238E27FC236}">
                  <a16:creationId xmlns="" xmlns:a16="http://schemas.microsoft.com/office/drawing/2014/main" id="{976672A6-E917-4E44-DF5F-FF628361B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4013" y="2754611"/>
              <a:ext cx="128588" cy="450850"/>
            </a:xfrm>
            <a:custGeom>
              <a:avLst/>
              <a:gdLst/>
              <a:ahLst/>
              <a:cxnLst>
                <a:cxn ang="0">
                  <a:pos x="24" y="279"/>
                </a:cxn>
                <a:cxn ang="0">
                  <a:pos x="45" y="284"/>
                </a:cxn>
                <a:cxn ang="0">
                  <a:pos x="33" y="281"/>
                </a:cxn>
                <a:cxn ang="0">
                  <a:pos x="24" y="279"/>
                </a:cxn>
                <a:cxn ang="0">
                  <a:pos x="24" y="279"/>
                </a:cxn>
                <a:cxn ang="0">
                  <a:pos x="24" y="279"/>
                </a:cxn>
                <a:cxn ang="0">
                  <a:pos x="24" y="279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" y="69"/>
                </a:cxn>
                <a:cxn ang="0">
                  <a:pos x="10" y="170"/>
                </a:cxn>
                <a:cxn ang="0">
                  <a:pos x="14" y="209"/>
                </a:cxn>
                <a:cxn ang="0">
                  <a:pos x="16" y="243"/>
                </a:cxn>
                <a:cxn ang="0">
                  <a:pos x="16" y="262"/>
                </a:cxn>
                <a:cxn ang="0">
                  <a:pos x="16" y="272"/>
                </a:cxn>
                <a:cxn ang="0">
                  <a:pos x="20" y="277"/>
                </a:cxn>
                <a:cxn ang="0">
                  <a:pos x="24" y="279"/>
                </a:cxn>
                <a:cxn ang="0">
                  <a:pos x="18" y="271"/>
                </a:cxn>
                <a:cxn ang="0">
                  <a:pos x="20" y="259"/>
                </a:cxn>
                <a:cxn ang="0">
                  <a:pos x="25" y="245"/>
                </a:cxn>
                <a:cxn ang="0">
                  <a:pos x="32" y="229"/>
                </a:cxn>
                <a:cxn ang="0">
                  <a:pos x="42" y="207"/>
                </a:cxn>
                <a:cxn ang="0">
                  <a:pos x="54" y="186"/>
                </a:cxn>
                <a:cxn ang="0">
                  <a:pos x="75" y="154"/>
                </a:cxn>
                <a:cxn ang="0">
                  <a:pos x="81" y="149"/>
                </a:cxn>
                <a:cxn ang="0">
                  <a:pos x="79" y="147"/>
                </a:cxn>
                <a:cxn ang="0">
                  <a:pos x="78" y="144"/>
                </a:cxn>
                <a:cxn ang="0">
                  <a:pos x="77" y="129"/>
                </a:cxn>
                <a:cxn ang="0">
                  <a:pos x="74" y="116"/>
                </a:cxn>
                <a:cxn ang="0">
                  <a:pos x="74" y="95"/>
                </a:cxn>
                <a:cxn ang="0">
                  <a:pos x="75" y="91"/>
                </a:cxn>
                <a:cxn ang="0">
                  <a:pos x="74" y="62"/>
                </a:cxn>
                <a:cxn ang="0">
                  <a:pos x="73" y="31"/>
                </a:cxn>
                <a:cxn ang="0">
                  <a:pos x="74" y="25"/>
                </a:cxn>
                <a:cxn ang="0">
                  <a:pos x="73" y="16"/>
                </a:cxn>
                <a:cxn ang="0">
                  <a:pos x="69" y="12"/>
                </a:cxn>
                <a:cxn ang="0">
                  <a:pos x="57" y="8"/>
                </a:cxn>
                <a:cxn ang="0">
                  <a:pos x="39" y="6"/>
                </a:cxn>
                <a:cxn ang="0">
                  <a:pos x="20" y="2"/>
                </a:cxn>
                <a:cxn ang="0">
                  <a:pos x="8" y="0"/>
                </a:cxn>
              </a:cxnLst>
              <a:rect l="0" t="0" r="r" b="b"/>
              <a:pathLst>
                <a:path w="81" h="284">
                  <a:moveTo>
                    <a:pt x="24" y="279"/>
                  </a:moveTo>
                  <a:lnTo>
                    <a:pt x="24" y="279"/>
                  </a:lnTo>
                  <a:lnTo>
                    <a:pt x="35" y="281"/>
                  </a:lnTo>
                  <a:lnTo>
                    <a:pt x="45" y="284"/>
                  </a:lnTo>
                  <a:lnTo>
                    <a:pt x="45" y="284"/>
                  </a:lnTo>
                  <a:lnTo>
                    <a:pt x="33" y="281"/>
                  </a:lnTo>
                  <a:lnTo>
                    <a:pt x="33" y="281"/>
                  </a:lnTo>
                  <a:lnTo>
                    <a:pt x="24" y="279"/>
                  </a:lnTo>
                  <a:close/>
                  <a:moveTo>
                    <a:pt x="24" y="279"/>
                  </a:moveTo>
                  <a:lnTo>
                    <a:pt x="24" y="279"/>
                  </a:lnTo>
                  <a:lnTo>
                    <a:pt x="24" y="279"/>
                  </a:lnTo>
                  <a:close/>
                  <a:moveTo>
                    <a:pt x="24" y="279"/>
                  </a:moveTo>
                  <a:lnTo>
                    <a:pt x="24" y="279"/>
                  </a:lnTo>
                  <a:lnTo>
                    <a:pt x="24" y="279"/>
                  </a:lnTo>
                  <a:lnTo>
                    <a:pt x="24" y="279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6" y="12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4" y="209"/>
                  </a:lnTo>
                  <a:lnTo>
                    <a:pt x="16" y="243"/>
                  </a:lnTo>
                  <a:lnTo>
                    <a:pt x="16" y="243"/>
                  </a:lnTo>
                  <a:lnTo>
                    <a:pt x="15" y="253"/>
                  </a:lnTo>
                  <a:lnTo>
                    <a:pt x="16" y="262"/>
                  </a:lnTo>
                  <a:lnTo>
                    <a:pt x="16" y="262"/>
                  </a:lnTo>
                  <a:lnTo>
                    <a:pt x="16" y="272"/>
                  </a:lnTo>
                  <a:lnTo>
                    <a:pt x="19" y="276"/>
                  </a:lnTo>
                  <a:lnTo>
                    <a:pt x="20" y="277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0" y="276"/>
                  </a:lnTo>
                  <a:lnTo>
                    <a:pt x="18" y="271"/>
                  </a:lnTo>
                  <a:lnTo>
                    <a:pt x="18" y="266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5" y="245"/>
                  </a:lnTo>
                  <a:lnTo>
                    <a:pt x="32" y="229"/>
                  </a:lnTo>
                  <a:lnTo>
                    <a:pt x="32" y="229"/>
                  </a:lnTo>
                  <a:lnTo>
                    <a:pt x="36" y="220"/>
                  </a:lnTo>
                  <a:lnTo>
                    <a:pt x="42" y="207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65" y="168"/>
                  </a:lnTo>
                  <a:lnTo>
                    <a:pt x="75" y="154"/>
                  </a:lnTo>
                  <a:lnTo>
                    <a:pt x="75" y="154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79" y="147"/>
                  </a:lnTo>
                  <a:lnTo>
                    <a:pt x="78" y="144"/>
                  </a:lnTo>
                  <a:lnTo>
                    <a:pt x="78" y="144"/>
                  </a:lnTo>
                  <a:lnTo>
                    <a:pt x="77" y="136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4" y="116"/>
                  </a:lnTo>
                  <a:lnTo>
                    <a:pt x="74" y="107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4" y="25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2" y="10"/>
                  </a:lnTo>
                  <a:lnTo>
                    <a:pt x="57" y="8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28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728">
              <a:extLst>
                <a:ext uri="{FF2B5EF4-FFF2-40B4-BE49-F238E27FC236}">
                  <a16:creationId xmlns="" xmlns:a16="http://schemas.microsoft.com/office/drawing/2014/main" id="{65F8F934-33F8-B97A-3987-4851AC19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197523"/>
              <a:ext cx="33338" cy="7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0"/>
                </a:cxn>
              </a:cxnLst>
              <a:rect l="0" t="0" r="r" b="b"/>
              <a:pathLst>
                <a:path w="21" h="5">
                  <a:moveTo>
                    <a:pt x="0" y="0"/>
                  </a:moveTo>
                  <a:lnTo>
                    <a:pt x="0" y="0"/>
                  </a:lnTo>
                  <a:lnTo>
                    <a:pt x="11" y="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729">
              <a:extLst>
                <a:ext uri="{FF2B5EF4-FFF2-40B4-BE49-F238E27FC236}">
                  <a16:creationId xmlns="" xmlns:a16="http://schemas.microsoft.com/office/drawing/2014/main" id="{E01B1D19-B6A3-4B2B-7155-DA1B0C4CA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19752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730">
              <a:extLst>
                <a:ext uri="{FF2B5EF4-FFF2-40B4-BE49-F238E27FC236}">
                  <a16:creationId xmlns="" xmlns:a16="http://schemas.microsoft.com/office/drawing/2014/main" id="{09CD3246-8E41-410E-7E5D-78BCCFC09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113" y="3197523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731">
              <a:extLst>
                <a:ext uri="{FF2B5EF4-FFF2-40B4-BE49-F238E27FC236}">
                  <a16:creationId xmlns="" xmlns:a16="http://schemas.microsoft.com/office/drawing/2014/main" id="{925D528A-9B2D-2340-B583-A56353021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013" y="2754611"/>
              <a:ext cx="128588" cy="4429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3" y="69"/>
                </a:cxn>
                <a:cxn ang="0">
                  <a:pos x="6" y="120"/>
                </a:cxn>
                <a:cxn ang="0">
                  <a:pos x="10" y="170"/>
                </a:cxn>
                <a:cxn ang="0">
                  <a:pos x="16" y="243"/>
                </a:cxn>
                <a:cxn ang="0">
                  <a:pos x="15" y="253"/>
                </a:cxn>
                <a:cxn ang="0">
                  <a:pos x="16" y="262"/>
                </a:cxn>
                <a:cxn ang="0">
                  <a:pos x="19" y="276"/>
                </a:cxn>
                <a:cxn ang="0">
                  <a:pos x="24" y="279"/>
                </a:cxn>
                <a:cxn ang="0">
                  <a:pos x="20" y="276"/>
                </a:cxn>
                <a:cxn ang="0">
                  <a:pos x="18" y="266"/>
                </a:cxn>
                <a:cxn ang="0">
                  <a:pos x="20" y="259"/>
                </a:cxn>
                <a:cxn ang="0">
                  <a:pos x="32" y="229"/>
                </a:cxn>
                <a:cxn ang="0">
                  <a:pos x="36" y="220"/>
                </a:cxn>
                <a:cxn ang="0">
                  <a:pos x="54" y="186"/>
                </a:cxn>
                <a:cxn ang="0">
                  <a:pos x="65" y="168"/>
                </a:cxn>
                <a:cxn ang="0">
                  <a:pos x="75" y="154"/>
                </a:cxn>
                <a:cxn ang="0">
                  <a:pos x="81" y="149"/>
                </a:cxn>
                <a:cxn ang="0">
                  <a:pos x="78" y="144"/>
                </a:cxn>
                <a:cxn ang="0">
                  <a:pos x="77" y="136"/>
                </a:cxn>
                <a:cxn ang="0">
                  <a:pos x="77" y="129"/>
                </a:cxn>
                <a:cxn ang="0">
                  <a:pos x="74" y="107"/>
                </a:cxn>
                <a:cxn ang="0">
                  <a:pos x="74" y="95"/>
                </a:cxn>
                <a:cxn ang="0">
                  <a:pos x="75" y="91"/>
                </a:cxn>
                <a:cxn ang="0">
                  <a:pos x="74" y="62"/>
                </a:cxn>
                <a:cxn ang="0">
                  <a:pos x="73" y="31"/>
                </a:cxn>
                <a:cxn ang="0">
                  <a:pos x="74" y="20"/>
                </a:cxn>
                <a:cxn ang="0">
                  <a:pos x="69" y="12"/>
                </a:cxn>
                <a:cxn ang="0">
                  <a:pos x="62" y="10"/>
                </a:cxn>
                <a:cxn ang="0">
                  <a:pos x="39" y="6"/>
                </a:cxn>
                <a:cxn ang="0">
                  <a:pos x="28" y="4"/>
                </a:cxn>
                <a:cxn ang="0">
                  <a:pos x="14" y="0"/>
                </a:cxn>
              </a:cxnLst>
              <a:rect l="0" t="0" r="r" b="b"/>
              <a:pathLst>
                <a:path w="81" h="279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6" y="120"/>
                  </a:lnTo>
                  <a:lnTo>
                    <a:pt x="10" y="170"/>
                  </a:lnTo>
                  <a:lnTo>
                    <a:pt x="10" y="170"/>
                  </a:lnTo>
                  <a:lnTo>
                    <a:pt x="14" y="209"/>
                  </a:lnTo>
                  <a:lnTo>
                    <a:pt x="16" y="243"/>
                  </a:lnTo>
                  <a:lnTo>
                    <a:pt x="16" y="243"/>
                  </a:lnTo>
                  <a:lnTo>
                    <a:pt x="15" y="253"/>
                  </a:lnTo>
                  <a:lnTo>
                    <a:pt x="16" y="262"/>
                  </a:lnTo>
                  <a:lnTo>
                    <a:pt x="16" y="262"/>
                  </a:lnTo>
                  <a:lnTo>
                    <a:pt x="16" y="272"/>
                  </a:lnTo>
                  <a:lnTo>
                    <a:pt x="19" y="276"/>
                  </a:lnTo>
                  <a:lnTo>
                    <a:pt x="20" y="277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0" y="276"/>
                  </a:lnTo>
                  <a:lnTo>
                    <a:pt x="18" y="271"/>
                  </a:lnTo>
                  <a:lnTo>
                    <a:pt x="18" y="266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5" y="245"/>
                  </a:lnTo>
                  <a:lnTo>
                    <a:pt x="32" y="229"/>
                  </a:lnTo>
                  <a:lnTo>
                    <a:pt x="32" y="229"/>
                  </a:lnTo>
                  <a:lnTo>
                    <a:pt x="36" y="220"/>
                  </a:lnTo>
                  <a:lnTo>
                    <a:pt x="42" y="207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65" y="168"/>
                  </a:lnTo>
                  <a:lnTo>
                    <a:pt x="75" y="154"/>
                  </a:lnTo>
                  <a:lnTo>
                    <a:pt x="75" y="154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79" y="147"/>
                  </a:lnTo>
                  <a:lnTo>
                    <a:pt x="78" y="144"/>
                  </a:lnTo>
                  <a:lnTo>
                    <a:pt x="78" y="144"/>
                  </a:lnTo>
                  <a:lnTo>
                    <a:pt x="77" y="136"/>
                  </a:lnTo>
                  <a:lnTo>
                    <a:pt x="77" y="129"/>
                  </a:lnTo>
                  <a:lnTo>
                    <a:pt x="77" y="129"/>
                  </a:lnTo>
                  <a:lnTo>
                    <a:pt x="74" y="116"/>
                  </a:lnTo>
                  <a:lnTo>
                    <a:pt x="74" y="107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5" y="91"/>
                  </a:lnTo>
                  <a:lnTo>
                    <a:pt x="75" y="91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4" y="25"/>
                  </a:lnTo>
                  <a:lnTo>
                    <a:pt x="74" y="20"/>
                  </a:lnTo>
                  <a:lnTo>
                    <a:pt x="73" y="16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2" y="10"/>
                  </a:lnTo>
                  <a:lnTo>
                    <a:pt x="57" y="8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28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732">
              <a:extLst>
                <a:ext uri="{FF2B5EF4-FFF2-40B4-BE49-F238E27FC236}">
                  <a16:creationId xmlns="" xmlns:a16="http://schemas.microsoft.com/office/drawing/2014/main" id="{20B08554-2FED-2283-E0A6-4689B039F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991148"/>
              <a:ext cx="123825" cy="227013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3" y="0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47" y="19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24" y="58"/>
                </a:cxn>
                <a:cxn ang="0">
                  <a:pos x="18" y="71"/>
                </a:cxn>
                <a:cxn ang="0">
                  <a:pos x="14" y="80"/>
                </a:cxn>
                <a:cxn ang="0">
                  <a:pos x="14" y="80"/>
                </a:cxn>
                <a:cxn ang="0">
                  <a:pos x="7" y="96"/>
                </a:cxn>
                <a:cxn ang="0">
                  <a:pos x="2" y="110"/>
                </a:cxn>
                <a:cxn ang="0">
                  <a:pos x="2" y="110"/>
                </a:cxn>
                <a:cxn ang="0">
                  <a:pos x="0" y="117"/>
                </a:cxn>
                <a:cxn ang="0">
                  <a:pos x="0" y="122"/>
                </a:cxn>
                <a:cxn ang="0">
                  <a:pos x="2" y="127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15" y="132"/>
                </a:cxn>
                <a:cxn ang="0">
                  <a:pos x="15" y="132"/>
                </a:cxn>
                <a:cxn ang="0">
                  <a:pos x="27" y="135"/>
                </a:cxn>
                <a:cxn ang="0">
                  <a:pos x="27" y="135"/>
                </a:cxn>
                <a:cxn ang="0">
                  <a:pos x="30" y="135"/>
                </a:cxn>
                <a:cxn ang="0">
                  <a:pos x="30" y="135"/>
                </a:cxn>
                <a:cxn ang="0">
                  <a:pos x="35" y="135"/>
                </a:cxn>
                <a:cxn ang="0">
                  <a:pos x="39" y="136"/>
                </a:cxn>
                <a:cxn ang="0">
                  <a:pos x="48" y="139"/>
                </a:cxn>
                <a:cxn ang="0">
                  <a:pos x="48" y="139"/>
                </a:cxn>
                <a:cxn ang="0">
                  <a:pos x="57" y="140"/>
                </a:cxn>
                <a:cxn ang="0">
                  <a:pos x="65" y="142"/>
                </a:cxn>
                <a:cxn ang="0">
                  <a:pos x="65" y="142"/>
                </a:cxn>
                <a:cxn ang="0">
                  <a:pos x="69" y="142"/>
                </a:cxn>
                <a:cxn ang="0">
                  <a:pos x="73" y="143"/>
                </a:cxn>
                <a:cxn ang="0">
                  <a:pos x="73" y="143"/>
                </a:cxn>
                <a:cxn ang="0">
                  <a:pos x="76" y="142"/>
                </a:cxn>
                <a:cxn ang="0">
                  <a:pos x="77" y="140"/>
                </a:cxn>
                <a:cxn ang="0">
                  <a:pos x="77" y="140"/>
                </a:cxn>
                <a:cxn ang="0">
                  <a:pos x="78" y="136"/>
                </a:cxn>
                <a:cxn ang="0">
                  <a:pos x="78" y="132"/>
                </a:cxn>
                <a:cxn ang="0">
                  <a:pos x="76" y="126"/>
                </a:cxn>
                <a:cxn ang="0">
                  <a:pos x="76" y="126"/>
                </a:cxn>
                <a:cxn ang="0">
                  <a:pos x="74" y="123"/>
                </a:cxn>
                <a:cxn ang="0">
                  <a:pos x="72" y="122"/>
                </a:cxn>
                <a:cxn ang="0">
                  <a:pos x="69" y="121"/>
                </a:cxn>
                <a:cxn ang="0">
                  <a:pos x="69" y="117"/>
                </a:cxn>
                <a:cxn ang="0">
                  <a:pos x="69" y="117"/>
                </a:cxn>
                <a:cxn ang="0">
                  <a:pos x="66" y="77"/>
                </a:cxn>
                <a:cxn ang="0">
                  <a:pos x="65" y="34"/>
                </a:cxn>
                <a:cxn ang="0">
                  <a:pos x="65" y="34"/>
                </a:cxn>
                <a:cxn ang="0">
                  <a:pos x="65" y="19"/>
                </a:cxn>
                <a:cxn ang="0">
                  <a:pos x="64" y="1"/>
                </a:cxn>
                <a:cxn ang="0">
                  <a:pos x="64" y="1"/>
                </a:cxn>
                <a:cxn ang="0">
                  <a:pos x="63" y="0"/>
                </a:cxn>
              </a:cxnLst>
              <a:rect l="0" t="0" r="r" b="b"/>
              <a:pathLst>
                <a:path w="78" h="143">
                  <a:moveTo>
                    <a:pt x="63" y="0"/>
                  </a:moveTo>
                  <a:lnTo>
                    <a:pt x="63" y="0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47" y="1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24" y="58"/>
                  </a:lnTo>
                  <a:lnTo>
                    <a:pt x="18" y="7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7" y="9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0" y="117"/>
                  </a:lnTo>
                  <a:lnTo>
                    <a:pt x="0" y="122"/>
                  </a:lnTo>
                  <a:lnTo>
                    <a:pt x="2" y="127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5" y="135"/>
                  </a:lnTo>
                  <a:lnTo>
                    <a:pt x="39" y="136"/>
                  </a:lnTo>
                  <a:lnTo>
                    <a:pt x="48" y="139"/>
                  </a:lnTo>
                  <a:lnTo>
                    <a:pt x="48" y="139"/>
                  </a:lnTo>
                  <a:lnTo>
                    <a:pt x="57" y="140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9" y="142"/>
                  </a:lnTo>
                  <a:lnTo>
                    <a:pt x="73" y="143"/>
                  </a:lnTo>
                  <a:lnTo>
                    <a:pt x="73" y="143"/>
                  </a:lnTo>
                  <a:lnTo>
                    <a:pt x="76" y="142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8" y="136"/>
                  </a:lnTo>
                  <a:lnTo>
                    <a:pt x="78" y="132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6" y="77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19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33">
              <a:extLst>
                <a:ext uri="{FF2B5EF4-FFF2-40B4-BE49-F238E27FC236}">
                  <a16:creationId xmlns="" xmlns:a16="http://schemas.microsoft.com/office/drawing/2014/main" id="{8295C113-2D70-DD45-5C9C-3D50113A8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588" y="2991148"/>
              <a:ext cx="123825" cy="227013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3" y="0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47" y="19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24" y="58"/>
                </a:cxn>
                <a:cxn ang="0">
                  <a:pos x="18" y="71"/>
                </a:cxn>
                <a:cxn ang="0">
                  <a:pos x="14" y="80"/>
                </a:cxn>
                <a:cxn ang="0">
                  <a:pos x="14" y="80"/>
                </a:cxn>
                <a:cxn ang="0">
                  <a:pos x="7" y="96"/>
                </a:cxn>
                <a:cxn ang="0">
                  <a:pos x="2" y="110"/>
                </a:cxn>
                <a:cxn ang="0">
                  <a:pos x="2" y="110"/>
                </a:cxn>
                <a:cxn ang="0">
                  <a:pos x="0" y="117"/>
                </a:cxn>
                <a:cxn ang="0">
                  <a:pos x="0" y="122"/>
                </a:cxn>
                <a:cxn ang="0">
                  <a:pos x="2" y="127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6" y="130"/>
                </a:cxn>
                <a:cxn ang="0">
                  <a:pos x="15" y="132"/>
                </a:cxn>
                <a:cxn ang="0">
                  <a:pos x="15" y="132"/>
                </a:cxn>
                <a:cxn ang="0">
                  <a:pos x="27" y="135"/>
                </a:cxn>
                <a:cxn ang="0">
                  <a:pos x="27" y="135"/>
                </a:cxn>
                <a:cxn ang="0">
                  <a:pos x="30" y="135"/>
                </a:cxn>
                <a:cxn ang="0">
                  <a:pos x="30" y="135"/>
                </a:cxn>
                <a:cxn ang="0">
                  <a:pos x="35" y="135"/>
                </a:cxn>
                <a:cxn ang="0">
                  <a:pos x="39" y="136"/>
                </a:cxn>
                <a:cxn ang="0">
                  <a:pos x="48" y="139"/>
                </a:cxn>
                <a:cxn ang="0">
                  <a:pos x="48" y="139"/>
                </a:cxn>
                <a:cxn ang="0">
                  <a:pos x="57" y="140"/>
                </a:cxn>
                <a:cxn ang="0">
                  <a:pos x="65" y="142"/>
                </a:cxn>
                <a:cxn ang="0">
                  <a:pos x="65" y="142"/>
                </a:cxn>
                <a:cxn ang="0">
                  <a:pos x="69" y="142"/>
                </a:cxn>
                <a:cxn ang="0">
                  <a:pos x="73" y="143"/>
                </a:cxn>
                <a:cxn ang="0">
                  <a:pos x="73" y="143"/>
                </a:cxn>
                <a:cxn ang="0">
                  <a:pos x="76" y="142"/>
                </a:cxn>
                <a:cxn ang="0">
                  <a:pos x="77" y="140"/>
                </a:cxn>
                <a:cxn ang="0">
                  <a:pos x="77" y="140"/>
                </a:cxn>
                <a:cxn ang="0">
                  <a:pos x="78" y="136"/>
                </a:cxn>
                <a:cxn ang="0">
                  <a:pos x="78" y="132"/>
                </a:cxn>
                <a:cxn ang="0">
                  <a:pos x="76" y="126"/>
                </a:cxn>
                <a:cxn ang="0">
                  <a:pos x="76" y="126"/>
                </a:cxn>
                <a:cxn ang="0">
                  <a:pos x="74" y="123"/>
                </a:cxn>
                <a:cxn ang="0">
                  <a:pos x="72" y="122"/>
                </a:cxn>
                <a:cxn ang="0">
                  <a:pos x="69" y="121"/>
                </a:cxn>
                <a:cxn ang="0">
                  <a:pos x="69" y="117"/>
                </a:cxn>
                <a:cxn ang="0">
                  <a:pos x="69" y="117"/>
                </a:cxn>
                <a:cxn ang="0">
                  <a:pos x="66" y="77"/>
                </a:cxn>
                <a:cxn ang="0">
                  <a:pos x="65" y="34"/>
                </a:cxn>
                <a:cxn ang="0">
                  <a:pos x="65" y="34"/>
                </a:cxn>
                <a:cxn ang="0">
                  <a:pos x="65" y="19"/>
                </a:cxn>
                <a:cxn ang="0">
                  <a:pos x="64" y="1"/>
                </a:cxn>
                <a:cxn ang="0">
                  <a:pos x="64" y="1"/>
                </a:cxn>
                <a:cxn ang="0">
                  <a:pos x="63" y="0"/>
                </a:cxn>
              </a:cxnLst>
              <a:rect l="0" t="0" r="r" b="b"/>
              <a:pathLst>
                <a:path w="78" h="143">
                  <a:moveTo>
                    <a:pt x="63" y="0"/>
                  </a:moveTo>
                  <a:lnTo>
                    <a:pt x="63" y="0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47" y="19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24" y="58"/>
                  </a:lnTo>
                  <a:lnTo>
                    <a:pt x="18" y="7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7" y="96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0" y="117"/>
                  </a:lnTo>
                  <a:lnTo>
                    <a:pt x="0" y="122"/>
                  </a:lnTo>
                  <a:lnTo>
                    <a:pt x="2" y="127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6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27" y="135"/>
                  </a:lnTo>
                  <a:lnTo>
                    <a:pt x="27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5" y="135"/>
                  </a:lnTo>
                  <a:lnTo>
                    <a:pt x="39" y="136"/>
                  </a:lnTo>
                  <a:lnTo>
                    <a:pt x="48" y="139"/>
                  </a:lnTo>
                  <a:lnTo>
                    <a:pt x="48" y="139"/>
                  </a:lnTo>
                  <a:lnTo>
                    <a:pt x="57" y="140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69" y="142"/>
                  </a:lnTo>
                  <a:lnTo>
                    <a:pt x="73" y="143"/>
                  </a:lnTo>
                  <a:lnTo>
                    <a:pt x="73" y="143"/>
                  </a:lnTo>
                  <a:lnTo>
                    <a:pt x="76" y="142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8" y="136"/>
                  </a:lnTo>
                  <a:lnTo>
                    <a:pt x="78" y="132"/>
                  </a:lnTo>
                  <a:lnTo>
                    <a:pt x="76" y="126"/>
                  </a:lnTo>
                  <a:lnTo>
                    <a:pt x="76" y="126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69" y="121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66" y="77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19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734">
              <a:extLst>
                <a:ext uri="{FF2B5EF4-FFF2-40B4-BE49-F238E27FC236}">
                  <a16:creationId xmlns="" xmlns:a16="http://schemas.microsoft.com/office/drawing/2014/main" id="{60F93D23-1130-DE81-E607-3A7F78A64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2192636"/>
              <a:ext cx="379413" cy="795338"/>
            </a:xfrm>
            <a:custGeom>
              <a:avLst/>
              <a:gdLst/>
              <a:ahLst/>
              <a:cxnLst>
                <a:cxn ang="0">
                  <a:pos x="180" y="1"/>
                </a:cxn>
                <a:cxn ang="0">
                  <a:pos x="175" y="4"/>
                </a:cxn>
                <a:cxn ang="0">
                  <a:pos x="146" y="47"/>
                </a:cxn>
                <a:cxn ang="0">
                  <a:pos x="107" y="116"/>
                </a:cxn>
                <a:cxn ang="0">
                  <a:pos x="80" y="164"/>
                </a:cxn>
                <a:cxn ang="0">
                  <a:pos x="46" y="263"/>
                </a:cxn>
                <a:cxn ang="0">
                  <a:pos x="27" y="331"/>
                </a:cxn>
                <a:cxn ang="0">
                  <a:pos x="0" y="445"/>
                </a:cxn>
                <a:cxn ang="0">
                  <a:pos x="4" y="486"/>
                </a:cxn>
                <a:cxn ang="0">
                  <a:pos x="29" y="477"/>
                </a:cxn>
                <a:cxn ang="0">
                  <a:pos x="29" y="477"/>
                </a:cxn>
                <a:cxn ang="0">
                  <a:pos x="53" y="372"/>
                </a:cxn>
                <a:cxn ang="0">
                  <a:pos x="90" y="245"/>
                </a:cxn>
                <a:cxn ang="0">
                  <a:pos x="95" y="239"/>
                </a:cxn>
                <a:cxn ang="0">
                  <a:pos x="95" y="240"/>
                </a:cxn>
                <a:cxn ang="0">
                  <a:pos x="97" y="238"/>
                </a:cxn>
                <a:cxn ang="0">
                  <a:pos x="109" y="211"/>
                </a:cxn>
                <a:cxn ang="0">
                  <a:pos x="116" y="197"/>
                </a:cxn>
                <a:cxn ang="0">
                  <a:pos x="107" y="224"/>
                </a:cxn>
                <a:cxn ang="0">
                  <a:pos x="95" y="261"/>
                </a:cxn>
                <a:cxn ang="0">
                  <a:pos x="57" y="398"/>
                </a:cxn>
                <a:cxn ang="0">
                  <a:pos x="42" y="463"/>
                </a:cxn>
                <a:cxn ang="0">
                  <a:pos x="48" y="457"/>
                </a:cxn>
                <a:cxn ang="0">
                  <a:pos x="62" y="400"/>
                </a:cxn>
                <a:cxn ang="0">
                  <a:pos x="79" y="337"/>
                </a:cxn>
                <a:cxn ang="0">
                  <a:pos x="103" y="280"/>
                </a:cxn>
                <a:cxn ang="0">
                  <a:pos x="133" y="209"/>
                </a:cxn>
                <a:cxn ang="0">
                  <a:pos x="133" y="209"/>
                </a:cxn>
                <a:cxn ang="0">
                  <a:pos x="128" y="221"/>
                </a:cxn>
                <a:cxn ang="0">
                  <a:pos x="132" y="217"/>
                </a:cxn>
                <a:cxn ang="0">
                  <a:pos x="150" y="179"/>
                </a:cxn>
                <a:cxn ang="0">
                  <a:pos x="166" y="147"/>
                </a:cxn>
                <a:cxn ang="0">
                  <a:pos x="180" y="122"/>
                </a:cxn>
                <a:cxn ang="0">
                  <a:pos x="183" y="123"/>
                </a:cxn>
                <a:cxn ang="0">
                  <a:pos x="174" y="140"/>
                </a:cxn>
                <a:cxn ang="0">
                  <a:pos x="159" y="164"/>
                </a:cxn>
                <a:cxn ang="0">
                  <a:pos x="146" y="192"/>
                </a:cxn>
                <a:cxn ang="0">
                  <a:pos x="141" y="203"/>
                </a:cxn>
                <a:cxn ang="0">
                  <a:pos x="142" y="202"/>
                </a:cxn>
                <a:cxn ang="0">
                  <a:pos x="159" y="168"/>
                </a:cxn>
                <a:cxn ang="0">
                  <a:pos x="205" y="93"/>
                </a:cxn>
                <a:cxn ang="0">
                  <a:pos x="239" y="53"/>
                </a:cxn>
                <a:cxn ang="0">
                  <a:pos x="239" y="47"/>
                </a:cxn>
                <a:cxn ang="0">
                  <a:pos x="230" y="34"/>
                </a:cxn>
                <a:cxn ang="0">
                  <a:pos x="205" y="12"/>
                </a:cxn>
                <a:cxn ang="0">
                  <a:pos x="192" y="1"/>
                </a:cxn>
              </a:cxnLst>
              <a:rect l="0" t="0" r="r" b="b"/>
              <a:pathLst>
                <a:path w="239" h="501">
                  <a:moveTo>
                    <a:pt x="188" y="0"/>
                  </a:moveTo>
                  <a:lnTo>
                    <a:pt x="188" y="0"/>
                  </a:lnTo>
                  <a:lnTo>
                    <a:pt x="180" y="1"/>
                  </a:lnTo>
                  <a:lnTo>
                    <a:pt x="180" y="1"/>
                  </a:lnTo>
                  <a:lnTo>
                    <a:pt x="176" y="3"/>
                  </a:lnTo>
                  <a:lnTo>
                    <a:pt x="175" y="4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5" y="83"/>
                  </a:lnTo>
                  <a:lnTo>
                    <a:pt x="107" y="116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0" y="164"/>
                  </a:lnTo>
                  <a:lnTo>
                    <a:pt x="72" y="184"/>
                  </a:lnTo>
                  <a:lnTo>
                    <a:pt x="58" y="223"/>
                  </a:lnTo>
                  <a:lnTo>
                    <a:pt x="46" y="263"/>
                  </a:lnTo>
                  <a:lnTo>
                    <a:pt x="36" y="297"/>
                  </a:lnTo>
                  <a:lnTo>
                    <a:pt x="36" y="297"/>
                  </a:lnTo>
                  <a:lnTo>
                    <a:pt x="27" y="331"/>
                  </a:lnTo>
                  <a:lnTo>
                    <a:pt x="15" y="375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2" y="469"/>
                  </a:lnTo>
                  <a:lnTo>
                    <a:pt x="4" y="486"/>
                  </a:lnTo>
                  <a:lnTo>
                    <a:pt x="4" y="486"/>
                  </a:lnTo>
                  <a:lnTo>
                    <a:pt x="7" y="501"/>
                  </a:lnTo>
                  <a:lnTo>
                    <a:pt x="7" y="501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41" y="423"/>
                  </a:lnTo>
                  <a:lnTo>
                    <a:pt x="53" y="372"/>
                  </a:lnTo>
                  <a:lnTo>
                    <a:pt x="53" y="372"/>
                  </a:lnTo>
                  <a:lnTo>
                    <a:pt x="72" y="305"/>
                  </a:lnTo>
                  <a:lnTo>
                    <a:pt x="83" y="266"/>
                  </a:lnTo>
                  <a:lnTo>
                    <a:pt x="90" y="245"/>
                  </a:lnTo>
                  <a:lnTo>
                    <a:pt x="90" y="245"/>
                  </a:lnTo>
                  <a:lnTo>
                    <a:pt x="93" y="240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7" y="238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9" y="211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3" y="206"/>
                  </a:lnTo>
                  <a:lnTo>
                    <a:pt x="107" y="224"/>
                  </a:lnTo>
                  <a:lnTo>
                    <a:pt x="107" y="224"/>
                  </a:lnTo>
                  <a:lnTo>
                    <a:pt x="95" y="261"/>
                  </a:lnTo>
                  <a:lnTo>
                    <a:pt x="95" y="261"/>
                  </a:lnTo>
                  <a:lnTo>
                    <a:pt x="62" y="373"/>
                  </a:lnTo>
                  <a:lnTo>
                    <a:pt x="62" y="373"/>
                  </a:lnTo>
                  <a:lnTo>
                    <a:pt x="57" y="398"/>
                  </a:lnTo>
                  <a:lnTo>
                    <a:pt x="51" y="423"/>
                  </a:lnTo>
                  <a:lnTo>
                    <a:pt x="51" y="423"/>
                  </a:lnTo>
                  <a:lnTo>
                    <a:pt x="42" y="463"/>
                  </a:lnTo>
                  <a:lnTo>
                    <a:pt x="42" y="463"/>
                  </a:lnTo>
                  <a:lnTo>
                    <a:pt x="48" y="457"/>
                  </a:lnTo>
                  <a:lnTo>
                    <a:pt x="48" y="457"/>
                  </a:lnTo>
                  <a:lnTo>
                    <a:pt x="53" y="437"/>
                  </a:lnTo>
                  <a:lnTo>
                    <a:pt x="53" y="437"/>
                  </a:lnTo>
                  <a:lnTo>
                    <a:pt x="62" y="400"/>
                  </a:lnTo>
                  <a:lnTo>
                    <a:pt x="62" y="400"/>
                  </a:lnTo>
                  <a:lnTo>
                    <a:pt x="71" y="368"/>
                  </a:lnTo>
                  <a:lnTo>
                    <a:pt x="79" y="337"/>
                  </a:lnTo>
                  <a:lnTo>
                    <a:pt x="79" y="337"/>
                  </a:lnTo>
                  <a:lnTo>
                    <a:pt x="103" y="280"/>
                  </a:lnTo>
                  <a:lnTo>
                    <a:pt x="103" y="280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0" y="21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2"/>
                  </a:lnTo>
                  <a:lnTo>
                    <a:pt x="128" y="222"/>
                  </a:lnTo>
                  <a:lnTo>
                    <a:pt x="132" y="217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66" y="147"/>
                  </a:lnTo>
                  <a:lnTo>
                    <a:pt x="166" y="147"/>
                  </a:lnTo>
                  <a:lnTo>
                    <a:pt x="172" y="135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83" y="121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4" y="140"/>
                  </a:lnTo>
                  <a:lnTo>
                    <a:pt x="174" y="140"/>
                  </a:lnTo>
                  <a:lnTo>
                    <a:pt x="167" y="151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3" y="176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2" y="200"/>
                  </a:lnTo>
                  <a:lnTo>
                    <a:pt x="141" y="203"/>
                  </a:lnTo>
                  <a:lnTo>
                    <a:pt x="141" y="203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50" y="185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80" y="133"/>
                  </a:lnTo>
                  <a:lnTo>
                    <a:pt x="180" y="133"/>
                  </a:lnTo>
                  <a:lnTo>
                    <a:pt x="205" y="93"/>
                  </a:lnTo>
                  <a:lnTo>
                    <a:pt x="205" y="93"/>
                  </a:lnTo>
                  <a:lnTo>
                    <a:pt x="222" y="72"/>
                  </a:lnTo>
                  <a:lnTo>
                    <a:pt x="239" y="53"/>
                  </a:lnTo>
                  <a:lnTo>
                    <a:pt x="239" y="53"/>
                  </a:lnTo>
                  <a:lnTo>
                    <a:pt x="239" y="50"/>
                  </a:lnTo>
                  <a:lnTo>
                    <a:pt x="239" y="47"/>
                  </a:lnTo>
                  <a:lnTo>
                    <a:pt x="237" y="42"/>
                  </a:lnTo>
                  <a:lnTo>
                    <a:pt x="234" y="37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17" y="24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198" y="7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735">
              <a:extLst>
                <a:ext uri="{FF2B5EF4-FFF2-40B4-BE49-F238E27FC236}">
                  <a16:creationId xmlns="" xmlns:a16="http://schemas.microsoft.com/office/drawing/2014/main" id="{06F7B671-5D05-8BA6-F524-E4A973883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075" y="2192636"/>
              <a:ext cx="379413" cy="795338"/>
            </a:xfrm>
            <a:custGeom>
              <a:avLst/>
              <a:gdLst/>
              <a:ahLst/>
              <a:cxnLst>
                <a:cxn ang="0">
                  <a:pos x="180" y="1"/>
                </a:cxn>
                <a:cxn ang="0">
                  <a:pos x="175" y="4"/>
                </a:cxn>
                <a:cxn ang="0">
                  <a:pos x="146" y="47"/>
                </a:cxn>
                <a:cxn ang="0">
                  <a:pos x="107" y="116"/>
                </a:cxn>
                <a:cxn ang="0">
                  <a:pos x="80" y="164"/>
                </a:cxn>
                <a:cxn ang="0">
                  <a:pos x="46" y="263"/>
                </a:cxn>
                <a:cxn ang="0">
                  <a:pos x="27" y="331"/>
                </a:cxn>
                <a:cxn ang="0">
                  <a:pos x="0" y="445"/>
                </a:cxn>
                <a:cxn ang="0">
                  <a:pos x="4" y="486"/>
                </a:cxn>
                <a:cxn ang="0">
                  <a:pos x="29" y="477"/>
                </a:cxn>
                <a:cxn ang="0">
                  <a:pos x="29" y="477"/>
                </a:cxn>
                <a:cxn ang="0">
                  <a:pos x="53" y="372"/>
                </a:cxn>
                <a:cxn ang="0">
                  <a:pos x="90" y="245"/>
                </a:cxn>
                <a:cxn ang="0">
                  <a:pos x="95" y="239"/>
                </a:cxn>
                <a:cxn ang="0">
                  <a:pos x="95" y="240"/>
                </a:cxn>
                <a:cxn ang="0">
                  <a:pos x="97" y="238"/>
                </a:cxn>
                <a:cxn ang="0">
                  <a:pos x="109" y="211"/>
                </a:cxn>
                <a:cxn ang="0">
                  <a:pos x="116" y="197"/>
                </a:cxn>
                <a:cxn ang="0">
                  <a:pos x="107" y="224"/>
                </a:cxn>
                <a:cxn ang="0">
                  <a:pos x="95" y="261"/>
                </a:cxn>
                <a:cxn ang="0">
                  <a:pos x="57" y="398"/>
                </a:cxn>
                <a:cxn ang="0">
                  <a:pos x="42" y="463"/>
                </a:cxn>
                <a:cxn ang="0">
                  <a:pos x="48" y="457"/>
                </a:cxn>
                <a:cxn ang="0">
                  <a:pos x="62" y="400"/>
                </a:cxn>
                <a:cxn ang="0">
                  <a:pos x="79" y="337"/>
                </a:cxn>
                <a:cxn ang="0">
                  <a:pos x="103" y="280"/>
                </a:cxn>
                <a:cxn ang="0">
                  <a:pos x="133" y="209"/>
                </a:cxn>
                <a:cxn ang="0">
                  <a:pos x="133" y="209"/>
                </a:cxn>
                <a:cxn ang="0">
                  <a:pos x="128" y="221"/>
                </a:cxn>
                <a:cxn ang="0">
                  <a:pos x="132" y="217"/>
                </a:cxn>
                <a:cxn ang="0">
                  <a:pos x="150" y="179"/>
                </a:cxn>
                <a:cxn ang="0">
                  <a:pos x="166" y="147"/>
                </a:cxn>
                <a:cxn ang="0">
                  <a:pos x="180" y="122"/>
                </a:cxn>
                <a:cxn ang="0">
                  <a:pos x="183" y="123"/>
                </a:cxn>
                <a:cxn ang="0">
                  <a:pos x="174" y="140"/>
                </a:cxn>
                <a:cxn ang="0">
                  <a:pos x="159" y="164"/>
                </a:cxn>
                <a:cxn ang="0">
                  <a:pos x="146" y="192"/>
                </a:cxn>
                <a:cxn ang="0">
                  <a:pos x="141" y="203"/>
                </a:cxn>
                <a:cxn ang="0">
                  <a:pos x="142" y="202"/>
                </a:cxn>
                <a:cxn ang="0">
                  <a:pos x="159" y="168"/>
                </a:cxn>
                <a:cxn ang="0">
                  <a:pos x="205" y="93"/>
                </a:cxn>
                <a:cxn ang="0">
                  <a:pos x="239" y="53"/>
                </a:cxn>
                <a:cxn ang="0">
                  <a:pos x="239" y="47"/>
                </a:cxn>
                <a:cxn ang="0">
                  <a:pos x="230" y="34"/>
                </a:cxn>
                <a:cxn ang="0">
                  <a:pos x="205" y="12"/>
                </a:cxn>
                <a:cxn ang="0">
                  <a:pos x="192" y="1"/>
                </a:cxn>
              </a:cxnLst>
              <a:rect l="0" t="0" r="r" b="b"/>
              <a:pathLst>
                <a:path w="239" h="501">
                  <a:moveTo>
                    <a:pt x="188" y="0"/>
                  </a:moveTo>
                  <a:lnTo>
                    <a:pt x="188" y="0"/>
                  </a:lnTo>
                  <a:lnTo>
                    <a:pt x="180" y="1"/>
                  </a:lnTo>
                  <a:lnTo>
                    <a:pt x="180" y="1"/>
                  </a:lnTo>
                  <a:lnTo>
                    <a:pt x="176" y="3"/>
                  </a:lnTo>
                  <a:lnTo>
                    <a:pt x="175" y="4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5" y="83"/>
                  </a:lnTo>
                  <a:lnTo>
                    <a:pt x="107" y="116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0" y="164"/>
                  </a:lnTo>
                  <a:lnTo>
                    <a:pt x="72" y="184"/>
                  </a:lnTo>
                  <a:lnTo>
                    <a:pt x="58" y="223"/>
                  </a:lnTo>
                  <a:lnTo>
                    <a:pt x="46" y="263"/>
                  </a:lnTo>
                  <a:lnTo>
                    <a:pt x="36" y="297"/>
                  </a:lnTo>
                  <a:lnTo>
                    <a:pt x="36" y="297"/>
                  </a:lnTo>
                  <a:lnTo>
                    <a:pt x="27" y="331"/>
                  </a:lnTo>
                  <a:lnTo>
                    <a:pt x="15" y="375"/>
                  </a:lnTo>
                  <a:lnTo>
                    <a:pt x="0" y="445"/>
                  </a:lnTo>
                  <a:lnTo>
                    <a:pt x="0" y="445"/>
                  </a:lnTo>
                  <a:lnTo>
                    <a:pt x="2" y="469"/>
                  </a:lnTo>
                  <a:lnTo>
                    <a:pt x="4" y="486"/>
                  </a:lnTo>
                  <a:lnTo>
                    <a:pt x="4" y="486"/>
                  </a:lnTo>
                  <a:lnTo>
                    <a:pt x="7" y="501"/>
                  </a:lnTo>
                  <a:lnTo>
                    <a:pt x="7" y="501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29" y="477"/>
                  </a:lnTo>
                  <a:lnTo>
                    <a:pt x="41" y="423"/>
                  </a:lnTo>
                  <a:lnTo>
                    <a:pt x="53" y="372"/>
                  </a:lnTo>
                  <a:lnTo>
                    <a:pt x="53" y="372"/>
                  </a:lnTo>
                  <a:lnTo>
                    <a:pt x="72" y="305"/>
                  </a:lnTo>
                  <a:lnTo>
                    <a:pt x="83" y="266"/>
                  </a:lnTo>
                  <a:lnTo>
                    <a:pt x="90" y="245"/>
                  </a:lnTo>
                  <a:lnTo>
                    <a:pt x="90" y="245"/>
                  </a:lnTo>
                  <a:lnTo>
                    <a:pt x="93" y="240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97" y="238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9" y="211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3" y="206"/>
                  </a:lnTo>
                  <a:lnTo>
                    <a:pt x="107" y="224"/>
                  </a:lnTo>
                  <a:lnTo>
                    <a:pt x="107" y="224"/>
                  </a:lnTo>
                  <a:lnTo>
                    <a:pt x="95" y="261"/>
                  </a:lnTo>
                  <a:lnTo>
                    <a:pt x="95" y="261"/>
                  </a:lnTo>
                  <a:lnTo>
                    <a:pt x="62" y="373"/>
                  </a:lnTo>
                  <a:lnTo>
                    <a:pt x="62" y="373"/>
                  </a:lnTo>
                  <a:lnTo>
                    <a:pt x="57" y="398"/>
                  </a:lnTo>
                  <a:lnTo>
                    <a:pt x="51" y="423"/>
                  </a:lnTo>
                  <a:lnTo>
                    <a:pt x="51" y="423"/>
                  </a:lnTo>
                  <a:lnTo>
                    <a:pt x="42" y="463"/>
                  </a:lnTo>
                  <a:lnTo>
                    <a:pt x="42" y="463"/>
                  </a:lnTo>
                  <a:lnTo>
                    <a:pt x="48" y="457"/>
                  </a:lnTo>
                  <a:lnTo>
                    <a:pt x="48" y="457"/>
                  </a:lnTo>
                  <a:lnTo>
                    <a:pt x="53" y="437"/>
                  </a:lnTo>
                  <a:lnTo>
                    <a:pt x="53" y="437"/>
                  </a:lnTo>
                  <a:lnTo>
                    <a:pt x="62" y="400"/>
                  </a:lnTo>
                  <a:lnTo>
                    <a:pt x="62" y="400"/>
                  </a:lnTo>
                  <a:lnTo>
                    <a:pt x="71" y="368"/>
                  </a:lnTo>
                  <a:lnTo>
                    <a:pt x="79" y="337"/>
                  </a:lnTo>
                  <a:lnTo>
                    <a:pt x="79" y="337"/>
                  </a:lnTo>
                  <a:lnTo>
                    <a:pt x="103" y="280"/>
                  </a:lnTo>
                  <a:lnTo>
                    <a:pt x="103" y="280"/>
                  </a:lnTo>
                  <a:lnTo>
                    <a:pt x="125" y="222"/>
                  </a:lnTo>
                  <a:lnTo>
                    <a:pt x="125" y="222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3" y="209"/>
                  </a:lnTo>
                  <a:lnTo>
                    <a:pt x="130" y="21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2"/>
                  </a:lnTo>
                  <a:lnTo>
                    <a:pt x="128" y="222"/>
                  </a:lnTo>
                  <a:lnTo>
                    <a:pt x="132" y="217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66" y="147"/>
                  </a:lnTo>
                  <a:lnTo>
                    <a:pt x="166" y="147"/>
                  </a:lnTo>
                  <a:lnTo>
                    <a:pt x="172" y="135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83" y="121"/>
                  </a:lnTo>
                  <a:lnTo>
                    <a:pt x="183" y="121"/>
                  </a:lnTo>
                  <a:lnTo>
                    <a:pt x="183" y="123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74" y="140"/>
                  </a:lnTo>
                  <a:lnTo>
                    <a:pt x="174" y="140"/>
                  </a:lnTo>
                  <a:lnTo>
                    <a:pt x="167" y="151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3" y="176"/>
                  </a:lnTo>
                  <a:lnTo>
                    <a:pt x="146" y="192"/>
                  </a:lnTo>
                  <a:lnTo>
                    <a:pt x="146" y="192"/>
                  </a:lnTo>
                  <a:lnTo>
                    <a:pt x="142" y="200"/>
                  </a:lnTo>
                  <a:lnTo>
                    <a:pt x="141" y="203"/>
                  </a:lnTo>
                  <a:lnTo>
                    <a:pt x="141" y="203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50" y="185"/>
                  </a:lnTo>
                  <a:lnTo>
                    <a:pt x="159" y="168"/>
                  </a:lnTo>
                  <a:lnTo>
                    <a:pt x="159" y="168"/>
                  </a:lnTo>
                  <a:lnTo>
                    <a:pt x="180" y="133"/>
                  </a:lnTo>
                  <a:lnTo>
                    <a:pt x="180" y="133"/>
                  </a:lnTo>
                  <a:lnTo>
                    <a:pt x="205" y="93"/>
                  </a:lnTo>
                  <a:lnTo>
                    <a:pt x="205" y="93"/>
                  </a:lnTo>
                  <a:lnTo>
                    <a:pt x="222" y="72"/>
                  </a:lnTo>
                  <a:lnTo>
                    <a:pt x="239" y="53"/>
                  </a:lnTo>
                  <a:lnTo>
                    <a:pt x="239" y="53"/>
                  </a:lnTo>
                  <a:lnTo>
                    <a:pt x="239" y="50"/>
                  </a:lnTo>
                  <a:lnTo>
                    <a:pt x="239" y="47"/>
                  </a:lnTo>
                  <a:lnTo>
                    <a:pt x="237" y="42"/>
                  </a:lnTo>
                  <a:lnTo>
                    <a:pt x="234" y="37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17" y="24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198" y="7"/>
                  </a:lnTo>
                  <a:lnTo>
                    <a:pt x="192" y="1"/>
                  </a:lnTo>
                  <a:lnTo>
                    <a:pt x="192" y="1"/>
                  </a:lnTo>
                  <a:lnTo>
                    <a:pt x="18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736">
              <a:extLst>
                <a:ext uri="{FF2B5EF4-FFF2-40B4-BE49-F238E27FC236}">
                  <a16:creationId xmlns="" xmlns:a16="http://schemas.microsoft.com/office/drawing/2014/main" id="{707916FB-75C3-FA4D-3A9D-93479AAF95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4188" y="2918123"/>
              <a:ext cx="65088" cy="103188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22" y="20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50"/>
                </a:cxn>
                <a:cxn ang="0">
                  <a:pos x="2" y="50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2" y="52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8" y="59"/>
                </a:cxn>
                <a:cxn ang="0">
                  <a:pos x="9" y="62"/>
                </a:cxn>
                <a:cxn ang="0">
                  <a:pos x="10" y="64"/>
                </a:cxn>
                <a:cxn ang="0">
                  <a:pos x="10" y="64"/>
                </a:cxn>
                <a:cxn ang="0">
                  <a:pos x="10" y="65"/>
                </a:cxn>
                <a:cxn ang="0">
                  <a:pos x="10" y="65"/>
                </a:cxn>
                <a:cxn ang="0">
                  <a:pos x="13" y="59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18" y="35"/>
                </a:cxn>
                <a:cxn ang="0">
                  <a:pos x="21" y="26"/>
                </a:cxn>
                <a:cxn ang="0">
                  <a:pos x="21" y="26"/>
                </a:cxn>
                <a:cxn ang="0">
                  <a:pos x="22" y="2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29" y="35"/>
                </a:cxn>
                <a:cxn ang="0">
                  <a:pos x="29" y="35"/>
                </a:cxn>
                <a:cxn ang="0">
                  <a:pos x="29" y="37"/>
                </a:cxn>
                <a:cxn ang="0">
                  <a:pos x="29" y="38"/>
                </a:cxn>
                <a:cxn ang="0">
                  <a:pos x="29" y="38"/>
                </a:cxn>
                <a:cxn ang="0">
                  <a:pos x="30" y="37"/>
                </a:cxn>
                <a:cxn ang="0">
                  <a:pos x="31" y="35"/>
                </a:cxn>
                <a:cxn ang="0">
                  <a:pos x="31" y="35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41" y="0"/>
                </a:cxn>
              </a:cxnLst>
              <a:rect l="0" t="0" r="r" b="b"/>
              <a:pathLst>
                <a:path w="41" h="65">
                  <a:moveTo>
                    <a:pt x="22" y="20"/>
                  </a:move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9"/>
                  </a:lnTo>
                  <a:lnTo>
                    <a:pt x="9" y="62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3" y="59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8" y="35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2" y="20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7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30" y="37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737">
              <a:extLst>
                <a:ext uri="{FF2B5EF4-FFF2-40B4-BE49-F238E27FC236}">
                  <a16:creationId xmlns="" xmlns:a16="http://schemas.microsoft.com/office/drawing/2014/main" id="{EACA559E-3FDA-A45D-3EFF-BEFD63154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188" y="2949873"/>
              <a:ext cx="34925" cy="7143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1" y="28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32"/>
                </a:cxn>
                <a:cxn ang="0">
                  <a:pos x="6" y="36"/>
                </a:cxn>
                <a:cxn ang="0">
                  <a:pos x="6" y="36"/>
                </a:cxn>
                <a:cxn ang="0">
                  <a:pos x="8" y="39"/>
                </a:cxn>
                <a:cxn ang="0">
                  <a:pos x="9" y="42"/>
                </a:cxn>
                <a:cxn ang="0">
                  <a:pos x="10" y="44"/>
                </a:cxn>
                <a:cxn ang="0">
                  <a:pos x="10" y="44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13" y="39"/>
                </a:cxn>
                <a:cxn ang="0">
                  <a:pos x="16" y="27"/>
                </a:cxn>
                <a:cxn ang="0">
                  <a:pos x="16" y="27"/>
                </a:cxn>
                <a:cxn ang="0">
                  <a:pos x="18" y="15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2" y="0"/>
                </a:cxn>
              </a:cxnLst>
              <a:rect l="0" t="0" r="r" b="b"/>
              <a:pathLst>
                <a:path w="22" h="45">
                  <a:moveTo>
                    <a:pt x="22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9"/>
                  </a:lnTo>
                  <a:lnTo>
                    <a:pt x="9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3" y="39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8" y="15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738">
              <a:extLst>
                <a:ext uri="{FF2B5EF4-FFF2-40B4-BE49-F238E27FC236}">
                  <a16:creationId xmlns="" xmlns:a16="http://schemas.microsoft.com/office/drawing/2014/main" id="{DB8A724E-255F-AD58-DB57-6AE92DCD9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918123"/>
              <a:ext cx="19050" cy="603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1" y="37"/>
                </a:cxn>
                <a:cxn ang="0">
                  <a:pos x="2" y="35"/>
                </a:cxn>
                <a:cxn ang="0">
                  <a:pos x="2" y="35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2" y="0"/>
                </a:cxn>
              </a:cxnLst>
              <a:rect l="0" t="0" r="r" b="b"/>
              <a:pathLst>
                <a:path w="12" h="38">
                  <a:moveTo>
                    <a:pt x="12" y="0"/>
                  </a:moveTo>
                  <a:lnTo>
                    <a:pt x="12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7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9" y="8"/>
                  </a:lnTo>
                  <a:lnTo>
                    <a:pt x="9" y="8"/>
                  </a:lnTo>
                  <a:lnTo>
                    <a:pt x="1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739">
              <a:extLst>
                <a:ext uri="{FF2B5EF4-FFF2-40B4-BE49-F238E27FC236}">
                  <a16:creationId xmlns="" xmlns:a16="http://schemas.microsoft.com/office/drawing/2014/main" id="{80B9CEC6-BDEF-718A-5AE0-246006A53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2899073"/>
              <a:ext cx="12700" cy="920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3" y="45"/>
                </a:cxn>
                <a:cxn ang="0">
                  <a:pos x="4" y="53"/>
                </a:cxn>
                <a:cxn ang="0">
                  <a:pos x="4" y="53"/>
                </a:cxn>
                <a:cxn ang="0">
                  <a:pos x="5" y="56"/>
                </a:cxn>
                <a:cxn ang="0">
                  <a:pos x="7" y="58"/>
                </a:cxn>
                <a:cxn ang="0">
                  <a:pos x="7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5" y="41"/>
                </a:cxn>
                <a:cxn ang="0">
                  <a:pos x="5" y="41"/>
                </a:cxn>
                <a:cxn ang="0">
                  <a:pos x="3" y="24"/>
                </a:cxn>
                <a:cxn ang="0">
                  <a:pos x="1" y="0"/>
                </a:cxn>
              </a:cxnLst>
              <a:rect l="0" t="0" r="r" b="b"/>
              <a:pathLst>
                <a:path w="8" h="58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" y="2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4" name="Freeform 740">
              <a:extLst>
                <a:ext uri="{FF2B5EF4-FFF2-40B4-BE49-F238E27FC236}">
                  <a16:creationId xmlns="" xmlns:a16="http://schemas.microsoft.com/office/drawing/2014/main" id="{A9F211C2-FB27-16EF-9D58-E91FAA176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488" y="2899073"/>
              <a:ext cx="12700" cy="920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3" y="45"/>
                </a:cxn>
                <a:cxn ang="0">
                  <a:pos x="4" y="53"/>
                </a:cxn>
                <a:cxn ang="0">
                  <a:pos x="4" y="53"/>
                </a:cxn>
                <a:cxn ang="0">
                  <a:pos x="5" y="56"/>
                </a:cxn>
                <a:cxn ang="0">
                  <a:pos x="7" y="58"/>
                </a:cxn>
                <a:cxn ang="0">
                  <a:pos x="7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5" y="41"/>
                </a:cxn>
                <a:cxn ang="0">
                  <a:pos x="5" y="41"/>
                </a:cxn>
                <a:cxn ang="0">
                  <a:pos x="3" y="24"/>
                </a:cxn>
                <a:cxn ang="0">
                  <a:pos x="1" y="0"/>
                </a:cxn>
              </a:cxnLst>
              <a:rect l="0" t="0" r="r" b="b"/>
              <a:pathLst>
                <a:path w="8" h="58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5" y="56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" y="24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5" name="Freeform 741">
              <a:extLst>
                <a:ext uri="{FF2B5EF4-FFF2-40B4-BE49-F238E27FC236}">
                  <a16:creationId xmlns="" xmlns:a16="http://schemas.microsoft.com/office/drawing/2014/main" id="{E7CB6258-FF1C-98D4-B6A0-727D4859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600" y="2987973"/>
              <a:ext cx="1588" cy="47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Freeform 742">
              <a:extLst>
                <a:ext uri="{FF2B5EF4-FFF2-40B4-BE49-F238E27FC236}">
                  <a16:creationId xmlns="" xmlns:a16="http://schemas.microsoft.com/office/drawing/2014/main" id="{0DACB0FA-3176-2C53-11C8-285DE7811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600" y="2987973"/>
              <a:ext cx="1588" cy="476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7" name="CasellaDiTesto 136">
            <a:extLst>
              <a:ext uri="{FF2B5EF4-FFF2-40B4-BE49-F238E27FC236}">
                <a16:creationId xmlns="" xmlns:a16="http://schemas.microsoft.com/office/drawing/2014/main" id="{C5D6497F-DB58-CA3C-75DC-8414C666DBD8}"/>
              </a:ext>
            </a:extLst>
          </p:cNvPr>
          <p:cNvSpPr txBox="1"/>
          <p:nvPr/>
        </p:nvSpPr>
        <p:spPr>
          <a:xfrm>
            <a:off x="4965398" y="3479885"/>
            <a:ext cx="1485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modello di integrazione</a:t>
            </a:r>
          </a:p>
        </p:txBody>
      </p:sp>
    </p:spTree>
    <p:extLst>
      <p:ext uri="{BB962C8B-B14F-4D97-AF65-F5344CB8AC3E}">
        <p14:creationId xmlns:p14="http://schemas.microsoft.com/office/powerpoint/2010/main" val="11201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/>
        </p:nvSpPr>
        <p:spPr>
          <a:xfrm>
            <a:off x="305550" y="184315"/>
            <a:ext cx="986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0075A6"/>
                </a:solidFill>
                <a:latin typeface="+mj-lt"/>
                <a:cs typeface="Calibri" panose="020F0502020204030204" pitchFamily="34" charset="0"/>
              </a:rPr>
              <a:t>Il progetto SIO e le 7 iniziative dipartimentali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9DF17B5E-4853-0326-28FD-85233A6C05B5}"/>
              </a:ext>
            </a:extLst>
          </p:cNvPr>
          <p:cNvSpPr txBox="1"/>
          <p:nvPr/>
        </p:nvSpPr>
        <p:spPr>
          <a:xfrm>
            <a:off x="305550" y="65305"/>
            <a:ext cx="10098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u="none" strike="noStrike" baseline="0" dirty="0">
                <a:solidFill>
                  <a:srgbClr val="509EF7"/>
                </a:solidFill>
                <a:latin typeface="+mj-lt"/>
                <a:cs typeface="Calibri" panose="020F0502020204030204" pitchFamily="34" charset="0"/>
              </a:rPr>
              <a:t>L’integrazione tra le progettualità</a:t>
            </a:r>
          </a:p>
        </p:txBody>
      </p:sp>
      <p:sp>
        <p:nvSpPr>
          <p:cNvPr id="7" name="Google Shape;152;p26">
            <a:extLst>
              <a:ext uri="{FF2B5EF4-FFF2-40B4-BE49-F238E27FC236}">
                <a16:creationId xmlns="" xmlns:a16="http://schemas.microsoft.com/office/drawing/2014/main" id="{0343A8D3-2453-70C4-E6A9-77D14B796F23}"/>
              </a:ext>
            </a:extLst>
          </p:cNvPr>
          <p:cNvSpPr/>
          <p:nvPr/>
        </p:nvSpPr>
        <p:spPr>
          <a:xfrm>
            <a:off x="11068557" y="129468"/>
            <a:ext cx="941825" cy="5197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="" xmlns:a16="http://schemas.microsoft.com/office/drawing/2014/main" id="{EADC1BF4-01C4-36DF-DB3D-7F64E101424A}"/>
              </a:ext>
            </a:extLst>
          </p:cNvPr>
          <p:cNvSpPr/>
          <p:nvPr/>
        </p:nvSpPr>
        <p:spPr>
          <a:xfrm>
            <a:off x="0" y="6585626"/>
            <a:ext cx="12192000" cy="272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rgbClr val="509EF7"/>
                </a:solidFill>
              </a:rPr>
              <a:t>UOC Sistemi Informativi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E1119A92-7DDB-BC2F-C1C7-F36F7CDDFB39}"/>
              </a:ext>
            </a:extLst>
          </p:cNvPr>
          <p:cNvSpPr txBox="1"/>
          <p:nvPr/>
        </p:nvSpPr>
        <p:spPr>
          <a:xfrm>
            <a:off x="305549" y="700942"/>
            <a:ext cx="11698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it-IT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Nell’ambito complessivo di digitalizzazione, le Aziende ULSS sono anche chiamate ad affrontare le grandi sfide di digitalizzazione a livello ospedaliero e le stringenti tempistiche dettate dal PNRR. Segue un esempio del masterplan implementativo delle diverse iniziative:</a:t>
            </a:r>
          </a:p>
        </p:txBody>
      </p:sp>
      <p:pic>
        <p:nvPicPr>
          <p:cNvPr id="4" name="Google Shape;110;g256df19e47b_0_12">
            <a:extLst>
              <a:ext uri="{FF2B5EF4-FFF2-40B4-BE49-F238E27FC236}">
                <a16:creationId xmlns="" xmlns:a16="http://schemas.microsoft.com/office/drawing/2014/main" id="{F54F8210-444C-11B8-277D-09254D11BEE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4581" y="6339684"/>
            <a:ext cx="6982838" cy="24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1;g256df19e47b_0_12">
            <a:extLst>
              <a:ext uri="{FF2B5EF4-FFF2-40B4-BE49-F238E27FC236}">
                <a16:creationId xmlns="" xmlns:a16="http://schemas.microsoft.com/office/drawing/2014/main" id="{8625A5B0-70E8-DBD2-508E-77E858267CB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1439" y="1115653"/>
            <a:ext cx="9889122" cy="5224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6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4357</TotalTime>
  <Words>1970</Words>
  <Application>Microsoft Office PowerPoint</Application>
  <PresentationFormat>Widescreen</PresentationFormat>
  <Paragraphs>255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Lato</vt:lpstr>
      <vt:lpstr>Calibri</vt:lpstr>
      <vt:lpstr>Times New Roman</vt:lpstr>
      <vt:lpstr>Arial</vt:lpstr>
      <vt:lpstr>PTSans-Regular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dell’attenzione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Pino, Annachiara</dc:creator>
  <cp:lastModifiedBy>Luca Giobelli</cp:lastModifiedBy>
  <cp:revision>23</cp:revision>
  <dcterms:modified xsi:type="dcterms:W3CDTF">2023-11-16T08:45:44Z</dcterms:modified>
</cp:coreProperties>
</file>