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7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</p:sldIdLst>
  <p:sldSz cx="12192000" cy="6858000"/>
  <p:notesSz cx="6858000" cy="9144000"/>
  <p:embeddedFontLst>
    <p:embeddedFont>
      <p:font typeface="Arial Black" panose="020B06040202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erriweather Sans" pitchFamily="2" charset="77"/>
      <p:regular r:id="rId18"/>
      <p:bold r:id="rId19"/>
      <p:italic r:id="rId20"/>
      <p:boldItalic r:id="rId21"/>
    </p:embeddedFont>
    <p:embeddedFont>
      <p:font typeface="Quattrocento Sans" panose="020B0502050000020003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8FahTF+v4ksXXjHPce3Gvy5+u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30"/>
  </p:normalViewPr>
  <p:slideViewPr>
    <p:cSldViewPr snapToGrid="0">
      <p:cViewPr varScale="1">
        <p:scale>
          <a:sx n="113" d="100"/>
          <a:sy n="113" d="100"/>
        </p:scale>
        <p:origin x="664" y="184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4b2858671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g24b28586715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2" name="Google Shape;422;g24b28586715_0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9" name="Google Shape;4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7" name="Google Shape;4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4" name="Google Shape;4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3" name="Google Shape;50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4" name="Google Shape;50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8" name="Google Shape;5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bg>
      <p:bgPr>
        <a:solidFill>
          <a:srgbClr val="F2F5F7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/>
          <p:nvPr/>
        </p:nvSpPr>
        <p:spPr>
          <a:xfrm>
            <a:off x="-1" y="0"/>
            <a:ext cx="8872306" cy="6858000"/>
          </a:xfrm>
          <a:custGeom>
            <a:avLst/>
            <a:gdLst/>
            <a:ahLst/>
            <a:cxnLst/>
            <a:rect l="l" t="t" r="r" b="b"/>
            <a:pathLst>
              <a:path w="8872306" h="6858000" extrusionOk="0">
                <a:moveTo>
                  <a:pt x="0" y="0"/>
                </a:moveTo>
                <a:lnTo>
                  <a:pt x="8872306" y="0"/>
                </a:lnTo>
                <a:lnTo>
                  <a:pt x="34957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>
              <a:alpha val="8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2"/>
          <p:cNvSpPr txBox="1">
            <a:spLocks noGrp="1"/>
          </p:cNvSpPr>
          <p:nvPr>
            <p:ph type="ctrTitle"/>
          </p:nvPr>
        </p:nvSpPr>
        <p:spPr>
          <a:xfrm>
            <a:off x="700306" y="944167"/>
            <a:ext cx="5611772" cy="164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700306" y="2627122"/>
            <a:ext cx="4854132" cy="124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2"/>
          </p:nvPr>
        </p:nvSpPr>
        <p:spPr>
          <a:xfrm>
            <a:off x="700088" y="3876675"/>
            <a:ext cx="4854575" cy="389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3"/>
          </p:nvPr>
        </p:nvSpPr>
        <p:spPr>
          <a:xfrm>
            <a:off x="702000" y="234000"/>
            <a:ext cx="35136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 b="1"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337" y="6292148"/>
            <a:ext cx="1053313" cy="451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DX 1/3">
  <p:cSld name="Immagine DX 1/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696913" y="1322785"/>
            <a:ext cx="6770721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>
            <a:spLocks noGrp="1"/>
          </p:cNvSpPr>
          <p:nvPr>
            <p:ph type="pic" idx="2"/>
          </p:nvPr>
        </p:nvSpPr>
        <p:spPr>
          <a:xfrm>
            <a:off x="7788276" y="0"/>
            <a:ext cx="4403725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6766321" cy="56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3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full + testo">
  <p:cSld name="Immagine full + testo"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-2" y="0"/>
            <a:ext cx="1220046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>
            <a:spLocks noGrp="1"/>
          </p:cNvSpPr>
          <p:nvPr>
            <p:ph type="pic" idx="2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696449" y="1322785"/>
            <a:ext cx="4967199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9" name="Google Shape;109;p16"/>
          <p:cNvSpPr/>
          <p:nvPr/>
        </p:nvSpPr>
        <p:spPr>
          <a:xfrm flipH="1">
            <a:off x="10285996" y="4416552"/>
            <a:ext cx="1914472" cy="244144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attrocento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3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e">
  <p:cSld name="Fina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>
            <a:spLocks noGrp="1"/>
          </p:cNvSpPr>
          <p:nvPr>
            <p:ph type="pic" idx="2"/>
          </p:nvPr>
        </p:nvSpPr>
        <p:spPr>
          <a:xfrm>
            <a:off x="3494057" y="0"/>
            <a:ext cx="8713268" cy="6858000"/>
          </a:xfrm>
          <a:prstGeom prst="rect">
            <a:avLst/>
          </a:prstGeom>
          <a:solidFill>
            <a:srgbClr val="F2F5F7"/>
          </a:solidFill>
          <a:ln>
            <a:noFill/>
          </a:ln>
        </p:spPr>
      </p:sp>
      <p:sp>
        <p:nvSpPr>
          <p:cNvPr id="114" name="Google Shape;114;p17"/>
          <p:cNvSpPr>
            <a:spLocks noGrp="1"/>
          </p:cNvSpPr>
          <p:nvPr>
            <p:ph type="pic" idx="3"/>
          </p:nvPr>
        </p:nvSpPr>
        <p:spPr>
          <a:xfrm>
            <a:off x="689590" y="2679272"/>
            <a:ext cx="581723" cy="581025"/>
          </a:xfrm>
          <a:prstGeom prst="ellipse">
            <a:avLst/>
          </a:prstGeom>
          <a:noFill/>
          <a:ln>
            <a:noFill/>
          </a:ln>
        </p:spPr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1450545" y="2491360"/>
            <a:ext cx="2868421" cy="47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125"/>
              <a:buFont typeface="Arial"/>
              <a:buNone/>
              <a:defRPr sz="1125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4"/>
          </p:nvPr>
        </p:nvSpPr>
        <p:spPr>
          <a:xfrm>
            <a:off x="1450545" y="2937066"/>
            <a:ext cx="2868421" cy="49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975"/>
              <a:buFont typeface="Arial"/>
              <a:buNone/>
              <a:defRPr sz="975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/>
          <p:nvPr/>
        </p:nvSpPr>
        <p:spPr>
          <a:xfrm flipH="1">
            <a:off x="10285996" y="4416552"/>
            <a:ext cx="1914472" cy="244144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ctrTitle"/>
          </p:nvPr>
        </p:nvSpPr>
        <p:spPr>
          <a:xfrm>
            <a:off x="700306" y="944167"/>
            <a:ext cx="5611772" cy="924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5"/>
          </p:nvPr>
        </p:nvSpPr>
        <p:spPr>
          <a:xfrm>
            <a:off x="702000" y="234000"/>
            <a:ext cx="35136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 b="1"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>
            <a:spLocks noGrp="1"/>
          </p:cNvSpPr>
          <p:nvPr>
            <p:ph type="pic" idx="2"/>
          </p:nvPr>
        </p:nvSpPr>
        <p:spPr>
          <a:xfrm>
            <a:off x="3494057" y="0"/>
            <a:ext cx="8713268" cy="6858000"/>
          </a:xfrm>
          <a:prstGeom prst="rect">
            <a:avLst/>
          </a:prstGeom>
          <a:solidFill>
            <a:srgbClr val="F2F5F7"/>
          </a:solidFill>
          <a:ln>
            <a:noFill/>
          </a:ln>
        </p:spPr>
      </p:sp>
      <p:sp>
        <p:nvSpPr>
          <p:cNvPr id="122" name="Google Shape;122;p24"/>
          <p:cNvSpPr/>
          <p:nvPr/>
        </p:nvSpPr>
        <p:spPr>
          <a:xfrm flipH="1">
            <a:off x="10285996" y="4416552"/>
            <a:ext cx="1914472" cy="244144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696448" y="1627191"/>
            <a:ext cx="3344464" cy="428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sz="1350" b="1"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3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>
            <a:spLocks noGrp="1"/>
          </p:cNvSpPr>
          <p:nvPr>
            <p:ph type="pic" idx="2"/>
          </p:nvPr>
        </p:nvSpPr>
        <p:spPr>
          <a:xfrm>
            <a:off x="3494057" y="0"/>
            <a:ext cx="8713268" cy="6858000"/>
          </a:xfrm>
          <a:prstGeom prst="rect">
            <a:avLst/>
          </a:prstGeom>
          <a:solidFill>
            <a:srgbClr val="F2F5F7"/>
          </a:solidFill>
          <a:ln>
            <a:noFill/>
          </a:ln>
        </p:spPr>
      </p:sp>
      <p:sp>
        <p:nvSpPr>
          <p:cNvPr id="130" name="Google Shape;130;p25"/>
          <p:cNvSpPr txBox="1">
            <a:spLocks noGrp="1"/>
          </p:cNvSpPr>
          <p:nvPr>
            <p:ph type="subTitle" idx="1"/>
          </p:nvPr>
        </p:nvSpPr>
        <p:spPr>
          <a:xfrm>
            <a:off x="1263131" y="1945485"/>
            <a:ext cx="2781028" cy="39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125"/>
              <a:buNone/>
              <a:defRPr sz="1125" b="0" i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25"/>
          <p:cNvSpPr/>
          <p:nvPr/>
        </p:nvSpPr>
        <p:spPr>
          <a:xfrm flipH="1">
            <a:off x="10285996" y="4416552"/>
            <a:ext cx="1914472" cy="244144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3"/>
          </p:nvPr>
        </p:nvSpPr>
        <p:spPr>
          <a:xfrm>
            <a:off x="700020" y="1348980"/>
            <a:ext cx="563111" cy="57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4"/>
          </p:nvPr>
        </p:nvSpPr>
        <p:spPr>
          <a:xfrm>
            <a:off x="1263642" y="1322786"/>
            <a:ext cx="2777271" cy="62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sz="1350" b="1"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5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696448" y="1322785"/>
            <a:ext cx="10798640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251975" anchor="ctr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2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 2 col">
  <p:cSld name="1_Titolo e contenuto 2 col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696448" y="1322785"/>
            <a:ext cx="10799104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2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 2 col">
  <p:cSld name="Titolo e contenuto 2 col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696448" y="1322785"/>
            <a:ext cx="10799104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2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 3 col">
  <p:cSld name="Titolo e contenuto 3 col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696448" y="1322785"/>
            <a:ext cx="10799104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2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i affiancati 1">
  <p:cSld name="Titolo e contenuti affiancati 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709772" y="1322785"/>
            <a:ext cx="5208188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2"/>
          </p:nvPr>
        </p:nvSpPr>
        <p:spPr>
          <a:xfrm>
            <a:off x="6284696" y="1322785"/>
            <a:ext cx="5208189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3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Night">
  <p:cSld name="Cover Night">
    <p:bg>
      <p:bgPr>
        <a:solidFill>
          <a:srgbClr val="191919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/>
          <p:nvPr/>
        </p:nvSpPr>
        <p:spPr>
          <a:xfrm>
            <a:off x="-1" y="0"/>
            <a:ext cx="8872306" cy="6858000"/>
          </a:xfrm>
          <a:custGeom>
            <a:avLst/>
            <a:gdLst/>
            <a:ahLst/>
            <a:cxnLst/>
            <a:rect l="l" t="t" r="r" b="b"/>
            <a:pathLst>
              <a:path w="8872306" h="6858000" extrusionOk="0">
                <a:moveTo>
                  <a:pt x="0" y="0"/>
                </a:moveTo>
                <a:lnTo>
                  <a:pt x="8872306" y="0"/>
                </a:lnTo>
                <a:lnTo>
                  <a:pt x="34957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8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 flipH="1">
            <a:off x="10269954" y="4416552"/>
            <a:ext cx="1914472" cy="244144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700306" y="944167"/>
            <a:ext cx="5611772" cy="164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attrocento Sans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700306" y="2627122"/>
            <a:ext cx="4854132" cy="124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2"/>
          </p:nvPr>
        </p:nvSpPr>
        <p:spPr>
          <a:xfrm>
            <a:off x="700088" y="3876675"/>
            <a:ext cx="4854575" cy="389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3"/>
          </p:nvPr>
        </p:nvSpPr>
        <p:spPr>
          <a:xfrm>
            <a:off x="702000" y="234000"/>
            <a:ext cx="35136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900" y="6292148"/>
            <a:ext cx="1052187" cy="451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i affiancati 2">
  <p:cSld name="Titolo e contenuti affiancati 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709773" y="1322785"/>
            <a:ext cx="7060679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2"/>
          </p:nvPr>
        </p:nvSpPr>
        <p:spPr>
          <a:xfrm>
            <a:off x="8120460" y="1322785"/>
            <a:ext cx="3372424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body" idx="3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i affiancati 3">
  <p:cSld name="Titolo e contenuti affiancati 3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body" idx="1"/>
          </p:nvPr>
        </p:nvSpPr>
        <p:spPr>
          <a:xfrm>
            <a:off x="709773" y="1322785"/>
            <a:ext cx="3334387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2"/>
          </p:nvPr>
        </p:nvSpPr>
        <p:spPr>
          <a:xfrm>
            <a:off x="4421550" y="1322785"/>
            <a:ext cx="7071334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body" idx="3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i affiancati 4">
  <p:cSld name="Titolo e contenuti affiancati 4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body" idx="1"/>
          </p:nvPr>
        </p:nvSpPr>
        <p:spPr>
          <a:xfrm>
            <a:off x="709773" y="1322785"/>
            <a:ext cx="3334387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2"/>
          </p:nvPr>
        </p:nvSpPr>
        <p:spPr>
          <a:xfrm>
            <a:off x="4421549" y="1322785"/>
            <a:ext cx="3334387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body" idx="3"/>
          </p:nvPr>
        </p:nvSpPr>
        <p:spPr>
          <a:xfrm>
            <a:off x="8120462" y="1322785"/>
            <a:ext cx="3372424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body" idx="4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introduzione e contenuto 2 col">
  <p:cSld name="Titolo introduzione e contenuto 2 col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>
            <a:spLocks noGrp="1"/>
          </p:cNvSpPr>
          <p:nvPr>
            <p:ph type="body" idx="1"/>
          </p:nvPr>
        </p:nvSpPr>
        <p:spPr>
          <a:xfrm>
            <a:off x="716276" y="2228851"/>
            <a:ext cx="10779276" cy="368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body" idx="2"/>
          </p:nvPr>
        </p:nvSpPr>
        <p:spPr>
          <a:xfrm>
            <a:off x="716277" y="1322786"/>
            <a:ext cx="10759449" cy="83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body" idx="3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grafia">
  <p:cSld name="biografia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>
            <a:spLocks noGrp="1"/>
          </p:cNvSpPr>
          <p:nvPr>
            <p:ph type="body" idx="1"/>
          </p:nvPr>
        </p:nvSpPr>
        <p:spPr>
          <a:xfrm>
            <a:off x="4171478" y="1822101"/>
            <a:ext cx="7321407" cy="313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5"/>
          <p:cNvSpPr>
            <a:spLocks noGrp="1"/>
          </p:cNvSpPr>
          <p:nvPr>
            <p:ph type="pic" idx="2"/>
          </p:nvPr>
        </p:nvSpPr>
        <p:spPr>
          <a:xfrm>
            <a:off x="1157575" y="1176988"/>
            <a:ext cx="2100914" cy="2106215"/>
          </a:xfrm>
          <a:prstGeom prst="ellipse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01" name="Google Shape;201;p35"/>
          <p:cNvSpPr txBox="1">
            <a:spLocks noGrp="1"/>
          </p:cNvSpPr>
          <p:nvPr>
            <p:ph type="title"/>
          </p:nvPr>
        </p:nvSpPr>
        <p:spPr>
          <a:xfrm>
            <a:off x="701313" y="3425217"/>
            <a:ext cx="3013437" cy="56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body" idx="3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4"/>
          </p:nvPr>
        </p:nvSpPr>
        <p:spPr>
          <a:xfrm>
            <a:off x="1157575" y="4134960"/>
            <a:ext cx="2100262" cy="79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DX 1/2">
  <p:cSld name="Immagine DX 1/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>
            <a:spLocks noGrp="1"/>
          </p:cNvSpPr>
          <p:nvPr>
            <p:ph type="body" idx="1"/>
          </p:nvPr>
        </p:nvSpPr>
        <p:spPr>
          <a:xfrm>
            <a:off x="701313" y="1322785"/>
            <a:ext cx="4962334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36"/>
          <p:cNvSpPr>
            <a:spLocks noGrp="1"/>
          </p:cNvSpPr>
          <p:nvPr>
            <p:ph type="pic" idx="2"/>
          </p:nvPr>
        </p:nvSpPr>
        <p:spPr>
          <a:xfrm>
            <a:off x="6096002" y="0"/>
            <a:ext cx="6095999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09" name="Google Shape;209;p36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11" name="Google Shape;211;p36"/>
          <p:cNvSpPr txBox="1">
            <a:spLocks noGrp="1"/>
          </p:cNvSpPr>
          <p:nvPr>
            <p:ph type="title"/>
          </p:nvPr>
        </p:nvSpPr>
        <p:spPr>
          <a:xfrm>
            <a:off x="701313" y="514801"/>
            <a:ext cx="4962334" cy="60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6"/>
          <p:cNvSpPr txBox="1">
            <a:spLocks noGrp="1"/>
          </p:cNvSpPr>
          <p:nvPr>
            <p:ph type="body" idx="3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DX 2/3">
  <p:cSld name="Immagine DX 2/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>
            <a:spLocks noGrp="1"/>
          </p:cNvSpPr>
          <p:nvPr>
            <p:ph type="pic" idx="2"/>
          </p:nvPr>
        </p:nvSpPr>
        <p:spPr>
          <a:xfrm>
            <a:off x="4367214" y="0"/>
            <a:ext cx="78247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15" name="Google Shape;215;p37"/>
          <p:cNvSpPr txBox="1">
            <a:spLocks noGrp="1"/>
          </p:cNvSpPr>
          <p:nvPr>
            <p:ph type="body" idx="1"/>
          </p:nvPr>
        </p:nvSpPr>
        <p:spPr>
          <a:xfrm>
            <a:off x="696450" y="1322785"/>
            <a:ext cx="3347710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7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3342847" cy="644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7"/>
          <p:cNvSpPr txBox="1">
            <a:spLocks noGrp="1"/>
          </p:cNvSpPr>
          <p:nvPr>
            <p:ph type="body" idx="3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Full">
  <p:cSld name="Immagine Full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>
            <a:spLocks noGrp="1"/>
          </p:cNvSpPr>
          <p:nvPr>
            <p:ph type="pic" idx="2"/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magine DX 1/2">
  <p:cSld name="3_Immagine DX 1/2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>
            <a:spLocks noGrp="1"/>
          </p:cNvSpPr>
          <p:nvPr>
            <p:ph type="pic" idx="2"/>
          </p:nvPr>
        </p:nvSpPr>
        <p:spPr>
          <a:xfrm>
            <a:off x="6096001" y="0"/>
            <a:ext cx="6096000" cy="3429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39"/>
          <p:cNvSpPr>
            <a:spLocks noGrp="1"/>
          </p:cNvSpPr>
          <p:nvPr>
            <p:ph type="pic" idx="3"/>
          </p:nvPr>
        </p:nvSpPr>
        <p:spPr>
          <a:xfrm>
            <a:off x="6096002" y="3429001"/>
            <a:ext cx="6095999" cy="344146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25" name="Google Shape;225;p39"/>
          <p:cNvSpPr txBox="1">
            <a:spLocks noGrp="1"/>
          </p:cNvSpPr>
          <p:nvPr>
            <p:ph type="body" idx="1"/>
          </p:nvPr>
        </p:nvSpPr>
        <p:spPr>
          <a:xfrm>
            <a:off x="696449" y="1322785"/>
            <a:ext cx="4967199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39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9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4962335" cy="6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body" idx="4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">
  <p:cSld name="Gallery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>
            <a:spLocks noGrp="1"/>
          </p:cNvSpPr>
          <p:nvPr>
            <p:ph type="pic" idx="2"/>
          </p:nvPr>
        </p:nvSpPr>
        <p:spPr>
          <a:xfrm>
            <a:off x="0" y="0"/>
            <a:ext cx="6096596" cy="342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2" name="Google Shape;232;p40"/>
          <p:cNvSpPr>
            <a:spLocks noGrp="1"/>
          </p:cNvSpPr>
          <p:nvPr>
            <p:ph type="pic" idx="3"/>
          </p:nvPr>
        </p:nvSpPr>
        <p:spPr>
          <a:xfrm>
            <a:off x="6096000" y="0"/>
            <a:ext cx="6097192" cy="3429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3" name="Google Shape;233;p40"/>
          <p:cNvSpPr>
            <a:spLocks noGrp="1"/>
          </p:cNvSpPr>
          <p:nvPr>
            <p:ph type="pic" idx="4"/>
          </p:nvPr>
        </p:nvSpPr>
        <p:spPr>
          <a:xfrm>
            <a:off x="1" y="3429000"/>
            <a:ext cx="6096595" cy="3429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34" name="Google Shape;234;p40"/>
          <p:cNvSpPr>
            <a:spLocks noGrp="1"/>
          </p:cNvSpPr>
          <p:nvPr>
            <p:ph type="pic" idx="5"/>
          </p:nvPr>
        </p:nvSpPr>
        <p:spPr>
          <a:xfrm>
            <a:off x="6096001" y="3429000"/>
            <a:ext cx="6096000" cy="3429000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>
  <p:cSld name="Intestazione sezione">
    <p:bg>
      <p:bgPr>
        <a:solidFill>
          <a:srgbClr val="54B1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/>
          <p:nvPr/>
        </p:nvSpPr>
        <p:spPr>
          <a:xfrm>
            <a:off x="-1" y="1"/>
            <a:ext cx="8872306" cy="6858000"/>
          </a:xfrm>
          <a:custGeom>
            <a:avLst/>
            <a:gdLst/>
            <a:ahLst/>
            <a:cxnLst/>
            <a:rect l="l" t="t" r="r" b="b"/>
            <a:pathLst>
              <a:path w="8872306" h="6858000" extrusionOk="0">
                <a:moveTo>
                  <a:pt x="0" y="0"/>
                </a:moveTo>
                <a:lnTo>
                  <a:pt x="8872306" y="0"/>
                </a:lnTo>
                <a:lnTo>
                  <a:pt x="349577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A79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9"/>
          <p:cNvSpPr>
            <a:spLocks noGrp="1"/>
          </p:cNvSpPr>
          <p:nvPr>
            <p:ph type="pic" idx="2"/>
          </p:nvPr>
        </p:nvSpPr>
        <p:spPr>
          <a:xfrm>
            <a:off x="3494057" y="0"/>
            <a:ext cx="8713268" cy="6858000"/>
          </a:xfrm>
          <a:prstGeom prst="rect">
            <a:avLst/>
          </a:prstGeom>
          <a:solidFill>
            <a:srgbClr val="9CB1BF"/>
          </a:solidFill>
          <a:ln>
            <a:noFill/>
          </a:ln>
        </p:spPr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ctrTitle"/>
          </p:nvPr>
        </p:nvSpPr>
        <p:spPr>
          <a:xfrm>
            <a:off x="700306" y="944167"/>
            <a:ext cx="5611772" cy="164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attrocento Sans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ubTitle" idx="1"/>
          </p:nvPr>
        </p:nvSpPr>
        <p:spPr>
          <a:xfrm>
            <a:off x="700306" y="2627122"/>
            <a:ext cx="4854132" cy="270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 Black"/>
              <a:buNone/>
              <a:defRPr sz="1400" b="1" i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/>
          <p:nvPr/>
        </p:nvSpPr>
        <p:spPr>
          <a:xfrm flipH="1">
            <a:off x="10285996" y="4416552"/>
            <a:ext cx="1914472" cy="244144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3"/>
          </p:nvPr>
        </p:nvSpPr>
        <p:spPr>
          <a:xfrm>
            <a:off x="702000" y="234000"/>
            <a:ext cx="35136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900" y="6292148"/>
            <a:ext cx="1052187" cy="451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Gallery">
  <p:cSld name="1_Galler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>
            <a:spLocks noGrp="1"/>
          </p:cNvSpPr>
          <p:nvPr>
            <p:ph type="pic" idx="2"/>
          </p:nvPr>
        </p:nvSpPr>
        <p:spPr>
          <a:xfrm>
            <a:off x="0" y="0"/>
            <a:ext cx="4366787" cy="342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7" name="Google Shape;237;p41"/>
          <p:cNvSpPr>
            <a:spLocks noGrp="1"/>
          </p:cNvSpPr>
          <p:nvPr>
            <p:ph type="pic" idx="3"/>
          </p:nvPr>
        </p:nvSpPr>
        <p:spPr>
          <a:xfrm>
            <a:off x="4366786" y="0"/>
            <a:ext cx="7825214" cy="3429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8" name="Google Shape;238;p41"/>
          <p:cNvSpPr>
            <a:spLocks noGrp="1"/>
          </p:cNvSpPr>
          <p:nvPr>
            <p:ph type="pic" idx="4"/>
          </p:nvPr>
        </p:nvSpPr>
        <p:spPr>
          <a:xfrm>
            <a:off x="0" y="3429000"/>
            <a:ext cx="7788308" cy="3429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39" name="Google Shape;239;p41"/>
          <p:cNvSpPr>
            <a:spLocks noGrp="1"/>
          </p:cNvSpPr>
          <p:nvPr>
            <p:ph type="pic" idx="5"/>
          </p:nvPr>
        </p:nvSpPr>
        <p:spPr>
          <a:xfrm>
            <a:off x="7788309" y="3429000"/>
            <a:ext cx="4403693" cy="3429000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2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44" name="Google Shape;244;p42"/>
          <p:cNvSpPr txBox="1">
            <a:spLocks noGrp="1"/>
          </p:cNvSpPr>
          <p:nvPr>
            <p:ph type="body" idx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Vuota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3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48" name="Google Shape;248;p43"/>
          <p:cNvSpPr txBox="1">
            <a:spLocks noGrp="1"/>
          </p:cNvSpPr>
          <p:nvPr>
            <p:ph type="body" idx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43"/>
          <p:cNvSpPr/>
          <p:nvPr/>
        </p:nvSpPr>
        <p:spPr>
          <a:xfrm flipH="1">
            <a:off x="10281144" y="4416552"/>
            <a:ext cx="1914300" cy="24411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full + testo">
  <p:cSld name="Immagine full + testo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/>
          <p:nvPr/>
        </p:nvSpPr>
        <p:spPr>
          <a:xfrm>
            <a:off x="-2" y="0"/>
            <a:ext cx="1220046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0"/>
          <p:cNvSpPr>
            <a:spLocks noGrp="1"/>
          </p:cNvSpPr>
          <p:nvPr>
            <p:ph type="pic" idx="2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696449" y="1322785"/>
            <a:ext cx="4967199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6" name="Google Shape;46;p20"/>
          <p:cNvSpPr/>
          <p:nvPr/>
        </p:nvSpPr>
        <p:spPr>
          <a:xfrm flipH="1">
            <a:off x="10285996" y="4416552"/>
            <a:ext cx="1914472" cy="244144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attrocento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900" y="6292148"/>
            <a:ext cx="1052187" cy="451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Vuota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337" y="6292148"/>
            <a:ext cx="1053313" cy="451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e">
  <p:cSld name="Fina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>
            <a:spLocks noGrp="1"/>
          </p:cNvSpPr>
          <p:nvPr>
            <p:ph type="pic" idx="2"/>
          </p:nvPr>
        </p:nvSpPr>
        <p:spPr>
          <a:xfrm>
            <a:off x="3494057" y="0"/>
            <a:ext cx="8713268" cy="6858000"/>
          </a:xfrm>
          <a:prstGeom prst="rect">
            <a:avLst/>
          </a:prstGeom>
          <a:solidFill>
            <a:srgbClr val="F2F5F7"/>
          </a:solidFill>
          <a:ln>
            <a:noFill/>
          </a:ln>
        </p:spPr>
      </p:sp>
      <p:sp>
        <p:nvSpPr>
          <p:cNvPr id="58" name="Google Shape;58;p22"/>
          <p:cNvSpPr>
            <a:spLocks noGrp="1"/>
          </p:cNvSpPr>
          <p:nvPr>
            <p:ph type="pic" idx="3"/>
          </p:nvPr>
        </p:nvSpPr>
        <p:spPr>
          <a:xfrm>
            <a:off x="689590" y="2679272"/>
            <a:ext cx="581723" cy="581025"/>
          </a:xfrm>
          <a:prstGeom prst="ellipse">
            <a:avLst/>
          </a:prstGeom>
          <a:noFill/>
          <a:ln>
            <a:noFill/>
          </a:ln>
        </p:spPr>
      </p:sp>
      <p:sp>
        <p:nvSpPr>
          <p:cNvPr id="59" name="Google Shape;59;p22"/>
          <p:cNvSpPr txBox="1">
            <a:spLocks noGrp="1"/>
          </p:cNvSpPr>
          <p:nvPr>
            <p:ph type="body" idx="1"/>
          </p:nvPr>
        </p:nvSpPr>
        <p:spPr>
          <a:xfrm>
            <a:off x="1450545" y="2491360"/>
            <a:ext cx="2868421" cy="47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125"/>
              <a:buFont typeface="Arial"/>
              <a:buNone/>
              <a:defRPr sz="1125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4"/>
          </p:nvPr>
        </p:nvSpPr>
        <p:spPr>
          <a:xfrm>
            <a:off x="1450545" y="2937066"/>
            <a:ext cx="2868421" cy="49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975"/>
              <a:buFont typeface="Arial"/>
              <a:buNone/>
              <a:defRPr sz="975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/>
          <p:nvPr/>
        </p:nvSpPr>
        <p:spPr>
          <a:xfrm flipH="1">
            <a:off x="10285996" y="4416552"/>
            <a:ext cx="1914472" cy="244144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 txBox="1">
            <a:spLocks noGrp="1"/>
          </p:cNvSpPr>
          <p:nvPr>
            <p:ph type="ctrTitle"/>
          </p:nvPr>
        </p:nvSpPr>
        <p:spPr>
          <a:xfrm>
            <a:off x="700306" y="944167"/>
            <a:ext cx="5611772" cy="924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5"/>
          </p:nvPr>
        </p:nvSpPr>
        <p:spPr>
          <a:xfrm>
            <a:off x="702000" y="234000"/>
            <a:ext cx="35136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 b="1"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337" y="6292148"/>
            <a:ext cx="1053313" cy="451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magine DX 1/2">
  <p:cSld name="1_Immagine DX 1/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>
            <a:spLocks noGrp="1"/>
          </p:cNvSpPr>
          <p:nvPr>
            <p:ph type="pic" idx="2"/>
          </p:nvPr>
        </p:nvSpPr>
        <p:spPr>
          <a:xfrm>
            <a:off x="7788308" y="0"/>
            <a:ext cx="4403692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7" name="Google Shape;67;p23"/>
          <p:cNvSpPr>
            <a:spLocks noGrp="1"/>
          </p:cNvSpPr>
          <p:nvPr>
            <p:ph type="pic" idx="3"/>
          </p:nvPr>
        </p:nvSpPr>
        <p:spPr>
          <a:xfrm>
            <a:off x="6849018" y="1107283"/>
            <a:ext cx="4934639" cy="4670822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228600" dist="165100" dir="5400000" algn="t" rotWithShape="0">
              <a:srgbClr val="000000">
                <a:alpha val="8235"/>
              </a:srgbClr>
            </a:outerShdw>
          </a:effectLst>
        </p:spPr>
      </p:sp>
      <p:sp>
        <p:nvSpPr>
          <p:cNvPr id="68" name="Google Shape;68;p23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>
            <a:off x="696449" y="1322785"/>
            <a:ext cx="4967199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6147705" cy="56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4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3" name="Google Shape;7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337" y="6292148"/>
            <a:ext cx="1053313" cy="451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1_Cover">
    <p:bg>
      <p:bgPr>
        <a:solidFill>
          <a:srgbClr val="F2F5F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b28586715_0_156"/>
          <p:cNvSpPr txBox="1">
            <a:spLocks noGrp="1"/>
          </p:cNvSpPr>
          <p:nvPr>
            <p:ph type="subTitle" idx="1"/>
          </p:nvPr>
        </p:nvSpPr>
        <p:spPr>
          <a:xfrm>
            <a:off x="700306" y="2627122"/>
            <a:ext cx="48540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0" i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" name="Google Shape;76;g24b28586715_0_156"/>
          <p:cNvSpPr/>
          <p:nvPr/>
        </p:nvSpPr>
        <p:spPr>
          <a:xfrm flipH="1">
            <a:off x="10281144" y="4416552"/>
            <a:ext cx="1914300" cy="2441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24b28586715_0_156"/>
          <p:cNvSpPr txBox="1">
            <a:spLocks noGrp="1"/>
          </p:cNvSpPr>
          <p:nvPr>
            <p:ph type="body" idx="2"/>
          </p:nvPr>
        </p:nvSpPr>
        <p:spPr>
          <a:xfrm>
            <a:off x="700088" y="3876675"/>
            <a:ext cx="48549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marL="914400" lvl="1" indent="-349250" algn="l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2pPr>
            <a:lvl3pPr marL="1371600" lvl="2" indent="-349250" algn="l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3pPr>
            <a:lvl4pPr marL="1828800" lvl="3" indent="-349250" algn="l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24b28586715_0_156"/>
          <p:cNvSpPr txBox="1">
            <a:spLocks noGrp="1"/>
          </p:cNvSpPr>
          <p:nvPr>
            <p:ph type="body" idx="3"/>
          </p:nvPr>
        </p:nvSpPr>
        <p:spPr>
          <a:xfrm>
            <a:off x="702000" y="234000"/>
            <a:ext cx="35136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 sz="1100" b="1"/>
            </a:lvl1pPr>
            <a:lvl2pPr marL="914400" lvl="1" indent="-349250" algn="l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2pPr>
            <a:lvl3pPr marL="1371600" lvl="2" indent="-349250" algn="l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3pPr>
            <a:lvl4pPr marL="1828800" lvl="3" indent="-349250" algn="l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g24b28586715_0_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2070" y="5324153"/>
            <a:ext cx="1053316" cy="45126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4b28586715_0_156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magine DX 1/2">
  <p:cSld name="1_Immagine DX 1/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>
            <a:spLocks noGrp="1"/>
          </p:cNvSpPr>
          <p:nvPr>
            <p:ph type="pic" idx="2"/>
          </p:nvPr>
        </p:nvSpPr>
        <p:spPr>
          <a:xfrm>
            <a:off x="7788308" y="0"/>
            <a:ext cx="4403692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0" name="Google Shape;90;p14"/>
          <p:cNvSpPr>
            <a:spLocks noGrp="1"/>
          </p:cNvSpPr>
          <p:nvPr>
            <p:ph type="pic" idx="3"/>
          </p:nvPr>
        </p:nvSpPr>
        <p:spPr>
          <a:xfrm>
            <a:off x="6849018" y="1107283"/>
            <a:ext cx="4934639" cy="4670822"/>
          </a:xfrm>
          <a:prstGeom prst="rect">
            <a:avLst/>
          </a:prstGeom>
          <a:solidFill>
            <a:srgbClr val="A5A5A5"/>
          </a:solidFill>
          <a:ln>
            <a:noFill/>
          </a:ln>
          <a:effectLst>
            <a:outerShdw blurRad="228600" dist="165100" dir="5400000" algn="t" rotWithShape="0">
              <a:srgbClr val="000000">
                <a:alpha val="8235"/>
              </a:srgbClr>
            </a:outerShdw>
          </a:effectLst>
        </p:spPr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696449" y="1322785"/>
            <a:ext cx="4967199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6147705" cy="56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4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50"/>
              <a:buFont typeface="Arial"/>
              <a:buNone/>
              <a:defRPr sz="105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∙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  <a:defRPr sz="20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701313" y="1322785"/>
            <a:ext cx="10791572" cy="4576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175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∙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175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▫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/>
          <p:nvPr/>
        </p:nvSpPr>
        <p:spPr>
          <a:xfrm>
            <a:off x="10799425" y="6517778"/>
            <a:ext cx="533800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it-IT" sz="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PNT ITALIA</a:t>
            </a:r>
            <a:endParaRPr sz="7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9">
          <p15:clr>
            <a:srgbClr val="F26B43"/>
          </p15:clr>
        </p15:guide>
        <p15:guide id="3" pos="7241">
          <p15:clr>
            <a:srgbClr val="F26B43"/>
          </p15:clr>
        </p15:guide>
        <p15:guide id="4" orient="horz" pos="833">
          <p15:clr>
            <a:srgbClr val="F26B43"/>
          </p15:clr>
        </p15:guide>
        <p15:guide id="5" orient="horz" pos="3946">
          <p15:clr>
            <a:srgbClr val="F26B43"/>
          </p15:clr>
        </p15:guide>
        <p15:guide id="6" pos="166">
          <p15:clr>
            <a:srgbClr val="F26B43"/>
          </p15:clr>
        </p15:guide>
        <p15:guide id="7" pos="7514">
          <p15:clr>
            <a:srgbClr val="F26B43"/>
          </p15:clr>
        </p15:guide>
        <p15:guide id="8" orient="horz" pos="425">
          <p15:clr>
            <a:srgbClr val="F26B43"/>
          </p15:clr>
        </p15:guide>
        <p15:guide id="9" orient="horz" pos="4156">
          <p15:clr>
            <a:srgbClr val="F26B43"/>
          </p15:clr>
        </p15:guide>
        <p15:guide id="10" orient="horz" pos="3725">
          <p15:clr>
            <a:srgbClr val="F26B43"/>
          </p15:clr>
        </p15:guide>
        <p15:guide id="11" orient="horz" pos="289">
          <p15:clr>
            <a:srgbClr val="F26B43"/>
          </p15:clr>
        </p15:guide>
        <p15:guide id="12" orient="horz" pos="595">
          <p15:clr>
            <a:srgbClr val="F26B43"/>
          </p15:clr>
        </p15:guide>
        <p15:guide id="13" pos="3959">
          <p15:clr>
            <a:srgbClr val="F26B43"/>
          </p15:clr>
        </p15:guide>
        <p15:guide id="14" pos="3721">
          <p15:clr>
            <a:srgbClr val="F26B43"/>
          </p15:clr>
        </p15:guide>
        <p15:guide id="15" orient="horz" pos="204">
          <p15:clr>
            <a:srgbClr val="F26B43"/>
          </p15:clr>
        </p15:guide>
        <p15:guide id="16" pos="4299">
          <p15:clr>
            <a:srgbClr val="F26B43"/>
          </p15:clr>
        </p15:guide>
        <p15:guide id="17" pos="4537">
          <p15:clr>
            <a:srgbClr val="F26B43"/>
          </p15:clr>
        </p15:guide>
        <p15:guide id="18" pos="4895">
          <p15:clr>
            <a:srgbClr val="F26B43"/>
          </p15:clr>
        </p15:guide>
        <p15:guide id="19" pos="5115">
          <p15:clr>
            <a:srgbClr val="F26B43"/>
          </p15:clr>
        </p15:guide>
        <p15:guide id="20" pos="5473">
          <p15:clr>
            <a:srgbClr val="F26B43"/>
          </p15:clr>
        </p15:guide>
        <p15:guide id="21" pos="5711">
          <p15:clr>
            <a:srgbClr val="F26B43"/>
          </p15:clr>
        </p15:guide>
        <p15:guide id="22" pos="6051">
          <p15:clr>
            <a:srgbClr val="F26B43"/>
          </p15:clr>
        </p15:guide>
        <p15:guide id="23" pos="6289">
          <p15:clr>
            <a:srgbClr val="F26B43"/>
          </p15:clr>
        </p15:guide>
        <p15:guide id="24" pos="6647">
          <p15:clr>
            <a:srgbClr val="F26B43"/>
          </p15:clr>
        </p15:guide>
        <p15:guide id="25" pos="6867">
          <p15:clr>
            <a:srgbClr val="F26B43"/>
          </p15:clr>
        </p15:guide>
        <p15:guide id="26" pos="3363">
          <p15:clr>
            <a:srgbClr val="F26B43"/>
          </p15:clr>
        </p15:guide>
        <p15:guide id="27" pos="3143">
          <p15:clr>
            <a:srgbClr val="F26B43"/>
          </p15:clr>
        </p15:guide>
        <p15:guide id="28" pos="2785">
          <p15:clr>
            <a:srgbClr val="F26B43"/>
          </p15:clr>
        </p15:guide>
        <p15:guide id="29" pos="2548">
          <p15:clr>
            <a:srgbClr val="F26B43"/>
          </p15:clr>
        </p15:guide>
        <p15:guide id="30" pos="2207">
          <p15:clr>
            <a:srgbClr val="F26B43"/>
          </p15:clr>
        </p15:guide>
        <p15:guide id="31" pos="1969">
          <p15:clr>
            <a:srgbClr val="F26B43"/>
          </p15:clr>
        </p15:guide>
        <p15:guide id="32" pos="1612">
          <p15:clr>
            <a:srgbClr val="F26B43"/>
          </p15:clr>
        </p15:guide>
        <p15:guide id="33" pos="1391">
          <p15:clr>
            <a:srgbClr val="F26B43"/>
          </p15:clr>
        </p15:guide>
        <p15:guide id="34" pos="1033">
          <p15:clr>
            <a:srgbClr val="F26B43"/>
          </p15:clr>
        </p15:guide>
        <p15:guide id="35" pos="7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  <a:defRPr sz="20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6329237" y="234000"/>
            <a:ext cx="5163648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701313" y="1322785"/>
            <a:ext cx="10791572" cy="4576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175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∙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175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▫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0799425" y="6517778"/>
            <a:ext cx="533800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it-IT" sz="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PNT ITALIA</a:t>
            </a:r>
            <a:endParaRPr sz="7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10337" y="6292148"/>
            <a:ext cx="1053313" cy="4512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9">
          <p15:clr>
            <a:srgbClr val="F26B43"/>
          </p15:clr>
        </p15:guide>
        <p15:guide id="3" pos="7241">
          <p15:clr>
            <a:srgbClr val="F26B43"/>
          </p15:clr>
        </p15:guide>
        <p15:guide id="4" orient="horz" pos="833">
          <p15:clr>
            <a:srgbClr val="F26B43"/>
          </p15:clr>
        </p15:guide>
        <p15:guide id="5" orient="horz" pos="3946">
          <p15:clr>
            <a:srgbClr val="F26B43"/>
          </p15:clr>
        </p15:guide>
        <p15:guide id="6" pos="166">
          <p15:clr>
            <a:srgbClr val="F26B43"/>
          </p15:clr>
        </p15:guide>
        <p15:guide id="7" pos="7514">
          <p15:clr>
            <a:srgbClr val="F26B43"/>
          </p15:clr>
        </p15:guide>
        <p15:guide id="8" orient="horz" pos="425">
          <p15:clr>
            <a:srgbClr val="F26B43"/>
          </p15:clr>
        </p15:guide>
        <p15:guide id="9" orient="horz" pos="4156">
          <p15:clr>
            <a:srgbClr val="F26B43"/>
          </p15:clr>
        </p15:guide>
        <p15:guide id="10" orient="horz" pos="3725">
          <p15:clr>
            <a:srgbClr val="F26B43"/>
          </p15:clr>
        </p15:guide>
        <p15:guide id="11" orient="horz" pos="289">
          <p15:clr>
            <a:srgbClr val="F26B43"/>
          </p15:clr>
        </p15:guide>
        <p15:guide id="12" orient="horz" pos="595">
          <p15:clr>
            <a:srgbClr val="F26B43"/>
          </p15:clr>
        </p15:guide>
        <p15:guide id="13" pos="3959">
          <p15:clr>
            <a:srgbClr val="F26B43"/>
          </p15:clr>
        </p15:guide>
        <p15:guide id="14" pos="3721">
          <p15:clr>
            <a:srgbClr val="F26B43"/>
          </p15:clr>
        </p15:guide>
        <p15:guide id="15" orient="horz" pos="204">
          <p15:clr>
            <a:srgbClr val="F26B43"/>
          </p15:clr>
        </p15:guide>
        <p15:guide id="16" pos="4299">
          <p15:clr>
            <a:srgbClr val="F26B43"/>
          </p15:clr>
        </p15:guide>
        <p15:guide id="17" pos="4537">
          <p15:clr>
            <a:srgbClr val="F26B43"/>
          </p15:clr>
        </p15:guide>
        <p15:guide id="18" pos="4895">
          <p15:clr>
            <a:srgbClr val="F26B43"/>
          </p15:clr>
        </p15:guide>
        <p15:guide id="19" pos="5115">
          <p15:clr>
            <a:srgbClr val="F26B43"/>
          </p15:clr>
        </p15:guide>
        <p15:guide id="20" pos="5473">
          <p15:clr>
            <a:srgbClr val="F26B43"/>
          </p15:clr>
        </p15:guide>
        <p15:guide id="21" pos="5711">
          <p15:clr>
            <a:srgbClr val="F26B43"/>
          </p15:clr>
        </p15:guide>
        <p15:guide id="22" pos="6051">
          <p15:clr>
            <a:srgbClr val="F26B43"/>
          </p15:clr>
        </p15:guide>
        <p15:guide id="23" pos="6289">
          <p15:clr>
            <a:srgbClr val="F26B43"/>
          </p15:clr>
        </p15:guide>
        <p15:guide id="24" pos="6647">
          <p15:clr>
            <a:srgbClr val="F26B43"/>
          </p15:clr>
        </p15:guide>
        <p15:guide id="25" pos="6867">
          <p15:clr>
            <a:srgbClr val="F26B43"/>
          </p15:clr>
        </p15:guide>
        <p15:guide id="26" pos="3363">
          <p15:clr>
            <a:srgbClr val="F26B43"/>
          </p15:clr>
        </p15:guide>
        <p15:guide id="27" pos="3143">
          <p15:clr>
            <a:srgbClr val="F26B43"/>
          </p15:clr>
        </p15:guide>
        <p15:guide id="28" pos="2785">
          <p15:clr>
            <a:srgbClr val="F26B43"/>
          </p15:clr>
        </p15:guide>
        <p15:guide id="29" pos="2548">
          <p15:clr>
            <a:srgbClr val="F26B43"/>
          </p15:clr>
        </p15:guide>
        <p15:guide id="30" pos="2207">
          <p15:clr>
            <a:srgbClr val="F26B43"/>
          </p15:clr>
        </p15:guide>
        <p15:guide id="31" pos="1969">
          <p15:clr>
            <a:srgbClr val="F26B43"/>
          </p15:clr>
        </p15:guide>
        <p15:guide id="32" pos="1612">
          <p15:clr>
            <a:srgbClr val="F26B43"/>
          </p15:clr>
        </p15:guide>
        <p15:guide id="33" pos="1391">
          <p15:clr>
            <a:srgbClr val="F26B43"/>
          </p15:clr>
        </p15:guide>
        <p15:guide id="34" pos="1033">
          <p15:clr>
            <a:srgbClr val="F26B43"/>
          </p15:clr>
        </p15:guide>
        <p15:guide id="35" pos="7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4b28586715_0_98"/>
          <p:cNvSpPr txBox="1">
            <a:spLocks noGrp="1"/>
          </p:cNvSpPr>
          <p:nvPr>
            <p:ph type="ctrTitle"/>
          </p:nvPr>
        </p:nvSpPr>
        <p:spPr>
          <a:xfrm>
            <a:off x="700306" y="944167"/>
            <a:ext cx="5612100" cy="1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</a:pPr>
            <a:r>
              <a:rPr lang="it-IT" sz="3200"/>
              <a:t>La Piattaforma Nazionale di Telemedicina</a:t>
            </a:r>
            <a:endParaRPr/>
          </a:p>
        </p:txBody>
      </p:sp>
      <p:sp>
        <p:nvSpPr>
          <p:cNvPr id="425" name="Google Shape;425;g24b28586715_0_98"/>
          <p:cNvSpPr txBox="1">
            <a:spLocks noGrp="1"/>
          </p:cNvSpPr>
          <p:nvPr>
            <p:ph type="subTitle" idx="1"/>
          </p:nvPr>
        </p:nvSpPr>
        <p:spPr>
          <a:xfrm>
            <a:off x="677287" y="2920633"/>
            <a:ext cx="4854132" cy="124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-IT" dirty="0"/>
              <a:t>Giuseppe Sajeva, CTO, PNT Italia</a:t>
            </a:r>
            <a:endParaRPr dirty="0"/>
          </a:p>
        </p:txBody>
      </p:sp>
      <p:sp>
        <p:nvSpPr>
          <p:cNvPr id="426" name="Google Shape;426;g24b28586715_0_98"/>
          <p:cNvSpPr txBox="1">
            <a:spLocks noGrp="1"/>
          </p:cNvSpPr>
          <p:nvPr>
            <p:ph type="body" idx="2"/>
          </p:nvPr>
        </p:nvSpPr>
        <p:spPr>
          <a:xfrm>
            <a:off x="699888" y="5494475"/>
            <a:ext cx="48549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it-IT" dirty="0"/>
              <a:t>Roma, 16 NOVEMBRE 2023</a:t>
            </a:r>
            <a:endParaRPr dirty="0"/>
          </a:p>
          <a:p>
            <a:pPr marL="0" lvl="0" indent="0" algn="l" rtl="0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  <p:sp>
        <p:nvSpPr>
          <p:cNvPr id="427" name="Google Shape;427;g24b28586715_0_98"/>
          <p:cNvSpPr txBox="1">
            <a:spLocks noGrp="1"/>
          </p:cNvSpPr>
          <p:nvPr>
            <p:ph type="body" idx="3"/>
          </p:nvPr>
        </p:nvSpPr>
        <p:spPr>
          <a:xfrm>
            <a:off x="702000" y="234000"/>
            <a:ext cx="35136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/>
              <a:t>PIATTAFORMA NAZIONALE TELEMEDICINA </a:t>
            </a:r>
            <a:r>
              <a:rPr lang="it-IT">
                <a:solidFill>
                  <a:schemeClr val="accent1"/>
                </a:solidFill>
              </a:rPr>
              <a:t>ITALIA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433" name="Google Shape;433;p2"/>
          <p:cNvSpPr txBox="1">
            <a:spLocks noGrp="1"/>
          </p:cNvSpPr>
          <p:nvPr>
            <p:ph type="body" idx="1"/>
          </p:nvPr>
        </p:nvSpPr>
        <p:spPr>
          <a:xfrm>
            <a:off x="696448" y="1322785"/>
            <a:ext cx="7029060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800" dirty="0"/>
              <a:t>Il 26 aprile </a:t>
            </a:r>
            <a:r>
              <a:rPr lang="it-IT" sz="1800" b="0" i="0" u="none" strike="noStrik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è stata costituita la società di progetto </a:t>
            </a:r>
            <a:r>
              <a:rPr lang="it-IT" sz="1800" b="1" i="0" u="none" strike="noStrik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“PNT Italia”</a:t>
            </a:r>
            <a:r>
              <a:rPr lang="it-IT" sz="1800" b="0" i="0" u="none" strike="noStrik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con un capitale sociale pari a euro 14.339.200,00.</a:t>
            </a:r>
            <a:endParaRPr dirty="0"/>
          </a:p>
          <a:p>
            <a:pPr marL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it-IT" sz="18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Quote societarie:</a:t>
            </a:r>
            <a:endParaRPr sz="1800" b="0" i="0" u="none" strike="noStrike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t-IT" sz="1800" dirty="0"/>
              <a:t>60 % Engineering Ingegneria Informatica</a:t>
            </a:r>
            <a:endParaRPr dirty="0"/>
          </a:p>
          <a:p>
            <a:pPr marL="285750" lvl="0" indent="-2857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t-IT" sz="1800" dirty="0"/>
              <a:t>40% Almaviva – The </a:t>
            </a:r>
            <a:r>
              <a:rPr lang="it-IT" sz="1800" dirty="0" err="1"/>
              <a:t>Italian</a:t>
            </a:r>
            <a:r>
              <a:rPr lang="it-IT" sz="1800" dirty="0"/>
              <a:t> Innovation Company</a:t>
            </a:r>
            <a:endParaRPr dirty="0"/>
          </a:p>
          <a:p>
            <a:pPr marL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it-IT" sz="1800" dirty="0"/>
              <a:t>Struttura societaria:</a:t>
            </a:r>
            <a:endParaRPr dirty="0"/>
          </a:p>
          <a:p>
            <a:pPr marL="285750" lvl="0" indent="-2857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t-IT" sz="1800" dirty="0"/>
              <a:t>Presidente </a:t>
            </a:r>
            <a:r>
              <a:rPr lang="it-IT" sz="1800" i="1" dirty="0"/>
              <a:t>Dario Buttitta</a:t>
            </a:r>
            <a:endParaRPr dirty="0"/>
          </a:p>
          <a:p>
            <a:pPr marL="285750" lvl="0" indent="-2857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t-IT" sz="1800" dirty="0"/>
              <a:t>Amministratore Delegato </a:t>
            </a:r>
            <a:r>
              <a:rPr lang="it-IT" sz="1800" i="1" dirty="0"/>
              <a:t>Antonio Amati</a:t>
            </a:r>
            <a:endParaRPr dirty="0"/>
          </a:p>
          <a:p>
            <a:pPr marL="285750" lvl="0" indent="-28575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it-IT" sz="1800" dirty="0"/>
              <a:t>Direttore Tecnico </a:t>
            </a:r>
            <a:r>
              <a:rPr lang="it-IT" sz="1800" i="1" dirty="0"/>
              <a:t>Giuseppe Sajeva </a:t>
            </a:r>
            <a:endParaRPr dirty="0"/>
          </a:p>
          <a:p>
            <a:pPr marL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434" name="Google Shape;434;p2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6147705" cy="56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</a:pPr>
            <a:r>
              <a:rPr lang="it-IT"/>
              <a:t>La società di progetto PNT ITALIA</a:t>
            </a:r>
            <a:endParaRPr/>
          </a:p>
        </p:txBody>
      </p:sp>
      <p:sp>
        <p:nvSpPr>
          <p:cNvPr id="435" name="Google Shape;435;p2"/>
          <p:cNvSpPr txBox="1">
            <a:spLocks noGrp="1"/>
          </p:cNvSpPr>
          <p:nvPr>
            <p:ph type="body" idx="4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</a:pPr>
            <a:r>
              <a:rPr lang="it-IT"/>
              <a:t>PIATTAFORMA NAZIONALE TELEMEDICINA </a:t>
            </a:r>
            <a:r>
              <a:rPr lang="it-IT">
                <a:solidFill>
                  <a:schemeClr val="accent1"/>
                </a:solidFill>
              </a:rPr>
              <a:t>ITALIA</a:t>
            </a:r>
            <a:endParaRPr/>
          </a:p>
        </p:txBody>
      </p:sp>
      <p:pic>
        <p:nvPicPr>
          <p:cNvPr id="436" name="Google Shape;4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7581" y="2303846"/>
            <a:ext cx="6349531" cy="299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" descr="Immagine che contiene sfocatura&#10;&#10;Descrizione generata automa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1915" r="31913"/>
          <a:stretch/>
        </p:blipFill>
        <p:spPr>
          <a:xfrm>
            <a:off x="7788308" y="0"/>
            <a:ext cx="4403692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443" name="Google Shape;443;p3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-IT"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fld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44" name="Google Shape;444;p3"/>
          <p:cNvSpPr txBox="1">
            <a:spLocks noGrp="1"/>
          </p:cNvSpPr>
          <p:nvPr>
            <p:ph type="body" idx="1"/>
          </p:nvPr>
        </p:nvSpPr>
        <p:spPr>
          <a:xfrm>
            <a:off x="696449" y="1322785"/>
            <a:ext cx="6875229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it-IT" sz="1600" b="1" dirty="0">
                <a:solidFill>
                  <a:srgbClr val="000000"/>
                </a:solidFill>
              </a:rPr>
              <a:t>La Piattaforma Nazionale di Telemedicina </a:t>
            </a:r>
            <a:r>
              <a:rPr lang="it-IT" sz="1600" dirty="0">
                <a:solidFill>
                  <a:srgbClr val="000000"/>
                </a:solidFill>
              </a:rPr>
              <a:t>(PNT) si pone come </a:t>
            </a:r>
            <a:r>
              <a:rPr lang="it-IT" sz="1600" b="1" dirty="0">
                <a:solidFill>
                  <a:srgbClr val="000000"/>
                </a:solidFill>
              </a:rPr>
              <a:t>obiettivo primario</a:t>
            </a:r>
            <a:r>
              <a:rPr lang="it-IT" sz="1600" dirty="0">
                <a:solidFill>
                  <a:srgbClr val="000000"/>
                </a:solidFill>
              </a:rPr>
              <a:t> il </a:t>
            </a:r>
            <a:r>
              <a:rPr lang="it-IT" sz="1600" b="1" dirty="0">
                <a:solidFill>
                  <a:srgbClr val="000000"/>
                </a:solidFill>
              </a:rPr>
              <a:t>governo ed il monitoraggio dei processi di Telemedicina</a:t>
            </a:r>
            <a:r>
              <a:rPr lang="it-IT" sz="1600" dirty="0">
                <a:solidFill>
                  <a:srgbClr val="000000"/>
                </a:solidFill>
              </a:rPr>
              <a:t> e congiuntamente con gli </a:t>
            </a:r>
            <a:r>
              <a:rPr lang="it-IT" sz="1600" b="1" dirty="0">
                <a:solidFill>
                  <a:srgbClr val="000000"/>
                </a:solidFill>
              </a:rPr>
              <a:t>ecosistemi digitali specifici di ogni Regione (</a:t>
            </a:r>
            <a:r>
              <a:rPr lang="it-IT" sz="1600" b="1" dirty="0" err="1">
                <a:solidFill>
                  <a:srgbClr val="000000"/>
                </a:solidFill>
              </a:rPr>
              <a:t>Instrastrutture</a:t>
            </a:r>
            <a:r>
              <a:rPr lang="it-IT" sz="1600" b="1" dirty="0">
                <a:solidFill>
                  <a:srgbClr val="000000"/>
                </a:solidFill>
              </a:rPr>
              <a:t> Regionali di Telemedicina - IRT) </a:t>
            </a:r>
            <a:r>
              <a:rPr lang="it-IT" sz="1600" dirty="0">
                <a:solidFill>
                  <a:srgbClr val="000000"/>
                </a:solidFill>
              </a:rPr>
              <a:t>ne valorizza gli investimenti già attuati o programmati.</a:t>
            </a:r>
            <a:endParaRPr dirty="0"/>
          </a:p>
          <a:p>
            <a:pPr marL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it-IT" sz="1600" b="0" i="0" u="none" strike="noStrike" dirty="0">
                <a:solidFill>
                  <a:srgbClr val="000000"/>
                </a:solidFill>
              </a:rPr>
              <a:t>La Piattaforma Nazionale di Telemedicina è realizzata garantendo un </a:t>
            </a:r>
            <a:r>
              <a:rPr lang="it-IT" sz="1600" b="1" i="0" u="none" strike="noStrike" dirty="0">
                <a:solidFill>
                  <a:srgbClr val="000000"/>
                </a:solidFill>
              </a:rPr>
              <a:t>forte orientamento all’integrazione </a:t>
            </a:r>
            <a:r>
              <a:rPr lang="it-IT" sz="1600" b="0" i="0" u="none" strike="noStrike" dirty="0">
                <a:solidFill>
                  <a:srgbClr val="000000"/>
                </a:solidFill>
              </a:rPr>
              <a:t>e all’</a:t>
            </a:r>
            <a:r>
              <a:rPr lang="it-IT" sz="1600" b="1" i="0" u="none" strike="noStrike" dirty="0">
                <a:solidFill>
                  <a:srgbClr val="000000"/>
                </a:solidFill>
              </a:rPr>
              <a:t>interoperabilità</a:t>
            </a:r>
            <a:r>
              <a:rPr lang="it-IT" sz="1600" b="0" i="0" u="none" strike="noStrike" dirty="0">
                <a:solidFill>
                  <a:srgbClr val="000000"/>
                </a:solidFill>
              </a:rPr>
              <a:t> mantenendo una spiccata </a:t>
            </a:r>
            <a:r>
              <a:rPr lang="it-IT" sz="1600" b="1" i="0" u="none" strike="noStrike" dirty="0">
                <a:solidFill>
                  <a:srgbClr val="000000"/>
                </a:solidFill>
              </a:rPr>
              <a:t>indipendenza, scalabilità e facilità di integrazione </a:t>
            </a:r>
            <a:r>
              <a:rPr lang="it-IT" sz="1600" b="0" i="0" u="none" strike="noStrike" dirty="0">
                <a:solidFill>
                  <a:srgbClr val="000000"/>
                </a:solidFill>
              </a:rPr>
              <a:t>con gli attuali e futuri ecosistemi digitali sia regionali che nazionali coinvolti</a:t>
            </a:r>
            <a:r>
              <a:rPr lang="it-IT" sz="1600" dirty="0">
                <a:solidFill>
                  <a:srgbClr val="000000"/>
                </a:solidFill>
              </a:rPr>
              <a:t>, </a:t>
            </a:r>
            <a:r>
              <a:rPr lang="it-IT" sz="1600" b="0" i="0" u="none" strike="noStrike" dirty="0">
                <a:solidFill>
                  <a:srgbClr val="000000"/>
                </a:solidFill>
              </a:rPr>
              <a:t>offre la massima </a:t>
            </a:r>
            <a:r>
              <a:rPr lang="it-IT" sz="1600" b="1" i="0" u="none" strike="noStrike" dirty="0">
                <a:solidFill>
                  <a:srgbClr val="000000"/>
                </a:solidFill>
              </a:rPr>
              <a:t>interoperabilità con i sistemi centrali </a:t>
            </a:r>
            <a:r>
              <a:rPr lang="it-IT" sz="1600" b="0" i="0" u="none" strike="noStrike" dirty="0">
                <a:solidFill>
                  <a:srgbClr val="000000"/>
                </a:solidFill>
              </a:rPr>
              <a:t>dispiegati a </a:t>
            </a:r>
            <a:r>
              <a:rPr lang="it-IT" sz="1600" b="1" i="0" u="none" strike="noStrike" dirty="0">
                <a:solidFill>
                  <a:srgbClr val="000000"/>
                </a:solidFill>
              </a:rPr>
              <a:t>livello nazionale</a:t>
            </a:r>
            <a:r>
              <a:rPr lang="it-IT" sz="1600" b="0" i="0" u="none" strike="noStrike" dirty="0">
                <a:solidFill>
                  <a:srgbClr val="000000"/>
                </a:solidFill>
              </a:rPr>
              <a:t>, previsti per il processo di </a:t>
            </a:r>
            <a:r>
              <a:rPr lang="it-IT" sz="1600" b="1" i="0" u="none" strike="noStrike" dirty="0">
                <a:solidFill>
                  <a:srgbClr val="000000"/>
                </a:solidFill>
              </a:rPr>
              <a:t>transizione digitale </a:t>
            </a:r>
            <a:r>
              <a:rPr lang="it-IT" sz="1600" b="0" i="0" u="none" strike="noStrike" dirty="0">
                <a:solidFill>
                  <a:srgbClr val="000000"/>
                </a:solidFill>
              </a:rPr>
              <a:t>dei servizi erogati dalla Pubblica Amministrazione.</a:t>
            </a:r>
            <a:endParaRPr dirty="0"/>
          </a:p>
          <a:p>
            <a:pPr marL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sz="11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sz="1100" b="0" i="0" u="none" strike="noStrike" dirty="0">
              <a:solidFill>
                <a:srgbClr val="000000"/>
              </a:solidFill>
            </a:endParaRPr>
          </a:p>
        </p:txBody>
      </p:sp>
      <p:sp>
        <p:nvSpPr>
          <p:cNvPr id="445" name="Google Shape;445;p3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6147705" cy="56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rPr lang="it-IT" sz="1800"/>
              <a:t>Piattaforma Nazionale di Telemedicina</a:t>
            </a:r>
            <a:endParaRPr sz="1800" b="0"/>
          </a:p>
        </p:txBody>
      </p:sp>
      <p:sp>
        <p:nvSpPr>
          <p:cNvPr id="446" name="Google Shape;446;p3"/>
          <p:cNvSpPr txBox="1">
            <a:spLocks noGrp="1"/>
          </p:cNvSpPr>
          <p:nvPr>
            <p:ph type="body" idx="4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</a:pPr>
            <a:r>
              <a:rPr lang="it-IT"/>
              <a:t>PIATTAFORMA NAZIONALE TELEMEDICINA </a:t>
            </a:r>
            <a:r>
              <a:rPr lang="it-IT">
                <a:solidFill>
                  <a:schemeClr val="accent1"/>
                </a:solidFill>
              </a:rPr>
              <a:t>ITALIA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"/>
          <p:cNvSpPr txBox="1">
            <a:spLocks noGrp="1"/>
          </p:cNvSpPr>
          <p:nvPr>
            <p:ph type="body" idx="1"/>
          </p:nvPr>
        </p:nvSpPr>
        <p:spPr>
          <a:xfrm>
            <a:off x="696913" y="1322785"/>
            <a:ext cx="6770721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it-IT" sz="1800" dirty="0"/>
              <a:t>Vogliamo </a:t>
            </a:r>
            <a:r>
              <a:rPr lang="it-IT" sz="1800" b="1" dirty="0"/>
              <a:t>favorire l’implementazione omogenea dei percorsi di telemedicina</a:t>
            </a:r>
            <a:r>
              <a:rPr lang="it-IT" sz="1800" dirty="0"/>
              <a:t> su tutto il territorio nazionale.</a:t>
            </a:r>
            <a:endParaRPr dirty="0"/>
          </a:p>
          <a:p>
            <a:pPr marL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it-IT" sz="1800" dirty="0"/>
          </a:p>
          <a:p>
            <a:pPr marL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it-IT" sz="1800" dirty="0"/>
              <a:t>Con PNT si intende un sistema finalizzato al </a:t>
            </a:r>
            <a:r>
              <a:rPr lang="it-IT" sz="1800" b="1" dirty="0"/>
              <a:t>governo ed al monitoraggio dei processi di Telemedicina</a:t>
            </a:r>
            <a:r>
              <a:rPr lang="it-IT" sz="1800" dirty="0"/>
              <a:t>, </a:t>
            </a:r>
            <a:r>
              <a:rPr lang="it-IT" sz="1800" b="1" dirty="0"/>
              <a:t>favorendo la rapida diffusione delle buone pratiche tecniche ed organizzative.</a:t>
            </a:r>
            <a:endParaRPr dirty="0"/>
          </a:p>
          <a:p>
            <a:pPr marL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it-IT" sz="1800" dirty="0"/>
          </a:p>
          <a:p>
            <a:pPr marL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it-IT" sz="1800" dirty="0"/>
              <a:t>Attivare </a:t>
            </a:r>
            <a:r>
              <a:rPr lang="it-IT" sz="1800" b="1" dirty="0"/>
              <a:t>partnership</a:t>
            </a:r>
            <a:r>
              <a:rPr lang="it-IT" sz="1800" dirty="0"/>
              <a:t> tecnologiche e di business che abbiano come orizzonte la </a:t>
            </a:r>
            <a:r>
              <a:rPr lang="it-IT" sz="1800" b="1" dirty="0"/>
              <a:t>inclusività</a:t>
            </a:r>
            <a:r>
              <a:rPr lang="it-IT" sz="1800" dirty="0"/>
              <a:t> della Piattaforma.</a:t>
            </a:r>
            <a:endParaRPr sz="1800" dirty="0"/>
          </a:p>
        </p:txBody>
      </p:sp>
      <p:sp>
        <p:nvSpPr>
          <p:cNvPr id="470" name="Google Shape;470;p4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471" name="Google Shape;471;p4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6766321" cy="56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</a:pPr>
            <a:r>
              <a:rPr lang="it-IT"/>
              <a:t>Overview Generale PNT </a:t>
            </a:r>
            <a:r>
              <a:rPr lang="it-IT" b="0"/>
              <a:t>/ </a:t>
            </a:r>
            <a:r>
              <a:rPr lang="it-IT" sz="1800" b="0"/>
              <a:t>PNRR (</a:t>
            </a:r>
            <a:r>
              <a:rPr lang="it-IT" sz="2000" b="0"/>
              <a:t>Missione 6 componente 1 sub-investimento 1.2.3)</a:t>
            </a:r>
            <a:br>
              <a:rPr lang="it-IT" sz="2000"/>
            </a:br>
            <a:endParaRPr/>
          </a:p>
        </p:txBody>
      </p:sp>
      <p:sp>
        <p:nvSpPr>
          <p:cNvPr id="472" name="Google Shape;472;p4"/>
          <p:cNvSpPr txBox="1">
            <a:spLocks noGrp="1"/>
          </p:cNvSpPr>
          <p:nvPr>
            <p:ph type="body" idx="3"/>
          </p:nvPr>
        </p:nvSpPr>
        <p:spPr>
          <a:xfrm>
            <a:off x="701675" y="233363"/>
            <a:ext cx="5400675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</a:pPr>
            <a:r>
              <a:rPr lang="it-IT"/>
              <a:t>PIATTAFORMA NAZIONALE TELEMEDICINA </a:t>
            </a:r>
            <a:r>
              <a:rPr lang="it-IT">
                <a:solidFill>
                  <a:schemeClr val="accent1"/>
                </a:solidFill>
              </a:rPr>
              <a:t>ITALIA</a:t>
            </a:r>
            <a:endParaRPr/>
          </a:p>
        </p:txBody>
      </p:sp>
      <p:pic>
        <p:nvPicPr>
          <p:cNvPr id="473" name="Google Shape;473;p4" descr="Immagine che contiene Blu intenso, blu, Blu elettrico, illuminazione&#10;&#10;Descrizione generata automa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449" r="55743"/>
          <a:stretch/>
        </p:blipFill>
        <p:spPr>
          <a:xfrm>
            <a:off x="7788276" y="0"/>
            <a:ext cx="4403725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"/>
          <p:cNvSpPr txBox="1">
            <a:spLocks noGrp="1"/>
          </p:cNvSpPr>
          <p:nvPr>
            <p:ph type="body" idx="1"/>
          </p:nvPr>
        </p:nvSpPr>
        <p:spPr>
          <a:xfrm>
            <a:off x="696913" y="1322785"/>
            <a:ext cx="6770721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it-IT" sz="2000" b="1" dirty="0"/>
          </a:p>
          <a:p>
            <a:pPr marL="214282" lvl="1" indent="-2142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it-IT" sz="2000" b="1" dirty="0"/>
              <a:t>cloud </a:t>
            </a:r>
            <a:r>
              <a:rPr lang="it-IT" sz="2000" b="1" dirty="0" err="1"/>
              <a:t>nativeness</a:t>
            </a:r>
            <a:r>
              <a:rPr lang="it-IT" sz="2000" dirty="0"/>
              <a:t>, </a:t>
            </a:r>
            <a:r>
              <a:rPr lang="it-IT" sz="2000" b="1" dirty="0"/>
              <a:t>privacy/security by design</a:t>
            </a:r>
            <a:r>
              <a:rPr lang="it-IT" sz="2000" dirty="0"/>
              <a:t>, </a:t>
            </a:r>
            <a:r>
              <a:rPr lang="it-IT" sz="2000" b="1" dirty="0"/>
              <a:t>privacy/security by default </a:t>
            </a:r>
            <a:r>
              <a:rPr lang="it-IT" sz="2000" dirty="0"/>
              <a:t>(assicurare la sovranità del dato)</a:t>
            </a:r>
            <a:endParaRPr sz="2000" b="1" dirty="0"/>
          </a:p>
          <a:p>
            <a:pPr marL="214282" lvl="1" indent="-21428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it-IT" sz="2000" b="1" dirty="0"/>
              <a:t>user </a:t>
            </a:r>
            <a:r>
              <a:rPr lang="it-IT" sz="2000" b="1" dirty="0" err="1"/>
              <a:t>experience</a:t>
            </a:r>
            <a:r>
              <a:rPr lang="it-IT" sz="2000" b="1" dirty="0"/>
              <a:t> </a:t>
            </a:r>
            <a:r>
              <a:rPr lang="it-IT" sz="2000" dirty="0"/>
              <a:t>uniforme e omogenea</a:t>
            </a:r>
            <a:endParaRPr sz="2000" dirty="0"/>
          </a:p>
          <a:p>
            <a:pPr marL="214282" lvl="1" indent="-21428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it-IT" sz="2000" b="1" dirty="0"/>
              <a:t>normalizzazione e omogeneità di nomenclature</a:t>
            </a:r>
            <a:r>
              <a:rPr lang="it-IT" sz="2000" dirty="0"/>
              <a:t>, </a:t>
            </a:r>
            <a:r>
              <a:rPr lang="it-IT" sz="2000" b="1" dirty="0"/>
              <a:t>tassonomie</a:t>
            </a:r>
            <a:r>
              <a:rPr lang="it-IT" sz="2000" dirty="0"/>
              <a:t>, </a:t>
            </a:r>
            <a:r>
              <a:rPr lang="it-IT" sz="2000" b="1" dirty="0"/>
              <a:t>codifiche (BUSINESS GLOSSARY)</a:t>
            </a:r>
            <a:endParaRPr sz="2000" b="1" dirty="0"/>
          </a:p>
          <a:p>
            <a:pPr marL="214282" lvl="1" indent="-21428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it-IT" sz="2000" b="1" dirty="0"/>
              <a:t>neutralità</a:t>
            </a:r>
            <a:r>
              <a:rPr lang="it-IT" sz="2000" dirty="0"/>
              <a:t> rispetto ai sistemi di telemedicina interoperanti</a:t>
            </a:r>
            <a:endParaRPr sz="2000" dirty="0"/>
          </a:p>
          <a:p>
            <a:pPr marL="214282" lvl="1" indent="-21428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it-IT" sz="2000" b="1" dirty="0"/>
              <a:t>raccolta, elaborazione, analisi e propagazione dei dati (RED)</a:t>
            </a:r>
            <a:endParaRPr lang="it-IT" sz="2000" i="1" dirty="0"/>
          </a:p>
          <a:p>
            <a:pPr marL="214282" lvl="1" indent="-21428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it-IT" sz="2000" b="1" dirty="0"/>
              <a:t>processo di verifica </a:t>
            </a:r>
            <a:r>
              <a:rPr lang="it-IT" sz="2000" dirty="0"/>
              <a:t>delle piattaforme di telemedicina (GST)</a:t>
            </a:r>
            <a:endParaRPr sz="2000" dirty="0"/>
          </a:p>
          <a:p>
            <a:pPr marL="214282" lvl="1" indent="-21428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it-IT" sz="2000" b="1" dirty="0"/>
              <a:t>propagazione delle informazioni </a:t>
            </a:r>
            <a:r>
              <a:rPr lang="it-IT" sz="2000" dirty="0"/>
              <a:t>da e verso le regioni</a:t>
            </a:r>
            <a:endParaRPr sz="2000" b="1" dirty="0"/>
          </a:p>
        </p:txBody>
      </p:sp>
      <p:sp>
        <p:nvSpPr>
          <p:cNvPr id="479" name="Google Shape;479;p5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sp>
        <p:nvSpPr>
          <p:cNvPr id="480" name="Google Shape;480;p5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6766321" cy="56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</a:pPr>
            <a:r>
              <a:rPr lang="it-IT"/>
              <a:t>Overview Generale PNT </a:t>
            </a:r>
            <a:r>
              <a:rPr lang="it-IT" b="0"/>
              <a:t>/ </a:t>
            </a:r>
            <a:r>
              <a:rPr lang="it-IT" sz="2000" b="0"/>
              <a:t>Le principali caratteristiche che si implementeranno nella PNT</a:t>
            </a:r>
            <a:br>
              <a:rPr lang="it-IT" sz="2000" b="1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481" name="Google Shape;481;p5"/>
          <p:cNvSpPr txBox="1">
            <a:spLocks noGrp="1"/>
          </p:cNvSpPr>
          <p:nvPr>
            <p:ph type="body" idx="3"/>
          </p:nvPr>
        </p:nvSpPr>
        <p:spPr>
          <a:xfrm>
            <a:off x="701675" y="233363"/>
            <a:ext cx="5400675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</a:pPr>
            <a:r>
              <a:rPr lang="it-IT"/>
              <a:t>PIATTAFORMA NAZIONALE TELEMEDICINA </a:t>
            </a:r>
            <a:r>
              <a:rPr lang="it-IT">
                <a:solidFill>
                  <a:schemeClr val="accent1"/>
                </a:solidFill>
              </a:rPr>
              <a:t>ITALIA</a:t>
            </a:r>
            <a:endParaRPr/>
          </a:p>
        </p:txBody>
      </p:sp>
      <p:pic>
        <p:nvPicPr>
          <p:cNvPr id="482" name="Google Shape;482;p5" descr="Immagine che contiene Blu intenso, blu, Blu elettrico, illuminazione&#10;&#10;Descrizione generata automa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2638" r="14552"/>
          <a:stretch/>
        </p:blipFill>
        <p:spPr>
          <a:xfrm>
            <a:off x="7788276" y="0"/>
            <a:ext cx="4403725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"/>
          <p:cNvSpPr txBox="1">
            <a:spLocks noGrp="1"/>
          </p:cNvSpPr>
          <p:nvPr>
            <p:ph type="body" idx="1"/>
          </p:nvPr>
        </p:nvSpPr>
        <p:spPr>
          <a:xfrm>
            <a:off x="696913" y="1322785"/>
            <a:ext cx="6770721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4282" lvl="1" indent="-2142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it-IT" sz="1800" dirty="0"/>
              <a:t>Durata: in mesi 120 (10 anni) </a:t>
            </a:r>
            <a:endParaRPr dirty="0"/>
          </a:p>
          <a:p>
            <a:pPr marL="214282" lvl="1" indent="-21428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it-IT" sz="1800" b="1" dirty="0"/>
              <a:t> Fase 1 – Start Up </a:t>
            </a:r>
            <a:r>
              <a:rPr lang="it-IT" sz="1800" dirty="0"/>
              <a:t>ha preso l’avvio con la progettazione della Piattaforma, prosegue con la sua realizzazione e si conclude con il collaudo e la relativa attivazione  della stessa, </a:t>
            </a:r>
            <a:r>
              <a:rPr lang="it-IT" sz="1800" b="1" dirty="0"/>
              <a:t>entro novembre 2023 (in corso)</a:t>
            </a:r>
            <a:endParaRPr dirty="0"/>
          </a:p>
          <a:p>
            <a:pPr marL="214282" lvl="1" indent="-21428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it-IT" sz="1800" dirty="0"/>
              <a:t> </a:t>
            </a:r>
            <a:r>
              <a:rPr lang="it-IT" sz="1800" b="1" dirty="0"/>
              <a:t>Fase 2 – Avvio e Consolidamento</a:t>
            </a:r>
            <a:r>
              <a:rPr lang="it-IT" sz="1800" dirty="0"/>
              <a:t>: successiva al collaudo e la sua attivazione è prevista dal 1° dicembre 2023 e si conclude dopo 24 mesi e quindi </a:t>
            </a:r>
            <a:r>
              <a:rPr lang="it-IT" sz="1800" b="1" dirty="0"/>
              <a:t>entro il 30 novembre 2025 </a:t>
            </a:r>
            <a:endParaRPr dirty="0"/>
          </a:p>
          <a:p>
            <a:pPr marL="214282" lvl="1" indent="-21428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it-IT" sz="1800" dirty="0"/>
              <a:t> </a:t>
            </a:r>
            <a:r>
              <a:rPr lang="it-IT" sz="1800" b="1" dirty="0"/>
              <a:t>Fase 3 – Gestione a Regime</a:t>
            </a:r>
            <a:r>
              <a:rPr lang="it-IT" sz="1800" dirty="0"/>
              <a:t>: decorre dal 1° dicembre 2025 e si conclude al termine della concessione (120esimo mese dalla firma della Concessione) </a:t>
            </a:r>
            <a:endParaRPr dirty="0"/>
          </a:p>
        </p:txBody>
      </p:sp>
      <p:sp>
        <p:nvSpPr>
          <p:cNvPr id="497" name="Google Shape;497;p7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sp>
        <p:nvSpPr>
          <p:cNvPr id="498" name="Google Shape;498;p7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6766321" cy="56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</a:pPr>
            <a:r>
              <a:rPr lang="it-IT"/>
              <a:t>Durata della Concessione e fasi</a:t>
            </a:r>
            <a:endParaRPr/>
          </a:p>
        </p:txBody>
      </p:sp>
      <p:sp>
        <p:nvSpPr>
          <p:cNvPr id="499" name="Google Shape;499;p7"/>
          <p:cNvSpPr txBox="1">
            <a:spLocks noGrp="1"/>
          </p:cNvSpPr>
          <p:nvPr>
            <p:ph type="body" idx="3"/>
          </p:nvPr>
        </p:nvSpPr>
        <p:spPr>
          <a:xfrm>
            <a:off x="701675" y="233363"/>
            <a:ext cx="5400675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</a:pPr>
            <a:r>
              <a:rPr lang="it-IT"/>
              <a:t>PIATTAFORMA NAZIONALE TELEMEDICINA </a:t>
            </a:r>
            <a:r>
              <a:rPr lang="it-IT">
                <a:solidFill>
                  <a:schemeClr val="accent1"/>
                </a:solidFill>
              </a:rPr>
              <a:t>ITALIA</a:t>
            </a:r>
            <a:endParaRPr/>
          </a:p>
        </p:txBody>
      </p:sp>
      <p:pic>
        <p:nvPicPr>
          <p:cNvPr id="500" name="Google Shape;500;p7" descr="Immagine che contiene clessidra, liquido, fluido, blu&#10;&#10;Descrizione generata automa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175" r="7175"/>
          <a:stretch/>
        </p:blipFill>
        <p:spPr>
          <a:xfrm>
            <a:off x="7788276" y="0"/>
            <a:ext cx="4403725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8" descr="man in black jacket holding came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417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8"/>
          <p:cNvSpPr/>
          <p:nvPr/>
        </p:nvSpPr>
        <p:spPr>
          <a:xfrm>
            <a:off x="-1" y="2567765"/>
            <a:ext cx="12192001" cy="17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508" name="Google Shape;508;p8"/>
          <p:cNvSpPr txBox="1">
            <a:spLocks noGrp="1"/>
          </p:cNvSpPr>
          <p:nvPr>
            <p:ph type="body" idx="3"/>
          </p:nvPr>
        </p:nvSpPr>
        <p:spPr>
          <a:xfrm>
            <a:off x="702000" y="234000"/>
            <a:ext cx="5400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</a:pPr>
            <a:r>
              <a:rPr lang="it-IT"/>
              <a:t>PIATTAFORMA NAZIONALE TELEMEDICINA </a:t>
            </a:r>
            <a:r>
              <a:rPr lang="it-IT">
                <a:solidFill>
                  <a:schemeClr val="accent1"/>
                </a:solidFill>
              </a:rPr>
              <a:t>ITALIA</a:t>
            </a:r>
            <a:endParaRPr/>
          </a:p>
        </p:txBody>
      </p:sp>
      <p:sp>
        <p:nvSpPr>
          <p:cNvPr id="509" name="Google Shape;509;p8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attrocento Sans"/>
              <a:buNone/>
            </a:pPr>
            <a:r>
              <a:rPr lang="it-IT"/>
              <a:t>Dove siamo…</a:t>
            </a:r>
            <a:endParaRPr b="0"/>
          </a:p>
        </p:txBody>
      </p:sp>
      <p:sp>
        <p:nvSpPr>
          <p:cNvPr id="510" name="Google Shape;510;p8"/>
          <p:cNvSpPr txBox="1"/>
          <p:nvPr/>
        </p:nvSpPr>
        <p:spPr>
          <a:xfrm>
            <a:off x="4265730" y="3093535"/>
            <a:ext cx="163357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2pPr marL="0" indent="0">
              <a:buSzPts val="1400"/>
              <a:buNone/>
              <a:defRPr sz="105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</a:defRPr>
            </a:lvl2pPr>
          </a:lstStyle>
          <a:p>
            <a:pPr lvl="1"/>
            <a:r>
              <a:rPr lang="it-IT" dirty="0">
                <a:sym typeface="Quattrocento Sans"/>
              </a:rPr>
              <a:t>MAGGIO 2023</a:t>
            </a:r>
            <a:endParaRPr dirty="0">
              <a:sym typeface="Quattrocento Sans"/>
            </a:endParaRPr>
          </a:p>
          <a:p>
            <a:pPr lvl="1"/>
            <a:r>
              <a:rPr lang="it-IT" dirty="0">
                <a:sym typeface="Quattrocento Sans"/>
              </a:rPr>
              <a:t>APPROVAZIONE PROGETTAZIONE ESECUTIVA</a:t>
            </a:r>
            <a:endParaRPr dirty="0">
              <a:sym typeface="Quattrocento Sans"/>
            </a:endParaRPr>
          </a:p>
        </p:txBody>
      </p:sp>
      <p:sp>
        <p:nvSpPr>
          <p:cNvPr id="511" name="Google Shape;511;p8"/>
          <p:cNvSpPr txBox="1"/>
          <p:nvPr/>
        </p:nvSpPr>
        <p:spPr>
          <a:xfrm>
            <a:off x="417945" y="3138691"/>
            <a:ext cx="1162499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05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 MARZO 2023</a:t>
            </a:r>
            <a:endParaRPr sz="1050" b="1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05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FIRMA CONVENZIONE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8"/>
          <p:cNvSpPr txBox="1"/>
          <p:nvPr/>
        </p:nvSpPr>
        <p:spPr>
          <a:xfrm>
            <a:off x="1684122" y="3189316"/>
            <a:ext cx="1360876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2pPr marL="0" indent="0">
              <a:buSzPts val="1400"/>
              <a:buNone/>
              <a:defRPr sz="105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</a:defRPr>
            </a:lvl2pPr>
          </a:lstStyle>
          <a:p>
            <a:pPr lvl="1"/>
            <a:r>
              <a:rPr lang="it-IT" dirty="0">
                <a:sym typeface="Quattrocento Sans"/>
              </a:rPr>
              <a:t>9 MARZO 2023</a:t>
            </a:r>
            <a:endParaRPr dirty="0"/>
          </a:p>
          <a:p>
            <a:pPr lvl="1"/>
            <a:r>
              <a:rPr lang="it-IT" dirty="0">
                <a:sym typeface="Quattrocento Sans"/>
              </a:rPr>
              <a:t>AVVIO ATTIVITÀ</a:t>
            </a:r>
            <a:endParaRPr dirty="0"/>
          </a:p>
        </p:txBody>
      </p:sp>
      <p:sp>
        <p:nvSpPr>
          <p:cNvPr id="513" name="Google Shape;513;p8"/>
          <p:cNvSpPr txBox="1"/>
          <p:nvPr/>
        </p:nvSpPr>
        <p:spPr>
          <a:xfrm>
            <a:off x="2946371" y="3104824"/>
            <a:ext cx="124180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2pPr marL="0" indent="0">
              <a:buSzPts val="1400"/>
              <a:buNone/>
              <a:defRPr sz="105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</a:defRPr>
            </a:lvl2pPr>
          </a:lstStyle>
          <a:p>
            <a:pPr lvl="1"/>
            <a:r>
              <a:rPr lang="it-IT" dirty="0">
                <a:sym typeface="Quattrocento Sans"/>
              </a:rPr>
              <a:t>APRILE  2023</a:t>
            </a:r>
            <a:endParaRPr dirty="0"/>
          </a:p>
          <a:p>
            <a:pPr lvl="1"/>
            <a:r>
              <a:rPr lang="it-IT" dirty="0">
                <a:sym typeface="Quattrocento Sans"/>
              </a:rPr>
              <a:t>CONSEGNA </a:t>
            </a:r>
            <a:endParaRPr dirty="0"/>
          </a:p>
          <a:p>
            <a:pPr lvl="1"/>
            <a:r>
              <a:rPr lang="it-IT" dirty="0">
                <a:sym typeface="Quattrocento Sans"/>
              </a:rPr>
              <a:t>PROGETTAZIONE </a:t>
            </a:r>
            <a:endParaRPr dirty="0"/>
          </a:p>
          <a:p>
            <a:pPr lvl="1"/>
            <a:r>
              <a:rPr lang="it-IT" dirty="0">
                <a:sym typeface="Quattrocento Sans"/>
              </a:rPr>
              <a:t>ESECUTIVA </a:t>
            </a:r>
            <a:endParaRPr dirty="0"/>
          </a:p>
        </p:txBody>
      </p:sp>
      <p:sp>
        <p:nvSpPr>
          <p:cNvPr id="514" name="Google Shape;514;p8"/>
          <p:cNvSpPr txBox="1"/>
          <p:nvPr/>
        </p:nvSpPr>
        <p:spPr>
          <a:xfrm>
            <a:off x="5672089" y="3127402"/>
            <a:ext cx="1633579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2pPr marL="0" indent="0">
              <a:buSzPts val="1400"/>
              <a:buNone/>
              <a:defRPr sz="105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</a:defRPr>
            </a:lvl2pPr>
          </a:lstStyle>
          <a:p>
            <a:pPr lvl="1"/>
            <a:r>
              <a:rPr lang="it-IT" dirty="0">
                <a:sym typeface="Quattrocento Sans"/>
              </a:rPr>
              <a:t>MAGGIO-OTTOBRE 2023 REALIZZAZIONE </a:t>
            </a:r>
            <a:endParaRPr dirty="0"/>
          </a:p>
          <a:p>
            <a:pPr lvl="1"/>
            <a:r>
              <a:rPr lang="it-IT" dirty="0">
                <a:sym typeface="Quattrocento Sans"/>
              </a:rPr>
              <a:t>PNT (CONCLUSO)</a:t>
            </a:r>
            <a:endParaRPr dirty="0">
              <a:sym typeface="Quattrocento Sans"/>
            </a:endParaRPr>
          </a:p>
        </p:txBody>
      </p:sp>
      <p:cxnSp>
        <p:nvCxnSpPr>
          <p:cNvPr id="515" name="Google Shape;515;p8"/>
          <p:cNvCxnSpPr/>
          <p:nvPr/>
        </p:nvCxnSpPr>
        <p:spPr>
          <a:xfrm>
            <a:off x="0" y="2567765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6" name="Google Shape;516;p8"/>
          <p:cNvSpPr/>
          <p:nvPr/>
        </p:nvSpPr>
        <p:spPr>
          <a:xfrm>
            <a:off x="701313" y="2400930"/>
            <a:ext cx="333667" cy="3336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8"/>
          <p:cNvSpPr/>
          <p:nvPr/>
        </p:nvSpPr>
        <p:spPr>
          <a:xfrm>
            <a:off x="1941395" y="2400930"/>
            <a:ext cx="333667" cy="3336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8"/>
          <p:cNvSpPr/>
          <p:nvPr/>
        </p:nvSpPr>
        <p:spPr>
          <a:xfrm>
            <a:off x="3162886" y="2400930"/>
            <a:ext cx="333667" cy="3336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8"/>
          <p:cNvSpPr/>
          <p:nvPr/>
        </p:nvSpPr>
        <p:spPr>
          <a:xfrm>
            <a:off x="4697364" y="2400930"/>
            <a:ext cx="333667" cy="3336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8"/>
          <p:cNvSpPr/>
          <p:nvPr/>
        </p:nvSpPr>
        <p:spPr>
          <a:xfrm>
            <a:off x="6070874" y="2400930"/>
            <a:ext cx="333667" cy="3336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520;p8">
            <a:extLst>
              <a:ext uri="{FF2B5EF4-FFF2-40B4-BE49-F238E27FC236}">
                <a16:creationId xmlns:a16="http://schemas.microsoft.com/office/drawing/2014/main" id="{9391C1B5-3FC9-A316-6275-7D4F1181FA30}"/>
              </a:ext>
            </a:extLst>
          </p:cNvPr>
          <p:cNvSpPr/>
          <p:nvPr/>
        </p:nvSpPr>
        <p:spPr>
          <a:xfrm>
            <a:off x="7510208" y="2406573"/>
            <a:ext cx="333667" cy="3336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514;p8">
            <a:extLst>
              <a:ext uri="{FF2B5EF4-FFF2-40B4-BE49-F238E27FC236}">
                <a16:creationId xmlns:a16="http://schemas.microsoft.com/office/drawing/2014/main" id="{E0FF7866-6909-9636-247F-401BC18AB47D}"/>
              </a:ext>
            </a:extLst>
          </p:cNvPr>
          <p:cNvSpPr txBox="1"/>
          <p:nvPr/>
        </p:nvSpPr>
        <p:spPr>
          <a:xfrm>
            <a:off x="7167867" y="3076600"/>
            <a:ext cx="163357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2pPr marL="0" indent="0">
              <a:buSzPts val="1400"/>
              <a:buNone/>
              <a:defRPr sz="105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</a:defRPr>
            </a:lvl2pPr>
          </a:lstStyle>
          <a:p>
            <a:pPr lvl="1"/>
            <a:r>
              <a:rPr lang="it-IT" dirty="0">
                <a:sym typeface="Quattrocento Sans"/>
              </a:rPr>
              <a:t>LUGLIO-OTTOBRE 2023 TEST IN AMBIENTE PRE-PROD </a:t>
            </a:r>
            <a:endParaRPr dirty="0"/>
          </a:p>
          <a:p>
            <a:pPr lvl="1"/>
            <a:r>
              <a:rPr lang="it-IT" dirty="0">
                <a:sym typeface="Quattrocento Sans"/>
              </a:rPr>
              <a:t>PNT (CONCLUSO)</a:t>
            </a:r>
            <a:endParaRPr dirty="0">
              <a:sym typeface="Quattrocento Sans"/>
            </a:endParaRPr>
          </a:p>
        </p:txBody>
      </p:sp>
      <p:sp>
        <p:nvSpPr>
          <p:cNvPr id="4" name="Google Shape;520;p8">
            <a:extLst>
              <a:ext uri="{FF2B5EF4-FFF2-40B4-BE49-F238E27FC236}">
                <a16:creationId xmlns:a16="http://schemas.microsoft.com/office/drawing/2014/main" id="{52F1377E-8AAB-2C2A-1FD5-F6E9AA94BE63}"/>
              </a:ext>
            </a:extLst>
          </p:cNvPr>
          <p:cNvSpPr/>
          <p:nvPr/>
        </p:nvSpPr>
        <p:spPr>
          <a:xfrm>
            <a:off x="9164033" y="2412216"/>
            <a:ext cx="333667" cy="3336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14;p8">
            <a:extLst>
              <a:ext uri="{FF2B5EF4-FFF2-40B4-BE49-F238E27FC236}">
                <a16:creationId xmlns:a16="http://schemas.microsoft.com/office/drawing/2014/main" id="{056538FD-5A7C-997D-E164-E19B8501E02A}"/>
              </a:ext>
            </a:extLst>
          </p:cNvPr>
          <p:cNvSpPr txBox="1"/>
          <p:nvPr/>
        </p:nvSpPr>
        <p:spPr>
          <a:xfrm>
            <a:off x="8720087" y="3093532"/>
            <a:ext cx="163357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2pPr marL="0" indent="0">
              <a:buSzPts val="1400"/>
              <a:buNone/>
              <a:defRPr sz="105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</a:defRPr>
            </a:lvl2pPr>
          </a:lstStyle>
          <a:p>
            <a:pPr lvl="1"/>
            <a:r>
              <a:rPr lang="it-IT" dirty="0">
                <a:sym typeface="Quattrocento Sans"/>
              </a:rPr>
              <a:t>SETTEMBRE 2023 CONSEGNA PIANO DI COLLAUDO</a:t>
            </a:r>
            <a:endParaRPr dirty="0">
              <a:sym typeface="Quattrocento Sans"/>
            </a:endParaRPr>
          </a:p>
        </p:txBody>
      </p:sp>
      <p:sp>
        <p:nvSpPr>
          <p:cNvPr id="7" name="Google Shape;514;p8">
            <a:extLst>
              <a:ext uri="{FF2B5EF4-FFF2-40B4-BE49-F238E27FC236}">
                <a16:creationId xmlns:a16="http://schemas.microsoft.com/office/drawing/2014/main" id="{E11E9BEC-2300-9E8C-68F5-20BC2A36B92A}"/>
              </a:ext>
            </a:extLst>
          </p:cNvPr>
          <p:cNvSpPr txBox="1"/>
          <p:nvPr/>
        </p:nvSpPr>
        <p:spPr>
          <a:xfrm>
            <a:off x="10227156" y="3155620"/>
            <a:ext cx="1633579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2pPr marL="0" indent="0">
              <a:buSzPts val="1400"/>
              <a:buNone/>
              <a:defRPr sz="105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</a:defRPr>
            </a:lvl2pPr>
          </a:lstStyle>
          <a:p>
            <a:pPr lvl="1"/>
            <a:r>
              <a:rPr lang="it-IT" dirty="0">
                <a:sym typeface="Quattrocento Sans"/>
              </a:rPr>
              <a:t>NOVEMBRE 2023 COLLAUDO (IN CORSO)</a:t>
            </a:r>
            <a:endParaRPr dirty="0">
              <a:sym typeface="Quattrocento Sans"/>
            </a:endParaRPr>
          </a:p>
        </p:txBody>
      </p:sp>
      <p:sp>
        <p:nvSpPr>
          <p:cNvPr id="8" name="Google Shape;520;p8">
            <a:extLst>
              <a:ext uri="{FF2B5EF4-FFF2-40B4-BE49-F238E27FC236}">
                <a16:creationId xmlns:a16="http://schemas.microsoft.com/office/drawing/2014/main" id="{022739A4-0284-1C56-9280-625F39C6E97E}"/>
              </a:ext>
            </a:extLst>
          </p:cNvPr>
          <p:cNvSpPr/>
          <p:nvPr/>
        </p:nvSpPr>
        <p:spPr>
          <a:xfrm>
            <a:off x="10738831" y="2429148"/>
            <a:ext cx="333667" cy="3336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9"/>
          <p:cNvSpPr txBox="1">
            <a:spLocks noGrp="1"/>
          </p:cNvSpPr>
          <p:nvPr>
            <p:ph type="sldNum" idx="12"/>
          </p:nvPr>
        </p:nvSpPr>
        <p:spPr>
          <a:xfrm>
            <a:off x="11768241" y="234000"/>
            <a:ext cx="362745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sp>
        <p:nvSpPr>
          <p:cNvPr id="526" name="Google Shape;526;p9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6766321" cy="56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</a:pPr>
            <a:r>
              <a:rPr lang="it-IT"/>
              <a:t>Dove vogliamo arrivare</a:t>
            </a:r>
            <a:endParaRPr/>
          </a:p>
        </p:txBody>
      </p:sp>
      <p:sp>
        <p:nvSpPr>
          <p:cNvPr id="527" name="Google Shape;527;p9"/>
          <p:cNvSpPr txBox="1">
            <a:spLocks noGrp="1"/>
          </p:cNvSpPr>
          <p:nvPr>
            <p:ph type="body" idx="3"/>
          </p:nvPr>
        </p:nvSpPr>
        <p:spPr>
          <a:xfrm>
            <a:off x="701675" y="233363"/>
            <a:ext cx="5400675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</a:pPr>
            <a:r>
              <a:rPr lang="it-IT"/>
              <a:t>PIATTAFORMA NAZIONALE TELEMEDICINA </a:t>
            </a:r>
            <a:r>
              <a:rPr lang="it-IT">
                <a:solidFill>
                  <a:schemeClr val="accent1"/>
                </a:solidFill>
              </a:rPr>
              <a:t>ITALIA</a:t>
            </a:r>
            <a:endParaRPr/>
          </a:p>
        </p:txBody>
      </p:sp>
      <p:sp>
        <p:nvSpPr>
          <p:cNvPr id="528" name="Google Shape;528;p9"/>
          <p:cNvSpPr txBox="1">
            <a:spLocks noGrp="1"/>
          </p:cNvSpPr>
          <p:nvPr>
            <p:ph type="body" idx="1"/>
          </p:nvPr>
        </p:nvSpPr>
        <p:spPr>
          <a:xfrm>
            <a:off x="696913" y="1322785"/>
            <a:ext cx="6770721" cy="45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4282" lvl="1" indent="-2142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it-IT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it-IT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vviare</a:t>
            </a: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PNT </a:t>
            </a:r>
            <a:r>
              <a:rPr lang="it-IT" sz="1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dicembre 2023 (1° dicembre)</a:t>
            </a:r>
            <a:endParaRPr/>
          </a:p>
          <a:p>
            <a:pPr marL="214282" lvl="1" indent="-21428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it-IT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it-IT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avorire</a:t>
            </a: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l’adozione, da parte dei contesti locali, delle migliori pratiche organizzative e di processo relativi ai servizi di Telemedicina</a:t>
            </a:r>
            <a:endParaRPr/>
          </a:p>
          <a:p>
            <a:pPr marL="214282" lvl="1" indent="-21428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it-IT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it-IT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onsentire</a:t>
            </a: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l’efficientamento e l’omogeneizzazione di nomenclature, tassonomie, codifiche a livello nazionale, raccordando tutte le soluzioni in uso presso i Sistemi Sanitari Regionali</a:t>
            </a:r>
            <a:endParaRPr/>
          </a:p>
          <a:p>
            <a:pPr marL="214282" lvl="1" indent="-21428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it-IT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it-IT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estire</a:t>
            </a: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in maniera coerente e puntuale, la componente organizzativa per coordinare la varietà di attori coinvolti nei diversi «use case».</a:t>
            </a:r>
            <a:endParaRPr/>
          </a:p>
          <a:p>
            <a:pPr marL="214282" lvl="1" indent="-21428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it-IT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Validare</a:t>
            </a: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 soluzioni di telemedicina (GST)</a:t>
            </a:r>
            <a:endParaRPr/>
          </a:p>
          <a:p>
            <a:pPr marL="214282" lvl="1" indent="-21428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it-IT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it-IT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entrare gli obiettivi</a:t>
            </a:r>
            <a:r>
              <a:rPr lang="it-IT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 PNRR in termini di utenti e prestazioni in Telemedicina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529" name="Google Shape;529;p9" descr="man in black jacket holding camer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0370" r="33542"/>
          <a:stretch/>
        </p:blipFill>
        <p:spPr>
          <a:xfrm>
            <a:off x="7788276" y="0"/>
            <a:ext cx="4403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10" descr="Immagine che contiene idrozoo&#10;&#10;Descrizione generata automa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4264" r="14264"/>
          <a:stretch/>
        </p:blipFill>
        <p:spPr>
          <a:xfrm>
            <a:off x="3494057" y="0"/>
            <a:ext cx="8713268" cy="6858000"/>
          </a:xfrm>
          <a:prstGeom prst="rect">
            <a:avLst/>
          </a:prstGeom>
          <a:solidFill>
            <a:srgbClr val="F2F5F7"/>
          </a:solidFill>
          <a:ln>
            <a:noFill/>
          </a:ln>
        </p:spPr>
      </p:pic>
      <p:sp>
        <p:nvSpPr>
          <p:cNvPr id="541" name="Google Shape;541;p10"/>
          <p:cNvSpPr txBox="1">
            <a:spLocks noGrp="1"/>
          </p:cNvSpPr>
          <p:nvPr>
            <p:ph type="body" idx="1"/>
          </p:nvPr>
        </p:nvSpPr>
        <p:spPr>
          <a:xfrm>
            <a:off x="1450545" y="2491360"/>
            <a:ext cx="2868421" cy="47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it-IT"/>
              <a:t>Giuseppe Sajeva</a:t>
            </a:r>
            <a:endParaRPr/>
          </a:p>
        </p:txBody>
      </p:sp>
      <p:sp>
        <p:nvSpPr>
          <p:cNvPr id="542" name="Google Shape;542;p10"/>
          <p:cNvSpPr txBox="1">
            <a:spLocks noGrp="1"/>
          </p:cNvSpPr>
          <p:nvPr>
            <p:ph type="body" idx="4"/>
          </p:nvPr>
        </p:nvSpPr>
        <p:spPr>
          <a:xfrm>
            <a:off x="1450545" y="2937066"/>
            <a:ext cx="2868421" cy="49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lang="it-IT"/>
              <a:t>CTO di PNT ITALIA</a:t>
            </a:r>
            <a:endParaRPr/>
          </a:p>
        </p:txBody>
      </p:sp>
      <p:sp>
        <p:nvSpPr>
          <p:cNvPr id="543" name="Google Shape;543;p10"/>
          <p:cNvSpPr txBox="1">
            <a:spLocks noGrp="1"/>
          </p:cNvSpPr>
          <p:nvPr>
            <p:ph type="ctrTitle"/>
          </p:nvPr>
        </p:nvSpPr>
        <p:spPr>
          <a:xfrm>
            <a:off x="700302" y="944175"/>
            <a:ext cx="36186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</a:pPr>
            <a:r>
              <a:rPr lang="it-IT"/>
              <a:t>Grazie per l'attenzione.</a:t>
            </a:r>
            <a:endParaRPr/>
          </a:p>
        </p:txBody>
      </p:sp>
      <p:sp>
        <p:nvSpPr>
          <p:cNvPr id="544" name="Google Shape;544;p10"/>
          <p:cNvSpPr txBox="1">
            <a:spLocks noGrp="1"/>
          </p:cNvSpPr>
          <p:nvPr>
            <p:ph type="body" idx="5"/>
          </p:nvPr>
        </p:nvSpPr>
        <p:spPr>
          <a:xfrm>
            <a:off x="702000" y="234000"/>
            <a:ext cx="35136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it-IT"/>
              <a:t>PIATTAFORMA NAZIONALE TELEMEDICINA </a:t>
            </a:r>
            <a:r>
              <a:rPr lang="it-IT">
                <a:solidFill>
                  <a:schemeClr val="accent1"/>
                </a:solidFill>
              </a:rPr>
              <a:t>ITALIA</a:t>
            </a:r>
            <a:endParaRPr/>
          </a:p>
        </p:txBody>
      </p:sp>
      <p:pic>
        <p:nvPicPr>
          <p:cNvPr id="545" name="Google Shape;545;p1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3961" r="3962"/>
          <a:stretch/>
        </p:blipFill>
        <p:spPr>
          <a:xfrm>
            <a:off x="689590" y="2679272"/>
            <a:ext cx="581723" cy="58102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 2020 / Corporate / Covers">
  <a:themeElements>
    <a:clrScheme name="PNT ITALIA">
      <a:dk1>
        <a:srgbClr val="000000"/>
      </a:dk1>
      <a:lt1>
        <a:srgbClr val="FFFFFF"/>
      </a:lt1>
      <a:dk2>
        <a:srgbClr val="002F53"/>
      </a:dk2>
      <a:lt2>
        <a:srgbClr val="E3E9ED"/>
      </a:lt2>
      <a:accent1>
        <a:srgbClr val="1588BB"/>
      </a:accent1>
      <a:accent2>
        <a:srgbClr val="2469B1"/>
      </a:accent2>
      <a:accent3>
        <a:srgbClr val="002F53"/>
      </a:accent3>
      <a:accent4>
        <a:srgbClr val="DE9800"/>
      </a:accent4>
      <a:accent5>
        <a:srgbClr val="CE4D00"/>
      </a:accent5>
      <a:accent6>
        <a:srgbClr val="8495A8"/>
      </a:accent6>
      <a:hlink>
        <a:srgbClr val="1CB9E0"/>
      </a:hlink>
      <a:folHlink>
        <a:srgbClr val="1CB9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 2020 / Corporate">
  <a:themeElements>
    <a:clrScheme name="PNT ITALIA">
      <a:dk1>
        <a:srgbClr val="000000"/>
      </a:dk1>
      <a:lt1>
        <a:srgbClr val="FFFFFF"/>
      </a:lt1>
      <a:dk2>
        <a:srgbClr val="002F53"/>
      </a:dk2>
      <a:lt2>
        <a:srgbClr val="E3E9ED"/>
      </a:lt2>
      <a:accent1>
        <a:srgbClr val="1588BB"/>
      </a:accent1>
      <a:accent2>
        <a:srgbClr val="2469B1"/>
      </a:accent2>
      <a:accent3>
        <a:srgbClr val="002F53"/>
      </a:accent3>
      <a:accent4>
        <a:srgbClr val="DE9800"/>
      </a:accent4>
      <a:accent5>
        <a:srgbClr val="CE4D00"/>
      </a:accent5>
      <a:accent6>
        <a:srgbClr val="8495A8"/>
      </a:accent6>
      <a:hlink>
        <a:srgbClr val="1CB9E0"/>
      </a:hlink>
      <a:folHlink>
        <a:srgbClr val="1CB9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683</Words>
  <Application>Microsoft Macintosh PowerPoint</Application>
  <PresentationFormat>Widescreen</PresentationFormat>
  <Paragraphs>81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Merriweather Sans</vt:lpstr>
      <vt:lpstr>Noto Sans Symbols</vt:lpstr>
      <vt:lpstr>Calibri</vt:lpstr>
      <vt:lpstr>Quattrocento Sans</vt:lpstr>
      <vt:lpstr>Arial Black</vt:lpstr>
      <vt:lpstr>Eng 2020 / Corporate / Covers</vt:lpstr>
      <vt:lpstr>Eng 2020 / Corporate</vt:lpstr>
      <vt:lpstr>La Piattaforma Nazionale di Telemedicina</vt:lpstr>
      <vt:lpstr>La società di progetto PNT ITALIA</vt:lpstr>
      <vt:lpstr>Piattaforma Nazionale di Telemedicina</vt:lpstr>
      <vt:lpstr>Overview Generale PNT / PNRR (Missione 6 componente 1 sub-investimento 1.2.3) </vt:lpstr>
      <vt:lpstr>Overview Generale PNT / Le principali caratteristiche che si implementeranno nella PNT </vt:lpstr>
      <vt:lpstr>Durata della Concessione e fasi</vt:lpstr>
      <vt:lpstr>Dove siamo…</vt:lpstr>
      <vt:lpstr>Dove vogliamo arrivare</vt:lpstr>
      <vt:lpstr>Grazie per l'attenzione.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Piattaforma Nazionale di Telemedicina</dc:title>
  <dc:creator>Corporate Marketing</dc:creator>
  <cp:lastModifiedBy>GIUSEPPE SAJEVA</cp:lastModifiedBy>
  <cp:revision>8</cp:revision>
  <dcterms:created xsi:type="dcterms:W3CDTF">2019-06-18T16:00:45Z</dcterms:created>
  <dcterms:modified xsi:type="dcterms:W3CDTF">2023-11-16T14:31:09Z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0x010100E5EC26BFCA9C254A9CAF60FDA0644FCB</vt:lpwstr>
  </property>
  <property fmtid="{D5CDD505-2E9C-101B-9397-08002B2CF9AE}" pid="3" name="MediaServiceImageTags">
    <vt:lpwstr/>
  </property>
  <property fmtid="{D5CDD505-2E9C-101B-9397-08002B2CF9AE}" pid="4" name="Link">
    <vt:lpwstr>,</vt:lpwstr>
  </property>
</Properties>
</file>