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5" r:id="rId5"/>
    <p:sldId id="2471" r:id="rId6"/>
    <p:sldId id="2468" r:id="rId7"/>
    <p:sldId id="2472" r:id="rId8"/>
    <p:sldId id="265" r:id="rId9"/>
    <p:sldId id="977" r:id="rId10"/>
    <p:sldId id="691" r:id="rId11"/>
    <p:sldId id="692" r:id="rId12"/>
    <p:sldId id="693" r:id="rId13"/>
    <p:sldId id="2444" r:id="rId14"/>
    <p:sldId id="694" r:id="rId15"/>
    <p:sldId id="2469" r:id="rId16"/>
    <p:sldId id="700" r:id="rId17"/>
    <p:sldId id="2470" r:id="rId18"/>
    <p:sldId id="696" r:id="rId19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ghini Alice" initials="BA" lastIdx="6" clrIdx="0">
    <p:extLst>
      <p:ext uri="{19B8F6BF-5375-455C-9EA6-DF929625EA0E}">
        <p15:presenceInfo xmlns:p15="http://schemas.microsoft.com/office/powerpoint/2012/main" userId="S::borghini@agenas.it::8419d1c4-5d9b-48cd-a708-81e71023e35f" providerId="AD"/>
      </p:ext>
    </p:extLst>
  </p:cmAuthor>
  <p:cmAuthor id="2" name="Arena Pasquale" initials="AP" lastIdx="2" clrIdx="1">
    <p:extLst>
      <p:ext uri="{19B8F6BF-5375-455C-9EA6-DF929625EA0E}">
        <p15:presenceInfo xmlns:p15="http://schemas.microsoft.com/office/powerpoint/2012/main" userId="S::arena.p@agenas.it::c73591dc-1cef-48cc-a030-65de351a07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F"/>
    <a:srgbClr val="9DABD7"/>
    <a:srgbClr val="FFFF00"/>
    <a:srgbClr val="DAE3F3"/>
    <a:srgbClr val="8FAADC"/>
    <a:srgbClr val="1C5D98"/>
    <a:srgbClr val="FFFFFF"/>
    <a:srgbClr val="FFC003"/>
    <a:srgbClr val="FEC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05D15-7CA4-4E02-A8D2-71465E625773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332F5CDC-1836-48EA-8FA4-79CC3171CA60}">
      <dgm:prSet phldrT="[Testo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it-IT" sz="1400" b="1" dirty="0">
              <a:latin typeface="Raleway" panose="020B0503030101060003" pitchFamily="34" charset="77"/>
              <a:sym typeface="Wingdings" panose="05000000000000000000" pitchFamily="2" charset="2"/>
            </a:rPr>
            <a:t>Diffusione uniforme sul territorio nazionale sull'utilizzo e l'alimentazione del FSE da parte dei cittadini e degli operatori sanitari.  Contenuti del FSE prodotti in conformità con gli standard, interoperabilità tra Regioni e introduzione a fianco del  repository documentale del repository di dati con erogazione servizi</a:t>
          </a:r>
          <a:endParaRPr lang="it-IT" sz="1400" b="1" dirty="0"/>
        </a:p>
      </dgm:t>
    </dgm:pt>
    <dgm:pt modelId="{9AD81467-8451-4B18-A218-7BEACC0A0AF2}" type="parTrans" cxnId="{D068996E-DED0-48DE-B2F7-A9FA6F1342FA}">
      <dgm:prSet/>
      <dgm:spPr/>
      <dgm:t>
        <a:bodyPr/>
        <a:lstStyle/>
        <a:p>
          <a:endParaRPr lang="it-IT"/>
        </a:p>
      </dgm:t>
    </dgm:pt>
    <dgm:pt modelId="{BCB7739B-3660-4157-ADE0-61451B425E05}" type="sibTrans" cxnId="{D068996E-DED0-48DE-B2F7-A9FA6F1342FA}">
      <dgm:prSet/>
      <dgm:spPr/>
      <dgm:t>
        <a:bodyPr/>
        <a:lstStyle/>
        <a:p>
          <a:endParaRPr lang="it-IT"/>
        </a:p>
      </dgm:t>
    </dgm:pt>
    <dgm:pt modelId="{AB6ED300-9669-485C-A0C1-8D74A7B42738}">
      <dgm:prSet phldrT="[Testo]" custT="1"/>
      <dgm:spPr>
        <a:solidFill>
          <a:srgbClr val="3C66AF"/>
        </a:solidFill>
      </dgm:spPr>
      <dgm:t>
        <a:bodyPr/>
        <a:lstStyle/>
        <a:p>
          <a:r>
            <a:rPr lang="it-IT" sz="1400" b="1" kern="1200" dirty="0">
              <a:latin typeface="Raleway" panose="020B0503030101060003" pitchFamily="34" charset="77"/>
              <a:ea typeface="+mn-ea"/>
              <a:cs typeface="+mn-cs"/>
              <a:sym typeface="Wingdings" panose="05000000000000000000" pitchFamily="2" charset="2"/>
            </a:rPr>
            <a:t>Potenziamento e adattamento dei percorsi di telemedicina per facilitare l’assistenza comunitaria, promuovere la de-ospedalizzazione e migliorare la qualità dell’assistenza comunitaria</a:t>
          </a:r>
          <a:endParaRPr lang="it-IT" sz="1400" b="1" kern="1200" dirty="0">
            <a:latin typeface="Raleway" panose="020B0503030101060003" pitchFamily="34" charset="77"/>
            <a:ea typeface="+mn-ea"/>
            <a:cs typeface="+mn-cs"/>
          </a:endParaRPr>
        </a:p>
      </dgm:t>
    </dgm:pt>
    <dgm:pt modelId="{33B97E4C-BA4A-468C-8227-60D8E39C4079}" type="parTrans" cxnId="{8D5270AE-0150-4090-B3F9-B8F6116CE90B}">
      <dgm:prSet/>
      <dgm:spPr/>
      <dgm:t>
        <a:bodyPr/>
        <a:lstStyle/>
        <a:p>
          <a:endParaRPr lang="it-IT"/>
        </a:p>
      </dgm:t>
    </dgm:pt>
    <dgm:pt modelId="{1A55F1C3-BD09-4DFE-802D-B93B4F0C1FD9}" type="sibTrans" cxnId="{8D5270AE-0150-4090-B3F9-B8F6116CE90B}">
      <dgm:prSet/>
      <dgm:spPr/>
      <dgm:t>
        <a:bodyPr/>
        <a:lstStyle/>
        <a:p>
          <a:endParaRPr lang="it-IT"/>
        </a:p>
      </dgm:t>
    </dgm:pt>
    <dgm:pt modelId="{5CC7669B-0F4C-402E-8130-D380EF1DF110}">
      <dgm:prSet phldrT="[Testo]" custT="1"/>
      <dgm:spPr>
        <a:solidFill>
          <a:srgbClr val="3C66AF"/>
        </a:solidFill>
      </dgm:spPr>
      <dgm:t>
        <a:bodyPr/>
        <a:lstStyle/>
        <a:p>
          <a:pPr algn="l"/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Attivazione</a:t>
          </a:r>
          <a:r>
            <a:rPr lang="it-IT" sz="1400" kern="1200" dirty="0">
              <a:solidFill>
                <a:schemeClr val="bg1"/>
              </a:solidFill>
              <a:latin typeface="Raleway"/>
              <a:cs typeface="Calibri"/>
            </a:rPr>
            <a:t> 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delle Infrastrutture Regionali di Telemedicina (IRT)</a:t>
          </a:r>
          <a:r>
            <a:rPr lang="it-IT" sz="1400" kern="1200" dirty="0">
              <a:solidFill>
                <a:schemeClr val="bg1"/>
              </a:solidFill>
              <a:latin typeface="Raleway"/>
              <a:cs typeface="Calibri"/>
            </a:rPr>
            <a:t> 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per l’erogazione dei Servizi Minimi di </a:t>
          </a:r>
          <a:r>
            <a:rPr lang="it-IT" sz="1400" b="1" kern="1200" dirty="0" err="1">
              <a:solidFill>
                <a:schemeClr val="bg1"/>
              </a:solidFill>
              <a:latin typeface="Raleway"/>
              <a:cs typeface="Calibri"/>
            </a:rPr>
            <a:t>televisita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, teleassistenza, teleconsulto e </a:t>
          </a:r>
          <a:r>
            <a:rPr lang="it-IT" sz="1400" b="1" kern="1200" dirty="0" err="1">
              <a:solidFill>
                <a:schemeClr val="bg1"/>
              </a:solidFill>
              <a:latin typeface="Raleway"/>
              <a:cs typeface="Calibri"/>
            </a:rPr>
            <a:t>telemonitoraggio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 </a:t>
          </a:r>
          <a:endParaRPr lang="it-IT" sz="1400" b="1" kern="1200" dirty="0">
            <a:solidFill>
              <a:schemeClr val="bg1"/>
            </a:solidFill>
            <a:latin typeface="Raleway" panose="020B0503030101060003" pitchFamily="34" charset="77"/>
            <a:ea typeface="+mn-ea"/>
            <a:cs typeface="+mn-cs"/>
          </a:endParaRPr>
        </a:p>
      </dgm:t>
    </dgm:pt>
    <dgm:pt modelId="{5118E3BD-34B8-4A5C-B8C7-A7F13E556617}" type="parTrans" cxnId="{EE409B7D-A895-4313-910E-B1DC2780A96B}">
      <dgm:prSet/>
      <dgm:spPr/>
      <dgm:t>
        <a:bodyPr/>
        <a:lstStyle/>
        <a:p>
          <a:endParaRPr lang="it-IT"/>
        </a:p>
      </dgm:t>
    </dgm:pt>
    <dgm:pt modelId="{2C67B3B9-F6CE-484A-B7C9-DBD2FD187284}" type="sibTrans" cxnId="{EE409B7D-A895-4313-910E-B1DC2780A96B}">
      <dgm:prSet/>
      <dgm:spPr/>
      <dgm:t>
        <a:bodyPr/>
        <a:lstStyle/>
        <a:p>
          <a:endParaRPr lang="it-IT"/>
        </a:p>
      </dgm:t>
    </dgm:pt>
    <dgm:pt modelId="{4D5655F8-C4AD-45B7-8CC3-1463819E9FD6}" type="pres">
      <dgm:prSet presAssocID="{1B305D15-7CA4-4E02-A8D2-71465E625773}" presName="Name0" presStyleCnt="0">
        <dgm:presLayoutVars>
          <dgm:chMax val="7"/>
          <dgm:chPref val="7"/>
          <dgm:dir/>
        </dgm:presLayoutVars>
      </dgm:prSet>
      <dgm:spPr/>
    </dgm:pt>
    <dgm:pt modelId="{6786ECD3-9E77-43A2-941E-1FBBF911B8D6}" type="pres">
      <dgm:prSet presAssocID="{1B305D15-7CA4-4E02-A8D2-71465E625773}" presName="Name1" presStyleCnt="0"/>
      <dgm:spPr/>
    </dgm:pt>
    <dgm:pt modelId="{287FAA09-411F-41ED-AB0D-CAF594AFB40A}" type="pres">
      <dgm:prSet presAssocID="{1B305D15-7CA4-4E02-A8D2-71465E625773}" presName="cycle" presStyleCnt="0"/>
      <dgm:spPr/>
    </dgm:pt>
    <dgm:pt modelId="{7CA89699-36B8-414F-8339-0F1F576FAA36}" type="pres">
      <dgm:prSet presAssocID="{1B305D15-7CA4-4E02-A8D2-71465E625773}" presName="srcNode" presStyleLbl="node1" presStyleIdx="0" presStyleCnt="3"/>
      <dgm:spPr/>
    </dgm:pt>
    <dgm:pt modelId="{BF922D02-CE01-41F1-9E32-C95D81616321}" type="pres">
      <dgm:prSet presAssocID="{1B305D15-7CA4-4E02-A8D2-71465E625773}" presName="conn" presStyleLbl="parChTrans1D2" presStyleIdx="0" presStyleCnt="1"/>
      <dgm:spPr/>
    </dgm:pt>
    <dgm:pt modelId="{C645FDFD-34F3-467B-960C-3E7A361F8448}" type="pres">
      <dgm:prSet presAssocID="{1B305D15-7CA4-4E02-A8D2-71465E625773}" presName="extraNode" presStyleLbl="node1" presStyleIdx="0" presStyleCnt="3"/>
      <dgm:spPr/>
    </dgm:pt>
    <dgm:pt modelId="{BF2DC168-F843-453A-936B-07495E3E5A04}" type="pres">
      <dgm:prSet presAssocID="{1B305D15-7CA4-4E02-A8D2-71465E625773}" presName="dstNode" presStyleLbl="node1" presStyleIdx="0" presStyleCnt="3"/>
      <dgm:spPr/>
    </dgm:pt>
    <dgm:pt modelId="{DBEC406C-C464-454A-8DB2-797BF302F45C}" type="pres">
      <dgm:prSet presAssocID="{332F5CDC-1836-48EA-8FA4-79CC3171CA60}" presName="text_1" presStyleLbl="node1" presStyleIdx="0" presStyleCnt="3" custLinFactNeighborX="116" custLinFactNeighborY="8200">
        <dgm:presLayoutVars>
          <dgm:bulletEnabled val="1"/>
        </dgm:presLayoutVars>
      </dgm:prSet>
      <dgm:spPr/>
    </dgm:pt>
    <dgm:pt modelId="{A4A5CECB-2780-46FC-8244-10A5D86845ED}" type="pres">
      <dgm:prSet presAssocID="{332F5CDC-1836-48EA-8FA4-79CC3171CA60}" presName="accent_1" presStyleCnt="0"/>
      <dgm:spPr/>
    </dgm:pt>
    <dgm:pt modelId="{68BBBA17-5E79-44A5-90F1-D261858C007A}" type="pres">
      <dgm:prSet presAssocID="{332F5CDC-1836-48EA-8FA4-79CC3171CA60}" presName="accentRepeatNode" presStyleLbl="solidFgAcc1" presStyleIdx="0" presStyleCnt="3"/>
      <dgm:spPr/>
    </dgm:pt>
    <dgm:pt modelId="{054F131A-BA1C-436E-9DC4-AF3EFE228EDF}" type="pres">
      <dgm:prSet presAssocID="{AB6ED300-9669-485C-A0C1-8D74A7B42738}" presName="text_2" presStyleLbl="node1" presStyleIdx="1" presStyleCnt="3">
        <dgm:presLayoutVars>
          <dgm:bulletEnabled val="1"/>
        </dgm:presLayoutVars>
      </dgm:prSet>
      <dgm:spPr/>
    </dgm:pt>
    <dgm:pt modelId="{01F0D256-8BB8-4185-AFE3-531AC7B50A33}" type="pres">
      <dgm:prSet presAssocID="{AB6ED300-9669-485C-A0C1-8D74A7B42738}" presName="accent_2" presStyleCnt="0"/>
      <dgm:spPr/>
    </dgm:pt>
    <dgm:pt modelId="{BE74F06A-72B8-4671-81EB-73B6AE554CEF}" type="pres">
      <dgm:prSet presAssocID="{AB6ED300-9669-485C-A0C1-8D74A7B42738}" presName="accentRepeatNode" presStyleLbl="solidFgAcc1" presStyleIdx="1" presStyleCnt="3"/>
      <dgm:spPr/>
    </dgm:pt>
    <dgm:pt modelId="{2B84B1FE-78E8-475C-AC1E-448809FC25C2}" type="pres">
      <dgm:prSet presAssocID="{5CC7669B-0F4C-402E-8130-D380EF1DF110}" presName="text_3" presStyleLbl="node1" presStyleIdx="2" presStyleCnt="3">
        <dgm:presLayoutVars>
          <dgm:bulletEnabled val="1"/>
        </dgm:presLayoutVars>
      </dgm:prSet>
      <dgm:spPr/>
    </dgm:pt>
    <dgm:pt modelId="{47A1419E-FDCD-419D-B8F4-6DD0629581EE}" type="pres">
      <dgm:prSet presAssocID="{5CC7669B-0F4C-402E-8130-D380EF1DF110}" presName="accent_3" presStyleCnt="0"/>
      <dgm:spPr/>
    </dgm:pt>
    <dgm:pt modelId="{67C96E91-D8A1-42D7-8DC3-51A6F6193F26}" type="pres">
      <dgm:prSet presAssocID="{5CC7669B-0F4C-402E-8130-D380EF1DF110}" presName="accentRepeatNode" presStyleLbl="solidFgAcc1" presStyleIdx="2" presStyleCnt="3"/>
      <dgm:spPr/>
    </dgm:pt>
  </dgm:ptLst>
  <dgm:cxnLst>
    <dgm:cxn modelId="{D397752D-6787-47B0-BBEB-41B685F0EFB4}" type="presOf" srcId="{5CC7669B-0F4C-402E-8130-D380EF1DF110}" destId="{2B84B1FE-78E8-475C-AC1E-448809FC25C2}" srcOrd="0" destOrd="0" presId="urn:microsoft.com/office/officeart/2008/layout/VerticalCurvedList"/>
    <dgm:cxn modelId="{64CEFF2D-D65D-448B-B759-6361538BCCCE}" type="presOf" srcId="{BCB7739B-3660-4157-ADE0-61451B425E05}" destId="{BF922D02-CE01-41F1-9E32-C95D81616321}" srcOrd="0" destOrd="0" presId="urn:microsoft.com/office/officeart/2008/layout/VerticalCurvedList"/>
    <dgm:cxn modelId="{B83BE62E-605D-4EAC-8235-48E46D1BA5C1}" type="presOf" srcId="{332F5CDC-1836-48EA-8FA4-79CC3171CA60}" destId="{DBEC406C-C464-454A-8DB2-797BF302F45C}" srcOrd="0" destOrd="0" presId="urn:microsoft.com/office/officeart/2008/layout/VerticalCurvedList"/>
    <dgm:cxn modelId="{D068996E-DED0-48DE-B2F7-A9FA6F1342FA}" srcId="{1B305D15-7CA4-4E02-A8D2-71465E625773}" destId="{332F5CDC-1836-48EA-8FA4-79CC3171CA60}" srcOrd="0" destOrd="0" parTransId="{9AD81467-8451-4B18-A218-7BEACC0A0AF2}" sibTransId="{BCB7739B-3660-4157-ADE0-61451B425E05}"/>
    <dgm:cxn modelId="{EE409B7D-A895-4313-910E-B1DC2780A96B}" srcId="{1B305D15-7CA4-4E02-A8D2-71465E625773}" destId="{5CC7669B-0F4C-402E-8130-D380EF1DF110}" srcOrd="2" destOrd="0" parTransId="{5118E3BD-34B8-4A5C-B8C7-A7F13E556617}" sibTransId="{2C67B3B9-F6CE-484A-B7C9-DBD2FD187284}"/>
    <dgm:cxn modelId="{768293A5-37D3-413C-8B20-72AE57A3E4BB}" type="presOf" srcId="{1B305D15-7CA4-4E02-A8D2-71465E625773}" destId="{4D5655F8-C4AD-45B7-8CC3-1463819E9FD6}" srcOrd="0" destOrd="0" presId="urn:microsoft.com/office/officeart/2008/layout/VerticalCurvedList"/>
    <dgm:cxn modelId="{8D5270AE-0150-4090-B3F9-B8F6116CE90B}" srcId="{1B305D15-7CA4-4E02-A8D2-71465E625773}" destId="{AB6ED300-9669-485C-A0C1-8D74A7B42738}" srcOrd="1" destOrd="0" parTransId="{33B97E4C-BA4A-468C-8227-60D8E39C4079}" sibTransId="{1A55F1C3-BD09-4DFE-802D-B93B4F0C1FD9}"/>
    <dgm:cxn modelId="{8BEA74D3-FBDA-4A61-92E7-414552B97384}" type="presOf" srcId="{AB6ED300-9669-485C-A0C1-8D74A7B42738}" destId="{054F131A-BA1C-436E-9DC4-AF3EFE228EDF}" srcOrd="0" destOrd="0" presId="urn:microsoft.com/office/officeart/2008/layout/VerticalCurvedList"/>
    <dgm:cxn modelId="{3D11EDFD-4AC8-45D9-81FA-4237F093DECC}" type="presParOf" srcId="{4D5655F8-C4AD-45B7-8CC3-1463819E9FD6}" destId="{6786ECD3-9E77-43A2-941E-1FBBF911B8D6}" srcOrd="0" destOrd="0" presId="urn:microsoft.com/office/officeart/2008/layout/VerticalCurvedList"/>
    <dgm:cxn modelId="{082F9CF8-F7D2-4DFA-BFC4-AB926DDFAF0E}" type="presParOf" srcId="{6786ECD3-9E77-43A2-941E-1FBBF911B8D6}" destId="{287FAA09-411F-41ED-AB0D-CAF594AFB40A}" srcOrd="0" destOrd="0" presId="urn:microsoft.com/office/officeart/2008/layout/VerticalCurvedList"/>
    <dgm:cxn modelId="{7EFCBDC9-D751-4407-901E-39AFE2D2C764}" type="presParOf" srcId="{287FAA09-411F-41ED-AB0D-CAF594AFB40A}" destId="{7CA89699-36B8-414F-8339-0F1F576FAA36}" srcOrd="0" destOrd="0" presId="urn:microsoft.com/office/officeart/2008/layout/VerticalCurvedList"/>
    <dgm:cxn modelId="{95E4032B-7D90-4E49-B768-B74CEABBDA5D}" type="presParOf" srcId="{287FAA09-411F-41ED-AB0D-CAF594AFB40A}" destId="{BF922D02-CE01-41F1-9E32-C95D81616321}" srcOrd="1" destOrd="0" presId="urn:microsoft.com/office/officeart/2008/layout/VerticalCurvedList"/>
    <dgm:cxn modelId="{EB471361-A97F-46A6-80E8-71311BF6FEAD}" type="presParOf" srcId="{287FAA09-411F-41ED-AB0D-CAF594AFB40A}" destId="{C645FDFD-34F3-467B-960C-3E7A361F8448}" srcOrd="2" destOrd="0" presId="urn:microsoft.com/office/officeart/2008/layout/VerticalCurvedList"/>
    <dgm:cxn modelId="{2ED3A5E3-F558-4314-9CB3-B7156B9FFB02}" type="presParOf" srcId="{287FAA09-411F-41ED-AB0D-CAF594AFB40A}" destId="{BF2DC168-F843-453A-936B-07495E3E5A04}" srcOrd="3" destOrd="0" presId="urn:microsoft.com/office/officeart/2008/layout/VerticalCurvedList"/>
    <dgm:cxn modelId="{A4342F6C-37E8-440B-B23C-9D4790408786}" type="presParOf" srcId="{6786ECD3-9E77-43A2-941E-1FBBF911B8D6}" destId="{DBEC406C-C464-454A-8DB2-797BF302F45C}" srcOrd="1" destOrd="0" presId="urn:microsoft.com/office/officeart/2008/layout/VerticalCurvedList"/>
    <dgm:cxn modelId="{8AADEC2B-2C6B-4011-9D7E-1BA6807DBDA5}" type="presParOf" srcId="{6786ECD3-9E77-43A2-941E-1FBBF911B8D6}" destId="{A4A5CECB-2780-46FC-8244-10A5D86845ED}" srcOrd="2" destOrd="0" presId="urn:microsoft.com/office/officeart/2008/layout/VerticalCurvedList"/>
    <dgm:cxn modelId="{C1FA2702-E219-4121-B048-F42E9AB2AEDC}" type="presParOf" srcId="{A4A5CECB-2780-46FC-8244-10A5D86845ED}" destId="{68BBBA17-5E79-44A5-90F1-D261858C007A}" srcOrd="0" destOrd="0" presId="urn:microsoft.com/office/officeart/2008/layout/VerticalCurvedList"/>
    <dgm:cxn modelId="{24C0A173-E892-45FC-85B5-A0ACB94DF836}" type="presParOf" srcId="{6786ECD3-9E77-43A2-941E-1FBBF911B8D6}" destId="{054F131A-BA1C-436E-9DC4-AF3EFE228EDF}" srcOrd="3" destOrd="0" presId="urn:microsoft.com/office/officeart/2008/layout/VerticalCurvedList"/>
    <dgm:cxn modelId="{332EBB62-0F4C-44B3-BEF4-7925E6A15273}" type="presParOf" srcId="{6786ECD3-9E77-43A2-941E-1FBBF911B8D6}" destId="{01F0D256-8BB8-4185-AFE3-531AC7B50A33}" srcOrd="4" destOrd="0" presId="urn:microsoft.com/office/officeart/2008/layout/VerticalCurvedList"/>
    <dgm:cxn modelId="{660D3C27-F5A8-4C0C-BDB3-8F0FA3B747C2}" type="presParOf" srcId="{01F0D256-8BB8-4185-AFE3-531AC7B50A33}" destId="{BE74F06A-72B8-4671-81EB-73B6AE554CEF}" srcOrd="0" destOrd="0" presId="urn:microsoft.com/office/officeart/2008/layout/VerticalCurvedList"/>
    <dgm:cxn modelId="{4913A0EF-3DFA-4BB0-A0CB-9DE79043149D}" type="presParOf" srcId="{6786ECD3-9E77-43A2-941E-1FBBF911B8D6}" destId="{2B84B1FE-78E8-475C-AC1E-448809FC25C2}" srcOrd="5" destOrd="0" presId="urn:microsoft.com/office/officeart/2008/layout/VerticalCurvedList"/>
    <dgm:cxn modelId="{FD030AA9-CA0C-4119-BEC4-12D8FEFF27D2}" type="presParOf" srcId="{6786ECD3-9E77-43A2-941E-1FBBF911B8D6}" destId="{47A1419E-FDCD-419D-B8F4-6DD0629581EE}" srcOrd="6" destOrd="0" presId="urn:microsoft.com/office/officeart/2008/layout/VerticalCurvedList"/>
    <dgm:cxn modelId="{91F6A6C6-018E-419E-83FD-69D63CAFF902}" type="presParOf" srcId="{47A1419E-FDCD-419D-B8F4-6DD0629581EE}" destId="{67C96E91-D8A1-42D7-8DC3-51A6F6193F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22D02-CE01-41F1-9E32-C95D81616321}">
      <dsp:nvSpPr>
        <dsp:cNvPr id="0" name=""/>
        <dsp:cNvSpPr/>
      </dsp:nvSpPr>
      <dsp:spPr>
        <a:xfrm>
          <a:off x="-3435955" y="-528303"/>
          <a:ext cx="4096744" cy="4096744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C406C-C464-454A-8DB2-797BF302F45C}">
      <dsp:nvSpPr>
        <dsp:cNvPr id="0" name=""/>
        <dsp:cNvSpPr/>
      </dsp:nvSpPr>
      <dsp:spPr>
        <a:xfrm>
          <a:off x="436624" y="353871"/>
          <a:ext cx="10099549" cy="6080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22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1" kern="1200" dirty="0">
              <a:latin typeface="Raleway" panose="020B0503030101060003" pitchFamily="34" charset="77"/>
              <a:sym typeface="Wingdings" panose="05000000000000000000" pitchFamily="2" charset="2"/>
            </a:rPr>
            <a:t>Diffusione uniforme sul territorio nazionale sull'utilizzo e l'alimentazione del FSE da parte dei cittadini e degli operatori sanitari.  Contenuti del FSE prodotti in conformità con gli standard, interoperabilità tra Regioni e introduzione a fianco del  repository documentale del repository di dati con erogazione servizi</a:t>
          </a:r>
          <a:endParaRPr lang="it-IT" sz="1400" b="1" kern="1200" dirty="0"/>
        </a:p>
      </dsp:txBody>
      <dsp:txXfrm>
        <a:off x="436624" y="353871"/>
        <a:ext cx="10099549" cy="608027"/>
      </dsp:txXfrm>
    </dsp:sp>
    <dsp:sp modelId="{68BBBA17-5E79-44A5-90F1-D261858C007A}">
      <dsp:nvSpPr>
        <dsp:cNvPr id="0" name=""/>
        <dsp:cNvSpPr/>
      </dsp:nvSpPr>
      <dsp:spPr>
        <a:xfrm>
          <a:off x="44892" y="228010"/>
          <a:ext cx="760034" cy="760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F131A-BA1C-436E-9DC4-AF3EFE228EDF}">
      <dsp:nvSpPr>
        <dsp:cNvPr id="0" name=""/>
        <dsp:cNvSpPr/>
      </dsp:nvSpPr>
      <dsp:spPr>
        <a:xfrm>
          <a:off x="645927" y="1216054"/>
          <a:ext cx="9878531" cy="608027"/>
        </a:xfrm>
        <a:prstGeom prst="rect">
          <a:avLst/>
        </a:prstGeom>
        <a:solidFill>
          <a:srgbClr val="3C66A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2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anose="020B0503030101060003" pitchFamily="34" charset="77"/>
              <a:ea typeface="+mn-ea"/>
              <a:cs typeface="+mn-cs"/>
              <a:sym typeface="Wingdings" panose="05000000000000000000" pitchFamily="2" charset="2"/>
            </a:rPr>
            <a:t>Potenziamento e adattamento dei percorsi di telemedicina per facilitare l’assistenza comunitaria, promuovere la de-ospedalizzazione e migliorare la qualità dell’assistenza comunitaria</a:t>
          </a:r>
          <a:endParaRPr lang="it-IT" sz="1400" b="1" kern="1200" dirty="0">
            <a:latin typeface="Raleway" panose="020B0503030101060003" pitchFamily="34" charset="77"/>
            <a:ea typeface="+mn-ea"/>
            <a:cs typeface="+mn-cs"/>
          </a:endParaRPr>
        </a:p>
      </dsp:txBody>
      <dsp:txXfrm>
        <a:off x="645927" y="1216054"/>
        <a:ext cx="9878531" cy="608027"/>
      </dsp:txXfrm>
    </dsp:sp>
    <dsp:sp modelId="{BE74F06A-72B8-4671-81EB-73B6AE554CEF}">
      <dsp:nvSpPr>
        <dsp:cNvPr id="0" name=""/>
        <dsp:cNvSpPr/>
      </dsp:nvSpPr>
      <dsp:spPr>
        <a:xfrm>
          <a:off x="265910" y="1140051"/>
          <a:ext cx="760034" cy="760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4B1FE-78E8-475C-AC1E-448809FC25C2}">
      <dsp:nvSpPr>
        <dsp:cNvPr id="0" name=""/>
        <dsp:cNvSpPr/>
      </dsp:nvSpPr>
      <dsp:spPr>
        <a:xfrm>
          <a:off x="424909" y="2128095"/>
          <a:ext cx="10099549" cy="608027"/>
        </a:xfrm>
        <a:prstGeom prst="rect">
          <a:avLst/>
        </a:prstGeom>
        <a:solidFill>
          <a:srgbClr val="3C66A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2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Attivazione</a:t>
          </a:r>
          <a:r>
            <a:rPr lang="it-IT" sz="1400" kern="1200" dirty="0">
              <a:solidFill>
                <a:schemeClr val="bg1"/>
              </a:solidFill>
              <a:latin typeface="Raleway"/>
              <a:cs typeface="Calibri"/>
            </a:rPr>
            <a:t> 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delle Infrastrutture Regionali di Telemedicina (IRT)</a:t>
          </a:r>
          <a:r>
            <a:rPr lang="it-IT" sz="1400" kern="1200" dirty="0">
              <a:solidFill>
                <a:schemeClr val="bg1"/>
              </a:solidFill>
              <a:latin typeface="Raleway"/>
              <a:cs typeface="Calibri"/>
            </a:rPr>
            <a:t> 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per l’erogazione dei Servizi Minimi di </a:t>
          </a:r>
          <a:r>
            <a:rPr lang="it-IT" sz="1400" b="1" kern="1200" dirty="0" err="1">
              <a:solidFill>
                <a:schemeClr val="bg1"/>
              </a:solidFill>
              <a:latin typeface="Raleway"/>
              <a:cs typeface="Calibri"/>
            </a:rPr>
            <a:t>televisita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, teleassistenza, teleconsulto e </a:t>
          </a:r>
          <a:r>
            <a:rPr lang="it-IT" sz="1400" b="1" kern="1200" dirty="0" err="1">
              <a:solidFill>
                <a:schemeClr val="bg1"/>
              </a:solidFill>
              <a:latin typeface="Raleway"/>
              <a:cs typeface="Calibri"/>
            </a:rPr>
            <a:t>telemonitoraggio</a:t>
          </a:r>
          <a:r>
            <a:rPr lang="it-IT" sz="1400" b="1" kern="1200" dirty="0">
              <a:solidFill>
                <a:schemeClr val="bg1"/>
              </a:solidFill>
              <a:latin typeface="Raleway"/>
              <a:cs typeface="Calibri"/>
            </a:rPr>
            <a:t> </a:t>
          </a:r>
          <a:endParaRPr lang="it-IT" sz="1400" b="1" kern="1200" dirty="0">
            <a:solidFill>
              <a:schemeClr val="bg1"/>
            </a:solidFill>
            <a:latin typeface="Raleway" panose="020B0503030101060003" pitchFamily="34" charset="77"/>
            <a:ea typeface="+mn-ea"/>
            <a:cs typeface="+mn-cs"/>
          </a:endParaRPr>
        </a:p>
      </dsp:txBody>
      <dsp:txXfrm>
        <a:off x="424909" y="2128095"/>
        <a:ext cx="10099549" cy="608027"/>
      </dsp:txXfrm>
    </dsp:sp>
    <dsp:sp modelId="{67C96E91-D8A1-42D7-8DC3-51A6F6193F26}">
      <dsp:nvSpPr>
        <dsp:cNvPr id="0" name=""/>
        <dsp:cNvSpPr/>
      </dsp:nvSpPr>
      <dsp:spPr>
        <a:xfrm>
          <a:off x="44892" y="2052092"/>
          <a:ext cx="760034" cy="760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2CB276-875B-41D7-B2FF-79D4560ECAF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7B508-1D52-420D-B826-DFF5968F0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00DEF-FAF0-515E-44B4-26AE56D0A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4B0DA-71C2-4EE1-3803-75250588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53C527-BBC9-64E7-4D06-60DE7FDA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21E850-5D6F-EF4D-2FD5-42307FE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B974A-43FC-2ED1-5CAD-A917D55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29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291C1-05B3-9626-3EF7-33BFF407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B6C888-D351-9BC5-6EFD-E4D57C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82B64C-1597-3221-0523-3EDDBF6E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09C3FA-D4C8-853B-7806-4B93F411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2366A-86DE-160C-191C-A75E9CC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76CA91-C3D6-8AFB-3147-F42D2CBBF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A7CEFC-76C6-6EF1-F478-7517A1EE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D0DCA-1C12-FA26-0601-35AF256D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B321D1-0249-6021-2D73-92C8ACF9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9414FB-F33E-AF69-39A8-431BBB7C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3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8893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it-IT" smtClean="0"/>
              <a:pPr marL="38100">
                <a:spcBef>
                  <a:spcPts val="40"/>
                </a:spcBef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7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E26EB-EE1D-1639-B1F7-D6CBFA13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35E42-FA21-4FD7-B247-19ADE9B4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4D4A4-68A1-B467-D551-18F6B69A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FCA5B-0E5F-824B-11C7-BDE1E5E9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C434E5-6E40-DCD0-C93D-168A44B9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9DE06-26D8-FC90-A149-BA96024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2ECD3B-FD80-B8DB-1AA8-19A50F44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8733A-0107-1E0E-AADA-AD5589B5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F64FB-05D7-EF78-9C11-8E5A9C5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C5CCA-E1D1-E4D5-6072-3E967CF6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D8C47-6C62-D105-A79E-D9D2D4C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A397B-3316-0879-5B4C-26E9EAA6D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5C0D05-DF52-33C7-9B24-EF9B6680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3D31C4-3E21-7FFA-A683-8D462B3F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C2A2D1-146F-ADA0-3223-3F9B77BB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50D1A-2514-F104-EA2F-D03DC30E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7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7C281-5F41-F0AD-0D7A-A428474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DD45AB-960F-E751-7D82-E04DF3B1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BF316A-4E05-2308-C348-B2A1220E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71A5A1-AFDE-E2E8-31DD-751A3B637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148A16-33BA-45B5-83C7-FA1A0909B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586D81-77F2-716A-C924-041BC5B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867BF9-9F21-55C0-7CA2-FD17B120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05D3C4-B443-6DEB-7F9B-6AFEF553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9312C-46B0-EC5D-B40E-0CD6D145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07989D-DE8E-F14F-B233-7790E5B3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4A5064-ECBD-0EB5-A352-75A9AE68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7EDA53-B957-7E42-3973-F9F790EE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15791E-30DE-D668-5E08-35F1600E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A349C5-A0CF-B5BC-7CB0-7917FFAA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B89F62-B975-B17B-8145-93663C96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0C361-E391-B82C-B2FA-A78E2065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6673B-E201-27C5-AA47-BDC049EB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4F0C14-E22A-A9FF-E13D-BF94BFD7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EA9A0C-077B-3034-FA47-2CC3A72F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190442-5FB8-8754-2F67-3FAAAC3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3C0A7-1C31-D404-D216-F67B74E7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B874F-40AB-35F8-9D27-DEA418FD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425D34-FA15-D686-D71C-E904C820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36B16-D17D-75B6-8377-8B331B3E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B519B4-4207-165D-30FD-1DFA6F2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24A0F6-3498-5DD1-88AC-7B8B147C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633EAB-E99A-26B4-1DF8-8145A3E1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7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D2ADF5-E9B5-DF7E-4A7B-0229D0E5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172D44-41EF-EB77-FE07-24993514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B91952-5C7A-EFF8-733E-99B8376A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A8E5-5BB6-4701-968A-4BDEDB527F99}" type="datetimeFigureOut">
              <a:rPr lang="it-IT" smtClean="0"/>
              <a:t>16/11/2023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BB81D2-A833-CC43-64BC-0ABF4B8EC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65103-530D-6A4D-4B19-7DC5E986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svg"/><Relationship Id="rId12" Type="http://schemas.openxmlformats.org/officeDocument/2006/relationships/image" Target="../media/image3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29.jpeg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3.emf"/><Relationship Id="rId3" Type="http://schemas.openxmlformats.org/officeDocument/2006/relationships/image" Target="../media/image10.sv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1.jpeg"/><Relationship Id="rId2" Type="http://schemas.openxmlformats.org/officeDocument/2006/relationships/image" Target="../media/image9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7.png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17.emf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0.jpeg"/><Relationship Id="rId5" Type="http://schemas.openxmlformats.org/officeDocument/2006/relationships/image" Target="../media/image11.emf"/><Relationship Id="rId10" Type="http://schemas.openxmlformats.org/officeDocument/2006/relationships/image" Target="../media/image19.emf"/><Relationship Id="rId4" Type="http://schemas.openxmlformats.org/officeDocument/2006/relationships/image" Target="../media/image12.emf"/><Relationship Id="rId9" Type="http://schemas.openxmlformats.org/officeDocument/2006/relationships/image" Target="../media/image3.emf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13" descr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magine 9" descr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5"/>
            <a:ext cx="12191999" cy="686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CasellaDiTesto 22"/>
          <p:cNvSpPr txBox="1"/>
          <p:nvPr/>
        </p:nvSpPr>
        <p:spPr>
          <a:xfrm>
            <a:off x="5322640" y="5754386"/>
            <a:ext cx="5550132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 i="1">
                <a:solidFill>
                  <a:srgbClr val="83838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r">
              <a:buNone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Direttore Dipartimento Area amministrativa e Direttore UOC Sistemi Informativi, patrimonio, gestione della logistica e provveditorato, portale della trasparenza</a:t>
            </a:r>
          </a:p>
        </p:txBody>
      </p:sp>
      <p:sp>
        <p:nvSpPr>
          <p:cNvPr id="114" name="CasellaDiTesto 23"/>
          <p:cNvSpPr txBox="1"/>
          <p:nvPr/>
        </p:nvSpPr>
        <p:spPr>
          <a:xfrm>
            <a:off x="3893132" y="4044231"/>
            <a:ext cx="6979640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3200" b="1">
                <a:solidFill>
                  <a:srgbClr val="00498B"/>
                </a:solidFill>
                <a:latin typeface="Oswald"/>
                <a:ea typeface="Oswald"/>
                <a:cs typeface="Oswald"/>
                <a:sym typeface="Oswald"/>
              </a:defRPr>
            </a:pPr>
            <a:r>
              <a:rPr lang="it-IT" sz="3200" dirty="0"/>
              <a:t>Infrastruttura tecnologica ed architettura applicativa</a:t>
            </a:r>
            <a:endParaRPr sz="3200" dirty="0"/>
          </a:p>
        </p:txBody>
      </p:sp>
      <p:sp>
        <p:nvSpPr>
          <p:cNvPr id="115" name="Rettangolo 25"/>
          <p:cNvSpPr txBox="1"/>
          <p:nvPr/>
        </p:nvSpPr>
        <p:spPr>
          <a:xfrm>
            <a:off x="7078984" y="5415836"/>
            <a:ext cx="35890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</a:lstStyle>
          <a:p>
            <a:r>
              <a:rPr dirty="0"/>
              <a:t>Giulio Siccardi</a:t>
            </a:r>
          </a:p>
        </p:txBody>
      </p:sp>
      <p:sp>
        <p:nvSpPr>
          <p:cNvPr id="116" name="Rettangolo 28"/>
          <p:cNvSpPr txBox="1"/>
          <p:nvPr/>
        </p:nvSpPr>
        <p:spPr>
          <a:xfrm>
            <a:off x="5906334" y="3068231"/>
            <a:ext cx="295323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1200" b="1" i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rPr sz="1200" dirty="0"/>
              <a:t>                          </a:t>
            </a:r>
          </a:p>
          <a:p>
            <a:pPr algn="r">
              <a:defRPr sz="1200" b="1" i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rPr lang="it-IT" sz="1200" dirty="0"/>
              <a:t>Le Regioni e gli obiettivi di realizzazione dell’Ecosistema digitale della sanità</a:t>
            </a:r>
            <a:endParaRPr sz="1200" dirty="0"/>
          </a:p>
        </p:txBody>
      </p:sp>
      <p:sp>
        <p:nvSpPr>
          <p:cNvPr id="117" name="Connettore 1 30"/>
          <p:cNvSpPr/>
          <p:nvPr/>
        </p:nvSpPr>
        <p:spPr>
          <a:xfrm>
            <a:off x="8959539" y="3266899"/>
            <a:ext cx="2" cy="457829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Rettangolo 28">
            <a:extLst>
              <a:ext uri="{FF2B5EF4-FFF2-40B4-BE49-F238E27FC236}">
                <a16:creationId xmlns:a16="http://schemas.microsoft.com/office/drawing/2014/main" id="{61040FE3-604E-EBA0-298B-CECB6CEF28B4}"/>
              </a:ext>
            </a:extLst>
          </p:cNvPr>
          <p:cNvSpPr txBox="1"/>
          <p:nvPr/>
        </p:nvSpPr>
        <p:spPr>
          <a:xfrm>
            <a:off x="7511481" y="3286130"/>
            <a:ext cx="295323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1200" b="1" i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rPr sz="1200" dirty="0"/>
              <a:t>                          </a:t>
            </a:r>
          </a:p>
          <a:p>
            <a:pPr algn="r">
              <a:defRPr sz="1200" b="1" i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rPr lang="it-IT" sz="1200" dirty="0"/>
              <a:t> </a:t>
            </a:r>
            <a:r>
              <a:rPr lang="it-IT" sz="1050" dirty="0"/>
              <a:t>16 novembre </a:t>
            </a:r>
            <a:r>
              <a:rPr sz="1050" dirty="0"/>
              <a:t>2023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grpSp>
        <p:nvGrpSpPr>
          <p:cNvPr id="5" name="Gruppo 81">
            <a:extLst>
              <a:ext uri="{FF2B5EF4-FFF2-40B4-BE49-F238E27FC236}">
                <a16:creationId xmlns:a16="http://schemas.microsoft.com/office/drawing/2014/main" id="{C0C38097-4316-5D49-A8A4-D2B22BA2C4FE}"/>
              </a:ext>
            </a:extLst>
          </p:cNvPr>
          <p:cNvGrpSpPr/>
          <p:nvPr/>
        </p:nvGrpSpPr>
        <p:grpSpPr>
          <a:xfrm>
            <a:off x="900787" y="1378359"/>
            <a:ext cx="9589755" cy="4032857"/>
            <a:chOff x="717676" y="164542"/>
            <a:chExt cx="19179510" cy="8065714"/>
          </a:xfrm>
        </p:grpSpPr>
        <p:sp>
          <p:nvSpPr>
            <p:cNvPr id="8" name="Rettangolo 80">
              <a:extLst>
                <a:ext uri="{FF2B5EF4-FFF2-40B4-BE49-F238E27FC236}">
                  <a16:creationId xmlns:a16="http://schemas.microsoft.com/office/drawing/2014/main" id="{20E5DE54-D071-59A9-3EAD-0FB1210F1FD2}"/>
                </a:ext>
              </a:extLst>
            </p:cNvPr>
            <p:cNvSpPr/>
            <p:nvPr/>
          </p:nvSpPr>
          <p:spPr>
            <a:xfrm>
              <a:off x="15555594" y="164542"/>
              <a:ext cx="3744416" cy="1584962"/>
            </a:xfrm>
            <a:prstGeom prst="rect">
              <a:avLst/>
            </a:prstGeom>
            <a:solidFill>
              <a:srgbClr val="BDD7EE"/>
            </a:solidFill>
            <a:ln w="50800" cap="flat">
              <a:solidFill>
                <a:srgbClr val="BDD7EE"/>
              </a:solidFill>
              <a:prstDash val="solid"/>
              <a:round/>
            </a:ln>
            <a:effectLst/>
          </p:spPr>
          <p:txBody>
            <a:bodyPr wrap="square" lIns="55356" tIns="55356" rIns="55356" bIns="55356" numCol="1" anchor="ctr">
              <a:noAutofit/>
            </a:bodyPr>
            <a:lstStyle/>
            <a:p>
              <a:pPr defTabSz="1107121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400">
                <a:latin typeface="Raleway" pitchFamily="2" charset="0"/>
              </a:endParaRPr>
            </a:p>
          </p:txBody>
        </p:sp>
        <p:sp>
          <p:nvSpPr>
            <p:cNvPr id="10" name="Rettangolo 79">
              <a:extLst>
                <a:ext uri="{FF2B5EF4-FFF2-40B4-BE49-F238E27FC236}">
                  <a16:creationId xmlns:a16="http://schemas.microsoft.com/office/drawing/2014/main" id="{B1FBE4E1-D7AF-76DC-AD12-8B9540DCCD9D}"/>
                </a:ext>
              </a:extLst>
            </p:cNvPr>
            <p:cNvSpPr/>
            <p:nvPr/>
          </p:nvSpPr>
          <p:spPr>
            <a:xfrm>
              <a:off x="10563548" y="2015438"/>
              <a:ext cx="3741218" cy="2070246"/>
            </a:xfrm>
            <a:prstGeom prst="rect">
              <a:avLst/>
            </a:prstGeom>
            <a:solidFill>
              <a:srgbClr val="BDD7EE"/>
            </a:solidFill>
            <a:ln w="50800" cap="flat">
              <a:solidFill>
                <a:srgbClr val="BDD7EE"/>
              </a:solidFill>
              <a:prstDash val="solid"/>
              <a:round/>
            </a:ln>
            <a:effectLst/>
          </p:spPr>
          <p:txBody>
            <a:bodyPr wrap="square" lIns="55356" tIns="55356" rIns="55356" bIns="55356" numCol="1" anchor="ctr">
              <a:noAutofit/>
            </a:bodyPr>
            <a:lstStyle/>
            <a:p>
              <a:pPr defTabSz="1107121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400">
                <a:latin typeface="Raleway" pitchFamily="2" charset="0"/>
              </a:endParaRPr>
            </a:p>
          </p:txBody>
        </p:sp>
        <p:sp>
          <p:nvSpPr>
            <p:cNvPr id="11" name="Rettangolo 77">
              <a:extLst>
                <a:ext uri="{FF2B5EF4-FFF2-40B4-BE49-F238E27FC236}">
                  <a16:creationId xmlns:a16="http://schemas.microsoft.com/office/drawing/2014/main" id="{F40FDE19-2D3C-C92C-D29A-1220B22C0AFA}"/>
                </a:ext>
              </a:extLst>
            </p:cNvPr>
            <p:cNvSpPr/>
            <p:nvPr/>
          </p:nvSpPr>
          <p:spPr>
            <a:xfrm>
              <a:off x="3246772" y="6621676"/>
              <a:ext cx="2403554" cy="1608580"/>
            </a:xfrm>
            <a:prstGeom prst="rect">
              <a:avLst/>
            </a:prstGeom>
            <a:solidFill>
              <a:srgbClr val="BDD7EE"/>
            </a:solidFill>
            <a:ln w="50800" cap="flat">
              <a:solidFill>
                <a:srgbClr val="BDD7EE"/>
              </a:solidFill>
              <a:prstDash val="solid"/>
              <a:round/>
            </a:ln>
            <a:effectLst/>
          </p:spPr>
          <p:txBody>
            <a:bodyPr wrap="square" lIns="55356" tIns="55356" rIns="55356" bIns="55356" numCol="1" anchor="ctr">
              <a:noAutofit/>
            </a:bodyPr>
            <a:lstStyle/>
            <a:p>
              <a:pPr defTabSz="1107121">
                <a:defRPr sz="4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400">
                <a:latin typeface="Raleway" pitchFamily="2" charset="0"/>
              </a:endParaRPr>
            </a:p>
          </p:txBody>
        </p:sp>
        <p:grpSp>
          <p:nvGrpSpPr>
            <p:cNvPr id="15" name="Gruppo 65">
              <a:extLst>
                <a:ext uri="{FF2B5EF4-FFF2-40B4-BE49-F238E27FC236}">
                  <a16:creationId xmlns:a16="http://schemas.microsoft.com/office/drawing/2014/main" id="{11514492-BCBB-EFF6-0B83-A45744221963}"/>
                </a:ext>
              </a:extLst>
            </p:cNvPr>
            <p:cNvGrpSpPr/>
            <p:nvPr/>
          </p:nvGrpSpPr>
          <p:grpSpPr>
            <a:xfrm>
              <a:off x="7169623" y="4068031"/>
              <a:ext cx="3265574" cy="2020220"/>
              <a:chOff x="64284" y="133964"/>
              <a:chExt cx="3265572" cy="2020217"/>
            </a:xfrm>
          </p:grpSpPr>
          <p:sp>
            <p:nvSpPr>
              <p:cNvPr id="47" name="CasellaDiTesto 42">
                <a:extLst>
                  <a:ext uri="{FF2B5EF4-FFF2-40B4-BE49-F238E27FC236}">
                    <a16:creationId xmlns:a16="http://schemas.microsoft.com/office/drawing/2014/main" id="{871F81B7-4231-8DD1-91F5-EC1E4B15F291}"/>
                  </a:ext>
                </a:extLst>
              </p:cNvPr>
              <p:cNvSpPr/>
              <p:nvPr/>
            </p:nvSpPr>
            <p:spPr>
              <a:xfrm>
                <a:off x="199100" y="133964"/>
                <a:ext cx="2028729" cy="65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 dirty="0">
                    <a:latin typeface="Raleway" pitchFamily="2" charset="0"/>
                  </a:rPr>
                  <a:t>2.171</a:t>
                </a:r>
              </a:p>
            </p:txBody>
          </p:sp>
          <p:sp>
            <p:nvSpPr>
              <p:cNvPr id="48" name="CasellaDiTesto 2">
                <a:extLst>
                  <a:ext uri="{FF2B5EF4-FFF2-40B4-BE49-F238E27FC236}">
                    <a16:creationId xmlns:a16="http://schemas.microsoft.com/office/drawing/2014/main" id="{287FA218-C740-327A-655F-83B02A1A37A1}"/>
                  </a:ext>
                </a:extLst>
              </p:cNvPr>
              <p:cNvSpPr/>
              <p:nvPr/>
            </p:nvSpPr>
            <p:spPr>
              <a:xfrm>
                <a:off x="64284" y="637935"/>
                <a:ext cx="3265572" cy="151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/>
              <a:p>
                <a:pPr defTabSz="1107121"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pPr>
                <a:r>
                  <a:rPr sz="1400" dirty="0" err="1">
                    <a:latin typeface="Raleway" pitchFamily="2" charset="0"/>
                  </a:rPr>
                  <a:t>Totale</a:t>
                </a:r>
                <a:endParaRPr sz="1400" dirty="0">
                  <a:latin typeface="Raleway" pitchFamily="2" charset="0"/>
                </a:endParaRPr>
              </a:p>
              <a:p>
                <a:pPr defTabSz="1107121"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pPr>
                <a:r>
                  <a:rPr sz="1400" dirty="0" err="1">
                    <a:latin typeface="Raleway" pitchFamily="2" charset="0"/>
                  </a:rPr>
                  <a:t>Installazioni</a:t>
                </a:r>
                <a:r>
                  <a:rPr sz="1400" dirty="0">
                    <a:latin typeface="Raleway" pitchFamily="2" charset="0"/>
                  </a:rPr>
                  <a:t> </a:t>
                </a:r>
                <a:r>
                  <a:rPr sz="1400" dirty="0" err="1">
                    <a:latin typeface="Raleway" pitchFamily="2" charset="0"/>
                  </a:rPr>
                  <a:t>applicativi</a:t>
                </a:r>
                <a:endParaRPr sz="1400" dirty="0">
                  <a:latin typeface="Raleway" pitchFamily="2" charset="0"/>
                </a:endParaRPr>
              </a:p>
            </p:txBody>
          </p:sp>
        </p:grpSp>
        <p:grpSp>
          <p:nvGrpSpPr>
            <p:cNvPr id="16" name="Gruppo 22">
              <a:extLst>
                <a:ext uri="{FF2B5EF4-FFF2-40B4-BE49-F238E27FC236}">
                  <a16:creationId xmlns:a16="http://schemas.microsoft.com/office/drawing/2014/main" id="{68741518-C82C-2519-0963-512DF30053F0}"/>
                </a:ext>
              </a:extLst>
            </p:cNvPr>
            <p:cNvGrpSpPr/>
            <p:nvPr/>
          </p:nvGrpSpPr>
          <p:grpSpPr>
            <a:xfrm>
              <a:off x="9514177" y="2076991"/>
              <a:ext cx="5573097" cy="5193478"/>
              <a:chOff x="-1045038" y="-8118"/>
              <a:chExt cx="5573095" cy="5193477"/>
            </a:xfrm>
          </p:grpSpPr>
          <p:sp>
            <p:nvSpPr>
              <p:cNvPr id="40" name="Parentesi graffa aperta 479">
                <a:extLst>
                  <a:ext uri="{FF2B5EF4-FFF2-40B4-BE49-F238E27FC236}">
                    <a16:creationId xmlns:a16="http://schemas.microsoft.com/office/drawing/2014/main" id="{C1FDB455-D814-43CE-6DFE-65501B7F1780}"/>
                  </a:ext>
                </a:extLst>
              </p:cNvPr>
              <p:cNvSpPr/>
              <p:nvPr/>
            </p:nvSpPr>
            <p:spPr>
              <a:xfrm>
                <a:off x="-1045038" y="986404"/>
                <a:ext cx="784576" cy="3486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5635" y="21600"/>
                      <a:pt x="10800" y="21419"/>
                      <a:pt x="10800" y="21195"/>
                    </a:cubicBezTo>
                    <a:lnTo>
                      <a:pt x="10800" y="10974"/>
                    </a:lnTo>
                    <a:cubicBezTo>
                      <a:pt x="10800" y="10751"/>
                      <a:pt x="5965" y="10569"/>
                      <a:pt x="0" y="10569"/>
                    </a:cubicBezTo>
                    <a:cubicBezTo>
                      <a:pt x="5965" y="10569"/>
                      <a:pt x="10800" y="10388"/>
                      <a:pt x="10800" y="10164"/>
                    </a:cubicBezTo>
                    <a:lnTo>
                      <a:pt x="10800" y="405"/>
                    </a:lnTo>
                    <a:cubicBezTo>
                      <a:pt x="10800" y="181"/>
                      <a:pt x="15635" y="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55356" tIns="55356" rIns="55356" bIns="55356" numCol="1" anchor="ctr">
                <a:noAutofit/>
              </a:bodyPr>
              <a:lstStyle/>
              <a:p>
                <a:pPr defTabSz="1107121">
                  <a:defRPr sz="3000" i="1">
                    <a:latin typeface="Titilium web"/>
                    <a:ea typeface="Titilium web"/>
                    <a:cs typeface="Titilium web"/>
                    <a:sym typeface="Titilium web"/>
                  </a:defRPr>
                </a:pPr>
                <a:endParaRPr sz="1400">
                  <a:latin typeface="Raleway" pitchFamily="2" charset="0"/>
                </a:endParaRPr>
              </a:p>
            </p:txBody>
          </p:sp>
          <p:grpSp>
            <p:nvGrpSpPr>
              <p:cNvPr id="41" name="Gruppo 20">
                <a:extLst>
                  <a:ext uri="{FF2B5EF4-FFF2-40B4-BE49-F238E27FC236}">
                    <a16:creationId xmlns:a16="http://schemas.microsoft.com/office/drawing/2014/main" id="{4B85B0F5-DA02-B840-6D06-649B073C29C6}"/>
                  </a:ext>
                </a:extLst>
              </p:cNvPr>
              <p:cNvGrpSpPr/>
              <p:nvPr/>
            </p:nvGrpSpPr>
            <p:grpSpPr>
              <a:xfrm>
                <a:off x="151802" y="-8118"/>
                <a:ext cx="4376255" cy="1947136"/>
                <a:chOff x="-766360" y="-8118"/>
                <a:chExt cx="4376254" cy="1947133"/>
              </a:xfrm>
            </p:grpSpPr>
            <p:sp>
              <p:nvSpPr>
                <p:cNvPr id="45" name="CasellaDiTesto 3">
                  <a:extLst>
                    <a:ext uri="{FF2B5EF4-FFF2-40B4-BE49-F238E27FC236}">
                      <a16:creationId xmlns:a16="http://schemas.microsoft.com/office/drawing/2014/main" id="{74C160FE-F2FD-04C5-4F74-79A1D3434277}"/>
                    </a:ext>
                  </a:extLst>
                </p:cNvPr>
                <p:cNvSpPr/>
                <p:nvPr/>
              </p:nvSpPr>
              <p:spPr>
                <a:xfrm>
                  <a:off x="-766360" y="642389"/>
                  <a:ext cx="2028726" cy="654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>
                      <a:latin typeface="Raleway" pitchFamily="2" charset="0"/>
                    </a:rPr>
                    <a:t>1.394 </a:t>
                  </a:r>
                </a:p>
              </p:txBody>
            </p:sp>
            <p:sp>
              <p:nvSpPr>
                <p:cNvPr id="46" name="CasellaDiTesto 2">
                  <a:extLst>
                    <a:ext uri="{FF2B5EF4-FFF2-40B4-BE49-F238E27FC236}">
                      <a16:creationId xmlns:a16="http://schemas.microsoft.com/office/drawing/2014/main" id="{A79D7D56-2B26-117B-F12B-7E5E27001ABF}"/>
                    </a:ext>
                  </a:extLst>
                </p:cNvPr>
                <p:cNvSpPr/>
                <p:nvPr/>
              </p:nvSpPr>
              <p:spPr>
                <a:xfrm>
                  <a:off x="344321" y="-8118"/>
                  <a:ext cx="3265573" cy="1947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/>
                <a:p>
                  <a:pPr defTabSz="1107121"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pPr>
                  <a:r>
                    <a:rPr sz="1400" dirty="0" err="1">
                      <a:latin typeface="Raleway" pitchFamily="2" charset="0"/>
                    </a:rPr>
                    <a:t>Installazioni</a:t>
                  </a:r>
                  <a:r>
                    <a:rPr sz="1400" dirty="0">
                      <a:latin typeface="Raleway" pitchFamily="2" charset="0"/>
                    </a:rPr>
                    <a:t> </a:t>
                  </a:r>
                  <a:r>
                    <a:rPr sz="1400" dirty="0" err="1">
                      <a:latin typeface="Raleway" pitchFamily="2" charset="0"/>
                    </a:rPr>
                    <a:t>applicativi</a:t>
                  </a:r>
                  <a:r>
                    <a:rPr sz="1400" dirty="0">
                      <a:latin typeface="Raleway" pitchFamily="2" charset="0"/>
                    </a:rPr>
                    <a:t> </a:t>
                  </a:r>
                  <a:r>
                    <a:rPr sz="1400" dirty="0" err="1">
                      <a:latin typeface="Raleway" pitchFamily="2" charset="0"/>
                    </a:rPr>
                    <a:t>accreditati</a:t>
                  </a:r>
                  <a:endParaRPr sz="1400" dirty="0">
                    <a:latin typeface="Raleway" pitchFamily="2" charset="0"/>
                  </a:endParaRPr>
                </a:p>
                <a:p>
                  <a:pPr defTabSz="1107121"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pPr>
                  <a:r>
                    <a:rPr sz="1400" dirty="0" err="1">
                      <a:latin typeface="Raleway" pitchFamily="2" charset="0"/>
                    </a:rPr>
                    <a:t>aggiornabili</a:t>
                  </a:r>
                  <a:endParaRPr sz="1400" dirty="0">
                    <a:latin typeface="Raleway" pitchFamily="2" charset="0"/>
                  </a:endParaRPr>
                </a:p>
              </p:txBody>
            </p:sp>
          </p:grpSp>
          <p:grpSp>
            <p:nvGrpSpPr>
              <p:cNvPr id="42" name="Gruppo 21">
                <a:extLst>
                  <a:ext uri="{FF2B5EF4-FFF2-40B4-BE49-F238E27FC236}">
                    <a16:creationId xmlns:a16="http://schemas.microsoft.com/office/drawing/2014/main" id="{09228A2B-854E-C8E4-4DB8-609A4A49CA42}"/>
                  </a:ext>
                </a:extLst>
              </p:cNvPr>
              <p:cNvGrpSpPr/>
              <p:nvPr/>
            </p:nvGrpSpPr>
            <p:grpSpPr>
              <a:xfrm>
                <a:off x="-126876" y="3669111"/>
                <a:ext cx="4279938" cy="1516248"/>
                <a:chOff x="-1045038" y="-46980"/>
                <a:chExt cx="4279937" cy="1516241"/>
              </a:xfrm>
            </p:grpSpPr>
            <p:sp>
              <p:nvSpPr>
                <p:cNvPr id="43" name="CasellaDiTesto 12">
                  <a:extLst>
                    <a:ext uri="{FF2B5EF4-FFF2-40B4-BE49-F238E27FC236}">
                      <a16:creationId xmlns:a16="http://schemas.microsoft.com/office/drawing/2014/main" id="{17D1E899-CDE0-DD77-06AC-F2D7B6F45DDB}"/>
                    </a:ext>
                  </a:extLst>
                </p:cNvPr>
                <p:cNvSpPr/>
                <p:nvPr/>
              </p:nvSpPr>
              <p:spPr>
                <a:xfrm>
                  <a:off x="-1045038" y="414764"/>
                  <a:ext cx="2028727" cy="6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>
                      <a:latin typeface="Raleway" pitchFamily="2" charset="0"/>
                    </a:rPr>
                    <a:t>777 </a:t>
                  </a:r>
                </a:p>
              </p:txBody>
            </p:sp>
            <p:sp>
              <p:nvSpPr>
                <p:cNvPr id="44" name="CasellaDiTesto 2">
                  <a:extLst>
                    <a:ext uri="{FF2B5EF4-FFF2-40B4-BE49-F238E27FC236}">
                      <a16:creationId xmlns:a16="http://schemas.microsoft.com/office/drawing/2014/main" id="{E08C804F-429D-20A8-312A-1B950B6687AE}"/>
                    </a:ext>
                  </a:extLst>
                </p:cNvPr>
                <p:cNvSpPr/>
                <p:nvPr/>
              </p:nvSpPr>
              <p:spPr>
                <a:xfrm>
                  <a:off x="-30675" y="-46980"/>
                  <a:ext cx="3265574" cy="15162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 dirty="0" err="1">
                      <a:latin typeface="Raleway" pitchFamily="2" charset="0"/>
                    </a:rPr>
                    <a:t>Installazioni</a:t>
                  </a:r>
                  <a:r>
                    <a:rPr sz="1400" dirty="0">
                      <a:latin typeface="Raleway" pitchFamily="2" charset="0"/>
                    </a:rPr>
                    <a:t> </a:t>
                  </a:r>
                  <a:r>
                    <a:rPr sz="1400" dirty="0" err="1">
                      <a:latin typeface="Raleway" pitchFamily="2" charset="0"/>
                    </a:rPr>
                    <a:t>applicativi</a:t>
                  </a:r>
                  <a:r>
                    <a:rPr sz="1400" dirty="0">
                      <a:latin typeface="Raleway" pitchFamily="2" charset="0"/>
                    </a:rPr>
                    <a:t> non </a:t>
                  </a:r>
                  <a:r>
                    <a:rPr sz="1400" dirty="0" err="1">
                      <a:latin typeface="Raleway" pitchFamily="2" charset="0"/>
                    </a:rPr>
                    <a:t>accreditati</a:t>
                  </a:r>
                  <a:endParaRPr sz="1400" dirty="0">
                    <a:latin typeface="Raleway" pitchFamily="2" charset="0"/>
                  </a:endParaRPr>
                </a:p>
              </p:txBody>
            </p:sp>
          </p:grpSp>
        </p:grpSp>
        <p:grpSp>
          <p:nvGrpSpPr>
            <p:cNvPr id="17" name="Gruppo 63">
              <a:extLst>
                <a:ext uri="{FF2B5EF4-FFF2-40B4-BE49-F238E27FC236}">
                  <a16:creationId xmlns:a16="http://schemas.microsoft.com/office/drawing/2014/main" id="{922F2EE7-8786-9741-1C72-7D2574CC3DEC}"/>
                </a:ext>
              </a:extLst>
            </p:cNvPr>
            <p:cNvGrpSpPr/>
            <p:nvPr/>
          </p:nvGrpSpPr>
          <p:grpSpPr>
            <a:xfrm>
              <a:off x="14620232" y="408582"/>
              <a:ext cx="5276954" cy="5017764"/>
              <a:chOff x="-2455838" y="-3980"/>
              <a:chExt cx="5276953" cy="5017762"/>
            </a:xfrm>
          </p:grpSpPr>
          <p:sp>
            <p:nvSpPr>
              <p:cNvPr id="33" name="Parentesi graffa aperta 479">
                <a:extLst>
                  <a:ext uri="{FF2B5EF4-FFF2-40B4-BE49-F238E27FC236}">
                    <a16:creationId xmlns:a16="http://schemas.microsoft.com/office/drawing/2014/main" id="{06DA02DA-5AB9-D709-91BE-FD7E193B3B74}"/>
                  </a:ext>
                </a:extLst>
              </p:cNvPr>
              <p:cNvSpPr/>
              <p:nvPr/>
            </p:nvSpPr>
            <p:spPr>
              <a:xfrm>
                <a:off x="-2455838" y="569478"/>
                <a:ext cx="619896" cy="39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5635" y="21600"/>
                      <a:pt x="10800" y="21473"/>
                      <a:pt x="10800" y="21316"/>
                    </a:cubicBezTo>
                    <a:lnTo>
                      <a:pt x="10800" y="10854"/>
                    </a:lnTo>
                    <a:cubicBezTo>
                      <a:pt x="10800" y="10697"/>
                      <a:pt x="5965" y="10569"/>
                      <a:pt x="0" y="10569"/>
                    </a:cubicBezTo>
                    <a:cubicBezTo>
                      <a:pt x="5965" y="10569"/>
                      <a:pt x="10800" y="10442"/>
                      <a:pt x="10800" y="10285"/>
                    </a:cubicBezTo>
                    <a:lnTo>
                      <a:pt x="10800" y="284"/>
                    </a:lnTo>
                    <a:cubicBezTo>
                      <a:pt x="10800" y="127"/>
                      <a:pt x="15635" y="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55356" tIns="55356" rIns="55356" bIns="55356" numCol="1" anchor="ctr">
                <a:noAutofit/>
              </a:bodyPr>
              <a:lstStyle/>
              <a:p>
                <a:pPr defTabSz="1107121">
                  <a:defRPr sz="3000" i="1">
                    <a:latin typeface="Titilium web"/>
                    <a:ea typeface="Titilium web"/>
                    <a:cs typeface="Titilium web"/>
                    <a:sym typeface="Titilium web"/>
                  </a:defRPr>
                </a:pPr>
                <a:endParaRPr sz="1400">
                  <a:latin typeface="Raleway" pitchFamily="2" charset="0"/>
                </a:endParaRPr>
              </a:p>
            </p:txBody>
          </p:sp>
          <p:grpSp>
            <p:nvGrpSpPr>
              <p:cNvPr id="34" name="Gruppo 23">
                <a:extLst>
                  <a:ext uri="{FF2B5EF4-FFF2-40B4-BE49-F238E27FC236}">
                    <a16:creationId xmlns:a16="http://schemas.microsoft.com/office/drawing/2014/main" id="{9D78068F-44B1-C245-2172-B9C9C4E7073B}"/>
                  </a:ext>
                </a:extLst>
              </p:cNvPr>
              <p:cNvGrpSpPr/>
              <p:nvPr/>
            </p:nvGrpSpPr>
            <p:grpSpPr>
              <a:xfrm>
                <a:off x="-1403717" y="-3980"/>
                <a:ext cx="4224832" cy="1085359"/>
                <a:chOff x="-2126140" y="-3980"/>
                <a:chExt cx="4224831" cy="1085354"/>
              </a:xfrm>
            </p:grpSpPr>
            <p:sp>
              <p:nvSpPr>
                <p:cNvPr id="38" name="CasellaDiTesto 15">
                  <a:extLst>
                    <a:ext uri="{FF2B5EF4-FFF2-40B4-BE49-F238E27FC236}">
                      <a16:creationId xmlns:a16="http://schemas.microsoft.com/office/drawing/2014/main" id="{82D3EB9D-5450-346B-B8CF-B3D3B438035B}"/>
                    </a:ext>
                  </a:extLst>
                </p:cNvPr>
                <p:cNvSpPr/>
                <p:nvPr/>
              </p:nvSpPr>
              <p:spPr>
                <a:xfrm>
                  <a:off x="-2126140" y="226851"/>
                  <a:ext cx="1556432" cy="6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 dirty="0">
                      <a:latin typeface="Raleway" pitchFamily="2" charset="0"/>
                    </a:rPr>
                    <a:t>654 </a:t>
                  </a:r>
                </a:p>
              </p:txBody>
            </p:sp>
            <p:sp>
              <p:nvSpPr>
                <p:cNvPr id="39" name="CasellaDiTesto 2">
                  <a:extLst>
                    <a:ext uri="{FF2B5EF4-FFF2-40B4-BE49-F238E27FC236}">
                      <a16:creationId xmlns:a16="http://schemas.microsoft.com/office/drawing/2014/main" id="{F85909FE-B4A2-AB65-78B6-38D6D84E6806}"/>
                    </a:ext>
                  </a:extLst>
                </p:cNvPr>
                <p:cNvSpPr/>
                <p:nvPr/>
              </p:nvSpPr>
              <p:spPr>
                <a:xfrm>
                  <a:off x="-1166884" y="-3980"/>
                  <a:ext cx="3265575" cy="108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 dirty="0" err="1">
                      <a:latin typeface="Raleway" pitchFamily="2" charset="0"/>
                    </a:rPr>
                    <a:t>Installazioni</a:t>
                  </a:r>
                  <a:r>
                    <a:rPr sz="1400" dirty="0">
                      <a:latin typeface="Raleway" pitchFamily="2" charset="0"/>
                    </a:rPr>
                    <a:t> </a:t>
                  </a:r>
                  <a:r>
                    <a:rPr sz="1400" dirty="0" err="1">
                      <a:latin typeface="Raleway" pitchFamily="2" charset="0"/>
                    </a:rPr>
                    <a:t>aggiornate</a:t>
                  </a:r>
                  <a:endParaRPr sz="1400" dirty="0">
                    <a:latin typeface="Raleway" pitchFamily="2" charset="0"/>
                  </a:endParaRPr>
                </a:p>
              </p:txBody>
            </p:sp>
          </p:grpSp>
          <p:grpSp>
            <p:nvGrpSpPr>
              <p:cNvPr id="35" name="Gruppo 24">
                <a:extLst>
                  <a:ext uri="{FF2B5EF4-FFF2-40B4-BE49-F238E27FC236}">
                    <a16:creationId xmlns:a16="http://schemas.microsoft.com/office/drawing/2014/main" id="{3A2E75B0-6D82-E766-9093-CA5B067D016C}"/>
                  </a:ext>
                </a:extLst>
              </p:cNvPr>
              <p:cNvGrpSpPr/>
              <p:nvPr/>
            </p:nvGrpSpPr>
            <p:grpSpPr>
              <a:xfrm>
                <a:off x="-1459901" y="3928422"/>
                <a:ext cx="4170775" cy="1085360"/>
                <a:chOff x="-2182319" y="175234"/>
                <a:chExt cx="4170774" cy="1085351"/>
              </a:xfrm>
            </p:grpSpPr>
            <p:sp>
              <p:nvSpPr>
                <p:cNvPr id="36" name="CasellaDiTesto 17">
                  <a:extLst>
                    <a:ext uri="{FF2B5EF4-FFF2-40B4-BE49-F238E27FC236}">
                      <a16:creationId xmlns:a16="http://schemas.microsoft.com/office/drawing/2014/main" id="{3D9313D5-6396-7D0A-CB33-50FAD0A46426}"/>
                    </a:ext>
                  </a:extLst>
                </p:cNvPr>
                <p:cNvSpPr/>
                <p:nvPr/>
              </p:nvSpPr>
              <p:spPr>
                <a:xfrm>
                  <a:off x="-2182319" y="379878"/>
                  <a:ext cx="1556427" cy="654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 dirty="0">
                      <a:latin typeface="Raleway" pitchFamily="2" charset="0"/>
                    </a:rPr>
                    <a:t>740 </a:t>
                  </a:r>
                </a:p>
              </p:txBody>
            </p:sp>
            <p:sp>
              <p:nvSpPr>
                <p:cNvPr id="37" name="CasellaDiTesto 2">
                  <a:extLst>
                    <a:ext uri="{FF2B5EF4-FFF2-40B4-BE49-F238E27FC236}">
                      <a16:creationId xmlns:a16="http://schemas.microsoft.com/office/drawing/2014/main" id="{CC015EEB-EF8E-FD80-E29A-9F9F7134D352}"/>
                    </a:ext>
                  </a:extLst>
                </p:cNvPr>
                <p:cNvSpPr/>
                <p:nvPr/>
              </p:nvSpPr>
              <p:spPr>
                <a:xfrm>
                  <a:off x="-1277117" y="175234"/>
                  <a:ext cx="3265572" cy="1085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5356" tIns="55356" rIns="55356" bIns="55356" numCol="1" anchor="t">
                  <a:spAutoFit/>
                </a:bodyPr>
                <a:lstStyle>
                  <a:lvl1pPr defTabSz="2214242">
                    <a:lnSpc>
                      <a:spcPct val="100000"/>
                    </a:lnSpc>
                    <a:defRPr sz="3000" b="1" i="1">
                      <a:solidFill>
                        <a:srgbClr val="002060"/>
                      </a:solidFill>
                      <a:latin typeface="Titilium web"/>
                      <a:ea typeface="Titilium web"/>
                      <a:cs typeface="Titilium web"/>
                      <a:sym typeface="Titilium web"/>
                    </a:defRPr>
                  </a:lvl1pPr>
                </a:lstStyle>
                <a:p>
                  <a:r>
                    <a:rPr sz="1400" dirty="0" err="1">
                      <a:latin typeface="Raleway" pitchFamily="2" charset="0"/>
                    </a:rPr>
                    <a:t>Installazioni</a:t>
                  </a:r>
                  <a:r>
                    <a:rPr sz="1400" dirty="0">
                      <a:latin typeface="Raleway" pitchFamily="2" charset="0"/>
                    </a:rPr>
                    <a:t> da </a:t>
                  </a:r>
                  <a:r>
                    <a:rPr sz="1400" dirty="0" err="1">
                      <a:latin typeface="Raleway" pitchFamily="2" charset="0"/>
                    </a:rPr>
                    <a:t>aggiornare</a:t>
                  </a:r>
                  <a:endParaRPr sz="1400" dirty="0">
                    <a:latin typeface="Raleway" pitchFamily="2" charset="0"/>
                  </a:endParaRPr>
                </a:p>
              </p:txBody>
            </p:sp>
          </p:grpSp>
        </p:grpSp>
        <p:grpSp>
          <p:nvGrpSpPr>
            <p:cNvPr id="18" name="Gruppo 67">
              <a:extLst>
                <a:ext uri="{FF2B5EF4-FFF2-40B4-BE49-F238E27FC236}">
                  <a16:creationId xmlns:a16="http://schemas.microsoft.com/office/drawing/2014/main" id="{DCDE465D-F4D8-8390-2638-5C58D89C3EEA}"/>
                </a:ext>
              </a:extLst>
            </p:cNvPr>
            <p:cNvGrpSpPr/>
            <p:nvPr/>
          </p:nvGrpSpPr>
          <p:grpSpPr>
            <a:xfrm>
              <a:off x="717676" y="4089369"/>
              <a:ext cx="3265573" cy="1180408"/>
              <a:chOff x="717676" y="34192"/>
              <a:chExt cx="3265572" cy="1180406"/>
            </a:xfrm>
          </p:grpSpPr>
          <p:sp>
            <p:nvSpPr>
              <p:cNvPr id="30" name="CasellaDiTesto 39">
                <a:extLst>
                  <a:ext uri="{FF2B5EF4-FFF2-40B4-BE49-F238E27FC236}">
                    <a16:creationId xmlns:a16="http://schemas.microsoft.com/office/drawing/2014/main" id="{76B9BFB8-015E-6A2C-C203-FD88E043AEAE}"/>
                  </a:ext>
                </a:extLst>
              </p:cNvPr>
              <p:cNvSpPr/>
              <p:nvPr/>
            </p:nvSpPr>
            <p:spPr>
              <a:xfrm>
                <a:off x="1012584" y="34192"/>
                <a:ext cx="2001429" cy="65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 dirty="0">
                    <a:latin typeface="Raleway" pitchFamily="2" charset="0"/>
                  </a:rPr>
                  <a:t>175</a:t>
                </a:r>
              </a:p>
            </p:txBody>
          </p:sp>
          <p:sp>
            <p:nvSpPr>
              <p:cNvPr id="31" name="CasellaDiTesto 2">
                <a:extLst>
                  <a:ext uri="{FF2B5EF4-FFF2-40B4-BE49-F238E27FC236}">
                    <a16:creationId xmlns:a16="http://schemas.microsoft.com/office/drawing/2014/main" id="{E1FAA0C4-8BF0-FBDC-1C9B-78DE48611B1C}"/>
                  </a:ext>
                </a:extLst>
              </p:cNvPr>
              <p:cNvSpPr/>
              <p:nvPr/>
            </p:nvSpPr>
            <p:spPr>
              <a:xfrm>
                <a:off x="717676" y="560125"/>
                <a:ext cx="3265572" cy="65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 dirty="0" err="1">
                    <a:latin typeface="Raleway" pitchFamily="2" charset="0"/>
                  </a:rPr>
                  <a:t>Fornitori</a:t>
                </a:r>
                <a:endParaRPr sz="1400" dirty="0">
                  <a:latin typeface="Raleway" pitchFamily="2" charset="0"/>
                </a:endParaRPr>
              </a:p>
            </p:txBody>
          </p:sp>
        </p:grpSp>
        <p:sp>
          <p:nvSpPr>
            <p:cNvPr id="19" name="Connettore 2 58">
              <a:extLst>
                <a:ext uri="{FF2B5EF4-FFF2-40B4-BE49-F238E27FC236}">
                  <a16:creationId xmlns:a16="http://schemas.microsoft.com/office/drawing/2014/main" id="{EA02F268-4C12-5238-837C-078CD38F315D}"/>
                </a:ext>
              </a:extLst>
            </p:cNvPr>
            <p:cNvSpPr/>
            <p:nvPr/>
          </p:nvSpPr>
          <p:spPr>
            <a:xfrm>
              <a:off x="2515992" y="4734632"/>
              <a:ext cx="842370" cy="2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5356" tIns="55356" rIns="55356" bIns="55356" numCol="1" anchor="t">
              <a:noAutofit/>
            </a:bodyPr>
            <a:lstStyle/>
            <a:p>
              <a:pPr defTabSz="1107121"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 sz="1400">
                <a:latin typeface="Raleway" pitchFamily="2" charset="0"/>
              </a:endParaRPr>
            </a:p>
          </p:txBody>
        </p:sp>
        <p:grpSp>
          <p:nvGrpSpPr>
            <p:cNvPr id="20" name="Gruppo 66">
              <a:extLst>
                <a:ext uri="{FF2B5EF4-FFF2-40B4-BE49-F238E27FC236}">
                  <a16:creationId xmlns:a16="http://schemas.microsoft.com/office/drawing/2014/main" id="{CBB71E7D-46EF-390B-3473-301AAB7B2502}"/>
                </a:ext>
              </a:extLst>
            </p:cNvPr>
            <p:cNvGrpSpPr/>
            <p:nvPr/>
          </p:nvGrpSpPr>
          <p:grpSpPr>
            <a:xfrm>
              <a:off x="3516096" y="4055177"/>
              <a:ext cx="3265574" cy="1218616"/>
              <a:chOff x="32002" y="0"/>
              <a:chExt cx="3265572" cy="1218614"/>
            </a:xfrm>
          </p:grpSpPr>
          <p:sp>
            <p:nvSpPr>
              <p:cNvPr id="28" name="CasellaDiTesto 60">
                <a:extLst>
                  <a:ext uri="{FF2B5EF4-FFF2-40B4-BE49-F238E27FC236}">
                    <a16:creationId xmlns:a16="http://schemas.microsoft.com/office/drawing/2014/main" id="{302990F9-9592-377D-EE52-B5A0E091D7F3}"/>
                  </a:ext>
                </a:extLst>
              </p:cNvPr>
              <p:cNvSpPr/>
              <p:nvPr/>
            </p:nvSpPr>
            <p:spPr>
              <a:xfrm>
                <a:off x="631930" y="0"/>
                <a:ext cx="2001429" cy="65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>
                    <a:latin typeface="Raleway" pitchFamily="2" charset="0"/>
                  </a:rPr>
                  <a:t>396</a:t>
                </a:r>
              </a:p>
            </p:txBody>
          </p:sp>
          <p:sp>
            <p:nvSpPr>
              <p:cNvPr id="29" name="CasellaDiTesto 2">
                <a:extLst>
                  <a:ext uri="{FF2B5EF4-FFF2-40B4-BE49-F238E27FC236}">
                    <a16:creationId xmlns:a16="http://schemas.microsoft.com/office/drawing/2014/main" id="{3F6A8F62-565F-C18C-970D-C3F85EF7A278}"/>
                  </a:ext>
                </a:extLst>
              </p:cNvPr>
              <p:cNvSpPr/>
              <p:nvPr/>
            </p:nvSpPr>
            <p:spPr>
              <a:xfrm>
                <a:off x="32002" y="564141"/>
                <a:ext cx="3265572" cy="65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 dirty="0" err="1">
                    <a:latin typeface="Raleway" pitchFamily="2" charset="0"/>
                  </a:rPr>
                  <a:t>Applicativi</a:t>
                </a:r>
                <a:r>
                  <a:rPr sz="1400" dirty="0">
                    <a:latin typeface="Raleway" pitchFamily="2" charset="0"/>
                  </a:rPr>
                  <a:t> </a:t>
                </a:r>
              </a:p>
            </p:txBody>
          </p:sp>
        </p:grpSp>
        <p:sp>
          <p:nvSpPr>
            <p:cNvPr id="23" name="Connettore 2 62">
              <a:extLst>
                <a:ext uri="{FF2B5EF4-FFF2-40B4-BE49-F238E27FC236}">
                  <a16:creationId xmlns:a16="http://schemas.microsoft.com/office/drawing/2014/main" id="{542DE9E7-D914-6C4B-0A91-ADF280FD67A1}"/>
                </a:ext>
              </a:extLst>
            </p:cNvPr>
            <p:cNvSpPr/>
            <p:nvPr/>
          </p:nvSpPr>
          <p:spPr>
            <a:xfrm>
              <a:off x="5932082" y="4734632"/>
              <a:ext cx="842370" cy="2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5356" tIns="55356" rIns="55356" bIns="55356" numCol="1" anchor="t">
              <a:noAutofit/>
            </a:bodyPr>
            <a:lstStyle/>
            <a:p>
              <a:pPr defTabSz="1107121"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 sz="1400">
                <a:latin typeface="Raleway" pitchFamily="2" charset="0"/>
              </a:endParaRPr>
            </a:p>
          </p:txBody>
        </p:sp>
        <p:grpSp>
          <p:nvGrpSpPr>
            <p:cNvPr id="24" name="Gruppo 72">
              <a:extLst>
                <a:ext uri="{FF2B5EF4-FFF2-40B4-BE49-F238E27FC236}">
                  <a16:creationId xmlns:a16="http://schemas.microsoft.com/office/drawing/2014/main" id="{BB728439-E6AF-97A1-6BF0-44BAB8B22499}"/>
                </a:ext>
              </a:extLst>
            </p:cNvPr>
            <p:cNvGrpSpPr/>
            <p:nvPr/>
          </p:nvGrpSpPr>
          <p:grpSpPr>
            <a:xfrm>
              <a:off x="3451781" y="6655388"/>
              <a:ext cx="3265574" cy="1537448"/>
              <a:chOff x="-32170" y="-749471"/>
              <a:chExt cx="3265572" cy="1537445"/>
            </a:xfrm>
          </p:grpSpPr>
          <p:sp>
            <p:nvSpPr>
              <p:cNvPr id="26" name="CasellaDiTesto 73">
                <a:extLst>
                  <a:ext uri="{FF2B5EF4-FFF2-40B4-BE49-F238E27FC236}">
                    <a16:creationId xmlns:a16="http://schemas.microsoft.com/office/drawing/2014/main" id="{42C218E6-1A99-70D6-1939-F33F9761E0C2}"/>
                  </a:ext>
                </a:extLst>
              </p:cNvPr>
              <p:cNvSpPr/>
              <p:nvPr/>
            </p:nvSpPr>
            <p:spPr>
              <a:xfrm>
                <a:off x="599904" y="-749471"/>
                <a:ext cx="2001429" cy="65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 dirty="0">
                    <a:latin typeface="Raleway" pitchFamily="2" charset="0"/>
                  </a:rPr>
                  <a:t>168</a:t>
                </a:r>
              </a:p>
            </p:txBody>
          </p:sp>
          <p:sp>
            <p:nvSpPr>
              <p:cNvPr id="27" name="CasellaDiTesto 2">
                <a:extLst>
                  <a:ext uri="{FF2B5EF4-FFF2-40B4-BE49-F238E27FC236}">
                    <a16:creationId xmlns:a16="http://schemas.microsoft.com/office/drawing/2014/main" id="{9D6AB8E5-6658-9E4C-11D3-1EDE68E43403}"/>
                  </a:ext>
                </a:extLst>
              </p:cNvPr>
              <p:cNvSpPr/>
              <p:nvPr/>
            </p:nvSpPr>
            <p:spPr>
              <a:xfrm>
                <a:off x="-32170" y="-297384"/>
                <a:ext cx="3265572" cy="1085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5356" tIns="55356" rIns="55356" bIns="55356" numCol="1" anchor="t">
                <a:spAutoFit/>
              </a:bodyPr>
              <a:lstStyle>
                <a:lvl1pPr defTabSz="2214242">
                  <a:lnSpc>
                    <a:spcPct val="100000"/>
                  </a:lnSpc>
                  <a:defRPr sz="3000" b="1" i="1">
                    <a:solidFill>
                      <a:srgbClr val="002060"/>
                    </a:solidFill>
                    <a:latin typeface="Titilium web"/>
                    <a:ea typeface="Titilium web"/>
                    <a:cs typeface="Titilium web"/>
                    <a:sym typeface="Titilium web"/>
                  </a:defRPr>
                </a:lvl1pPr>
              </a:lstStyle>
              <a:p>
                <a:r>
                  <a:rPr sz="1400" dirty="0" err="1">
                    <a:latin typeface="Raleway" pitchFamily="2" charset="0"/>
                  </a:rPr>
                  <a:t>Applicativi</a:t>
                </a:r>
                <a:r>
                  <a:rPr sz="1400" dirty="0">
                    <a:latin typeface="Raleway" pitchFamily="2" charset="0"/>
                  </a:rPr>
                  <a:t> </a:t>
                </a:r>
                <a:r>
                  <a:rPr sz="1400" dirty="0" err="1">
                    <a:latin typeface="Raleway" pitchFamily="2" charset="0"/>
                  </a:rPr>
                  <a:t>Accreditati</a:t>
                </a:r>
                <a:endParaRPr sz="1400" dirty="0">
                  <a:latin typeface="Raleway" pitchFamily="2" charset="0"/>
                </a:endParaRPr>
              </a:p>
            </p:txBody>
          </p:sp>
        </p:grpSp>
        <p:sp>
          <p:nvSpPr>
            <p:cNvPr id="25" name="Connettore 2 75">
              <a:extLst>
                <a:ext uri="{FF2B5EF4-FFF2-40B4-BE49-F238E27FC236}">
                  <a16:creationId xmlns:a16="http://schemas.microsoft.com/office/drawing/2014/main" id="{C6D36F91-6CFA-DA34-4459-45077E81E6DD}"/>
                </a:ext>
              </a:extLst>
            </p:cNvPr>
            <p:cNvSpPr/>
            <p:nvPr/>
          </p:nvSpPr>
          <p:spPr>
            <a:xfrm>
              <a:off x="4448602" y="5568380"/>
              <a:ext cx="2" cy="842370"/>
            </a:xfrm>
            <a:prstGeom prst="line">
              <a:avLst/>
            </a:prstGeom>
            <a:noFill/>
            <a:ln w="38100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5356" tIns="55356" rIns="55356" bIns="55356" numCol="1" anchor="t">
              <a:noAutofit/>
            </a:bodyPr>
            <a:lstStyle/>
            <a:p>
              <a:pPr defTabSz="1107121"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 sz="1400">
                <a:latin typeface="Raleway" pitchFamily="2" charset="0"/>
              </a:endParaRPr>
            </a:p>
          </p:txBody>
        </p:sp>
      </p:grpSp>
      <p:sp>
        <p:nvSpPr>
          <p:cNvPr id="51" name="Rettangolo 50">
            <a:extLst>
              <a:ext uri="{FF2B5EF4-FFF2-40B4-BE49-F238E27FC236}">
                <a16:creationId xmlns:a16="http://schemas.microsoft.com/office/drawing/2014/main" id="{D27D6F93-D0A0-0A5D-A714-10D5D5BC66ED}"/>
              </a:ext>
            </a:extLst>
          </p:cNvPr>
          <p:cNvSpPr/>
          <p:nvPr/>
        </p:nvSpPr>
        <p:spPr>
          <a:xfrm>
            <a:off x="236777" y="6532417"/>
            <a:ext cx="4999046" cy="511198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>
              <a:spcAft>
                <a:spcPts val="562"/>
              </a:spcAft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Raleway"/>
              </a:rPr>
              <a:t>Fonte: DTD, Sanità Digitale Team FSE 2.0</a:t>
            </a:r>
          </a:p>
          <a:p>
            <a:pPr>
              <a:spcAft>
                <a:spcPts val="562"/>
              </a:spcAft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Raleway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2AFF9B-E528-C15E-FE7D-61C74F28459E}"/>
              </a:ext>
            </a:extLst>
          </p:cNvPr>
          <p:cNvSpPr txBox="1"/>
          <p:nvPr/>
        </p:nvSpPr>
        <p:spPr>
          <a:xfrm>
            <a:off x="232679" y="198187"/>
            <a:ext cx="10457317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rPr>
              <a:t>Stato avanzamento accreditamento fornitori vs Gateway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Aggiornamento al 20 Settembre 2023</a:t>
            </a:r>
            <a:endParaRPr lang="it-IT" b="1" dirty="0">
              <a:solidFill>
                <a:srgbClr val="00498B"/>
              </a:solidFill>
              <a:latin typeface="Raleway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1732D7-6471-304F-AD5A-E9D9FB389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A19985-220B-99B7-3CCC-369FF10A5092}"/>
              </a:ext>
            </a:extLst>
          </p:cNvPr>
          <p:cNvSpPr txBox="1"/>
          <p:nvPr/>
        </p:nvSpPr>
        <p:spPr>
          <a:xfrm>
            <a:off x="531848" y="1907921"/>
            <a:ext cx="108515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n-ea"/>
                <a:cs typeface="+mn-cs"/>
              </a:rPr>
              <a:t>I problemi che restano aperti, in assenza dell’EDS e con la disponibilità del solo decreto del 7 settembre 2023, sono:</a:t>
            </a:r>
            <a:b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n-ea"/>
                <a:cs typeface="+mn-cs"/>
              </a:rPr>
            </a:br>
            <a:br>
              <a:rPr lang="it-IT" sz="1800" dirty="0">
                <a:latin typeface="Raleway" pitchFamily="2" charset="0"/>
                <a:ea typeface="+mn-ea"/>
                <a:cs typeface="+mn-cs"/>
              </a:rPr>
            </a:br>
            <a:endParaRPr lang="it-IT" sz="1800" dirty="0">
              <a:latin typeface="Raleway" pitchFamily="2" charset="0"/>
              <a:ea typeface="+mn-ea"/>
              <a:cs typeface="+mn-cs"/>
            </a:endParaRPr>
          </a:p>
          <a:p>
            <a:endParaRPr lang="it-IT" dirty="0">
              <a:latin typeface="Raleway" pitchFamily="2" charset="0"/>
            </a:endParaRPr>
          </a:p>
          <a:p>
            <a:pPr lvl="2"/>
            <a:r>
              <a:rPr lang="it-IT" sz="2000" b="1" dirty="0">
                <a:solidFill>
                  <a:srgbClr val="1C5D98"/>
                </a:solidFill>
                <a:latin typeface="Raleway" pitchFamily="2" charset="0"/>
              </a:rPr>
              <a:t>Con quali dati svolgere attività di Ricerca e di Governo</a:t>
            </a:r>
          </a:p>
          <a:p>
            <a:pPr lvl="2"/>
            <a:endParaRPr lang="it-IT" sz="1600" b="1" dirty="0">
              <a:solidFill>
                <a:srgbClr val="1C5D98"/>
              </a:solidFill>
              <a:latin typeface="Raleway" pitchFamily="2" charset="0"/>
            </a:endParaRPr>
          </a:p>
          <a:p>
            <a:pPr lvl="2"/>
            <a:endParaRPr lang="it-IT" sz="1600" b="1" dirty="0">
              <a:solidFill>
                <a:srgbClr val="1C5D98"/>
              </a:solidFill>
              <a:latin typeface="Raleway" pitchFamily="2" charset="0"/>
            </a:endParaRPr>
          </a:p>
          <a:p>
            <a:pPr lvl="2"/>
            <a:r>
              <a:rPr lang="it-IT" sz="2000" b="1" dirty="0">
                <a:solidFill>
                  <a:srgbClr val="1C5D98"/>
                </a:solidFill>
                <a:latin typeface="Raleway" pitchFamily="2" charset="0"/>
              </a:rPr>
              <a:t>Come consentire alla PNT di svolgere funzioni di governo senza i dati provenienti da EDS ed in considerazione del collaudo della PNT previsto entro il 2023</a:t>
            </a:r>
          </a:p>
          <a:p>
            <a:pPr lvl="2"/>
            <a:endParaRPr lang="it-IT" sz="1600" b="1" dirty="0">
              <a:solidFill>
                <a:srgbClr val="1C5D98"/>
              </a:solidFill>
              <a:latin typeface="Raleway" pitchFamily="2" charset="0"/>
            </a:endParaRPr>
          </a:p>
          <a:p>
            <a:pPr lvl="2"/>
            <a:endParaRPr lang="it-IT" sz="1600" b="1" dirty="0">
              <a:solidFill>
                <a:srgbClr val="1C5D98"/>
              </a:solidFill>
              <a:latin typeface="Raleway" pitchFamily="2" charset="0"/>
            </a:endParaRPr>
          </a:p>
          <a:p>
            <a:pPr lvl="2"/>
            <a:r>
              <a:rPr lang="it-IT" sz="2000" b="1" dirty="0">
                <a:solidFill>
                  <a:srgbClr val="1C5D98"/>
                </a:solidFill>
                <a:latin typeface="Raleway" pitchFamily="2" charset="0"/>
              </a:rPr>
              <a:t>Come disciplinare l’invio al FSE dei documenti prodotti dalla telemedicina</a:t>
            </a:r>
          </a:p>
          <a:p>
            <a:pPr lvl="2"/>
            <a:br>
              <a:rPr lang="it-IT" sz="1600" b="1" dirty="0">
                <a:solidFill>
                  <a:srgbClr val="1C5D98"/>
                </a:solidFill>
                <a:latin typeface="Raleway" pitchFamily="2" charset="0"/>
              </a:rPr>
            </a:br>
            <a:endParaRPr lang="it-IT" sz="1600" b="1" dirty="0">
              <a:solidFill>
                <a:srgbClr val="1C5D98"/>
              </a:solidFill>
              <a:latin typeface="Raleway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6DC6A5-C047-A411-C5C1-DDA220A778CC}"/>
              </a:ext>
            </a:extLst>
          </p:cNvPr>
          <p:cNvSpPr txBox="1"/>
          <p:nvPr/>
        </p:nvSpPr>
        <p:spPr>
          <a:xfrm>
            <a:off x="410546" y="327557"/>
            <a:ext cx="976603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DECRETO 7 settembre 2023 «Fascicolo sanitario elettronico 2.0.»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317FAD-E554-0713-776F-720303277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34B51A-0612-0C5D-9136-62A17797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pic>
        <p:nvPicPr>
          <p:cNvPr id="9" name="Elemento grafico 8" descr="Badge 1 con riempimento a tinta unita">
            <a:extLst>
              <a:ext uri="{FF2B5EF4-FFF2-40B4-BE49-F238E27FC236}">
                <a16:creationId xmlns:a16="http://schemas.microsoft.com/office/drawing/2014/main" id="{5FF58BA8-8334-BD65-338D-90AA83157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533" y="3037126"/>
            <a:ext cx="914400" cy="914400"/>
          </a:xfrm>
          <a:prstGeom prst="rect">
            <a:avLst/>
          </a:prstGeom>
        </p:spPr>
      </p:pic>
      <p:pic>
        <p:nvPicPr>
          <p:cNvPr id="11" name="Elemento grafico 10" descr="Badge con riempimento a tinta unita">
            <a:extLst>
              <a:ext uri="{FF2B5EF4-FFF2-40B4-BE49-F238E27FC236}">
                <a16:creationId xmlns:a16="http://schemas.microsoft.com/office/drawing/2014/main" id="{CEFAB963-28B1-A54C-0827-03176269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532" y="4060261"/>
            <a:ext cx="914400" cy="914400"/>
          </a:xfrm>
          <a:prstGeom prst="rect">
            <a:avLst/>
          </a:prstGeom>
        </p:spPr>
      </p:pic>
      <p:pic>
        <p:nvPicPr>
          <p:cNvPr id="13" name="Elemento grafico 12" descr="Badge 3 con riempimento a tinta unita">
            <a:extLst>
              <a:ext uri="{FF2B5EF4-FFF2-40B4-BE49-F238E27FC236}">
                <a16:creationId xmlns:a16="http://schemas.microsoft.com/office/drawing/2014/main" id="{4BB99A20-D339-873B-8FE0-92940507F8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532" y="5145427"/>
            <a:ext cx="914400" cy="914400"/>
          </a:xfrm>
          <a:prstGeom prst="rect">
            <a:avLst/>
          </a:prstGeom>
        </p:spPr>
      </p:pic>
      <p:pic>
        <p:nvPicPr>
          <p:cNvPr id="2" name="Picture 2" descr="Ministero della Salute: circolare su prodotti impiegati nella ...">
            <a:extLst>
              <a:ext uri="{FF2B5EF4-FFF2-40B4-BE49-F238E27FC236}">
                <a16:creationId xmlns:a16="http://schemas.microsoft.com/office/drawing/2014/main" id="{FE25FF19-4E49-D4C3-84A6-31A44C63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8" y="781397"/>
            <a:ext cx="1388447" cy="7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partimento per la Trasformazione Digitale Archivi - Pagina 2 di 2 - FPA">
            <a:extLst>
              <a:ext uri="{FF2B5EF4-FFF2-40B4-BE49-F238E27FC236}">
                <a16:creationId xmlns:a16="http://schemas.microsoft.com/office/drawing/2014/main" id="{21D82814-5EBC-1DEF-F1E8-B193ADFB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16" y="1008795"/>
            <a:ext cx="1380931" cy="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EF_GOV - YouTube">
            <a:extLst>
              <a:ext uri="{FF2B5EF4-FFF2-40B4-BE49-F238E27FC236}">
                <a16:creationId xmlns:a16="http://schemas.microsoft.com/office/drawing/2014/main" id="{EBB4FD27-12A4-BC17-A4D0-9494BF66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4" y="801168"/>
            <a:ext cx="649385" cy="6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FF6D7B-7FFD-8B23-31B9-EE874FFBFF2E}"/>
              </a:ext>
            </a:extLst>
          </p:cNvPr>
          <p:cNvSpPr txBox="1"/>
          <p:nvPr/>
        </p:nvSpPr>
        <p:spPr>
          <a:xfrm>
            <a:off x="4481637" y="1329802"/>
            <a:ext cx="409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PUNTI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n-ea"/>
                <a:cs typeface="+mn-cs"/>
              </a:rPr>
              <a:t> </a:t>
            </a: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APERTI</a:t>
            </a:r>
          </a:p>
        </p:txBody>
      </p:sp>
    </p:spTree>
    <p:extLst>
      <p:ext uri="{BB962C8B-B14F-4D97-AF65-F5344CB8AC3E}">
        <p14:creationId xmlns:p14="http://schemas.microsoft.com/office/powerpoint/2010/main" val="393306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473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662020" y="6289402"/>
            <a:ext cx="341259" cy="421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21899" tIns="121899" rIns="121899" bIns="121899"/>
          <a:lstStyle>
            <a:lvl1pPr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150849E9-01A5-F996-2D3C-6313561D0E2B}"/>
              </a:ext>
            </a:extLst>
          </p:cNvPr>
          <p:cNvSpPr/>
          <p:nvPr/>
        </p:nvSpPr>
        <p:spPr>
          <a:xfrm>
            <a:off x="461451" y="1506056"/>
            <a:ext cx="6215772" cy="4014181"/>
          </a:xfrm>
          <a:prstGeom prst="roundRect">
            <a:avLst/>
          </a:prstGeom>
          <a:solidFill>
            <a:srgbClr val="DEEBF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Disco magnetico 30">
            <a:extLst>
              <a:ext uri="{FF2B5EF4-FFF2-40B4-BE49-F238E27FC236}">
                <a16:creationId xmlns:a16="http://schemas.microsoft.com/office/drawing/2014/main" id="{C0471BEF-1930-C141-BD05-990A80320B6D}"/>
              </a:ext>
            </a:extLst>
          </p:cNvPr>
          <p:cNvSpPr/>
          <p:nvPr/>
        </p:nvSpPr>
        <p:spPr>
          <a:xfrm>
            <a:off x="1241257" y="2132333"/>
            <a:ext cx="910652" cy="1039352"/>
          </a:xfrm>
          <a:prstGeom prst="flowChartMagneticDisk">
            <a:avLst/>
          </a:prstGeom>
          <a:solidFill>
            <a:srgbClr val="4F6FA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dirty="0" err="1">
                <a:solidFill>
                  <a:schemeClr val="bg1"/>
                </a:solidFill>
                <a:latin typeface="Titillium Web" panose="00000500000000000000" pitchFamily="2" charset="0"/>
              </a:rPr>
              <a:t>Repos</a:t>
            </a:r>
            <a:r>
              <a:rPr lang="it-IT" sz="1400" dirty="0">
                <a:solidFill>
                  <a:schemeClr val="bg1"/>
                </a:solidFill>
                <a:latin typeface="Titillium Web" panose="00000500000000000000" pitchFamily="2" charset="0"/>
              </a:rPr>
              <a:t>. dei Documenti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D1E8BFF2-EF04-6449-DCD0-07BFF1363954}"/>
              </a:ext>
            </a:extLst>
          </p:cNvPr>
          <p:cNvSpPr/>
          <p:nvPr/>
        </p:nvSpPr>
        <p:spPr>
          <a:xfrm>
            <a:off x="731130" y="3976137"/>
            <a:ext cx="1932018" cy="1038698"/>
          </a:xfrm>
          <a:prstGeom prst="flowChartConnector">
            <a:avLst/>
          </a:prstGeom>
          <a:solidFill>
            <a:srgbClr val="4F6FA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Verticale AA.SS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353795DC-8F63-F64A-D9D4-A34EECC906A3}"/>
              </a:ext>
            </a:extLst>
          </p:cNvPr>
          <p:cNvSpPr/>
          <p:nvPr/>
        </p:nvSpPr>
        <p:spPr>
          <a:xfrm>
            <a:off x="2744182" y="2358627"/>
            <a:ext cx="1879578" cy="578880"/>
          </a:xfrm>
          <a:prstGeom prst="roundRect">
            <a:avLst/>
          </a:prstGeom>
          <a:solidFill>
            <a:srgbClr val="4F6FA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Infrastruttura Servizi Minimi Telemedicina</a:t>
            </a:r>
          </a:p>
        </p:txBody>
      </p:sp>
      <p:sp>
        <p:nvSpPr>
          <p:cNvPr id="35" name="Disco magnetico 34">
            <a:extLst>
              <a:ext uri="{FF2B5EF4-FFF2-40B4-BE49-F238E27FC236}">
                <a16:creationId xmlns:a16="http://schemas.microsoft.com/office/drawing/2014/main" id="{0E8218CA-C20E-D8A9-45FA-76420BA3AAF0}"/>
              </a:ext>
            </a:extLst>
          </p:cNvPr>
          <p:cNvSpPr/>
          <p:nvPr/>
        </p:nvSpPr>
        <p:spPr>
          <a:xfrm>
            <a:off x="5055013" y="2132333"/>
            <a:ext cx="1050656" cy="1252589"/>
          </a:xfrm>
          <a:prstGeom prst="flowChartMagneticDisk">
            <a:avLst/>
          </a:prstGeom>
          <a:solidFill>
            <a:srgbClr val="4F6FA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dirty="0" err="1">
                <a:solidFill>
                  <a:schemeClr val="bg1"/>
                </a:solidFill>
                <a:latin typeface="Titillium Web" panose="00000500000000000000" pitchFamily="2" charset="0"/>
              </a:rPr>
              <a:t>Repos</a:t>
            </a:r>
            <a:r>
              <a:rPr lang="it-IT" sz="1400" dirty="0">
                <a:solidFill>
                  <a:schemeClr val="bg1"/>
                </a:solidFill>
                <a:latin typeface="Titillium Web" panose="00000500000000000000" pitchFamily="2" charset="0"/>
              </a:rPr>
              <a:t>. Dati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dirty="0">
                <a:solidFill>
                  <a:schemeClr val="bg1"/>
                </a:solidFill>
                <a:latin typeface="Titillium Web" panose="00000500000000000000" pitchFamily="2" charset="0"/>
              </a:rPr>
              <a:t>Estratti dai Documenti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863103A-E448-A824-9ACC-B8EDE99742A0}"/>
              </a:ext>
            </a:extLst>
          </p:cNvPr>
          <p:cNvSpPr/>
          <p:nvPr/>
        </p:nvSpPr>
        <p:spPr>
          <a:xfrm>
            <a:off x="3065036" y="4233880"/>
            <a:ext cx="1242055" cy="523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Soluzione Tecnologica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8661263E-B1CB-DD8B-05E5-DB3B2F1DF98D}"/>
              </a:ext>
            </a:extLst>
          </p:cNvPr>
          <p:cNvSpPr/>
          <p:nvPr/>
        </p:nvSpPr>
        <p:spPr>
          <a:xfrm>
            <a:off x="4915010" y="4128848"/>
            <a:ext cx="1190658" cy="7386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NET – Nodo Elaboratore Telemedicina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AD4D069-49FD-11E4-833D-EE5F660D134F}"/>
              </a:ext>
            </a:extLst>
          </p:cNvPr>
          <p:cNvSpPr txBox="1"/>
          <p:nvPr/>
        </p:nvSpPr>
        <p:spPr>
          <a:xfrm>
            <a:off x="2087592" y="1645360"/>
            <a:ext cx="269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 u="sng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ym typeface="Arial"/>
              </a:rPr>
              <a:t>Dominio Struttura Sanitaria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B12E1544-7CA6-C6BC-38E6-D1642F2C8CD1}"/>
              </a:ext>
            </a:extLst>
          </p:cNvPr>
          <p:cNvCxnSpPr>
            <a:cxnSpLocks/>
            <a:stCxn id="32" idx="0"/>
            <a:endCxn id="31" idx="3"/>
          </p:cNvCxnSpPr>
          <p:nvPr/>
        </p:nvCxnSpPr>
        <p:spPr>
          <a:xfrm flipH="1" flipV="1">
            <a:off x="1696583" y="3171685"/>
            <a:ext cx="556" cy="80445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EB658574-71A1-7802-F922-144ABB4CC867}"/>
              </a:ext>
            </a:extLst>
          </p:cNvPr>
          <p:cNvCxnSpPr>
            <a:cxnSpLocks/>
            <a:stCxn id="34" idx="1"/>
            <a:endCxn id="31" idx="4"/>
          </p:cNvCxnSpPr>
          <p:nvPr/>
        </p:nvCxnSpPr>
        <p:spPr>
          <a:xfrm flipH="1">
            <a:off x="2151909" y="2648067"/>
            <a:ext cx="592273" cy="394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866CC5B0-B27E-72EA-BD59-F5AE59963DFA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4307091" y="4495489"/>
            <a:ext cx="607919" cy="269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03CE5665-AD68-1489-28FD-8AC7B4E5903F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3683971" y="2937507"/>
            <a:ext cx="2093" cy="129637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C885CE56-BF4B-24E4-CF7B-C7AFBD2A67DE}"/>
              </a:ext>
            </a:extLst>
          </p:cNvPr>
          <p:cNvCxnSpPr>
            <a:cxnSpLocks/>
            <a:stCxn id="36" idx="1"/>
            <a:endCxn id="32" idx="6"/>
          </p:cNvCxnSpPr>
          <p:nvPr/>
        </p:nvCxnSpPr>
        <p:spPr>
          <a:xfrm flipH="1" flipV="1">
            <a:off x="2663148" y="4495486"/>
            <a:ext cx="401888" cy="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AE1FA712-8C9E-4304-2798-E14C3CB5FABA}"/>
              </a:ext>
            </a:extLst>
          </p:cNvPr>
          <p:cNvSpPr/>
          <p:nvPr/>
        </p:nvSpPr>
        <p:spPr>
          <a:xfrm>
            <a:off x="7159912" y="3225954"/>
            <a:ext cx="4502108" cy="2223104"/>
          </a:xfrm>
          <a:prstGeom prst="roundRect">
            <a:avLst/>
          </a:prstGeom>
          <a:solidFill>
            <a:srgbClr val="DEEBF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BFD22C7E-DAAB-B6E9-867C-A91D9F8B8F60}"/>
              </a:ext>
            </a:extLst>
          </p:cNvPr>
          <p:cNvSpPr/>
          <p:nvPr/>
        </p:nvSpPr>
        <p:spPr>
          <a:xfrm>
            <a:off x="9594137" y="3738945"/>
            <a:ext cx="1866733" cy="15323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Cruscotto di Governo, Monitoraggio e Programmazione di Telemedicina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5CFD9A00-9599-3C81-128E-E19CB802F7D1}"/>
              </a:ext>
            </a:extLst>
          </p:cNvPr>
          <p:cNvCxnSpPr>
            <a:cxnSpLocks/>
            <a:stCxn id="52" idx="3"/>
            <a:endCxn id="45" idx="1"/>
          </p:cNvCxnSpPr>
          <p:nvPr/>
        </p:nvCxnSpPr>
        <p:spPr>
          <a:xfrm flipV="1">
            <a:off x="8956243" y="4505111"/>
            <a:ext cx="637894" cy="2806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EBAC6265-9E83-4D91-0792-E218F9D58332}"/>
              </a:ext>
            </a:extLst>
          </p:cNvPr>
          <p:cNvCxnSpPr>
            <a:cxnSpLocks/>
            <a:stCxn id="37" idx="3"/>
            <a:endCxn id="52" idx="1"/>
          </p:cNvCxnSpPr>
          <p:nvPr/>
        </p:nvCxnSpPr>
        <p:spPr>
          <a:xfrm>
            <a:off x="6105668" y="4498179"/>
            <a:ext cx="1311592" cy="9738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Dati memorizzati 51">
            <a:extLst>
              <a:ext uri="{FF2B5EF4-FFF2-40B4-BE49-F238E27FC236}">
                <a16:creationId xmlns:a16="http://schemas.microsoft.com/office/drawing/2014/main" id="{C5ACD1F1-E7E5-0DE9-FA60-2423459E1647}"/>
              </a:ext>
            </a:extLst>
          </p:cNvPr>
          <p:cNvSpPr/>
          <p:nvPr/>
        </p:nvSpPr>
        <p:spPr>
          <a:xfrm>
            <a:off x="7417260" y="4138586"/>
            <a:ext cx="1846779" cy="738662"/>
          </a:xfrm>
          <a:prstGeom prst="flowChartOnlineStorage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NAT – Nodo Alimentatore Telemedicina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02A1C84-7D45-B57A-3A98-2D0D17959BEC}"/>
              </a:ext>
            </a:extLst>
          </p:cNvPr>
          <p:cNvSpPr txBox="1"/>
          <p:nvPr/>
        </p:nvSpPr>
        <p:spPr>
          <a:xfrm>
            <a:off x="8366592" y="3301698"/>
            <a:ext cx="220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 u="sng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Dominio PNT</a:t>
            </a:r>
            <a:endParaRPr lang="it-IT" dirty="0">
              <a:sym typeface="Arial"/>
            </a:endParaRPr>
          </a:p>
        </p:txBody>
      </p:sp>
      <p:cxnSp>
        <p:nvCxnSpPr>
          <p:cNvPr id="55" name="Connettore 2 4">
            <a:extLst>
              <a:ext uri="{FF2B5EF4-FFF2-40B4-BE49-F238E27FC236}">
                <a16:creationId xmlns:a16="http://schemas.microsoft.com/office/drawing/2014/main" id="{27B3C9C1-FF6B-2EF2-A4D0-2B310272315F}"/>
              </a:ext>
            </a:extLst>
          </p:cNvPr>
          <p:cNvCxnSpPr>
            <a:cxnSpLocks/>
          </p:cNvCxnSpPr>
          <p:nvPr/>
        </p:nvCxnSpPr>
        <p:spPr>
          <a:xfrm>
            <a:off x="9261216" y="920400"/>
            <a:ext cx="891528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CasellaDiTesto 7">
            <a:extLst>
              <a:ext uri="{FF2B5EF4-FFF2-40B4-BE49-F238E27FC236}">
                <a16:creationId xmlns:a16="http://schemas.microsoft.com/office/drawing/2014/main" id="{1274C8D4-2676-0284-1812-8B41FA7D5472}"/>
              </a:ext>
            </a:extLst>
          </p:cNvPr>
          <p:cNvSpPr txBox="1"/>
          <p:nvPr/>
        </p:nvSpPr>
        <p:spPr>
          <a:xfrm>
            <a:off x="8663674" y="975958"/>
            <a:ext cx="22023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rgbClr val="2F5597"/>
                </a:solidFill>
                <a:latin typeface="Titillium Web" panose="00000500000000000000" pitchFamily="2" charset="0"/>
              </a:rPr>
              <a:t>Dati in chiaro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cxnSp>
        <p:nvCxnSpPr>
          <p:cNvPr id="57" name="Connettore 2 11">
            <a:extLst>
              <a:ext uri="{FF2B5EF4-FFF2-40B4-BE49-F238E27FC236}">
                <a16:creationId xmlns:a16="http://schemas.microsoft.com/office/drawing/2014/main" id="{1C1DD99A-3BCA-43C1-5A80-6DE53B2F0B5A}"/>
              </a:ext>
            </a:extLst>
          </p:cNvPr>
          <p:cNvCxnSpPr>
            <a:cxnSpLocks/>
          </p:cNvCxnSpPr>
          <p:nvPr/>
        </p:nvCxnSpPr>
        <p:spPr>
          <a:xfrm>
            <a:off x="9261759" y="1466073"/>
            <a:ext cx="891528" cy="0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asellaDiTesto 14">
            <a:extLst>
              <a:ext uri="{FF2B5EF4-FFF2-40B4-BE49-F238E27FC236}">
                <a16:creationId xmlns:a16="http://schemas.microsoft.com/office/drawing/2014/main" id="{7CF063B4-85D5-0A46-8D56-8A374AD7FE45}"/>
              </a:ext>
            </a:extLst>
          </p:cNvPr>
          <p:cNvSpPr txBox="1"/>
          <p:nvPr/>
        </p:nvSpPr>
        <p:spPr>
          <a:xfrm>
            <a:off x="8860181" y="1512606"/>
            <a:ext cx="22023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rgbClr val="2F5597"/>
                </a:solidFill>
                <a:latin typeface="Titillium Web" panose="00000500000000000000" pitchFamily="2" charset="0"/>
              </a:rPr>
              <a:t>Dati anonimizzati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2F5597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cxnSp>
        <p:nvCxnSpPr>
          <p:cNvPr id="59" name="Connettore 2 29">
            <a:extLst>
              <a:ext uri="{FF2B5EF4-FFF2-40B4-BE49-F238E27FC236}">
                <a16:creationId xmlns:a16="http://schemas.microsoft.com/office/drawing/2014/main" id="{2F23B226-B7CE-4C97-7D56-BCBFBAF697DA}"/>
              </a:ext>
            </a:extLst>
          </p:cNvPr>
          <p:cNvCxnSpPr>
            <a:cxnSpLocks/>
            <a:stCxn id="35" idx="3"/>
            <a:endCxn id="36" idx="3"/>
          </p:cNvCxnSpPr>
          <p:nvPr/>
        </p:nvCxnSpPr>
        <p:spPr>
          <a:xfrm flipH="1">
            <a:off x="4307091" y="3384922"/>
            <a:ext cx="1273250" cy="111056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65EAD13-E91E-2873-8787-120F4CE7391B}"/>
              </a:ext>
            </a:extLst>
          </p:cNvPr>
          <p:cNvSpPr txBox="1"/>
          <p:nvPr/>
        </p:nvSpPr>
        <p:spPr>
          <a:xfrm>
            <a:off x="7385648" y="4895418"/>
            <a:ext cx="2075593" cy="338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Struttura base FSE 2.0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FD5389E-89DE-8E56-0D0D-96B066BE9733}"/>
              </a:ext>
            </a:extLst>
          </p:cNvPr>
          <p:cNvSpPr txBox="1"/>
          <p:nvPr/>
        </p:nvSpPr>
        <p:spPr>
          <a:xfrm>
            <a:off x="2724046" y="4919069"/>
            <a:ext cx="193201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Validazione del documento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31BE98A-5D03-6E91-E90F-BA18ACCFF46D}"/>
              </a:ext>
            </a:extLst>
          </p:cNvPr>
          <p:cNvSpPr txBox="1"/>
          <p:nvPr/>
        </p:nvSpPr>
        <p:spPr>
          <a:xfrm>
            <a:off x="2652661" y="5070344"/>
            <a:ext cx="206770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Pubblicazione del documento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9FD330B-8719-DB76-2104-3B2C802A692C}"/>
              </a:ext>
            </a:extLst>
          </p:cNvPr>
          <p:cNvSpPr txBox="1"/>
          <p:nvPr/>
        </p:nvSpPr>
        <p:spPr>
          <a:xfrm>
            <a:off x="2400339" y="5320968"/>
            <a:ext cx="2567264" cy="646329"/>
          </a:xfrm>
          <a:prstGeom prst="rect">
            <a:avLst/>
          </a:prstGeom>
          <a:solidFill>
            <a:srgbClr val="FFD9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Estrazione dati dal</a:t>
            </a:r>
          </a:p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documento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4671D37-1195-BDD9-2477-DEFA98BBE33D}"/>
              </a:ext>
            </a:extLst>
          </p:cNvPr>
          <p:cNvCxnSpPr>
            <a:cxnSpLocks/>
          </p:cNvCxnSpPr>
          <p:nvPr/>
        </p:nvCxnSpPr>
        <p:spPr>
          <a:xfrm flipH="1">
            <a:off x="2393378" y="4757098"/>
            <a:ext cx="647742" cy="5902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A91E37E9-2804-7008-386D-271CB9BC23CB}"/>
              </a:ext>
            </a:extLst>
          </p:cNvPr>
          <p:cNvCxnSpPr>
            <a:cxnSpLocks/>
          </p:cNvCxnSpPr>
          <p:nvPr/>
        </p:nvCxnSpPr>
        <p:spPr>
          <a:xfrm>
            <a:off x="4307091" y="4757098"/>
            <a:ext cx="626587" cy="563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57306D68-7338-98A8-FCB9-3B678948297B}"/>
              </a:ext>
            </a:extLst>
          </p:cNvPr>
          <p:cNvCxnSpPr>
            <a:cxnSpLocks/>
            <a:endCxn id="67" idx="1"/>
          </p:cNvCxnSpPr>
          <p:nvPr/>
        </p:nvCxnSpPr>
        <p:spPr>
          <a:xfrm flipV="1">
            <a:off x="6081707" y="2390055"/>
            <a:ext cx="1833184" cy="1738793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Dati memorizzati 66">
            <a:extLst>
              <a:ext uri="{FF2B5EF4-FFF2-40B4-BE49-F238E27FC236}">
                <a16:creationId xmlns:a16="http://schemas.microsoft.com/office/drawing/2014/main" id="{978C4CEE-B4B7-F52D-B336-A8B8D3ED907C}"/>
              </a:ext>
            </a:extLst>
          </p:cNvPr>
          <p:cNvSpPr/>
          <p:nvPr/>
        </p:nvSpPr>
        <p:spPr>
          <a:xfrm>
            <a:off x="7914891" y="2128446"/>
            <a:ext cx="1846779" cy="523218"/>
          </a:xfrm>
          <a:prstGeom prst="flowChartOnlineStorage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Repository Dati Regionale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20469F5-D4E0-3F65-44FB-572F159EF43C}"/>
              </a:ext>
            </a:extLst>
          </p:cNvPr>
          <p:cNvSpPr txBox="1"/>
          <p:nvPr/>
        </p:nvSpPr>
        <p:spPr>
          <a:xfrm>
            <a:off x="7964498" y="2682443"/>
            <a:ext cx="1711347" cy="338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Dati anonimizzati</a:t>
            </a:r>
          </a:p>
        </p:txBody>
      </p:sp>
      <p:sp>
        <p:nvSpPr>
          <p:cNvPr id="69" name="Connettore 68">
            <a:extLst>
              <a:ext uri="{FF2B5EF4-FFF2-40B4-BE49-F238E27FC236}">
                <a16:creationId xmlns:a16="http://schemas.microsoft.com/office/drawing/2014/main" id="{22555094-C888-4DA2-4A78-48D1D988A154}"/>
              </a:ext>
            </a:extLst>
          </p:cNvPr>
          <p:cNvSpPr/>
          <p:nvPr/>
        </p:nvSpPr>
        <p:spPr>
          <a:xfrm>
            <a:off x="999788" y="5660084"/>
            <a:ext cx="1393590" cy="880499"/>
          </a:xfrm>
          <a:prstGeom prst="flowChartConnector">
            <a:avLst/>
          </a:prstGeom>
          <a:solidFill>
            <a:srgbClr val="4F6FA7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Cart. </a:t>
            </a: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Clin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tillium Web" panose="00000500000000000000" pitchFamily="2" charset="0"/>
                <a:sym typeface="Arial"/>
              </a:rPr>
              <a:t>. MMG/PLS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tillium Web" panose="00000500000000000000" pitchFamily="2" charset="0"/>
              <a:sym typeface="Arial"/>
            </a:endParaRP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3DFF84F4-3DE4-ADC5-AF11-DF89BF79847F}"/>
              </a:ext>
            </a:extLst>
          </p:cNvPr>
          <p:cNvCxnSpPr>
            <a:cxnSpLocks/>
            <a:stCxn id="36" idx="1"/>
            <a:endCxn id="69" idx="0"/>
          </p:cNvCxnSpPr>
          <p:nvPr/>
        </p:nvCxnSpPr>
        <p:spPr>
          <a:xfrm flipH="1">
            <a:off x="1696583" y="4495489"/>
            <a:ext cx="1368453" cy="116459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Google Shape;471;p8">
            <a:extLst>
              <a:ext uri="{FF2B5EF4-FFF2-40B4-BE49-F238E27FC236}">
                <a16:creationId xmlns:a16="http://schemas.microsoft.com/office/drawing/2014/main" id="{4B4745C4-36BB-BDBB-B591-86FA0CDCF124}"/>
              </a:ext>
            </a:extLst>
          </p:cNvPr>
          <p:cNvSpPr txBox="1"/>
          <p:nvPr/>
        </p:nvSpPr>
        <p:spPr>
          <a:xfrm>
            <a:off x="444824" y="91216"/>
            <a:ext cx="10570157" cy="98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99" tIns="121899" rIns="121899" bIns="12189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r>
              <a:rPr lang="it-IT" dirty="0">
                <a:solidFill>
                  <a:srgbClr val="00498B"/>
                </a:solidFill>
                <a:latin typeface="Raleway" pitchFamily="2" charset="0"/>
                <a:ea typeface="+mn-ea"/>
                <a:cs typeface="+mn-cs"/>
              </a:rPr>
              <a:t>Decreto, in fase di stesura, «Telemedicina e struttura base FSE 2.0»</a:t>
            </a:r>
          </a:p>
          <a:p>
            <a:endParaRPr lang="it-IT" dirty="0">
              <a:solidFill>
                <a:srgbClr val="00498B"/>
              </a:solidFill>
              <a:latin typeface="Ralew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0635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A19985-220B-99B7-3CCC-369FF10A5092}"/>
              </a:ext>
            </a:extLst>
          </p:cNvPr>
          <p:cNvSpPr txBox="1"/>
          <p:nvPr/>
        </p:nvSpPr>
        <p:spPr>
          <a:xfrm>
            <a:off x="548951" y="2339361"/>
            <a:ext cx="110940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Raleway" pitchFamily="2" charset="0"/>
                <a:ea typeface="+mn-ea"/>
                <a:cs typeface="+mn-cs"/>
              </a:rPr>
              <a:t>Per realizzare l’architettura vista nella slide precedente è in corso di redazione un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decreto</a:t>
            </a:r>
            <a:r>
              <a:rPr lang="it-IT" sz="1800" dirty="0">
                <a:latin typeface="Raleway" pitchFamily="2" charset="0"/>
                <a:ea typeface="+mn-ea"/>
                <a:cs typeface="+mn-cs"/>
              </a:rPr>
              <a:t> a firma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Ministero della Salute, Dipartimento per la Trasformazione Digitale </a:t>
            </a:r>
            <a:r>
              <a:rPr lang="it-IT" sz="1800" dirty="0">
                <a:latin typeface="Raleway" pitchFamily="2" charset="0"/>
                <a:ea typeface="+mn-ea"/>
                <a:cs typeface="+mn-cs"/>
              </a:rPr>
              <a:t>e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Ministero dell’Economia e delle Finanze</a:t>
            </a:r>
            <a:r>
              <a:rPr lang="it-IT" sz="1800" dirty="0">
                <a:latin typeface="Raleway" pitchFamily="2" charset="0"/>
                <a:ea typeface="+mn-ea"/>
                <a:cs typeface="+mn-cs"/>
              </a:rPr>
              <a:t> per costituire una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banca dati anonimizzata </a:t>
            </a:r>
            <a:r>
              <a:rPr lang="it-IT" sz="1800" dirty="0">
                <a:latin typeface="Raleway" pitchFamily="2" charset="0"/>
                <a:ea typeface="+mn-ea"/>
                <a:cs typeface="+mn-cs"/>
              </a:rPr>
              <a:t>con i dati delle prestazioni sanitarie - in presenza e in telemedicina (incluse le prescrizioni) - che supporti le finalità di:</a:t>
            </a:r>
            <a:br>
              <a:rPr lang="it-IT" sz="1800" dirty="0">
                <a:latin typeface="Raleway" pitchFamily="2" charset="0"/>
                <a:ea typeface="+mn-ea"/>
                <a:cs typeface="+mn-cs"/>
              </a:rPr>
            </a:br>
            <a:endParaRPr lang="it-IT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governo e programmazione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studio e ricerca</a:t>
            </a:r>
            <a:br>
              <a:rPr lang="it-IT" sz="1600" b="1" dirty="0">
                <a:solidFill>
                  <a:srgbClr val="1C5D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</a:br>
            <a:endParaRPr lang="it-IT" sz="1600" b="1" dirty="0">
              <a:solidFill>
                <a:srgbClr val="1C5D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itchFamily="2" charset="0"/>
            </a:endParaRPr>
          </a:p>
          <a:p>
            <a:pPr algn="ctr"/>
            <a:br>
              <a:rPr lang="it-IT" sz="1600" b="1" dirty="0">
                <a:solidFill>
                  <a:srgbClr val="1C5D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</a:b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A disposizione di AGENAS, del Ministero della salute e delle Regioni e PPAA per le strutture sanitarie e sociosanitarie di pertinenza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6DC6A5-C047-A411-C5C1-DDA220A778CC}"/>
              </a:ext>
            </a:extLst>
          </p:cNvPr>
          <p:cNvSpPr txBox="1"/>
          <p:nvPr/>
        </p:nvSpPr>
        <p:spPr>
          <a:xfrm>
            <a:off x="410546" y="327557"/>
            <a:ext cx="1053426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Decreto, in fase di stesura, «Telemedicina e struttura base FSE 2.0»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317FAD-E554-0713-776F-720303277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34B51A-0612-0C5D-9136-62A17797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pic>
        <p:nvPicPr>
          <p:cNvPr id="1026" name="Picture 2" descr="Ministero della Salute: circolare su prodotti impiegati nella ...">
            <a:extLst>
              <a:ext uri="{FF2B5EF4-FFF2-40B4-BE49-F238E27FC236}">
                <a16:creationId xmlns:a16="http://schemas.microsoft.com/office/drawing/2014/main" id="{D38BC2AE-2D86-B032-013A-71AEF3B3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1" y="771079"/>
            <a:ext cx="1388447" cy="7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partimento per la Trasformazione Digitale Archivi - Pagina 2 di 2 - FPA">
            <a:extLst>
              <a:ext uri="{FF2B5EF4-FFF2-40B4-BE49-F238E27FC236}">
                <a16:creationId xmlns:a16="http://schemas.microsoft.com/office/drawing/2014/main" id="{DD8C8AE6-CFB4-0B5A-0930-DC58972D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19" y="998477"/>
            <a:ext cx="1380931" cy="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F_GOV - YouTube">
            <a:extLst>
              <a:ext uri="{FF2B5EF4-FFF2-40B4-BE49-F238E27FC236}">
                <a16:creationId xmlns:a16="http://schemas.microsoft.com/office/drawing/2014/main" id="{C639EC86-4593-DADF-9528-21A43E2B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97" y="790850"/>
            <a:ext cx="649385" cy="6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5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0C75616-A05A-4AD2-C206-CD37A051F5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5" name="Google Shape;471;p8">
            <a:extLst>
              <a:ext uri="{FF2B5EF4-FFF2-40B4-BE49-F238E27FC236}">
                <a16:creationId xmlns:a16="http://schemas.microsoft.com/office/drawing/2014/main" id="{796E7140-13CC-C640-76AB-FBA5863CA593}"/>
              </a:ext>
            </a:extLst>
          </p:cNvPr>
          <p:cNvSpPr txBox="1"/>
          <p:nvPr/>
        </p:nvSpPr>
        <p:spPr>
          <a:xfrm>
            <a:off x="396865" y="112632"/>
            <a:ext cx="10570157" cy="98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99" tIns="121899" rIns="121899" bIns="12189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r>
              <a:rPr lang="it-IT" dirty="0">
                <a:solidFill>
                  <a:srgbClr val="00498B"/>
                </a:solidFill>
                <a:latin typeface="Raleway" pitchFamily="2" charset="0"/>
                <a:ea typeface="+mn-ea"/>
                <a:cs typeface="+mn-cs"/>
              </a:rPr>
              <a:t>Cosa si può fare con i dati anonimizzati</a:t>
            </a:r>
          </a:p>
          <a:p>
            <a:endParaRPr lang="it-IT" dirty="0">
              <a:solidFill>
                <a:srgbClr val="00498B"/>
              </a:solidFill>
              <a:latin typeface="Raleway" pitchFamily="2" charset="0"/>
              <a:ea typeface="+mn-ea"/>
              <a:cs typeface="+mn-cs"/>
            </a:endParaRPr>
          </a:p>
        </p:txBody>
      </p:sp>
      <p:pic>
        <p:nvPicPr>
          <p:cNvPr id="6" name="Picture 2" descr="Ministero della Salute: circolare su prodotti impiegati nella ...">
            <a:extLst>
              <a:ext uri="{FF2B5EF4-FFF2-40B4-BE49-F238E27FC236}">
                <a16:creationId xmlns:a16="http://schemas.microsoft.com/office/drawing/2014/main" id="{D38198A6-36ED-902C-537F-F21013A3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11" y="0"/>
            <a:ext cx="1388447" cy="7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ipartimento per la Trasformazione Digitale Archivi - Pagina 2 di 2 - FPA">
            <a:extLst>
              <a:ext uri="{FF2B5EF4-FFF2-40B4-BE49-F238E27FC236}">
                <a16:creationId xmlns:a16="http://schemas.microsoft.com/office/drawing/2014/main" id="{0E6623D0-4348-A144-EC97-8CA1E985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79" y="227398"/>
            <a:ext cx="1380931" cy="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EF_GOV - YouTube">
            <a:extLst>
              <a:ext uri="{FF2B5EF4-FFF2-40B4-BE49-F238E27FC236}">
                <a16:creationId xmlns:a16="http://schemas.microsoft.com/office/drawing/2014/main" id="{F0D5818E-FBEF-DE21-DE8B-F1114A96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57" y="19771"/>
            <a:ext cx="649385" cy="6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51EED24-0E64-61CE-CA18-31F12C774F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10936262" y="6444516"/>
            <a:ext cx="1116393" cy="237530"/>
          </a:xfrm>
          <a:prstGeom prst="rect">
            <a:avLst/>
          </a:prstGeom>
        </p:spPr>
      </p:pic>
      <p:pic>
        <p:nvPicPr>
          <p:cNvPr id="13" name="Immagine 1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6F442EDA-0A12-5325-F335-6D77F0673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5" y="708867"/>
            <a:ext cx="9507595" cy="5735649"/>
          </a:xfrm>
          <a:prstGeom prst="rect">
            <a:avLst/>
          </a:prstGeom>
        </p:spPr>
      </p:pic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2808C3BE-AA2D-2B07-7311-07E174C35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5862"/>
              </p:ext>
            </p:extLst>
          </p:nvPr>
        </p:nvGraphicFramePr>
        <p:xfrm>
          <a:off x="476393" y="2733588"/>
          <a:ext cx="11239214" cy="3398033"/>
        </p:xfrm>
        <a:graphic>
          <a:graphicData uri="http://schemas.openxmlformats.org/drawingml/2006/table">
            <a:tbl>
              <a:tblPr>
                <a:effectLst/>
                <a:tableStyleId>{7DF18680-E054-41AD-8BC1-D1AEF772440D}</a:tableStyleId>
              </a:tblPr>
              <a:tblGrid>
                <a:gridCol w="1076474">
                  <a:extLst>
                    <a:ext uri="{9D8B030D-6E8A-4147-A177-3AD203B41FA5}">
                      <a16:colId xmlns:a16="http://schemas.microsoft.com/office/drawing/2014/main" val="1774431134"/>
                    </a:ext>
                  </a:extLst>
                </a:gridCol>
                <a:gridCol w="1267420">
                  <a:extLst>
                    <a:ext uri="{9D8B030D-6E8A-4147-A177-3AD203B41FA5}">
                      <a16:colId xmlns:a16="http://schemas.microsoft.com/office/drawing/2014/main" val="3417256686"/>
                    </a:ext>
                  </a:extLst>
                </a:gridCol>
                <a:gridCol w="1458735">
                  <a:extLst>
                    <a:ext uri="{9D8B030D-6E8A-4147-A177-3AD203B41FA5}">
                      <a16:colId xmlns:a16="http://schemas.microsoft.com/office/drawing/2014/main" val="414106317"/>
                    </a:ext>
                  </a:extLst>
                </a:gridCol>
                <a:gridCol w="7436585">
                  <a:extLst>
                    <a:ext uri="{9D8B030D-6E8A-4147-A177-3AD203B41FA5}">
                      <a16:colId xmlns:a16="http://schemas.microsoft.com/office/drawing/2014/main" val="2837807806"/>
                    </a:ext>
                  </a:extLst>
                </a:gridCol>
              </a:tblGrid>
              <a:tr h="9242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Finalità di governo e ricerca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Titolo Indicatore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Descrizione sintetica Indicatore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strike="noStrike" dirty="0">
                          <a:effectLst/>
                        </a:rPr>
                        <a:t>Principali dati necessari al calcolo dell'indicatore per consentire di: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19248"/>
                  </a:ext>
                </a:extLst>
              </a:tr>
              <a:tr h="24053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Dimensione di servizio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Volume prestazioni in </a:t>
                      </a:r>
                      <a:r>
                        <a:rPr lang="it-IT" sz="1200" b="1" u="none" strike="noStrike" dirty="0" err="1">
                          <a:effectLst/>
                        </a:rPr>
                        <a:t>Televisita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Numerosità di prestazioni erogate in </a:t>
                      </a:r>
                      <a:r>
                        <a:rPr lang="it-IT" sz="1200" b="1" u="none" strike="noStrike" dirty="0" err="1">
                          <a:effectLst/>
                        </a:rPr>
                        <a:t>televisita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50" b="0" u="none" strike="noStrike" dirty="0">
                          <a:effectLst/>
                        </a:rPr>
                        <a:t>- quantificare il numero e la variabilità delle prestazioni di </a:t>
                      </a:r>
                      <a:r>
                        <a:rPr lang="it-IT" sz="1350" b="0" u="none" strike="noStrike" dirty="0" err="1">
                          <a:effectLst/>
                        </a:rPr>
                        <a:t>televisita</a:t>
                      </a:r>
                      <a:r>
                        <a:rPr lang="it-IT" sz="1350" b="0" u="none" strike="noStrike" dirty="0">
                          <a:effectLst/>
                        </a:rPr>
                        <a:t> erogate in diversi periodi temporali (es. erogate nel I trim dell'anno; erogate nel II trim. dell'anno); 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qualificare la dimensione temporale, organizzativa e geografica (es. Codice e descrizione della struttura che eroga la prestazione, Data di erogazione della prestazione); 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qualificare i setting assistenziali di erogazione (es. ambulatoriale, domiciliare, RSA, etc.);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qualificare l'ambito clinico sotteso alla prestazione erogata (es. </a:t>
                      </a:r>
                      <a:r>
                        <a:rPr lang="it-IT" sz="1350" b="0" u="none" strike="noStrike" dirty="0" err="1">
                          <a:effectLst/>
                        </a:rPr>
                        <a:t>cod</a:t>
                      </a:r>
                      <a:r>
                        <a:rPr lang="it-IT" sz="1350" b="0" u="none" strike="noStrike" dirty="0">
                          <a:effectLst/>
                        </a:rPr>
                        <a:t> prestazione, quesito diagnostico e branca prestazione, ecc.);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qualificare l'</a:t>
                      </a:r>
                      <a:r>
                        <a:rPr lang="it-IT" sz="1350" b="0" u="none" strike="noStrike" dirty="0" err="1">
                          <a:effectLst/>
                        </a:rPr>
                        <a:t>eliggibilità</a:t>
                      </a:r>
                      <a:r>
                        <a:rPr lang="it-IT" sz="1350" b="0" u="none" strike="noStrike" dirty="0">
                          <a:effectLst/>
                        </a:rPr>
                        <a:t> ai servizi in termini di "competenze digitale" e/o supporto da care-</a:t>
                      </a:r>
                      <a:r>
                        <a:rPr lang="it-IT" sz="1350" b="0" u="none" strike="noStrike" dirty="0" err="1">
                          <a:effectLst/>
                        </a:rPr>
                        <a:t>giver</a:t>
                      </a:r>
                      <a:r>
                        <a:rPr lang="it-IT" sz="1350" b="0" u="none" strike="noStrike" dirty="0">
                          <a:effectLst/>
                        </a:rPr>
                        <a:t> o altri tutori;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qualificare la tipologia di professionisti sanitari/non sanitari coinvolti nell'erogazione della prestazione;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confrontare con analoghi servizi "In presenza";</a:t>
                      </a:r>
                      <a:br>
                        <a:rPr lang="it-IT" sz="1350" b="0" u="none" strike="noStrike" dirty="0">
                          <a:effectLst/>
                        </a:rPr>
                      </a:br>
                      <a:r>
                        <a:rPr lang="it-IT" sz="1350" b="0" u="none" strike="noStrike" dirty="0">
                          <a:effectLst/>
                        </a:rPr>
                        <a:t>- confrontare il prescritto con l'erogato e/o il refertato.</a:t>
                      </a:r>
                      <a:endParaRPr lang="it-IT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7" marR="4917" marT="49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57018"/>
                  </a:ext>
                </a:extLst>
              </a:tr>
            </a:tbl>
          </a:graphicData>
        </a:graphic>
      </p:graphicFrame>
      <p:sp>
        <p:nvSpPr>
          <p:cNvPr id="21" name="Freccia circolare in giù 20">
            <a:extLst>
              <a:ext uri="{FF2B5EF4-FFF2-40B4-BE49-F238E27FC236}">
                <a16:creationId xmlns:a16="http://schemas.microsoft.com/office/drawing/2014/main" id="{B5075B9B-CF60-87B5-6B91-1B53CE731EE8}"/>
              </a:ext>
            </a:extLst>
          </p:cNvPr>
          <p:cNvSpPr/>
          <p:nvPr/>
        </p:nvSpPr>
        <p:spPr>
          <a:xfrm rot="3474468">
            <a:off x="8990450" y="1789091"/>
            <a:ext cx="1388102" cy="1032357"/>
          </a:xfrm>
          <a:prstGeom prst="curvedDownArrow">
            <a:avLst>
              <a:gd name="adj1" fmla="val 25000"/>
              <a:gd name="adj2" fmla="val 66462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5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6DC6A5-C047-A411-C5C1-DDA220A778CC}"/>
              </a:ext>
            </a:extLst>
          </p:cNvPr>
          <p:cNvSpPr txBox="1"/>
          <p:nvPr/>
        </p:nvSpPr>
        <p:spPr>
          <a:xfrm>
            <a:off x="410547" y="327557"/>
            <a:ext cx="637280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Dati </a:t>
            </a:r>
            <a:r>
              <a:rPr lang="it-IT" sz="2400" b="1" dirty="0" err="1">
                <a:solidFill>
                  <a:srgbClr val="00498B"/>
                </a:solidFill>
                <a:latin typeface="Raleway" pitchFamily="2" charset="0"/>
              </a:rPr>
              <a:t>pseudononimizzati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317FAD-E554-0713-776F-720303277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34B51A-0612-0C5D-9136-62A17797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736D773-89B8-80BC-90FC-3F0C71F34E75}"/>
              </a:ext>
            </a:extLst>
          </p:cNvPr>
          <p:cNvSpPr/>
          <p:nvPr/>
        </p:nvSpPr>
        <p:spPr>
          <a:xfrm>
            <a:off x="877081" y="1754159"/>
            <a:ext cx="2547257" cy="12782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Raleway" pitchFamily="2" charset="0"/>
              </a:rPr>
              <a:t>Per attività di studio e ricerca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E05DDA0-0680-1277-3128-152518CBF66D}"/>
              </a:ext>
            </a:extLst>
          </p:cNvPr>
          <p:cNvSpPr/>
          <p:nvPr/>
        </p:nvSpPr>
        <p:spPr>
          <a:xfrm>
            <a:off x="4296658" y="1754159"/>
            <a:ext cx="2850591" cy="12782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Raleway" pitchFamily="2" charset="0"/>
              </a:rPr>
              <a:t>Per il Governo e la programmazione dei servizi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46B01AA-5011-140E-0B17-7759C51D6965}"/>
              </a:ext>
            </a:extLst>
          </p:cNvPr>
          <p:cNvSpPr/>
          <p:nvPr/>
        </p:nvSpPr>
        <p:spPr>
          <a:xfrm>
            <a:off x="8061471" y="1754158"/>
            <a:ext cx="2547257" cy="12782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Raleway" pitchFamily="2" charset="0"/>
              </a:rPr>
              <a:t>Per il monitoraggio e la valutazione degli </a:t>
            </a:r>
            <a:r>
              <a:rPr lang="it-IT" sz="1800" b="1" dirty="0" err="1">
                <a:solidFill>
                  <a:schemeClr val="bg1"/>
                </a:solidFill>
                <a:latin typeface="Raleway" pitchFamily="2" charset="0"/>
              </a:rPr>
              <a:t>outcome</a:t>
            </a:r>
            <a:endParaRPr lang="it-IT" sz="18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3CA4EF2C-08DB-B65F-839B-32158F988BAE}"/>
              </a:ext>
            </a:extLst>
          </p:cNvPr>
          <p:cNvSpPr/>
          <p:nvPr/>
        </p:nvSpPr>
        <p:spPr>
          <a:xfrm rot="16200000">
            <a:off x="5498066" y="-1509225"/>
            <a:ext cx="872410" cy="110474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0C8197-5C9E-7CE0-3055-4D2E482FC299}"/>
              </a:ext>
            </a:extLst>
          </p:cNvPr>
          <p:cNvSpPr txBox="1"/>
          <p:nvPr/>
        </p:nvSpPr>
        <p:spPr>
          <a:xfrm>
            <a:off x="601736" y="3393626"/>
            <a:ext cx="1073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Per poter seguire un paziente nel percorso di cura occorrono almeno dati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pseudononimizzati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itchFamily="2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CBFFA0D-85CC-52F7-1DEC-B08FC51F29DC}"/>
              </a:ext>
            </a:extLst>
          </p:cNvPr>
          <p:cNvSpPr/>
          <p:nvPr/>
        </p:nvSpPr>
        <p:spPr>
          <a:xfrm>
            <a:off x="2858277" y="4692631"/>
            <a:ext cx="6475445" cy="1326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Come disciplinare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le modalità di costituzione dell’EDS e quelle attraverso le quali mettere a disposizione di specifici programmi dati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pseudononimizzati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itchFamily="2" charset="0"/>
            </a:endParaRPr>
          </a:p>
        </p:txBody>
      </p:sp>
      <p:pic>
        <p:nvPicPr>
          <p:cNvPr id="3" name="Picture 2" descr="Ministero della Salute: circolare su prodotti impiegati nella ...">
            <a:extLst>
              <a:ext uri="{FF2B5EF4-FFF2-40B4-BE49-F238E27FC236}">
                <a16:creationId xmlns:a16="http://schemas.microsoft.com/office/drawing/2014/main" id="{1D62F8EB-5711-C954-B4ED-8DCA3D6A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03" y="130012"/>
            <a:ext cx="1388447" cy="7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partimento per la Trasformazione Digitale Archivi - Pagina 2 di 2 - FPA">
            <a:extLst>
              <a:ext uri="{FF2B5EF4-FFF2-40B4-BE49-F238E27FC236}">
                <a16:creationId xmlns:a16="http://schemas.microsoft.com/office/drawing/2014/main" id="{32341ACC-1D88-9F45-C394-321F8268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71" y="357410"/>
            <a:ext cx="1380931" cy="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EF_GOV - YouTube">
            <a:extLst>
              <a:ext uri="{FF2B5EF4-FFF2-40B4-BE49-F238E27FC236}">
                <a16:creationId xmlns:a16="http://schemas.microsoft.com/office/drawing/2014/main" id="{B19E9CDE-687C-C5C6-4549-7C72DCF1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349" y="149783"/>
            <a:ext cx="649385" cy="6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A1224A-7C64-400A-F088-1310438075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EA9535-5F7B-1F40-9256-07C91C589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4" y="6205903"/>
            <a:ext cx="720189" cy="39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73CC1-A5E6-BFA7-E4D8-A9FFB238C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44D505-2AB8-50DC-3CAB-91BD61882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5106237" y="6225669"/>
            <a:ext cx="1872208" cy="398342"/>
          </a:xfrm>
          <a:prstGeom prst="rect">
            <a:avLst/>
          </a:prstGeom>
        </p:spPr>
      </p:pic>
      <p:pic>
        <p:nvPicPr>
          <p:cNvPr id="7" name="immagini2">
            <a:extLst>
              <a:ext uri="{FF2B5EF4-FFF2-40B4-BE49-F238E27FC236}">
                <a16:creationId xmlns:a16="http://schemas.microsoft.com/office/drawing/2014/main" id="{D988D9CC-F532-A657-2677-86DADB36DE5B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magini3">
            <a:extLst>
              <a:ext uri="{FF2B5EF4-FFF2-40B4-BE49-F238E27FC236}">
                <a16:creationId xmlns:a16="http://schemas.microsoft.com/office/drawing/2014/main" id="{5FC661C5-07EA-8CED-0E4F-221B54A830F9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96EE9B3-B4B8-7A62-EE9C-44A42E016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5328"/>
              </p:ext>
            </p:extLst>
          </p:nvPr>
        </p:nvGraphicFramePr>
        <p:xfrm>
          <a:off x="476438" y="936245"/>
          <a:ext cx="10563474" cy="304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3F001F-60E6-7279-E9BF-D4A08FD68D9C}"/>
              </a:ext>
            </a:extLst>
          </p:cNvPr>
          <p:cNvSpPr txBox="1"/>
          <p:nvPr/>
        </p:nvSpPr>
        <p:spPr>
          <a:xfrm>
            <a:off x="476438" y="4251157"/>
            <a:ext cx="10922601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b="1">
                <a:solidFill>
                  <a:srgbClr val="00498B"/>
                </a:solidFill>
                <a:latin typeface="Raleway" panose="020B0503030101060003" pitchFamily="34" charset="77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it-IT" dirty="0">
                <a:sym typeface="Wingdings" panose="05000000000000000000" pitchFamily="2" charset="2"/>
              </a:rPr>
              <a:t>Le piattaforme sono tra loro interconnesse e competono nell’implementazione dei processi clinici, nella governance della tecnologia, nella raccolta dati e nell’erogazione di servizi a utenti e professionisti.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DE5399-9060-A24E-B6DD-C977323CCEA2}"/>
              </a:ext>
            </a:extLst>
          </p:cNvPr>
          <p:cNvSpPr txBox="1"/>
          <p:nvPr/>
        </p:nvSpPr>
        <p:spPr>
          <a:xfrm>
            <a:off x="605710" y="1347955"/>
            <a:ext cx="56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FSE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1EEFC7-6527-6547-69B8-5677913FE05C}"/>
              </a:ext>
            </a:extLst>
          </p:cNvPr>
          <p:cNvSpPr txBox="1"/>
          <p:nvPr/>
        </p:nvSpPr>
        <p:spPr>
          <a:xfrm>
            <a:off x="832168" y="2262058"/>
            <a:ext cx="63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PNT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E55341-CFCC-8CDE-EE93-974FAD3D1FA9}"/>
              </a:ext>
            </a:extLst>
          </p:cNvPr>
          <p:cNvSpPr txBox="1"/>
          <p:nvPr/>
        </p:nvSpPr>
        <p:spPr>
          <a:xfrm>
            <a:off x="664376" y="3156116"/>
            <a:ext cx="63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IRT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EA81815-2B0C-DE1A-12AE-B5C2D01CD3E7}"/>
              </a:ext>
            </a:extLst>
          </p:cNvPr>
          <p:cNvSpPr txBox="1">
            <a:spLocks/>
          </p:cNvSpPr>
          <p:nvPr/>
        </p:nvSpPr>
        <p:spPr>
          <a:xfrm>
            <a:off x="3329521" y="373912"/>
            <a:ext cx="45652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defRPr>
            </a:lvl1pPr>
          </a:lstStyle>
          <a:p>
            <a:r>
              <a:rPr lang="it-IT" sz="2400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La transizione digitale nel SSN </a:t>
            </a:r>
          </a:p>
        </p:txBody>
      </p:sp>
    </p:spTree>
    <p:extLst>
      <p:ext uri="{BB962C8B-B14F-4D97-AF65-F5344CB8AC3E}">
        <p14:creationId xmlns:p14="http://schemas.microsoft.com/office/powerpoint/2010/main" val="396555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6DC6A5-C047-A411-C5C1-DDA220A778CC}"/>
              </a:ext>
            </a:extLst>
          </p:cNvPr>
          <p:cNvSpPr txBox="1"/>
          <p:nvPr/>
        </p:nvSpPr>
        <p:spPr>
          <a:xfrm>
            <a:off x="551224" y="641041"/>
            <a:ext cx="609755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LE FINALITÀ DEL FSE e OBIETTIVI PNRR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317FAD-E554-0713-776F-720303277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34B51A-0612-0C5D-9136-62A17797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6187DD-4B3D-6A27-5C44-3DD034B63D0E}"/>
              </a:ext>
            </a:extLst>
          </p:cNvPr>
          <p:cNvSpPr txBox="1"/>
          <p:nvPr/>
        </p:nvSpPr>
        <p:spPr>
          <a:xfrm>
            <a:off x="382312" y="1313637"/>
            <a:ext cx="95848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Raleway" pitchFamily="2" charset="0"/>
              </a:rPr>
              <a:t>Il FSE è istituito dalle Regioni e Province Autonome, ai fini di:</a:t>
            </a:r>
          </a:p>
          <a:p>
            <a:endParaRPr lang="it-IT" dirty="0">
              <a:latin typeface="Raleway" pitchFamily="2" charset="0"/>
            </a:endParaRPr>
          </a:p>
          <a:p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a)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diagnosi, cura e riabilitazione;</a:t>
            </a:r>
          </a:p>
          <a:p>
            <a:pPr lvl="1"/>
            <a:endParaRPr lang="it-IT" b="1" dirty="0">
              <a:solidFill>
                <a:srgbClr val="0070C0"/>
              </a:solidFill>
              <a:latin typeface="Raleway" pitchFamily="2" charset="0"/>
            </a:endParaRPr>
          </a:p>
          <a:p>
            <a:pPr lvl="1"/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a-bis)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prevenzione;</a:t>
            </a:r>
          </a:p>
          <a:p>
            <a:pPr lvl="1"/>
            <a:endParaRPr lang="it-IT" b="1" dirty="0">
              <a:solidFill>
                <a:srgbClr val="0070C0"/>
              </a:solidFill>
              <a:latin typeface="Raleway" pitchFamily="2" charset="0"/>
            </a:endParaRPr>
          </a:p>
          <a:p>
            <a:pPr lvl="1"/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a-ter)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profilassi internazionale;</a:t>
            </a:r>
          </a:p>
          <a:p>
            <a:endParaRPr lang="it-IT" b="1" dirty="0">
              <a:solidFill>
                <a:srgbClr val="0070C0"/>
              </a:solidFill>
              <a:latin typeface="Raleway" pitchFamily="2" charset="0"/>
            </a:endParaRPr>
          </a:p>
          <a:p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b)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studio e ricerca scientifica in campo medico, biomedico ed epidemiologico;</a:t>
            </a:r>
          </a:p>
          <a:p>
            <a:endParaRPr lang="it-IT" b="1" dirty="0">
              <a:solidFill>
                <a:srgbClr val="0070C0"/>
              </a:solidFill>
              <a:latin typeface="Raleway" pitchFamily="2" charset="0"/>
            </a:endParaRPr>
          </a:p>
          <a:p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c)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programmazione sanitaria, verifica delle qualità delle cure e valutazione dell'assistenza sanitaria.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4CAC72-4F4D-90F4-B0D5-7DCF365D68E6}"/>
              </a:ext>
            </a:extLst>
          </p:cNvPr>
          <p:cNvSpPr txBox="1"/>
          <p:nvPr/>
        </p:nvSpPr>
        <p:spPr>
          <a:xfrm>
            <a:off x="551224" y="5150522"/>
            <a:ext cx="82998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Obiettivi PNRR al 2026:</a:t>
            </a:r>
          </a:p>
          <a:p>
            <a:pPr algn="just" defTabSz="685800"/>
            <a:endParaRPr lang="it-IT" b="1" dirty="0">
              <a:solidFill>
                <a:srgbClr val="0070C0"/>
              </a:solidFill>
              <a:latin typeface="Raleway" pitchFamily="2" charset="0"/>
            </a:endParaRP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it-IT" dirty="0">
                <a:latin typeface="Raleway" pitchFamily="2" charset="0"/>
              </a:rPr>
              <a:t>T4 2025: 85% dei MMG alimentano il FSE;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it-IT" dirty="0">
                <a:latin typeface="Raleway" pitchFamily="2" charset="0"/>
              </a:rPr>
              <a:t>T2 	2026: tutte le Regioni/PA hanno adottato ed utilizzato il FSE</a:t>
            </a:r>
          </a:p>
          <a:p>
            <a:pPr marL="214313" indent="-214313" algn="just" defTabSz="685800">
              <a:buFont typeface="Arial"/>
              <a:buChar char="•"/>
            </a:pPr>
            <a:endParaRPr lang="it-IT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6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A1224A-7C64-400A-F088-1310438075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EA9535-5F7B-1F40-9256-07C91C589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4" y="6205903"/>
            <a:ext cx="720189" cy="39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73CC1-A5E6-BFA7-E4D8-A9FFB238C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44D505-2AB8-50DC-3CAB-91BD61882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5106237" y="6225669"/>
            <a:ext cx="1872208" cy="398342"/>
          </a:xfrm>
          <a:prstGeom prst="rect">
            <a:avLst/>
          </a:prstGeom>
        </p:spPr>
      </p:pic>
      <p:pic>
        <p:nvPicPr>
          <p:cNvPr id="7" name="immagini2">
            <a:extLst>
              <a:ext uri="{FF2B5EF4-FFF2-40B4-BE49-F238E27FC236}">
                <a16:creationId xmlns:a16="http://schemas.microsoft.com/office/drawing/2014/main" id="{D988D9CC-F532-A657-2677-86DADB36DE5B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magini3">
            <a:extLst>
              <a:ext uri="{FF2B5EF4-FFF2-40B4-BE49-F238E27FC236}">
                <a16:creationId xmlns:a16="http://schemas.microsoft.com/office/drawing/2014/main" id="{5FC661C5-07EA-8CED-0E4F-221B54A830F9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EEA81815-2B0C-DE1A-12AE-B5C2D01CD3E7}"/>
              </a:ext>
            </a:extLst>
          </p:cNvPr>
          <p:cNvSpPr txBox="1">
            <a:spLocks/>
          </p:cNvSpPr>
          <p:nvPr/>
        </p:nvSpPr>
        <p:spPr>
          <a:xfrm>
            <a:off x="3240794" y="316481"/>
            <a:ext cx="492297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defRPr>
            </a:lvl1pPr>
          </a:lstStyle>
          <a:p>
            <a:r>
              <a:rPr lang="it-IT" sz="2400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Il Fascicolo Sanitario Elettronico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839BEAD-6804-B69A-23A4-00DF68DA00E0}"/>
              </a:ext>
            </a:extLst>
          </p:cNvPr>
          <p:cNvSpPr txBox="1"/>
          <p:nvPr/>
        </p:nvSpPr>
        <p:spPr>
          <a:xfrm>
            <a:off x="628959" y="1106368"/>
            <a:ext cx="106374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Raleway" pitchFamily="2" charset="0"/>
              </a:rPr>
              <a:t>Tra gli obiettivi che dovrà raggiungere il </a:t>
            </a:r>
            <a:r>
              <a:rPr lang="it-IT" sz="1600" b="1" dirty="0">
                <a:solidFill>
                  <a:schemeClr val="accent1"/>
                </a:solidFill>
                <a:latin typeface="Raleway" pitchFamily="2" charset="0"/>
              </a:rPr>
              <a:t>FSE</a:t>
            </a:r>
            <a:r>
              <a:rPr lang="it-IT" sz="1600" dirty="0">
                <a:latin typeface="Raleway" pitchFamily="2" charset="0"/>
              </a:rPr>
              <a:t>:</a:t>
            </a:r>
          </a:p>
          <a:p>
            <a:endParaRPr lang="it-IT" sz="1600" dirty="0">
              <a:latin typeface="Raleway" pitchFamily="2" charset="0"/>
            </a:endParaRPr>
          </a:p>
          <a:p>
            <a:endParaRPr lang="it-IT" dirty="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Raleway" pitchFamily="2" charset="0"/>
              </a:rPr>
              <a:t>fare in modo che </a:t>
            </a:r>
            <a:r>
              <a:rPr lang="it-IT" b="1" dirty="0">
                <a:latin typeface="Raleway" pitchFamily="2" charset="0"/>
              </a:rPr>
              <a:t>contenga</a:t>
            </a:r>
            <a:r>
              <a:rPr lang="it-IT" dirty="0">
                <a:latin typeface="Raleway" pitchFamily="2" charset="0"/>
              </a:rPr>
              <a:t> i documenti secondo formati </a:t>
            </a:r>
            <a:r>
              <a:rPr lang="it-IT" b="1" dirty="0">
                <a:latin typeface="Raleway" pitchFamily="2" charset="0"/>
              </a:rPr>
              <a:t>standardizzati;</a:t>
            </a:r>
          </a:p>
          <a:p>
            <a:endParaRPr lang="it-IT" dirty="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Raleway" pitchFamily="2" charset="0"/>
              </a:rPr>
              <a:t>che garantisca </a:t>
            </a:r>
            <a:r>
              <a:rPr lang="it-IT" b="1" dirty="0">
                <a:latin typeface="Raleway" pitchFamily="2" charset="0"/>
              </a:rPr>
              <a:t>l’interoperabilità</a:t>
            </a:r>
            <a:r>
              <a:rPr lang="it-IT" dirty="0">
                <a:latin typeface="Raleway" pitchFamily="2" charset="0"/>
              </a:rPr>
              <a:t> tra le regioni;</a:t>
            </a:r>
          </a:p>
          <a:p>
            <a:r>
              <a:rPr lang="it-IT" dirty="0">
                <a:latin typeface="Raleway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Raleway" pitchFamily="2" charset="0"/>
              </a:rPr>
              <a:t>che </a:t>
            </a:r>
            <a:r>
              <a:rPr lang="it-IT" b="1" dirty="0">
                <a:latin typeface="Raleway" pitchFamily="2" charset="0"/>
              </a:rPr>
              <a:t>gestisca</a:t>
            </a:r>
            <a:r>
              <a:rPr lang="it-IT" dirty="0">
                <a:latin typeface="Raleway" pitchFamily="2" charset="0"/>
              </a:rPr>
              <a:t> in maniera completa la </a:t>
            </a:r>
            <a:r>
              <a:rPr lang="it-IT" b="1" dirty="0">
                <a:latin typeface="Raleway" pitchFamily="2" charset="0"/>
              </a:rPr>
              <a:t>fruizione</a:t>
            </a:r>
            <a:r>
              <a:rPr lang="it-IT" dirty="0">
                <a:latin typeface="Raleway" pitchFamily="2" charset="0"/>
              </a:rPr>
              <a:t> dei servizi in una regione </a:t>
            </a:r>
            <a:r>
              <a:rPr lang="it-IT" b="1" dirty="0">
                <a:latin typeface="Raleway" pitchFamily="2" charset="0"/>
              </a:rPr>
              <a:t>diversa</a:t>
            </a:r>
            <a:r>
              <a:rPr lang="it-IT" dirty="0">
                <a:latin typeface="Raleway" pitchFamily="2" charset="0"/>
              </a:rPr>
              <a:t> dalla residenza;</a:t>
            </a:r>
          </a:p>
          <a:p>
            <a:endParaRPr lang="it-IT" dirty="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Raleway" pitchFamily="2" charset="0"/>
              </a:rPr>
              <a:t>che eroghi servizi disponendo di </a:t>
            </a:r>
            <a:r>
              <a:rPr lang="it-IT" b="1" dirty="0">
                <a:latin typeface="Raleway" pitchFamily="2" charset="0"/>
              </a:rPr>
              <a:t>dati</a:t>
            </a:r>
            <a:r>
              <a:rPr lang="it-IT" dirty="0">
                <a:latin typeface="Raleway" pitchFamily="2" charset="0"/>
              </a:rPr>
              <a:t> oltre che di documenti in modo da favorire la </a:t>
            </a:r>
            <a:r>
              <a:rPr lang="it-IT" b="1" dirty="0">
                <a:latin typeface="Raleway" pitchFamily="2" charset="0"/>
              </a:rPr>
              <a:t>programmazione</a:t>
            </a:r>
            <a:r>
              <a:rPr lang="it-IT" dirty="0">
                <a:latin typeface="Raleway" pitchFamily="2" charset="0"/>
              </a:rPr>
              <a:t> e la </a:t>
            </a:r>
            <a:r>
              <a:rPr lang="it-IT" b="1" dirty="0">
                <a:latin typeface="Raleway" pitchFamily="2" charset="0"/>
              </a:rPr>
              <a:t>cura</a:t>
            </a:r>
            <a:r>
              <a:rPr lang="it-IT" dirty="0">
                <a:latin typeface="Raleway" pitchFamily="2" charset="0"/>
              </a:rPr>
              <a:t> sulla diagnosi;</a:t>
            </a:r>
          </a:p>
          <a:p>
            <a:endParaRPr lang="it-IT" dirty="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Raleway" pitchFamily="2" charset="0"/>
              </a:rPr>
              <a:t>che sia uno </a:t>
            </a:r>
            <a:r>
              <a:rPr lang="it-IT" b="1" dirty="0">
                <a:latin typeface="Raleway" pitchFamily="2" charset="0"/>
              </a:rPr>
              <a:t>strumento</a:t>
            </a:r>
            <a:r>
              <a:rPr lang="it-IT" dirty="0">
                <a:latin typeface="Raleway" pitchFamily="2" charset="0"/>
              </a:rPr>
              <a:t> attraverso il quale i </a:t>
            </a:r>
            <a:r>
              <a:rPr lang="it-IT" b="1" dirty="0">
                <a:latin typeface="Raleway" pitchFamily="2" charset="0"/>
              </a:rPr>
              <a:t>cittadini</a:t>
            </a:r>
            <a:r>
              <a:rPr lang="it-IT" dirty="0">
                <a:latin typeface="Raleway" pitchFamily="2" charset="0"/>
              </a:rPr>
              <a:t> accedano ai servizi della Sanità Digitale e, al contempo, uno strumento di lavoro e condivisione per gli </a:t>
            </a:r>
            <a:r>
              <a:rPr lang="it-IT" b="1" dirty="0">
                <a:latin typeface="Raleway" pitchFamily="2" charset="0"/>
              </a:rPr>
              <a:t>operatori Sanitari</a:t>
            </a:r>
            <a:r>
              <a:rPr lang="it-IT" dirty="0">
                <a:latin typeface="Raleway" pitchFamily="2" charset="0"/>
              </a:rPr>
              <a:t>, semplificando e uniformando a livello nazionale l’accesso alle cure.</a:t>
            </a:r>
          </a:p>
          <a:p>
            <a:endParaRPr lang="it-IT" dirty="0">
              <a:latin typeface="Raleway" pitchFamily="2" charset="0"/>
            </a:endParaRPr>
          </a:p>
          <a:p>
            <a:endParaRPr lang="it-IT" dirty="0">
              <a:latin typeface="Raleway" pitchFamily="2" charset="0"/>
            </a:endParaRPr>
          </a:p>
          <a:p>
            <a:endParaRPr lang="it-I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1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ma 3">
            <a:extLst>
              <a:ext uri="{FF2B5EF4-FFF2-40B4-BE49-F238E27FC236}">
                <a16:creationId xmlns:a16="http://schemas.microsoft.com/office/drawing/2014/main" id="{42BF7B1C-2DF3-D262-A416-EB85F8C96A36}"/>
              </a:ext>
            </a:extLst>
          </p:cNvPr>
          <p:cNvSpPr/>
          <p:nvPr/>
        </p:nvSpPr>
        <p:spPr>
          <a:xfrm flipV="1">
            <a:off x="9450113" y="6331760"/>
            <a:ext cx="1278105" cy="772271"/>
          </a:xfrm>
          <a:prstGeom prst="parallelogram">
            <a:avLst>
              <a:gd name="adj" fmla="val 981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77C8B8-E629-28FF-FFD7-3DA19BD52C3B}"/>
              </a:ext>
            </a:extLst>
          </p:cNvPr>
          <p:cNvSpPr txBox="1">
            <a:spLocks/>
          </p:cNvSpPr>
          <p:nvPr/>
        </p:nvSpPr>
        <p:spPr>
          <a:xfrm>
            <a:off x="394331" y="459624"/>
            <a:ext cx="6528188" cy="524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498B"/>
                </a:solidFill>
                <a:latin typeface="Raleway" panose="020B0503030101060003" pitchFamily="34" charset="77"/>
                <a:cs typeface="Calibri"/>
              </a:rPr>
              <a:t>Telemedicina: disegno organico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7B36E9CD-4DEB-AA5D-0D04-DBD5B6A77F3C}"/>
              </a:ext>
            </a:extLst>
          </p:cNvPr>
          <p:cNvSpPr/>
          <p:nvPr/>
        </p:nvSpPr>
        <p:spPr>
          <a:xfrm>
            <a:off x="4123464" y="5174974"/>
            <a:ext cx="3945072" cy="419873"/>
          </a:xfrm>
          <a:prstGeom prst="roundRect">
            <a:avLst>
              <a:gd name="adj" fmla="val 30891"/>
            </a:avLst>
          </a:prstGeom>
          <a:solidFill>
            <a:srgbClr val="004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A0CD7B9-0794-3AA9-E2BB-5B9C7C25A725}"/>
              </a:ext>
            </a:extLst>
          </p:cNvPr>
          <p:cNvSpPr/>
          <p:nvPr/>
        </p:nvSpPr>
        <p:spPr>
          <a:xfrm>
            <a:off x="394330" y="2587553"/>
            <a:ext cx="11593537" cy="2088093"/>
          </a:xfrm>
          <a:prstGeom prst="roundRect">
            <a:avLst>
              <a:gd name="adj" fmla="val 11393"/>
            </a:avLst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 descr="Frecce a zig zag con riempimento a tinta unita">
            <a:extLst>
              <a:ext uri="{FF2B5EF4-FFF2-40B4-BE49-F238E27FC236}">
                <a16:creationId xmlns:a16="http://schemas.microsoft.com/office/drawing/2014/main" id="{2F77A1C3-12FB-D7D9-02AD-6CA3049F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3895" y="3566581"/>
            <a:ext cx="335928" cy="400846"/>
          </a:xfrm>
          <a:prstGeom prst="rect">
            <a:avLst/>
          </a:prstGeom>
        </p:spPr>
      </p:pic>
      <p:pic>
        <p:nvPicPr>
          <p:cNvPr id="17" name="Elemento grafico 16" descr="Frecce a zig zag con riempimento a tinta unita">
            <a:extLst>
              <a:ext uri="{FF2B5EF4-FFF2-40B4-BE49-F238E27FC236}">
                <a16:creationId xmlns:a16="http://schemas.microsoft.com/office/drawing/2014/main" id="{F84F66AA-C06E-EA50-A465-5F9C0AF77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9613" y="3566581"/>
            <a:ext cx="335928" cy="400846"/>
          </a:xfrm>
          <a:prstGeom prst="rect">
            <a:avLst/>
          </a:prstGeom>
        </p:spPr>
      </p:pic>
      <p:pic>
        <p:nvPicPr>
          <p:cNvPr id="18" name="Elemento grafico 17" descr="Frecce a zig zag con riempimento a tinta unita">
            <a:extLst>
              <a:ext uri="{FF2B5EF4-FFF2-40B4-BE49-F238E27FC236}">
                <a16:creationId xmlns:a16="http://schemas.microsoft.com/office/drawing/2014/main" id="{2F9D6148-B927-FBDE-CB35-624AE498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1672" y="3566581"/>
            <a:ext cx="335928" cy="400846"/>
          </a:xfrm>
          <a:prstGeom prst="rect">
            <a:avLst/>
          </a:prstGeom>
        </p:spPr>
      </p:pic>
      <p:pic>
        <p:nvPicPr>
          <p:cNvPr id="19" name="Elemento grafico 18" descr="Frecce a zig zag con riempimento a tinta unita">
            <a:extLst>
              <a:ext uri="{FF2B5EF4-FFF2-40B4-BE49-F238E27FC236}">
                <a16:creationId xmlns:a16="http://schemas.microsoft.com/office/drawing/2014/main" id="{94AF45B0-D560-9B00-4F5F-A3D14D2B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334" y="3566581"/>
            <a:ext cx="335928" cy="400846"/>
          </a:xfrm>
          <a:prstGeom prst="rect">
            <a:avLst/>
          </a:prstGeom>
        </p:spPr>
      </p:pic>
      <p:pic>
        <p:nvPicPr>
          <p:cNvPr id="20" name="Elemento grafico 19" descr="Frecce a zig zag con riempimento a tinta unita">
            <a:extLst>
              <a:ext uri="{FF2B5EF4-FFF2-40B4-BE49-F238E27FC236}">
                <a16:creationId xmlns:a16="http://schemas.microsoft.com/office/drawing/2014/main" id="{1514C356-9F51-3BCE-34D3-2AF45CF3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1587" y="3566581"/>
            <a:ext cx="335928" cy="400846"/>
          </a:xfrm>
          <a:prstGeom prst="rect">
            <a:avLst/>
          </a:prstGeom>
        </p:spPr>
      </p:pic>
      <p:pic>
        <p:nvPicPr>
          <p:cNvPr id="21" name="Elemento grafico 20" descr="Frecce a zig zag con riempimento a tinta unita">
            <a:extLst>
              <a:ext uri="{FF2B5EF4-FFF2-40B4-BE49-F238E27FC236}">
                <a16:creationId xmlns:a16="http://schemas.microsoft.com/office/drawing/2014/main" id="{9DAB84D7-6BE2-5113-145F-8C51D9867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662" y="3566581"/>
            <a:ext cx="335928" cy="400846"/>
          </a:xfrm>
          <a:prstGeom prst="rect">
            <a:avLst/>
          </a:prstGeom>
        </p:spPr>
      </p:pic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CA164BB-6C64-CB40-F8F8-ADEF3B5467CD}"/>
              </a:ext>
            </a:extLst>
          </p:cNvPr>
          <p:cNvSpPr/>
          <p:nvPr/>
        </p:nvSpPr>
        <p:spPr>
          <a:xfrm>
            <a:off x="2005620" y="3567773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AD416BA-ACFF-3E5F-48DE-EAC8F0DA288B}"/>
              </a:ext>
            </a:extLst>
          </p:cNvPr>
          <p:cNvSpPr txBox="1"/>
          <p:nvPr/>
        </p:nvSpPr>
        <p:spPr>
          <a:xfrm>
            <a:off x="1720482" y="4017712"/>
            <a:ext cx="99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Prescrizione</a:t>
            </a:r>
          </a:p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 </a:t>
            </a:r>
            <a:r>
              <a:rPr lang="it-IT" sz="1000" u="sng" dirty="0" err="1">
                <a:solidFill>
                  <a:srgbClr val="137BC0"/>
                </a:solidFill>
                <a:latin typeface="Raleway Black" pitchFamily="2" charset="0"/>
              </a:rPr>
              <a:t>Televisita</a:t>
            </a:r>
            <a:endParaRPr lang="it-IT" sz="1000" u="sng" dirty="0">
              <a:solidFill>
                <a:srgbClr val="137BC0"/>
              </a:solidFill>
              <a:latin typeface="Raleway Black" pitchFamily="2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7E66486-E886-16F8-8DF1-161FFCCE9151}"/>
              </a:ext>
            </a:extLst>
          </p:cNvPr>
          <p:cNvSpPr/>
          <p:nvPr/>
        </p:nvSpPr>
        <p:spPr>
          <a:xfrm>
            <a:off x="3119789" y="3554076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2828979-851C-BC76-AECF-39B0F18A7C0E}"/>
              </a:ext>
            </a:extLst>
          </p:cNvPr>
          <p:cNvSpPr txBox="1"/>
          <p:nvPr/>
        </p:nvSpPr>
        <p:spPr>
          <a:xfrm>
            <a:off x="2816398" y="4098212"/>
            <a:ext cx="10490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Prenotazione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606CF6F2-7C68-B5EB-EA16-BD38C89D8BB2}"/>
              </a:ext>
            </a:extLst>
          </p:cNvPr>
          <p:cNvSpPr/>
          <p:nvPr/>
        </p:nvSpPr>
        <p:spPr>
          <a:xfrm>
            <a:off x="4252332" y="3565427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E2EFF7"/>
                </a:solidFill>
                <a:latin typeface="Raleway Black" pitchFamily="2" charset="0"/>
              </a:rPr>
              <a:t>3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5B41DD5-510A-75D4-E3CF-17AAFA05BC35}"/>
              </a:ext>
            </a:extLst>
          </p:cNvPr>
          <p:cNvSpPr txBox="1"/>
          <p:nvPr/>
        </p:nvSpPr>
        <p:spPr>
          <a:xfrm>
            <a:off x="3999952" y="4098212"/>
            <a:ext cx="9349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Pagamento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D1637A7-2A3E-8D1A-4B10-48C6DC07C7DF}"/>
              </a:ext>
            </a:extLst>
          </p:cNvPr>
          <p:cNvSpPr/>
          <p:nvPr/>
        </p:nvSpPr>
        <p:spPr>
          <a:xfrm>
            <a:off x="5369665" y="3554076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4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7686F6-714D-1CF0-C9BB-F628DBB66A82}"/>
              </a:ext>
            </a:extLst>
          </p:cNvPr>
          <p:cNvSpPr txBox="1"/>
          <p:nvPr/>
        </p:nvSpPr>
        <p:spPr>
          <a:xfrm>
            <a:off x="5053556" y="4017712"/>
            <a:ext cx="1056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Accettazione</a:t>
            </a:r>
          </a:p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e attesa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BF400A3A-C792-9B7C-4322-CEAD68A4CDEF}"/>
              </a:ext>
            </a:extLst>
          </p:cNvPr>
          <p:cNvSpPr/>
          <p:nvPr/>
        </p:nvSpPr>
        <p:spPr>
          <a:xfrm>
            <a:off x="6485672" y="3565426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98FE6EA-FE9C-EC9E-59FD-0BBD38B354D4}"/>
              </a:ext>
            </a:extLst>
          </p:cNvPr>
          <p:cNvSpPr txBox="1"/>
          <p:nvPr/>
        </p:nvSpPr>
        <p:spPr>
          <a:xfrm>
            <a:off x="6240952" y="4017712"/>
            <a:ext cx="910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Erogazione </a:t>
            </a:r>
            <a:r>
              <a:rPr lang="it-IT" sz="1000" u="sng" dirty="0" err="1">
                <a:solidFill>
                  <a:srgbClr val="137BC0"/>
                </a:solidFill>
                <a:latin typeface="Raleway Black" pitchFamily="2" charset="0"/>
              </a:rPr>
              <a:t>Televisita</a:t>
            </a:r>
            <a:endParaRPr lang="it-IT" sz="1000" u="sng" dirty="0">
              <a:solidFill>
                <a:srgbClr val="137BC0"/>
              </a:solidFill>
              <a:latin typeface="Raleway Black" pitchFamily="2" charset="0"/>
            </a:endParaRP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97F8C51-D76E-0BEB-527D-E735E1989919}"/>
              </a:ext>
            </a:extLst>
          </p:cNvPr>
          <p:cNvSpPr/>
          <p:nvPr/>
        </p:nvSpPr>
        <p:spPr>
          <a:xfrm>
            <a:off x="7578845" y="3540989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6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F1E6BB1-69D0-112F-89F1-34D1262408BA}"/>
              </a:ext>
            </a:extLst>
          </p:cNvPr>
          <p:cNvSpPr txBox="1"/>
          <p:nvPr/>
        </p:nvSpPr>
        <p:spPr>
          <a:xfrm>
            <a:off x="7282108" y="4017712"/>
            <a:ext cx="1026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Refertazione prestazione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DC43E93A-541E-8656-5CC4-2F32B20D08F3}"/>
              </a:ext>
            </a:extLst>
          </p:cNvPr>
          <p:cNvSpPr/>
          <p:nvPr/>
        </p:nvSpPr>
        <p:spPr>
          <a:xfrm>
            <a:off x="8644785" y="3536506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E2EFF7"/>
                </a:solidFill>
                <a:latin typeface="Raleway Black" pitchFamily="2" charset="0"/>
              </a:rPr>
              <a:t>7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41B19ED-F3B7-1292-94BF-B4DE512DC7FC}"/>
              </a:ext>
            </a:extLst>
          </p:cNvPr>
          <p:cNvSpPr txBox="1"/>
          <p:nvPr/>
        </p:nvSpPr>
        <p:spPr>
          <a:xfrm>
            <a:off x="8338379" y="4017712"/>
            <a:ext cx="1026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Firma e archiviazione</a:t>
            </a:r>
          </a:p>
        </p:txBody>
      </p:sp>
      <p:pic>
        <p:nvPicPr>
          <p:cNvPr id="37" name="Elemento grafico 36" descr="Frecce a zig zag con riempimento a tinta unita">
            <a:extLst>
              <a:ext uri="{FF2B5EF4-FFF2-40B4-BE49-F238E27FC236}">
                <a16:creationId xmlns:a16="http://schemas.microsoft.com/office/drawing/2014/main" id="{82787A1C-F019-62A6-86E0-34526E33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3332" y="3566581"/>
            <a:ext cx="335928" cy="400846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4923911-626F-8ABC-5786-90C3C6CE3217}"/>
              </a:ext>
            </a:extLst>
          </p:cNvPr>
          <p:cNvSpPr txBox="1"/>
          <p:nvPr/>
        </p:nvSpPr>
        <p:spPr>
          <a:xfrm>
            <a:off x="9437647" y="4017712"/>
            <a:ext cx="1033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Disponibilità referto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72D84813-1CFF-53F9-6C74-1F3479479FE3}"/>
              </a:ext>
            </a:extLst>
          </p:cNvPr>
          <p:cNvSpPr/>
          <p:nvPr/>
        </p:nvSpPr>
        <p:spPr>
          <a:xfrm>
            <a:off x="9740456" y="3536506"/>
            <a:ext cx="403537" cy="403537"/>
          </a:xfrm>
          <a:prstGeom prst="roundRect">
            <a:avLst/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8</a:t>
            </a:r>
          </a:p>
        </p:txBody>
      </p:sp>
      <p:sp>
        <p:nvSpPr>
          <p:cNvPr id="40" name="Parentesi quadra chiusa 39">
            <a:extLst>
              <a:ext uri="{FF2B5EF4-FFF2-40B4-BE49-F238E27FC236}">
                <a16:creationId xmlns:a16="http://schemas.microsoft.com/office/drawing/2014/main" id="{731AF045-5C8F-5E88-AF6C-7EA136C6AD98}"/>
              </a:ext>
            </a:extLst>
          </p:cNvPr>
          <p:cNvSpPr/>
          <p:nvPr/>
        </p:nvSpPr>
        <p:spPr>
          <a:xfrm rot="5400000">
            <a:off x="6018524" y="83802"/>
            <a:ext cx="160999" cy="8611754"/>
          </a:xfrm>
          <a:prstGeom prst="rightBracket">
            <a:avLst>
              <a:gd name="adj" fmla="val 82825"/>
            </a:avLst>
          </a:prstGeom>
          <a:ln w="12700">
            <a:solidFill>
              <a:srgbClr val="054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B7984A2-9F1C-754C-E0BA-16CB3A3AA748}"/>
              </a:ext>
            </a:extLst>
          </p:cNvPr>
          <p:cNvSpPr txBox="1"/>
          <p:nvPr/>
        </p:nvSpPr>
        <p:spPr>
          <a:xfrm>
            <a:off x="3955140" y="5183155"/>
            <a:ext cx="426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64" dirty="0">
                <a:solidFill>
                  <a:schemeClr val="bg1"/>
                </a:solidFill>
                <a:latin typeface="Raleway Black" pitchFamily="2" charset="0"/>
              </a:rPr>
              <a:t>PERCORSO</a:t>
            </a:r>
            <a:r>
              <a:rPr lang="it-IT" sz="1200" b="1" dirty="0">
                <a:solidFill>
                  <a:schemeClr val="bg1"/>
                </a:solidFill>
                <a:latin typeface="Raleway Black" pitchFamily="2" charset="0"/>
              </a:rPr>
              <a:t> </a:t>
            </a:r>
            <a:r>
              <a:rPr lang="it-IT" b="1" spc="-64" dirty="0">
                <a:solidFill>
                  <a:schemeClr val="bg1"/>
                </a:solidFill>
                <a:latin typeface="Raleway Black" pitchFamily="2" charset="0"/>
              </a:rPr>
              <a:t>DIGITALE TELEVISITA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80CE11F8-0E99-CC18-2E19-48677734AA6A}"/>
              </a:ext>
            </a:extLst>
          </p:cNvPr>
          <p:cNvSpPr/>
          <p:nvPr/>
        </p:nvSpPr>
        <p:spPr>
          <a:xfrm>
            <a:off x="1949737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10A2CAED-730F-6542-3738-D3FA2E33C798}"/>
              </a:ext>
            </a:extLst>
          </p:cNvPr>
          <p:cNvSpPr/>
          <p:nvPr/>
        </p:nvSpPr>
        <p:spPr>
          <a:xfrm>
            <a:off x="3048450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B28AC0DD-FA28-15AE-03DE-3F9CE8F49E40}"/>
              </a:ext>
            </a:extLst>
          </p:cNvPr>
          <p:cNvSpPr/>
          <p:nvPr/>
        </p:nvSpPr>
        <p:spPr>
          <a:xfrm>
            <a:off x="4147162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8E5110E0-FEEF-2BFD-2A21-F2C2CE57239A}"/>
              </a:ext>
            </a:extLst>
          </p:cNvPr>
          <p:cNvSpPr/>
          <p:nvPr/>
        </p:nvSpPr>
        <p:spPr>
          <a:xfrm>
            <a:off x="5245875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C38FCEBD-F243-4C3E-BAF7-F856859E8D88}"/>
              </a:ext>
            </a:extLst>
          </p:cNvPr>
          <p:cNvSpPr/>
          <p:nvPr/>
        </p:nvSpPr>
        <p:spPr>
          <a:xfrm>
            <a:off x="6344588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D2EEC409-372F-8CC4-B742-E5E214EC6165}"/>
              </a:ext>
            </a:extLst>
          </p:cNvPr>
          <p:cNvSpPr/>
          <p:nvPr/>
        </p:nvSpPr>
        <p:spPr>
          <a:xfrm>
            <a:off x="7443300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D58F4BF6-FD8B-1B67-A341-67E07F9784DC}"/>
              </a:ext>
            </a:extLst>
          </p:cNvPr>
          <p:cNvSpPr/>
          <p:nvPr/>
        </p:nvSpPr>
        <p:spPr>
          <a:xfrm>
            <a:off x="8542013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A033F8D3-A9C8-F165-15FA-9043E96D7AEF}"/>
              </a:ext>
            </a:extLst>
          </p:cNvPr>
          <p:cNvSpPr/>
          <p:nvPr/>
        </p:nvSpPr>
        <p:spPr>
          <a:xfrm>
            <a:off x="9640723" y="2861751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F770405F-3953-49E4-B428-3DAC13AD5D5D}"/>
              </a:ext>
            </a:extLst>
          </p:cNvPr>
          <p:cNvSpPr txBox="1">
            <a:spLocks/>
          </p:cNvSpPr>
          <p:nvPr/>
        </p:nvSpPr>
        <p:spPr>
          <a:xfrm>
            <a:off x="784865" y="1359871"/>
            <a:ext cx="8955591" cy="494593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solidFill>
                  <a:srgbClr val="838383"/>
                </a:solidFill>
                <a:latin typeface="Raleway" panose="020B0003030101060003" pitchFamily="34" charset="0"/>
                <a:cs typeface="Calibri"/>
              </a:rPr>
              <a:t>La </a:t>
            </a:r>
            <a:r>
              <a:rPr lang="it-IT" sz="2000" b="1" dirty="0">
                <a:solidFill>
                  <a:srgbClr val="097CC0"/>
                </a:solidFill>
                <a:latin typeface="Raleway ExtraBold" panose="020B0003030101060003" pitchFamily="34" charset="0"/>
                <a:cs typeface="Calibri"/>
              </a:rPr>
              <a:t>Telemedicina</a:t>
            </a:r>
            <a:r>
              <a:rPr lang="it-IT" sz="2000" dirty="0">
                <a:solidFill>
                  <a:srgbClr val="838383"/>
                </a:solidFill>
                <a:latin typeface="Raleway" panose="020B0003030101060003" pitchFamily="34" charset="0"/>
                <a:cs typeface="Calibri"/>
              </a:rPr>
              <a:t> è anche </a:t>
            </a:r>
            <a:r>
              <a:rPr lang="it-IT" sz="2000" b="1" dirty="0">
                <a:solidFill>
                  <a:srgbClr val="097CC0"/>
                </a:solidFill>
                <a:latin typeface="Raleway ExtraBold" panose="020B0003030101060003" pitchFamily="34" charset="0"/>
                <a:cs typeface="Calibri"/>
              </a:rPr>
              <a:t>parte integrante </a:t>
            </a:r>
            <a:r>
              <a:rPr lang="it-IT" sz="2000" dirty="0">
                <a:solidFill>
                  <a:srgbClr val="838383"/>
                </a:solidFill>
                <a:latin typeface="Raleway" panose="020B0003030101060003" pitchFamily="34" charset="0"/>
                <a:cs typeface="Calibri"/>
              </a:rPr>
              <a:t>del progetto di salute quale strumento a supporto </a:t>
            </a:r>
            <a:r>
              <a:rPr lang="it-IT" sz="2000" b="1" dirty="0">
                <a:solidFill>
                  <a:srgbClr val="097CC0"/>
                </a:solidFill>
                <a:latin typeface="Raleway ExtraBold" panose="020B0003030101060003" pitchFamily="34" charset="0"/>
                <a:cs typeface="Calibri"/>
              </a:rPr>
              <a:t>del percorso di cura </a:t>
            </a:r>
            <a:r>
              <a:rPr lang="it-IT" sz="2000" dirty="0">
                <a:solidFill>
                  <a:srgbClr val="838383"/>
                </a:solidFill>
                <a:latin typeface="Raleway" panose="020B0003030101060003" pitchFamily="34" charset="0"/>
                <a:cs typeface="Calibri"/>
              </a:rPr>
              <a:t>dei pazienti cronici</a:t>
            </a: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31A495AB-626E-CC21-0420-961FF2874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78" y="2784212"/>
            <a:ext cx="334809" cy="484243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24065A2A-3386-C271-E102-94782BA18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702" y="2814901"/>
            <a:ext cx="437147" cy="451519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3F5D53BE-B5D3-9ED7-8771-9923C4BE6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487" y="2716629"/>
            <a:ext cx="522270" cy="522270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35B5C3BE-20BF-A338-D700-56A872CE6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083" y="2712132"/>
            <a:ext cx="501871" cy="511609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75C35349-38FB-B4DB-4ACA-AC0161029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5359" y="2721960"/>
            <a:ext cx="590567" cy="511609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2158D958-3CF1-141F-D4D4-457F7ED75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8300" y="2753973"/>
            <a:ext cx="505923" cy="504935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9F154BB9-3FD1-5EB3-140A-3D4250D3AE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0525" y="2796479"/>
            <a:ext cx="507262" cy="459706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F0DC67B3-7680-D392-FF86-C7DA9F101B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2621" y="2802131"/>
            <a:ext cx="448402" cy="448402"/>
          </a:xfrm>
          <a:prstGeom prst="rect">
            <a:avLst/>
          </a:prstGeom>
        </p:spPr>
      </p:pic>
      <p:pic>
        <p:nvPicPr>
          <p:cNvPr id="2" name="Elemento grafico 1" descr="Frecce a zig zag con riempimento a tinta unita">
            <a:extLst>
              <a:ext uri="{FF2B5EF4-FFF2-40B4-BE49-F238E27FC236}">
                <a16:creationId xmlns:a16="http://schemas.microsoft.com/office/drawing/2014/main" id="{0D138776-F65E-12F5-4C41-CAB21B8DB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72565" y="4727115"/>
            <a:ext cx="335928" cy="4008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8E5DCE-A1E0-E22B-E528-256E58F19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1098" y="6331760"/>
            <a:ext cx="1942413" cy="36933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B0DB97-9CC0-63D6-AEAD-C4444427AE1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CE8AB7-E9C7-9ACD-597E-0D86EBC8041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3" y="6302254"/>
            <a:ext cx="17526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i2">
            <a:extLst>
              <a:ext uri="{FF2B5EF4-FFF2-40B4-BE49-F238E27FC236}">
                <a16:creationId xmlns:a16="http://schemas.microsoft.com/office/drawing/2014/main" id="{97303082-07AE-78B3-4384-66717DD901C4}"/>
              </a:ext>
            </a:extLst>
          </p:cNvPr>
          <p:cNvPicPr/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166830" y="6269193"/>
            <a:ext cx="1393190" cy="4667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0DE584-1D0B-0C62-D121-D39F910DCA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34" y="6269193"/>
            <a:ext cx="832485" cy="45847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E5B5B6-3A44-909B-554E-0B5582AACD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3" y="6202091"/>
            <a:ext cx="637372" cy="6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77C8B8-E629-28FF-FFD7-3DA19BD52C3B}"/>
              </a:ext>
            </a:extLst>
          </p:cNvPr>
          <p:cNvSpPr txBox="1">
            <a:spLocks/>
          </p:cNvSpPr>
          <p:nvPr/>
        </p:nvSpPr>
        <p:spPr>
          <a:xfrm>
            <a:off x="344403" y="108021"/>
            <a:ext cx="6528188" cy="524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498B"/>
                </a:solidFill>
                <a:latin typeface="Raleway" panose="020B0503030101060003" pitchFamily="34" charset="77"/>
                <a:cs typeface="Calibri"/>
              </a:rPr>
              <a:t>Telemedicina: disegno organico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7B36E9CD-4DEB-AA5D-0D04-DBD5B6A77F3C}"/>
              </a:ext>
            </a:extLst>
          </p:cNvPr>
          <p:cNvSpPr/>
          <p:nvPr/>
        </p:nvSpPr>
        <p:spPr>
          <a:xfrm>
            <a:off x="3970700" y="5412160"/>
            <a:ext cx="4428330" cy="637372"/>
          </a:xfrm>
          <a:prstGeom prst="roundRect">
            <a:avLst>
              <a:gd name="adj" fmla="val 30891"/>
            </a:avLst>
          </a:prstGeom>
          <a:solidFill>
            <a:srgbClr val="004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A0CD7B9-0794-3AA9-E2BB-5B9C7C25A725}"/>
              </a:ext>
            </a:extLst>
          </p:cNvPr>
          <p:cNvSpPr/>
          <p:nvPr/>
        </p:nvSpPr>
        <p:spPr>
          <a:xfrm>
            <a:off x="122278" y="1117320"/>
            <a:ext cx="11866320" cy="3840472"/>
          </a:xfrm>
          <a:prstGeom prst="roundRect">
            <a:avLst>
              <a:gd name="adj" fmla="val 11393"/>
            </a:avLst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Elemento grafico 15" descr="Frecce a zig zag con riempimento a tinta unita">
            <a:extLst>
              <a:ext uri="{FF2B5EF4-FFF2-40B4-BE49-F238E27FC236}">
                <a16:creationId xmlns:a16="http://schemas.microsoft.com/office/drawing/2014/main" id="{2F77A1C3-12FB-D7D9-02AD-6CA3049F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8557" y="2128579"/>
            <a:ext cx="335928" cy="400846"/>
          </a:xfrm>
          <a:prstGeom prst="rect">
            <a:avLst/>
          </a:prstGeom>
        </p:spPr>
      </p:pic>
      <p:pic>
        <p:nvPicPr>
          <p:cNvPr id="17" name="Elemento grafico 16" descr="Frecce a zig zag con riempimento a tinta unita">
            <a:extLst>
              <a:ext uri="{FF2B5EF4-FFF2-40B4-BE49-F238E27FC236}">
                <a16:creationId xmlns:a16="http://schemas.microsoft.com/office/drawing/2014/main" id="{F84F66AA-C06E-EA50-A465-5F9C0AF77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6170" y="2118458"/>
            <a:ext cx="335928" cy="400846"/>
          </a:xfrm>
          <a:prstGeom prst="rect">
            <a:avLst/>
          </a:prstGeom>
        </p:spPr>
      </p:pic>
      <p:pic>
        <p:nvPicPr>
          <p:cNvPr id="18" name="Elemento grafico 17" descr="Frecce a zig zag con riempimento a tinta unita">
            <a:extLst>
              <a:ext uri="{FF2B5EF4-FFF2-40B4-BE49-F238E27FC236}">
                <a16:creationId xmlns:a16="http://schemas.microsoft.com/office/drawing/2014/main" id="{2F9D6148-B927-FBDE-CB35-624AE498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5117" y="2707046"/>
            <a:ext cx="335928" cy="400846"/>
          </a:xfrm>
          <a:prstGeom prst="rect">
            <a:avLst/>
          </a:prstGeom>
        </p:spPr>
      </p:pic>
      <p:pic>
        <p:nvPicPr>
          <p:cNvPr id="19" name="Elemento grafico 18" descr="Frecce a zig zag con riempimento a tinta unita">
            <a:extLst>
              <a:ext uri="{FF2B5EF4-FFF2-40B4-BE49-F238E27FC236}">
                <a16:creationId xmlns:a16="http://schemas.microsoft.com/office/drawing/2014/main" id="{94AF45B0-D560-9B00-4F5F-A3D14D2B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6788" y="2755994"/>
            <a:ext cx="335928" cy="400846"/>
          </a:xfrm>
          <a:prstGeom prst="rect">
            <a:avLst/>
          </a:prstGeom>
        </p:spPr>
      </p:pic>
      <p:pic>
        <p:nvPicPr>
          <p:cNvPr id="20" name="Elemento grafico 19" descr="Frecce a zig zag con riempimento a tinta unita">
            <a:extLst>
              <a:ext uri="{FF2B5EF4-FFF2-40B4-BE49-F238E27FC236}">
                <a16:creationId xmlns:a16="http://schemas.microsoft.com/office/drawing/2014/main" id="{1514C356-9F51-3BCE-34D3-2AF45CF3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6672" y="3612141"/>
            <a:ext cx="335928" cy="400846"/>
          </a:xfrm>
          <a:prstGeom prst="rect">
            <a:avLst/>
          </a:prstGeom>
        </p:spPr>
      </p:pic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CA164BB-6C64-CB40-F8F8-ADEF3B5467CD}"/>
              </a:ext>
            </a:extLst>
          </p:cNvPr>
          <p:cNvSpPr/>
          <p:nvPr/>
        </p:nvSpPr>
        <p:spPr>
          <a:xfrm>
            <a:off x="1620948" y="2098058"/>
            <a:ext cx="602930" cy="502259"/>
          </a:xfrm>
          <a:prstGeom prst="roundRect">
            <a:avLst>
              <a:gd name="adj" fmla="val 16667"/>
            </a:avLst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AD416BA-ACFF-3E5F-48DE-EAC8F0DA288B}"/>
              </a:ext>
            </a:extLst>
          </p:cNvPr>
          <p:cNvSpPr txBox="1"/>
          <p:nvPr/>
        </p:nvSpPr>
        <p:spPr>
          <a:xfrm>
            <a:off x="1251836" y="2690614"/>
            <a:ext cx="13975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Richiesta Teleconsulto</a:t>
            </a:r>
            <a:endParaRPr lang="it-IT" sz="1000" u="sng" dirty="0">
              <a:solidFill>
                <a:srgbClr val="137BC0"/>
              </a:solidFill>
              <a:latin typeface="Raleway Black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2828979-851C-BC76-AECF-39B0F18A7C0E}"/>
              </a:ext>
            </a:extLst>
          </p:cNvPr>
          <p:cNvSpPr txBox="1"/>
          <p:nvPr/>
        </p:nvSpPr>
        <p:spPr>
          <a:xfrm>
            <a:off x="2761436" y="2690219"/>
            <a:ext cx="12579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Programmazione Teleconsulto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5B41DD5-510A-75D4-E3CF-17AAFA05BC35}"/>
              </a:ext>
            </a:extLst>
          </p:cNvPr>
          <p:cNvSpPr txBox="1"/>
          <p:nvPr/>
        </p:nvSpPr>
        <p:spPr>
          <a:xfrm>
            <a:off x="4299097" y="2620377"/>
            <a:ext cx="1200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Selezione e ingaggio specialista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7686F6-714D-1CF0-C9BB-F628DBB66A82}"/>
              </a:ext>
            </a:extLst>
          </p:cNvPr>
          <p:cNvSpPr txBox="1"/>
          <p:nvPr/>
        </p:nvSpPr>
        <p:spPr>
          <a:xfrm>
            <a:off x="5817568" y="3439366"/>
            <a:ext cx="1291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Selezione documenti e dati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98FE6EA-FE9C-EC9E-59FD-0BBD38B354D4}"/>
              </a:ext>
            </a:extLst>
          </p:cNvPr>
          <p:cNvSpPr txBox="1"/>
          <p:nvPr/>
        </p:nvSpPr>
        <p:spPr>
          <a:xfrm>
            <a:off x="8125359" y="3463512"/>
            <a:ext cx="1294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Valutazione documenti e dati </a:t>
            </a:r>
            <a:endParaRPr lang="it-IT" sz="1000" u="sng" dirty="0">
              <a:solidFill>
                <a:srgbClr val="137BC0"/>
              </a:solidFill>
              <a:latin typeface="Raleway Black" pitchFamily="2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F1E6BB1-69D0-112F-89F1-34D1262408BA}"/>
              </a:ext>
            </a:extLst>
          </p:cNvPr>
          <p:cNvSpPr txBox="1"/>
          <p:nvPr/>
        </p:nvSpPr>
        <p:spPr>
          <a:xfrm>
            <a:off x="10728218" y="4290390"/>
            <a:ext cx="1026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Relazione collaborativa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41B19ED-F3B7-1292-94BF-B4DE512DC7FC}"/>
              </a:ext>
            </a:extLst>
          </p:cNvPr>
          <p:cNvSpPr txBox="1"/>
          <p:nvPr/>
        </p:nvSpPr>
        <p:spPr>
          <a:xfrm>
            <a:off x="7600959" y="4292566"/>
            <a:ext cx="11659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ASL Regione 1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4923911-626F-8ABC-5786-90C3C6CE3217}"/>
              </a:ext>
            </a:extLst>
          </p:cNvPr>
          <p:cNvSpPr txBox="1"/>
          <p:nvPr/>
        </p:nvSpPr>
        <p:spPr>
          <a:xfrm>
            <a:off x="8814156" y="4314338"/>
            <a:ext cx="1210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ASL Regione 2</a:t>
            </a:r>
          </a:p>
        </p:txBody>
      </p:sp>
      <p:sp>
        <p:nvSpPr>
          <p:cNvPr id="40" name="Parentesi quadra chiusa 39">
            <a:extLst>
              <a:ext uri="{FF2B5EF4-FFF2-40B4-BE49-F238E27FC236}">
                <a16:creationId xmlns:a16="http://schemas.microsoft.com/office/drawing/2014/main" id="{731AF045-5C8F-5E88-AF6C-7EA136C6AD98}"/>
              </a:ext>
            </a:extLst>
          </p:cNvPr>
          <p:cNvSpPr/>
          <p:nvPr/>
        </p:nvSpPr>
        <p:spPr>
          <a:xfrm rot="5400000">
            <a:off x="6085635" y="166868"/>
            <a:ext cx="160999" cy="8611754"/>
          </a:xfrm>
          <a:prstGeom prst="rightBracket">
            <a:avLst>
              <a:gd name="adj" fmla="val 82825"/>
            </a:avLst>
          </a:prstGeom>
          <a:ln w="12700">
            <a:solidFill>
              <a:srgbClr val="054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B7984A2-9F1C-754C-E0BA-16CB3A3AA748}"/>
              </a:ext>
            </a:extLst>
          </p:cNvPr>
          <p:cNvSpPr txBox="1"/>
          <p:nvPr/>
        </p:nvSpPr>
        <p:spPr>
          <a:xfrm>
            <a:off x="4091027" y="5408144"/>
            <a:ext cx="426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64" dirty="0">
                <a:solidFill>
                  <a:schemeClr val="bg1"/>
                </a:solidFill>
                <a:latin typeface="Raleway Black" pitchFamily="2" charset="0"/>
              </a:rPr>
              <a:t>PERCORSO</a:t>
            </a:r>
            <a:r>
              <a:rPr lang="it-IT" sz="1200" b="1" dirty="0">
                <a:solidFill>
                  <a:schemeClr val="bg1"/>
                </a:solidFill>
                <a:latin typeface="Raleway Black" pitchFamily="2" charset="0"/>
              </a:rPr>
              <a:t> </a:t>
            </a:r>
            <a:r>
              <a:rPr lang="it-IT" b="1" spc="-64" dirty="0">
                <a:solidFill>
                  <a:schemeClr val="bg1"/>
                </a:solidFill>
                <a:latin typeface="Raleway Black" pitchFamily="2" charset="0"/>
              </a:rPr>
              <a:t>DIGITALE SEMPLIFICATO TELECONSULTO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D58F4BF6-FD8B-1B67-A341-67E07F9784DC}"/>
              </a:ext>
            </a:extLst>
          </p:cNvPr>
          <p:cNvSpPr/>
          <p:nvPr/>
        </p:nvSpPr>
        <p:spPr>
          <a:xfrm>
            <a:off x="8542013" y="2369398"/>
            <a:ext cx="544286" cy="544286"/>
          </a:xfrm>
          <a:prstGeom prst="ellipse">
            <a:avLst/>
          </a:prstGeom>
          <a:solidFill>
            <a:srgbClr val="E2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Elemento grafico 1" descr="Frecce a zig zag con riempimento a tinta unita">
            <a:extLst>
              <a:ext uri="{FF2B5EF4-FFF2-40B4-BE49-F238E27FC236}">
                <a16:creationId xmlns:a16="http://schemas.microsoft.com/office/drawing/2014/main" id="{0D138776-F65E-12F5-4C41-CAB21B8DB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048394" y="4938715"/>
            <a:ext cx="335928" cy="40084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145869-C672-7E24-F275-7D9A23D22630}"/>
              </a:ext>
            </a:extLst>
          </p:cNvPr>
          <p:cNvSpPr txBox="1"/>
          <p:nvPr/>
        </p:nvSpPr>
        <p:spPr>
          <a:xfrm>
            <a:off x="142852" y="2176503"/>
            <a:ext cx="11501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aleway Black" pitchFamily="2" charset="0"/>
              </a:rPr>
              <a:t>Medico 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2F6C08-F63B-02C4-4DC7-B22212C822B1}"/>
              </a:ext>
            </a:extLst>
          </p:cNvPr>
          <p:cNvSpPr txBox="1"/>
          <p:nvPr/>
        </p:nvSpPr>
        <p:spPr>
          <a:xfrm>
            <a:off x="5075976" y="1305485"/>
            <a:ext cx="1612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137BC0"/>
                </a:solidFill>
                <a:latin typeface="Raleway Black" pitchFamily="2" charset="0"/>
              </a:rPr>
              <a:t>Gestore specialista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63930F3-2B35-2D00-AD75-26608D8754AF}"/>
              </a:ext>
            </a:extLst>
          </p:cNvPr>
          <p:cNvCxnSpPr>
            <a:cxnSpLocks/>
          </p:cNvCxnSpPr>
          <p:nvPr/>
        </p:nvCxnSpPr>
        <p:spPr>
          <a:xfrm flipH="1">
            <a:off x="5294189" y="1959923"/>
            <a:ext cx="270710" cy="2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B484D32-25D9-6826-AE65-73C647214DB2}"/>
              </a:ext>
            </a:extLst>
          </p:cNvPr>
          <p:cNvSpPr txBox="1"/>
          <p:nvPr/>
        </p:nvSpPr>
        <p:spPr>
          <a:xfrm>
            <a:off x="7057343" y="1991649"/>
            <a:ext cx="9349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137BC0"/>
                </a:solidFill>
                <a:latin typeface="Raleway Black" pitchFamily="2" charset="0"/>
              </a:rPr>
              <a:t>Linee Guida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AE0BECC3-7E9B-7ADE-5378-04100CD1D168}"/>
              </a:ext>
            </a:extLst>
          </p:cNvPr>
          <p:cNvCxnSpPr>
            <a:cxnSpLocks/>
          </p:cNvCxnSpPr>
          <p:nvPr/>
        </p:nvCxnSpPr>
        <p:spPr>
          <a:xfrm flipH="1">
            <a:off x="6802022" y="2260981"/>
            <a:ext cx="515317" cy="50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D4737F1D-C3FC-8B71-6005-698870B787AD}"/>
              </a:ext>
            </a:extLst>
          </p:cNvPr>
          <p:cNvCxnSpPr>
            <a:cxnSpLocks/>
          </p:cNvCxnSpPr>
          <p:nvPr/>
        </p:nvCxnSpPr>
        <p:spPr>
          <a:xfrm flipH="1">
            <a:off x="8261361" y="3951227"/>
            <a:ext cx="118605" cy="30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42B77A91-B387-92FC-F114-0EA4EF87E983}"/>
              </a:ext>
            </a:extLst>
          </p:cNvPr>
          <p:cNvCxnSpPr>
            <a:cxnSpLocks/>
          </p:cNvCxnSpPr>
          <p:nvPr/>
        </p:nvCxnSpPr>
        <p:spPr>
          <a:xfrm>
            <a:off x="9215202" y="3953012"/>
            <a:ext cx="145576" cy="31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1F129530-46F7-690F-5B0F-D004D8E08D5D}"/>
              </a:ext>
            </a:extLst>
          </p:cNvPr>
          <p:cNvSpPr txBox="1"/>
          <p:nvPr/>
        </p:nvSpPr>
        <p:spPr>
          <a:xfrm>
            <a:off x="142852" y="3770182"/>
            <a:ext cx="139757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aleway Black" pitchFamily="2" charset="0"/>
              </a:rPr>
              <a:t>Specialista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7B072D2-2066-DEC2-AEB2-0C561F04A3DC}"/>
              </a:ext>
            </a:extLst>
          </p:cNvPr>
          <p:cNvCxnSpPr>
            <a:cxnSpLocks/>
          </p:cNvCxnSpPr>
          <p:nvPr/>
        </p:nvCxnSpPr>
        <p:spPr>
          <a:xfrm flipV="1">
            <a:off x="142852" y="3104978"/>
            <a:ext cx="11795913" cy="53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e 75">
            <a:extLst>
              <a:ext uri="{FF2B5EF4-FFF2-40B4-BE49-F238E27FC236}">
                <a16:creationId xmlns:a16="http://schemas.microsoft.com/office/drawing/2014/main" id="{A3888AFA-60FE-D88D-321E-09C00E30D06A}"/>
              </a:ext>
            </a:extLst>
          </p:cNvPr>
          <p:cNvSpPr/>
          <p:nvPr/>
        </p:nvSpPr>
        <p:spPr>
          <a:xfrm>
            <a:off x="5271281" y="1238263"/>
            <a:ext cx="1200025" cy="786058"/>
          </a:xfrm>
          <a:prstGeom prst="ellipse">
            <a:avLst/>
          </a:prstGeom>
          <a:noFill/>
          <a:ln>
            <a:solidFill>
              <a:srgbClr val="117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C840AD5-F92A-80FC-2F23-4A1EDB01D96F}"/>
              </a:ext>
            </a:extLst>
          </p:cNvPr>
          <p:cNvSpPr/>
          <p:nvPr/>
        </p:nvSpPr>
        <p:spPr>
          <a:xfrm>
            <a:off x="3157217" y="2106377"/>
            <a:ext cx="602930" cy="502259"/>
          </a:xfrm>
          <a:prstGeom prst="roundRect">
            <a:avLst>
              <a:gd name="adj" fmla="val 16667"/>
            </a:avLst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2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198AD1A-05F6-D2E6-EF1A-0BF3C4C8F4B5}"/>
              </a:ext>
            </a:extLst>
          </p:cNvPr>
          <p:cNvSpPr/>
          <p:nvPr/>
        </p:nvSpPr>
        <p:spPr>
          <a:xfrm>
            <a:off x="4585132" y="2110551"/>
            <a:ext cx="602930" cy="502259"/>
          </a:xfrm>
          <a:prstGeom prst="roundRect">
            <a:avLst>
              <a:gd name="adj" fmla="val 16667"/>
            </a:avLst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3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03DB465-2864-E69C-F9A2-A2AE3128480F}"/>
              </a:ext>
            </a:extLst>
          </p:cNvPr>
          <p:cNvSpPr/>
          <p:nvPr/>
        </p:nvSpPr>
        <p:spPr>
          <a:xfrm>
            <a:off x="6216358" y="2875819"/>
            <a:ext cx="602930" cy="502259"/>
          </a:xfrm>
          <a:prstGeom prst="roundRect">
            <a:avLst>
              <a:gd name="adj" fmla="val 16667"/>
            </a:avLst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4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8F975C2-DC5C-5329-6C57-FFEEEA455116}"/>
              </a:ext>
            </a:extLst>
          </p:cNvPr>
          <p:cNvSpPr/>
          <p:nvPr/>
        </p:nvSpPr>
        <p:spPr>
          <a:xfrm>
            <a:off x="8443535" y="2902731"/>
            <a:ext cx="602930" cy="502259"/>
          </a:xfrm>
          <a:prstGeom prst="roundRect">
            <a:avLst>
              <a:gd name="adj" fmla="val 16667"/>
            </a:avLst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5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4A0CB8FF-DCC7-AB4A-1F27-3BBF43E9F380}"/>
              </a:ext>
            </a:extLst>
          </p:cNvPr>
          <p:cNvSpPr/>
          <p:nvPr/>
        </p:nvSpPr>
        <p:spPr>
          <a:xfrm>
            <a:off x="10939916" y="3751050"/>
            <a:ext cx="602930" cy="502259"/>
          </a:xfrm>
          <a:prstGeom prst="roundRect">
            <a:avLst>
              <a:gd name="adj" fmla="val 16667"/>
            </a:avLst>
          </a:prstGeom>
          <a:solidFill>
            <a:srgbClr val="13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E2EFF7"/>
                </a:solidFill>
                <a:latin typeface="Raleway Black" pitchFamily="2" charset="0"/>
              </a:rPr>
              <a:t>6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EDD5844-120D-6790-9B5F-B40AF0464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0" y="1550892"/>
            <a:ext cx="437147" cy="451519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06D3EE26-EE99-6FB2-43DE-9C9B78552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371" y="1498907"/>
            <a:ext cx="348126" cy="503504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C72B8C0D-2166-F0D3-AB86-F2602559E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531" y="2233909"/>
            <a:ext cx="505923" cy="50493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E84CC38C-2096-3095-076B-39C5D61C4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645" y="2318881"/>
            <a:ext cx="507262" cy="459706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247242EC-70A0-C24A-C981-174C878F3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7180" y="3215165"/>
            <a:ext cx="448402" cy="44840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0495990-3311-AA97-19E0-C534A0AC0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794" y="1552656"/>
            <a:ext cx="437147" cy="451519"/>
          </a:xfrm>
          <a:prstGeom prst="rect">
            <a:avLst/>
          </a:prstGeom>
        </p:spPr>
      </p:pic>
      <p:sp>
        <p:nvSpPr>
          <p:cNvPr id="39" name="Ovale 38">
            <a:extLst>
              <a:ext uri="{FF2B5EF4-FFF2-40B4-BE49-F238E27FC236}">
                <a16:creationId xmlns:a16="http://schemas.microsoft.com/office/drawing/2014/main" id="{DC44FFAD-C393-112F-BCFA-CE1C5BB99E4F}"/>
              </a:ext>
            </a:extLst>
          </p:cNvPr>
          <p:cNvSpPr/>
          <p:nvPr/>
        </p:nvSpPr>
        <p:spPr>
          <a:xfrm>
            <a:off x="7069228" y="1925537"/>
            <a:ext cx="932149" cy="364070"/>
          </a:xfrm>
          <a:prstGeom prst="ellipse">
            <a:avLst/>
          </a:prstGeom>
          <a:noFill/>
          <a:ln>
            <a:solidFill>
              <a:srgbClr val="117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A38914AC-4CE8-3FD1-D1C4-2DB61069557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30956" y="0"/>
            <a:ext cx="1061044" cy="102983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260AF18-B1AF-B38B-7DC6-2141C0B0B7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153" y="6348538"/>
            <a:ext cx="1942413" cy="369332"/>
          </a:xfrm>
          <a:prstGeom prst="rect">
            <a:avLst/>
          </a:prstGeom>
        </p:spPr>
      </p:pic>
      <p:pic>
        <p:nvPicPr>
          <p:cNvPr id="28" name="Immagine 2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2B0FB13-6328-48E1-D4B6-1553DC7AA6E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8" y="6319032"/>
            <a:ext cx="17526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magini2">
            <a:extLst>
              <a:ext uri="{FF2B5EF4-FFF2-40B4-BE49-F238E27FC236}">
                <a16:creationId xmlns:a16="http://schemas.microsoft.com/office/drawing/2014/main" id="{7440BD1D-65FA-5A90-2A90-DC19D2F9984F}"/>
              </a:ext>
            </a:extLst>
          </p:cNvPr>
          <p:cNvPicPr/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2124885" y="6285971"/>
            <a:ext cx="1393190" cy="4667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10CCD6C5-B08D-197F-C724-3D1B4DB129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89" y="6285971"/>
            <a:ext cx="832485" cy="45847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39B7C240-CEB3-F2C1-D4A9-7E52628A75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38" y="6218869"/>
            <a:ext cx="637372" cy="6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3" name="Google Shape;12536;p28">
            <a:extLst>
              <a:ext uri="{FF2B5EF4-FFF2-40B4-BE49-F238E27FC236}">
                <a16:creationId xmlns:a16="http://schemas.microsoft.com/office/drawing/2014/main" id="{816DDD0D-7C39-FD11-ED7D-23CCD58B4D44}"/>
              </a:ext>
            </a:extLst>
          </p:cNvPr>
          <p:cNvSpPr txBox="1"/>
          <p:nvPr/>
        </p:nvSpPr>
        <p:spPr>
          <a:xfrm>
            <a:off x="146638" y="1784672"/>
            <a:ext cx="4472494" cy="363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it-IT" sz="1600" dirty="0">
                <a:latin typeface="Raleway" pitchFamily="2" charset="0"/>
              </a:rPr>
              <a:t>L’ Architettura prevede l’introduzione di due moduli: </a:t>
            </a:r>
          </a:p>
          <a:p>
            <a:pPr algn="just" defTabSz="685800">
              <a:lnSpc>
                <a:spcPct val="150000"/>
              </a:lnSpc>
            </a:pPr>
            <a:endParaRPr lang="en-US" sz="1600" dirty="0">
              <a:latin typeface="Raleway" pitchFamily="2" charset="0"/>
            </a:endParaRPr>
          </a:p>
          <a:p>
            <a:pPr algn="just" defTabSz="685800"/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Soluzione tecnologica (Gateway)</a:t>
            </a:r>
            <a:r>
              <a:rPr lang="it-IT" sz="1600" dirty="0">
                <a:solidFill>
                  <a:srgbClr val="1C5D98"/>
                </a:solidFill>
                <a:latin typeface="Raleway" pitchFamily="2" charset="0"/>
              </a:rPr>
              <a:t>:</a:t>
            </a:r>
            <a:r>
              <a:rPr lang="it-IT" sz="1600" dirty="0">
                <a:latin typeface="Raleway" pitchFamily="2" charset="0"/>
              </a:rPr>
              <a:t> per l'acquisizione e la validazione di dati e documenti clinici direttamente dai sistemi produttori adottati da professionisti e strutture sanitarie;</a:t>
            </a:r>
          </a:p>
          <a:p>
            <a:pPr algn="just" defTabSz="685800"/>
            <a:endParaRPr lang="it-IT" sz="1600" dirty="0">
              <a:latin typeface="Raleway" pitchFamily="2" charset="0"/>
            </a:endParaRPr>
          </a:p>
          <a:p>
            <a:pPr algn="just" defTabSz="685800"/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Ecosistema Dati Sanitari (EDS)</a:t>
            </a:r>
            <a:r>
              <a:rPr lang="it-IT" sz="1600" dirty="0">
                <a:solidFill>
                  <a:srgbClr val="1C5D98"/>
                </a:solidFill>
                <a:latin typeface="Raleway" pitchFamily="2" charset="0"/>
              </a:rPr>
              <a:t>:  </a:t>
            </a:r>
            <a:r>
              <a:rPr lang="it-IT" sz="1600" dirty="0">
                <a:latin typeface="Raleway" pitchFamily="2" charset="0"/>
              </a:rPr>
              <a:t>per la raccolta, l’archiviazione e la gestione dei dati sanitari </a:t>
            </a:r>
            <a:r>
              <a:rPr lang="it-IT" sz="1600" b="1" dirty="0">
                <a:latin typeface="Raleway" pitchFamily="2" charset="0"/>
              </a:rPr>
              <a:t>individuali</a:t>
            </a:r>
            <a:r>
              <a:rPr lang="it-IT" sz="1600" dirty="0">
                <a:latin typeface="Raleway" pitchFamily="2" charset="0"/>
              </a:rPr>
              <a:t> </a:t>
            </a:r>
            <a:r>
              <a:rPr lang="it-IT" sz="1600" b="1" dirty="0">
                <a:latin typeface="Raleway" pitchFamily="2" charset="0"/>
              </a:rPr>
              <a:t>in chiaro relativi alla popolazione degli assistiti.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31C88DC-B90C-2A97-3226-B2AC923711E8}"/>
              </a:ext>
            </a:extLst>
          </p:cNvPr>
          <p:cNvGrpSpPr/>
          <p:nvPr/>
        </p:nvGrpSpPr>
        <p:grpSpPr>
          <a:xfrm>
            <a:off x="4453611" y="1552678"/>
            <a:ext cx="7258867" cy="4681804"/>
            <a:chOff x="4119764" y="4053468"/>
            <a:chExt cx="3954230" cy="2202562"/>
          </a:xfrm>
        </p:grpSpPr>
        <p:pic>
          <p:nvPicPr>
            <p:cNvPr id="7" name="Picture 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8895557-CB97-E7DC-05BB-B5633027A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56" t="1" b="2992"/>
            <a:stretch/>
          </p:blipFill>
          <p:spPr>
            <a:xfrm>
              <a:off x="4471148" y="4053468"/>
              <a:ext cx="3602846" cy="22025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E9D1285-A6C3-88D8-9778-47321033E338}"/>
                </a:ext>
              </a:extLst>
            </p:cNvPr>
            <p:cNvSpPr/>
            <p:nvPr/>
          </p:nvSpPr>
          <p:spPr>
            <a:xfrm rot="20998705">
              <a:off x="4173842" y="4623549"/>
              <a:ext cx="1339785" cy="11237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4733C8A-34F0-1761-168E-581AB6B43A21}"/>
                </a:ext>
              </a:extLst>
            </p:cNvPr>
            <p:cNvSpPr/>
            <p:nvPr/>
          </p:nvSpPr>
          <p:spPr>
            <a:xfrm rot="20431563">
              <a:off x="4119764" y="4973827"/>
              <a:ext cx="2789928" cy="12193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8A01B299-B20D-227C-6A5B-E41BF7C09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C36D3C-0183-B290-C98D-5528B43FB503}"/>
              </a:ext>
            </a:extLst>
          </p:cNvPr>
          <p:cNvSpPr txBox="1"/>
          <p:nvPr/>
        </p:nvSpPr>
        <p:spPr>
          <a:xfrm>
            <a:off x="232679" y="198187"/>
            <a:ext cx="1070249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FSE: </a:t>
            </a:r>
          </a:p>
          <a:p>
            <a:endParaRPr lang="it-IT" sz="1800" dirty="0">
              <a:latin typeface="Raleway" pitchFamily="2" charset="0"/>
              <a:ea typeface="+mn-ea"/>
              <a:cs typeface="+mn-cs"/>
            </a:endParaRPr>
          </a:p>
          <a:p>
            <a:endParaRPr lang="it-IT" sz="1800" dirty="0">
              <a:latin typeface="Raleway" pitchFamily="2" charset="0"/>
              <a:ea typeface="+mn-ea"/>
              <a:cs typeface="+mn-cs"/>
            </a:endParaRPr>
          </a:p>
          <a:p>
            <a:r>
              <a:rPr lang="it-IT" sz="1800" dirty="0">
                <a:latin typeface="Raleway" pitchFamily="2" charset="0"/>
                <a:ea typeface="+mn-ea"/>
                <a:cs typeface="+mn-cs"/>
              </a:rPr>
              <a:t>L’ articolo 12</a:t>
            </a:r>
            <a:r>
              <a:rPr lang="it-IT" dirty="0">
                <a:latin typeface="Raleway" pitchFamily="2" charset="0"/>
              </a:rPr>
              <a:t> </a:t>
            </a:r>
            <a:r>
              <a:rPr lang="it-IT" sz="1800" dirty="0">
                <a:latin typeface="Raleway" pitchFamily="2" charset="0"/>
                <a:ea typeface="+mn-ea"/>
                <a:cs typeface="+mn-cs"/>
              </a:rPr>
              <a:t>ha, tra l’altro, disposto l’evoluzione dell’FSE </a:t>
            </a:r>
            <a:r>
              <a:rPr lang="it-IT" b="1" dirty="0">
                <a:solidFill>
                  <a:srgbClr val="0070C0"/>
                </a:solidFill>
                <a:latin typeface="Raleway" pitchFamily="2" charset="0"/>
              </a:rPr>
              <a:t>da gestione documentale a gestione dati</a:t>
            </a:r>
            <a:endParaRPr lang="it-IT" dirty="0">
              <a:latin typeface="Raleway" pitchFamily="2" charset="0"/>
              <a:ea typeface="+mn-ea"/>
              <a:cs typeface="+mn-cs"/>
            </a:endParaRPr>
          </a:p>
          <a:p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5DE947-7E53-77CC-9997-A3AB1E7A1BC9}"/>
              </a:ext>
            </a:extLst>
          </p:cNvPr>
          <p:cNvSpPr txBox="1"/>
          <p:nvPr/>
        </p:nvSpPr>
        <p:spPr>
          <a:xfrm>
            <a:off x="905068" y="185710"/>
            <a:ext cx="803365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Decreto Legge 179/2012 agg. dalla Legge 25/2022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138624C-002D-F362-D9A6-9A55277326DA}"/>
              </a:ext>
            </a:extLst>
          </p:cNvPr>
          <p:cNvSpPr/>
          <p:nvPr/>
        </p:nvSpPr>
        <p:spPr>
          <a:xfrm>
            <a:off x="9442580" y="1905589"/>
            <a:ext cx="1782147" cy="2087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D3B577A-D881-4BC5-74E3-49203C6E808D}"/>
              </a:ext>
            </a:extLst>
          </p:cNvPr>
          <p:cNvSpPr/>
          <p:nvPr/>
        </p:nvSpPr>
        <p:spPr>
          <a:xfrm>
            <a:off x="7056602" y="2258008"/>
            <a:ext cx="874418" cy="576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04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0910" y="-98890"/>
            <a:ext cx="1701458" cy="1651415"/>
          </a:xfrm>
          <a:prstGeom prst="rect">
            <a:avLst/>
          </a:prstGeom>
        </p:spPr>
      </p:pic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895557-CB97-E7DC-05BB-B5633027A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6" t="1" b="2992"/>
          <a:stretch/>
        </p:blipFill>
        <p:spPr>
          <a:xfrm>
            <a:off x="902969" y="1424376"/>
            <a:ext cx="6432278" cy="4672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A01B299-B20D-227C-6A5B-E41BF7C09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C36D3C-0183-B290-C98D-5528B43FB503}"/>
              </a:ext>
            </a:extLst>
          </p:cNvPr>
          <p:cNvSpPr txBox="1"/>
          <p:nvPr/>
        </p:nvSpPr>
        <p:spPr>
          <a:xfrm>
            <a:off x="232679" y="198187"/>
            <a:ext cx="1070249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Telemedicina e FSE: due progetti che interoperano</a:t>
            </a:r>
          </a:p>
        </p:txBody>
      </p:sp>
      <p:sp>
        <p:nvSpPr>
          <p:cNvPr id="16" name="Freccia destra con strisce 15">
            <a:extLst>
              <a:ext uri="{FF2B5EF4-FFF2-40B4-BE49-F238E27FC236}">
                <a16:creationId xmlns:a16="http://schemas.microsoft.com/office/drawing/2014/main" id="{A79B29F0-BB45-2251-6186-4FF7E8E18CBA}"/>
              </a:ext>
            </a:extLst>
          </p:cNvPr>
          <p:cNvSpPr/>
          <p:nvPr/>
        </p:nvSpPr>
        <p:spPr>
          <a:xfrm>
            <a:off x="7371181" y="2619618"/>
            <a:ext cx="1293851" cy="483562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5B114AC-0DFA-9517-42EA-1BA81498483F}"/>
              </a:ext>
            </a:extLst>
          </p:cNvPr>
          <p:cNvSpPr/>
          <p:nvPr/>
        </p:nvSpPr>
        <p:spPr>
          <a:xfrm>
            <a:off x="5204926" y="1817441"/>
            <a:ext cx="1782147" cy="2087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C184990-4AA2-A567-9119-F031DC8D0957}"/>
              </a:ext>
            </a:extLst>
          </p:cNvPr>
          <p:cNvSpPr/>
          <p:nvPr/>
        </p:nvSpPr>
        <p:spPr>
          <a:xfrm rot="5400000">
            <a:off x="8138772" y="2549759"/>
            <a:ext cx="3909386" cy="2784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EF8BAC-EBCD-D44D-6C15-C834762E0A54}"/>
              </a:ext>
            </a:extLst>
          </p:cNvPr>
          <p:cNvSpPr txBox="1"/>
          <p:nvPr/>
        </p:nvSpPr>
        <p:spPr>
          <a:xfrm>
            <a:off x="8700966" y="1699347"/>
            <a:ext cx="2784998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Raleway" pitchFamily="2" charset="0"/>
              </a:rPr>
              <a:t>Piattaforma Nazionale Telemedicina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Raleway" pitchFamily="2" charset="0"/>
              </a:rPr>
              <a:t>(PNT)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0D2E44-769B-C6A8-0BD6-F1B83661A9B3}"/>
              </a:ext>
            </a:extLst>
          </p:cNvPr>
          <p:cNvSpPr txBox="1"/>
          <p:nvPr/>
        </p:nvSpPr>
        <p:spPr>
          <a:xfrm>
            <a:off x="8743575" y="2499566"/>
            <a:ext cx="25880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latin typeface="Raleway" pitchFamily="2" charset="0"/>
            </a:endParaRPr>
          </a:p>
          <a:p>
            <a:pPr algn="ctr"/>
            <a:r>
              <a:rPr lang="it-IT" sz="1600" b="1" dirty="0">
                <a:latin typeface="Raleway" pitchFamily="2" charset="0"/>
              </a:rPr>
              <a:t>Era previsto </a:t>
            </a:r>
            <a:r>
              <a:rPr lang="it-IT" sz="1600" dirty="0">
                <a:latin typeface="Raleway" pitchFamily="2" charset="0"/>
              </a:rPr>
              <a:t>acquisisse dati </a:t>
            </a:r>
            <a:r>
              <a:rPr lang="it-IT" sz="1600" dirty="0" err="1">
                <a:latin typeface="Raleway" pitchFamily="2" charset="0"/>
              </a:rPr>
              <a:t>pseudononimizzati</a:t>
            </a:r>
            <a:r>
              <a:rPr lang="it-IT" sz="1600" dirty="0">
                <a:latin typeface="Raleway" pitchFamily="2" charset="0"/>
              </a:rPr>
              <a:t> </a:t>
            </a:r>
            <a:r>
              <a:rPr lang="it-IT" sz="1600" b="1" dirty="0">
                <a:latin typeface="Raleway" pitchFamily="2" charset="0"/>
              </a:rPr>
              <a:t>estratti da EDS </a:t>
            </a:r>
            <a:r>
              <a:rPr lang="it-IT" sz="1600" dirty="0">
                <a:latin typeface="Raleway" pitchFamily="2" charset="0"/>
              </a:rPr>
              <a:t>per svolgere funzioni di:</a:t>
            </a:r>
          </a:p>
          <a:p>
            <a:endParaRPr lang="it-IT" sz="1600" b="1" dirty="0">
              <a:latin typeface="Raleway" pitchFamily="2" charset="0"/>
            </a:endParaRPr>
          </a:p>
          <a:p>
            <a:pPr algn="ctr"/>
            <a:r>
              <a:rPr lang="it-IT" sz="1600" b="1" dirty="0">
                <a:latin typeface="Raleway" pitchFamily="2" charset="0"/>
              </a:rPr>
              <a:t>Governo e programmazione dei servizi di telemedicina </a:t>
            </a:r>
          </a:p>
          <a:p>
            <a:pPr algn="ctr"/>
            <a:endParaRPr lang="it-IT" sz="1600" b="1" dirty="0">
              <a:latin typeface="Raleway" pitchFamily="2" charset="0"/>
            </a:endParaRPr>
          </a:p>
          <a:p>
            <a:pPr algn="ctr"/>
            <a:r>
              <a:rPr lang="it-IT" sz="1600" b="1" dirty="0">
                <a:latin typeface="Raleway" pitchFamily="2" charset="0"/>
              </a:rPr>
              <a:t>Monitoraggio e valutazione degli </a:t>
            </a:r>
            <a:r>
              <a:rPr lang="it-IT" sz="1600" b="1" dirty="0" err="1">
                <a:latin typeface="Raleway" pitchFamily="2" charset="0"/>
              </a:rPr>
              <a:t>outcome</a:t>
            </a:r>
            <a:endParaRPr lang="it-IT" sz="1600" b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9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A19985-220B-99B7-3CCC-369FF10A5092}"/>
              </a:ext>
            </a:extLst>
          </p:cNvPr>
          <p:cNvSpPr txBox="1"/>
          <p:nvPr/>
        </p:nvSpPr>
        <p:spPr>
          <a:xfrm>
            <a:off x="26095" y="3945310"/>
            <a:ext cx="70586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Raleway" pitchFamily="2" charset="0"/>
                <a:ea typeface="+mn-ea"/>
                <a:cs typeface="+mn-cs"/>
              </a:rPr>
              <a:t>Il Ministero della Salute e il DTD hanno dunque lavorato a un nuovo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decreto, firmato il 7 settembre 2023 e pubblicato in GU il 24 ottobre 2023, </a:t>
            </a:r>
            <a:r>
              <a:rPr lang="it-IT" dirty="0">
                <a:latin typeface="Raleway" pitchFamily="2" charset="0"/>
              </a:rPr>
              <a:t>relativo al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Gateway </a:t>
            </a:r>
            <a:r>
              <a:rPr lang="it-IT" sz="1800" dirty="0">
                <a:latin typeface="Raleway" pitchFamily="2" charset="0"/>
                <a:ea typeface="+mn-ea"/>
                <a:cs typeface="+mn-cs"/>
              </a:rPr>
              <a:t>che interviene disciplinando i seguenti punti: </a:t>
            </a:r>
          </a:p>
          <a:p>
            <a:endParaRPr lang="it-IT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la validazione dei documenti/referti ad opera del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la pubblicazione nel FSE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C5D98"/>
                </a:solidFill>
                <a:latin typeface="Raleway" pitchFamily="2" charset="0"/>
              </a:rPr>
              <a:t>La possibilità di specializzare regionalmente il Gateway (art. 13)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6DC6A5-C047-A411-C5C1-DDA220A778CC}"/>
              </a:ext>
            </a:extLst>
          </p:cNvPr>
          <p:cNvSpPr txBox="1"/>
          <p:nvPr/>
        </p:nvSpPr>
        <p:spPr>
          <a:xfrm>
            <a:off x="410546" y="327557"/>
            <a:ext cx="973182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Percorso attuativo art. 12 DL 179/2012 agg. dalla Legge 25/2022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317FAD-E554-0713-776F-720303277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34B51A-0612-0C5D-9136-62A17797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696E91C-C5FF-D6A6-35B8-672225D9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791" y="3413459"/>
            <a:ext cx="5107209" cy="27333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F7AD92-DE2E-3D78-9F2E-0EC3A508892D}"/>
              </a:ext>
            </a:extLst>
          </p:cNvPr>
          <p:cNvSpPr txBox="1"/>
          <p:nvPr/>
        </p:nvSpPr>
        <p:spPr>
          <a:xfrm>
            <a:off x="970384" y="1347725"/>
            <a:ext cx="973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Il Ministero della Salute e il DTD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avevano predisposto un decreto per dare attuazione al Gateway e all’EDS, </a:t>
            </a:r>
            <a:r>
              <a:rPr lang="it-IT" dirty="0">
                <a:solidFill>
                  <a:srgbClr val="0070C0"/>
                </a:solidFill>
                <a:latin typeface="Raleway" pitchFamily="2" charset="0"/>
              </a:rPr>
              <a:t>ma il Garante ha espresso, nell’estate 2022,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parere negativo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8" name="Google Shape;471;p8">
            <a:extLst>
              <a:ext uri="{FF2B5EF4-FFF2-40B4-BE49-F238E27FC236}">
                <a16:creationId xmlns:a16="http://schemas.microsoft.com/office/drawing/2014/main" id="{C65E2C9E-8317-C017-5B8E-3C5BED8F4C98}"/>
              </a:ext>
            </a:extLst>
          </p:cNvPr>
          <p:cNvSpPr txBox="1"/>
          <p:nvPr/>
        </p:nvSpPr>
        <p:spPr>
          <a:xfrm>
            <a:off x="1697564" y="2576825"/>
            <a:ext cx="9116615" cy="61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r>
              <a:rPr lang="it-IT" dirty="0"/>
              <a:t>DECRETO 7 settembre 2023 «Fascicolo sanitario elettronico 2.0.»</a:t>
            </a:r>
            <a:endParaRPr i="1" dirty="0">
              <a:solidFill>
                <a:srgbClr val="FFFFFF"/>
              </a:solidFill>
            </a:endParaRPr>
          </a:p>
        </p:txBody>
      </p:sp>
      <p:pic>
        <p:nvPicPr>
          <p:cNvPr id="10" name="Elemento grafico 9" descr="Chiudi con riempimento a tinta unita">
            <a:extLst>
              <a:ext uri="{FF2B5EF4-FFF2-40B4-BE49-F238E27FC236}">
                <a16:creationId xmlns:a16="http://schemas.microsoft.com/office/drawing/2014/main" id="{1918537B-7CE8-8B56-D573-B8466912B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161" y="1265477"/>
            <a:ext cx="914400" cy="914400"/>
          </a:xfrm>
          <a:prstGeom prst="rect">
            <a:avLst/>
          </a:prstGeom>
        </p:spPr>
      </p:pic>
      <p:pic>
        <p:nvPicPr>
          <p:cNvPr id="12" name="Elemento grafico 11" descr="Segno di spunta con riempimento a tinta unita">
            <a:extLst>
              <a:ext uri="{FF2B5EF4-FFF2-40B4-BE49-F238E27FC236}">
                <a16:creationId xmlns:a16="http://schemas.microsoft.com/office/drawing/2014/main" id="{82BC63D4-5E85-06CC-159B-510B5ADB5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361" y="2445802"/>
            <a:ext cx="914400" cy="914400"/>
          </a:xfrm>
          <a:prstGeom prst="rect">
            <a:avLst/>
          </a:prstGeom>
        </p:spPr>
      </p:pic>
      <p:pic>
        <p:nvPicPr>
          <p:cNvPr id="9" name="Picture 2" descr="Ministero della Salute: circolare su prodotti impiegati nella ...">
            <a:extLst>
              <a:ext uri="{FF2B5EF4-FFF2-40B4-BE49-F238E27FC236}">
                <a16:creationId xmlns:a16="http://schemas.microsoft.com/office/drawing/2014/main" id="{F667E70C-E1C8-74A7-6E23-C04C692D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11" y="2987347"/>
            <a:ext cx="1085936" cy="5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ipartimento per la Trasformazione Digitale Archivi - Pagina 2 di 2 - FPA">
            <a:extLst>
              <a:ext uri="{FF2B5EF4-FFF2-40B4-BE49-F238E27FC236}">
                <a16:creationId xmlns:a16="http://schemas.microsoft.com/office/drawing/2014/main" id="{7EF19D2E-A9B4-3F7E-CF3B-901681AD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79" y="3214745"/>
            <a:ext cx="1080058" cy="1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EF_GOV - YouTube">
            <a:extLst>
              <a:ext uri="{FF2B5EF4-FFF2-40B4-BE49-F238E27FC236}">
                <a16:creationId xmlns:a16="http://schemas.microsoft.com/office/drawing/2014/main" id="{7FDCEA5E-742F-84BD-BC43-D5842EF6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3007118"/>
            <a:ext cx="507899" cy="5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destra con strisce 13">
            <a:extLst>
              <a:ext uri="{FF2B5EF4-FFF2-40B4-BE49-F238E27FC236}">
                <a16:creationId xmlns:a16="http://schemas.microsoft.com/office/drawing/2014/main" id="{FAB8F611-ACDF-DC0B-0D5C-0329B57AFB57}"/>
              </a:ext>
            </a:extLst>
          </p:cNvPr>
          <p:cNvSpPr/>
          <p:nvPr/>
        </p:nvSpPr>
        <p:spPr>
          <a:xfrm rot="5400000">
            <a:off x="5850293" y="2131014"/>
            <a:ext cx="811155" cy="483562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500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8797F9-AB3B-4229-B4CF-8315FC9FE660}">
  <we:reference id="wa200005566" version="1.0.0.0" store="it-IT" storeType="OMEX"/>
  <we:alternateReferences>
    <we:reference id="wa200005566" version="1.0.0.0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87dccfd-67d3-4bc5-be63-fd5eb691c6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2D543A241F544290406DCB57687D09" ma:contentTypeVersion="7" ma:contentTypeDescription="Creare un nuovo documento." ma:contentTypeScope="" ma:versionID="2e052ea13f0aaacffd3017780de4d4be">
  <xsd:schema xmlns:xsd="http://www.w3.org/2001/XMLSchema" xmlns:xs="http://www.w3.org/2001/XMLSchema" xmlns:p="http://schemas.microsoft.com/office/2006/metadata/properties" xmlns:ns3="887dccfd-67d3-4bc5-be63-fd5eb691c6c1" xmlns:ns4="35230cce-88cc-4eb8-b1dc-a3eeac69bacd" targetNamespace="http://schemas.microsoft.com/office/2006/metadata/properties" ma:root="true" ma:fieldsID="135f3bd289285a1cc20df2e25b024666" ns3:_="" ns4:_="">
    <xsd:import namespace="887dccfd-67d3-4bc5-be63-fd5eb691c6c1"/>
    <xsd:import namespace="35230cce-88cc-4eb8-b1dc-a3eeac69ba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dccfd-67d3-4bc5-be63-fd5eb691c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30cce-88cc-4eb8-b1dc-a3eeac69b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47911-73D4-4EFF-8111-17D2883F6C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83602-496F-47FF-8C71-3D092BFE4FD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35230cce-88cc-4eb8-b1dc-a3eeac69bacd"/>
    <ds:schemaRef ds:uri="http://purl.org/dc/elements/1.1/"/>
    <ds:schemaRef ds:uri="887dccfd-67d3-4bc5-be63-fd5eb691c6c1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A2BA93-4B65-4E90-A180-00BA4C455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dccfd-67d3-4bc5-be63-fd5eb691c6c1"/>
    <ds:schemaRef ds:uri="35230cce-88cc-4eb8-b1dc-a3eeac69b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1319</Words>
  <Application>Microsoft Office PowerPoint</Application>
  <PresentationFormat>Widescreen</PresentationFormat>
  <Paragraphs>192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Oswald</vt:lpstr>
      <vt:lpstr>Raleway</vt:lpstr>
      <vt:lpstr>Raleway Black</vt:lpstr>
      <vt:lpstr>Raleway ExtraBold</vt:lpstr>
      <vt:lpstr>Raleway SemiBold</vt:lpstr>
      <vt:lpstr>Titillium Web</vt:lpstr>
      <vt:lpstr>Wingdings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Morra Luigi</dc:creator>
  <cp:lastModifiedBy>Siccardi Giulio</cp:lastModifiedBy>
  <cp:revision>109</cp:revision>
  <cp:lastPrinted>2023-09-13T07:03:09Z</cp:lastPrinted>
  <dcterms:created xsi:type="dcterms:W3CDTF">2023-09-11T07:16:51Z</dcterms:created>
  <dcterms:modified xsi:type="dcterms:W3CDTF">2023-11-16T08:04:27Z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0x0101000D2D543A241F544290406DCB57687D09</vt:lpwstr>
  </property>
</Properties>
</file>